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0" r:id="rId3"/>
    <p:sldId id="257" r:id="rId4"/>
    <p:sldId id="293" r:id="rId5"/>
    <p:sldId id="292" r:id="rId6"/>
    <p:sldId id="296" r:id="rId7"/>
    <p:sldId id="291" r:id="rId8"/>
    <p:sldId id="295" r:id="rId9"/>
    <p:sldId id="298" r:id="rId10"/>
    <p:sldId id="258" r:id="rId11"/>
    <p:sldId id="259" r:id="rId12"/>
    <p:sldId id="260" r:id="rId13"/>
    <p:sldId id="262" r:id="rId14"/>
    <p:sldId id="294" r:id="rId15"/>
    <p:sldId id="264" r:id="rId16"/>
    <p:sldId id="265" r:id="rId17"/>
    <p:sldId id="266" r:id="rId18"/>
    <p:sldId id="267" r:id="rId19"/>
    <p:sldId id="268" r:id="rId20"/>
    <p:sldId id="269" r:id="rId21"/>
    <p:sldId id="297" r:id="rId22"/>
    <p:sldId id="270" r:id="rId23"/>
    <p:sldId id="271" r:id="rId24"/>
    <p:sldId id="304" r:id="rId25"/>
    <p:sldId id="300" r:id="rId26"/>
    <p:sldId id="299" r:id="rId27"/>
    <p:sldId id="301" r:id="rId28"/>
    <p:sldId id="302" r:id="rId29"/>
    <p:sldId id="303" r:id="rId30"/>
    <p:sldId id="272" r:id="rId31"/>
    <p:sldId id="305" r:id="rId32"/>
    <p:sldId id="273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6B1"/>
    <a:srgbClr val="11576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Manageable by UEFI Driver Model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One key assumption is that the architecture of a system can be viewed as a set of one or more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connected to one or more core chipsets. The core chipsets are responsible for producing one or more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I/O buses. 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UEFI Driver Model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does not attempt to describe the processors or the core chipsets.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Instead, the UEFI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Driver Model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describes the set of I/O buses produced by the core chipsets, and any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children of these I/O buses. 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These children can either be devices or additional I/O buses. This can be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visualized as a tree of buses and devices with the core chipsets at the root of that tree.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 leaf nodes in this tree structure are peripherals that perform some type of I/O. These could include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keyboards, displays, disks, network, etc. The non-leaf nodes are the buses that move data between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devices and buses, or between different bus types.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This Slide is an example of a more complex server system. This system contains six buses and eight devices. 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 UEFI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Driver Model is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simple and extensible so that complex systems like this one can be described and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managed in the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preboot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environment. 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 combination of firmware services, bus drivers, and device drivers in any given platform is likely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to be produced by a wide variety of vendors including OEMs, IBVs, and IHVs. These different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components from different vendors are required to work together to produce a protocol for an I/O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device than can be used to boot a UEFI compliant operating system. 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As a result, the UEFI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Driver Model needs to be understood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in great detail in order to increase the interoperability of these components.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25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7423" cy="68549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001" y="285752"/>
            <a:ext cx="28575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09537" y="1300993"/>
            <a:ext cx="10668000" cy="2493725"/>
            <a:chOff x="1132153" y="975745"/>
            <a:chExt cx="8001000" cy="1870294"/>
          </a:xfrm>
        </p:grpSpPr>
        <p:sp>
          <p:nvSpPr>
            <p:cNvPr id="16386" name="TextBox 10"/>
            <p:cNvSpPr txBox="1">
              <a:spLocks noChangeArrowheads="1"/>
            </p:cNvSpPr>
            <p:nvPr/>
          </p:nvSpPr>
          <p:spPr bwMode="auto">
            <a:xfrm>
              <a:off x="1489340" y="975745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16387" name="矩形 8"/>
            <p:cNvSpPr>
              <a:spLocks noChangeArrowheads="1"/>
            </p:cNvSpPr>
            <p:nvPr/>
          </p:nvSpPr>
          <p:spPr bwMode="auto">
            <a:xfrm>
              <a:off x="1132153" y="101225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6388" name="TextBox 16"/>
            <p:cNvSpPr txBox="1">
              <a:spLocks noChangeArrowheads="1"/>
            </p:cNvSpPr>
            <p:nvPr/>
          </p:nvSpPr>
          <p:spPr bwMode="auto">
            <a:xfrm>
              <a:off x="1355990" y="1328170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计算机体系结构概述</a:t>
              </a:r>
            </a:p>
          </p:txBody>
        </p:sp>
        <p:pic>
          <p:nvPicPr>
            <p:cNvPr id="16389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1405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0" name="TextBox 19"/>
            <p:cNvSpPr txBox="1">
              <a:spLocks noChangeArrowheads="1"/>
            </p:cNvSpPr>
            <p:nvPr/>
          </p:nvSpPr>
          <p:spPr bwMode="auto">
            <a:xfrm>
              <a:off x="1355990" y="1666307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计算机内存和硬盘布局</a:t>
              </a:r>
            </a:p>
          </p:txBody>
        </p:sp>
        <p:pic>
          <p:nvPicPr>
            <p:cNvPr id="16391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17425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2" name="TextBox 21"/>
            <p:cNvSpPr txBox="1">
              <a:spLocks noChangeArrowheads="1"/>
            </p:cNvSpPr>
            <p:nvPr/>
          </p:nvSpPr>
          <p:spPr bwMode="auto">
            <a:xfrm>
              <a:off x="1355990" y="2023495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系统启动流程</a:t>
              </a:r>
            </a:p>
          </p:txBody>
        </p:sp>
        <p:pic>
          <p:nvPicPr>
            <p:cNvPr id="16393" name="图片 2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209969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Box 25"/>
            <p:cNvSpPr txBox="1">
              <a:spLocks noChangeArrowheads="1"/>
            </p:cNvSpPr>
            <p:nvPr/>
          </p:nvSpPr>
          <p:spPr bwMode="auto">
            <a:xfrm>
              <a:off x="1489340" y="2499742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6395" name="矩形 26"/>
            <p:cNvSpPr>
              <a:spLocks noChangeArrowheads="1"/>
            </p:cNvSpPr>
            <p:nvPr/>
          </p:nvSpPr>
          <p:spPr bwMode="auto">
            <a:xfrm>
              <a:off x="1132153" y="247593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pic>
        <p:nvPicPr>
          <p:cNvPr id="37" name="图片 3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38" name="图片 3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  <p:sp>
        <p:nvSpPr>
          <p:cNvPr id="16" name="TextBox 19"/>
          <p:cNvSpPr txBox="1"/>
          <p:nvPr/>
        </p:nvSpPr>
        <p:spPr>
          <a:xfrm>
            <a:off x="3554963" y="5334220"/>
            <a:ext cx="55610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Lec3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系统启动、中断、异常和系统调用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62251" y="285752"/>
            <a:ext cx="7239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启动时计算机内存和磁盘布局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/>
        </p:nvSpPr>
        <p:spPr bwMode="auto">
          <a:xfrm>
            <a:off x="4307195" y="3333750"/>
            <a:ext cx="6644216" cy="17653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0649" tIns="59267" rIns="120649" bIns="59267"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基本输入输出的程序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系统设置信息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开机后自检程序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系统自启动程序等  </a:t>
            </a:r>
          </a:p>
        </p:txBody>
      </p:sp>
      <p:sp>
        <p:nvSpPr>
          <p:cNvPr id="18435" name="Text Box 16"/>
          <p:cNvSpPr txBox="1">
            <a:spLocks noChangeArrowheads="1"/>
          </p:cNvSpPr>
          <p:nvPr/>
        </p:nvSpPr>
        <p:spPr bwMode="auto">
          <a:xfrm>
            <a:off x="4283911" y="1142984"/>
            <a:ext cx="5952067" cy="1836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/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CS:IP = 0xf000:fff0. </a:t>
            </a:r>
          </a:p>
          <a:p>
            <a:pPr marL="0" lvl="1"/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（CS</a:t>
            </a:r>
            <a:r>
              <a:rPr lang="zh-CN" altLang="en-US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：代码段</a:t>
            </a: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寄存器；IP：</a:t>
            </a:r>
            <a:r>
              <a:rPr lang="zh-CN" altLang="en-US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指令指针寄存器</a:t>
            </a: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系统处于实模式</a:t>
            </a:r>
            <a:endParaRPr lang="en-US" altLang="zh-CN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 = 16*CS+IP</a:t>
            </a:r>
          </a:p>
          <a:p>
            <a:r>
              <a:rPr lang="en-US" altLang="zh-CN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位地址空间：</a:t>
            </a:r>
            <a:r>
              <a:rPr lang="en-US" altLang="zh-CN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1MB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83911" y="3327399"/>
            <a:ext cx="569384" cy="1725316"/>
            <a:chOff x="3212933" y="2495549"/>
            <a:chExt cx="427038" cy="1293987"/>
          </a:xfrm>
        </p:grpSpPr>
        <p:sp>
          <p:nvSpPr>
            <p:cNvPr id="18437" name="矩形 39"/>
            <p:cNvSpPr>
              <a:spLocks noChangeArrowheads="1"/>
            </p:cNvSpPr>
            <p:nvPr/>
          </p:nvSpPr>
          <p:spPr bwMode="auto">
            <a:xfrm>
              <a:off x="3212933" y="24955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38" name="矩形 40"/>
            <p:cNvSpPr>
              <a:spLocks noChangeArrowheads="1"/>
            </p:cNvSpPr>
            <p:nvPr/>
          </p:nvSpPr>
          <p:spPr bwMode="auto">
            <a:xfrm>
              <a:off x="3212933" y="28003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39" name="矩形 41"/>
            <p:cNvSpPr>
              <a:spLocks noChangeArrowheads="1"/>
            </p:cNvSpPr>
            <p:nvPr/>
          </p:nvSpPr>
          <p:spPr bwMode="auto">
            <a:xfrm>
              <a:off x="3212933" y="31178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40" name="矩形 42"/>
            <p:cNvSpPr>
              <a:spLocks noChangeArrowheads="1"/>
            </p:cNvSpPr>
            <p:nvPr/>
          </p:nvSpPr>
          <p:spPr bwMode="auto">
            <a:xfrm>
              <a:off x="3212933" y="3443287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62251" y="5099766"/>
            <a:ext cx="3889256" cy="1284226"/>
            <a:chOff x="2071688" y="3824823"/>
            <a:chExt cx="2916942" cy="96316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688" y="3824823"/>
              <a:ext cx="2916942" cy="963169"/>
            </a:xfrm>
            <a:prstGeom prst="rect">
              <a:avLst/>
            </a:prstGeom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327094" y="398146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722518" y="3990985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274835" y="4410088"/>
              <a:ext cx="642942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磁盘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91478" y="1216200"/>
            <a:ext cx="2714623" cy="3830328"/>
            <a:chOff x="1043608" y="912150"/>
            <a:chExt cx="2035967" cy="2872746"/>
          </a:xfrm>
        </p:grpSpPr>
        <p:pic>
          <p:nvPicPr>
            <p:cNvPr id="18436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912150"/>
              <a:ext cx="1740690" cy="2872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698441" y="1590254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698441" y="332423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1579377" y="2822291"/>
              <a:ext cx="1500198" cy="2692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启动固件</a:t>
              </a: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V="1">
            <a:off x="3778319" y="2450023"/>
            <a:ext cx="429390" cy="11395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46921" y="4140835"/>
            <a:ext cx="594798" cy="332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082909" y="5628737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电后是否使能了中断机制？理由？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457" y="1489375"/>
            <a:ext cx="8106857" cy="452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3"/>
          <p:cNvGrpSpPr/>
          <p:nvPr/>
        </p:nvGrpSpPr>
        <p:grpSpPr>
          <a:xfrm>
            <a:off x="1198671" y="1489486"/>
            <a:ext cx="8106857" cy="4529106"/>
            <a:chOff x="899019" y="1120277"/>
            <a:chExt cx="6080143" cy="3396829"/>
          </a:xfrm>
        </p:grpSpPr>
        <p:pic>
          <p:nvPicPr>
            <p:cNvPr id="38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99019" y="1120277"/>
              <a:ext cx="6080143" cy="3396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479011" y="4023528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512348" y="362426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41865" y="2081180"/>
            <a:ext cx="1524011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空闲空间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84715" y="3154889"/>
            <a:ext cx="1524011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固件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48215" y="3993094"/>
            <a:ext cx="1524011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空闲空间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19669" y="285752"/>
            <a:ext cx="695329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加载程序的内存地址空间</a:t>
            </a:r>
          </a:p>
        </p:txBody>
      </p:sp>
      <p:sp>
        <p:nvSpPr>
          <p:cNvPr id="28" name="Rectangle 3"/>
          <p:cNvSpPr>
            <a:spLocks noGrp="1" noChangeArrowheads="1"/>
          </p:cNvSpPr>
          <p:nvPr/>
        </p:nvSpPr>
        <p:spPr bwMode="auto">
          <a:xfrm>
            <a:off x="3325542" y="2862103"/>
            <a:ext cx="4095749" cy="14316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0649" tIns="59267" rIns="120649" bIns="59267"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</a:t>
            </a:r>
            <a:endParaRPr lang="en-US" altLang="zh-CN" sz="173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3810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将操作系统的代码和数据从</a:t>
            </a:r>
            <a:r>
              <a:rPr lang="zh-CN" altLang="en-US" sz="173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加载到内存中</a:t>
            </a:r>
          </a:p>
          <a:p>
            <a:pPr marL="990600" lvl="1" indent="-3810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跳转到操作系统的起始地址</a:t>
            </a:r>
            <a:r>
              <a:rPr 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1735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3305538" y="1267906"/>
            <a:ext cx="4095749" cy="143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0649" tIns="59267" rIns="120649" bIns="59267"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7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</a:p>
          <a:p>
            <a:pPr marL="990600" lvl="1" indent="-3810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将加载程序从磁盘的引导扇区（512字节）加载到0x7c00 .</a:t>
            </a:r>
          </a:p>
          <a:p>
            <a:pPr marL="990600" lvl="1" indent="-3810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跳转到</a:t>
            </a:r>
            <a:r>
              <a:rPr 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CS:IP = 0000:7c00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矩形 6"/>
          <p:cNvSpPr>
            <a:spLocks noChangeArrowheads="1"/>
          </p:cNvSpPr>
          <p:nvPr/>
        </p:nvSpPr>
        <p:spPr bwMode="auto">
          <a:xfrm>
            <a:off x="3503712" y="1263672"/>
            <a:ext cx="458780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135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135" b="1" dirty="0">
              <a:latin typeface="Calibri" pitchFamily="34" charset="0"/>
            </a:endParaRPr>
          </a:p>
        </p:txBody>
      </p:sp>
      <p:pic>
        <p:nvPicPr>
          <p:cNvPr id="19461" name="图片 7" descr="小点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2937" y="1786489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图片 9" descr="小点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8064" y="2372883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矩形 10"/>
          <p:cNvSpPr>
            <a:spLocks noChangeArrowheads="1"/>
          </p:cNvSpPr>
          <p:nvPr/>
        </p:nvSpPr>
        <p:spPr bwMode="auto">
          <a:xfrm>
            <a:off x="3503712" y="2862103"/>
            <a:ext cx="458780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135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135" b="1" dirty="0">
              <a:latin typeface="Calibri" pitchFamily="34" charset="0"/>
            </a:endParaRPr>
          </a:p>
        </p:txBody>
      </p:sp>
      <p:pic>
        <p:nvPicPr>
          <p:cNvPr id="19464" name="图片 11" descr="小点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2937" y="3378823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图片 12" descr="小点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2937" y="3956677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7088979" y="1459124"/>
            <a:ext cx="2401485" cy="4356986"/>
            <a:chOff x="5316734" y="1094343"/>
            <a:chExt cx="1801114" cy="326773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734" y="1094343"/>
              <a:ext cx="1670449" cy="3267739"/>
            </a:xfrm>
            <a:prstGeom prst="rect">
              <a:avLst/>
            </a:prstGeom>
          </p:spPr>
        </p:pic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974840" y="134777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960553" y="197167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917691" y="234791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固件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965316" y="296704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5965316" y="362427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931979" y="4005274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92937" y="5161842"/>
            <a:ext cx="2973192" cy="931988"/>
            <a:chOff x="2722046" y="3831991"/>
            <a:chExt cx="2229894" cy="69899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046" y="3831991"/>
              <a:ext cx="2116880" cy="698991"/>
            </a:xfrm>
            <a:prstGeom prst="rect">
              <a:avLst/>
            </a:prstGeom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762817" y="3920835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808932" y="391711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3488688" y="4213318"/>
              <a:ext cx="642942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磁盘</a:t>
              </a:r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H="1" flipV="1">
            <a:off x="3370800" y="5058061"/>
            <a:ext cx="700109" cy="30664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646152" y="2813283"/>
            <a:ext cx="1297672" cy="243934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8" grpId="0"/>
      <p:bldP spid="19459" grpId="0"/>
      <p:bldP spid="19460" grpId="0"/>
      <p:bldP spid="194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499" y="285752"/>
            <a:ext cx="381001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</a:p>
        </p:txBody>
      </p:sp>
      <p:sp>
        <p:nvSpPr>
          <p:cNvPr id="20488" name="TextBox 11"/>
          <p:cNvSpPr txBox="1">
            <a:spLocks noChangeArrowheads="1"/>
          </p:cNvSpPr>
          <p:nvPr/>
        </p:nvSpPr>
        <p:spPr bwMode="auto">
          <a:xfrm>
            <a:off x="1397003" y="2889367"/>
            <a:ext cx="10369551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/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INT 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16h: 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键盘输入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1767" y="3280825"/>
            <a:ext cx="9620251" cy="503999"/>
            <a:chOff x="758825" y="2460618"/>
            <a:chExt cx="7215188" cy="377999"/>
          </a:xfrm>
        </p:grpSpPr>
        <p:sp>
          <p:nvSpPr>
            <p:cNvPr id="30" name="TextBox 4"/>
            <p:cNvSpPr txBox="1">
              <a:spLocks noChangeArrowheads="1"/>
            </p:cNvSpPr>
            <p:nvPr/>
          </p:nvSpPr>
          <p:spPr bwMode="auto">
            <a:xfrm>
              <a:off x="1116013" y="2460618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只能在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x86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的实模式下访问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758825" y="2492368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1768" y="1028701"/>
            <a:ext cx="10754784" cy="2184396"/>
            <a:chOff x="758825" y="771525"/>
            <a:chExt cx="8066088" cy="1638297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BIOS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以中断调用的方式 提供了基本的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I/O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功能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10h: 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字符显示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7751" y="1445420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13h: 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磁盘扇区读写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988" y="15549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9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988" y="22605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789949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15h: 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检测内存大小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185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67251" y="285752"/>
            <a:ext cx="24765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4651" y="1289980"/>
            <a:ext cx="10668000" cy="2493725"/>
            <a:chOff x="785813" y="785813"/>
            <a:chExt cx="8001000" cy="1870294"/>
          </a:xfrm>
        </p:grpSpPr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1009650" y="1138238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计算机体系结构概述</a:t>
              </a:r>
            </a:p>
          </p:txBody>
        </p:sp>
        <p:pic>
          <p:nvPicPr>
            <p:cNvPr id="30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160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1009650" y="1476375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计算机内存和硬盘布局</a:t>
              </a:r>
            </a:p>
          </p:txBody>
        </p:sp>
        <p:pic>
          <p:nvPicPr>
            <p:cNvPr id="32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5525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009650" y="1833563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系统启动流程</a:t>
              </a:r>
            </a:p>
          </p:txBody>
        </p:sp>
        <p:pic>
          <p:nvPicPr>
            <p:cNvPr id="34" name="图片 2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097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25"/>
            <p:cNvSpPr txBox="1">
              <a:spLocks noChangeArrowheads="1"/>
            </p:cNvSpPr>
            <p:nvPr/>
          </p:nvSpPr>
          <p:spPr bwMode="auto">
            <a:xfrm>
              <a:off x="1143000" y="2309810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36" name="矩形 26"/>
            <p:cNvSpPr>
              <a:spLocks noChangeArrowheads="1"/>
            </p:cNvSpPr>
            <p:nvPr/>
          </p:nvSpPr>
          <p:spPr bwMode="auto">
            <a:xfrm>
              <a:off x="785813" y="2285998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12192000" cy="6858182"/>
          </a:xfrm>
          <a:prstGeom prst="rect">
            <a:avLst/>
          </a:prstGeom>
        </p:spPr>
      </p:pic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3349" y="2493153"/>
            <a:ext cx="6123845" cy="16197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29" y="2645887"/>
            <a:ext cx="2128464" cy="191594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97" y="1709809"/>
            <a:ext cx="2128460" cy="70592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95736" y="285751"/>
            <a:ext cx="523878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计算机启动流程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07" y="2337710"/>
            <a:ext cx="2128464" cy="19159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4" y="2294618"/>
            <a:ext cx="2128464" cy="1915944"/>
          </a:xfrm>
          <a:prstGeom prst="rect">
            <a:avLst/>
          </a:prstGeom>
        </p:spPr>
      </p:pic>
      <p:sp>
        <p:nvSpPr>
          <p:cNvPr id="26" name="文本框 3"/>
          <p:cNvSpPr txBox="1"/>
          <p:nvPr/>
        </p:nvSpPr>
        <p:spPr>
          <a:xfrm>
            <a:off x="8991786" y="2425282"/>
            <a:ext cx="764953" cy="440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endParaRPr kumimoji="1" lang="zh-CN" altLang="en-US" sz="226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"/>
          <p:cNvSpPr txBox="1"/>
          <p:nvPr/>
        </p:nvSpPr>
        <p:spPr>
          <a:xfrm>
            <a:off x="8442090" y="3013181"/>
            <a:ext cx="1838948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执行各种功能</a:t>
            </a:r>
            <a:endParaRPr kumimoji="1" lang="zh-CN" altLang="en-US" sz="186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89484" y="2334687"/>
            <a:ext cx="2215444" cy="1915944"/>
            <a:chOff x="2542113" y="1751015"/>
            <a:chExt cx="1661583" cy="143695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113" y="1751015"/>
              <a:ext cx="1596348" cy="1436958"/>
            </a:xfrm>
            <a:prstGeom prst="rect">
              <a:avLst/>
            </a:prstGeom>
          </p:spPr>
        </p:pic>
        <p:sp>
          <p:nvSpPr>
            <p:cNvPr id="25" name="文本框 3"/>
            <p:cNvSpPr txBox="1"/>
            <p:nvPr/>
          </p:nvSpPr>
          <p:spPr>
            <a:xfrm>
              <a:off x="2775468" y="1789897"/>
              <a:ext cx="142822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bootloader</a:t>
              </a:r>
              <a:endPara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文本框 3"/>
            <p:cNvSpPr txBox="1"/>
            <p:nvPr/>
          </p:nvSpPr>
          <p:spPr>
            <a:xfrm>
              <a:off x="2622442" y="2307329"/>
              <a:ext cx="1285493" cy="71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读取</a:t>
              </a:r>
              <a:r>
                <a:rPr kumimoji="1" lang="en-US" altLang="zh-CN" sz="186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OS</a:t>
              </a:r>
              <a:r>
                <a:rPr kumimoji="1" lang="zh-CN" altLang="en-US" sz="186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r>
                <a:rPr kumimoji="1" lang="en-US" altLang="zh-CN" sz="186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186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数据到内存；</a:t>
              </a:r>
              <a:endParaRPr kumimoji="1" lang="en-US" altLang="zh-CN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zh-CN" altLang="en-US" sz="18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跳</a:t>
              </a:r>
              <a:r>
                <a:rPr kumimoji="1" lang="zh-CN" altLang="en-US" sz="186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转到</a:t>
              </a:r>
              <a:r>
                <a:rPr kumimoji="1" lang="en-US" altLang="zh-CN" sz="186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OS</a:t>
              </a:r>
              <a:r>
                <a:rPr kumimoji="1" lang="zh-CN" altLang="en-US" sz="186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入口</a:t>
              </a:r>
              <a:endParaRPr kumimoji="1" lang="zh-CN" altLang="en-US" sz="18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94" y="2704420"/>
            <a:ext cx="2128464" cy="1915947"/>
          </a:xfrm>
          <a:prstGeom prst="rect">
            <a:avLst/>
          </a:prstGeom>
        </p:spPr>
      </p:pic>
      <p:sp>
        <p:nvSpPr>
          <p:cNvPr id="23" name="文本框 3"/>
          <p:cNvSpPr txBox="1"/>
          <p:nvPr/>
        </p:nvSpPr>
        <p:spPr>
          <a:xfrm>
            <a:off x="6419075" y="4014139"/>
            <a:ext cx="1635384" cy="44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切换到程序</a:t>
            </a:r>
            <a:endParaRPr kumimoji="1" lang="zh-CN" altLang="en-US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6011355" y="2724542"/>
            <a:ext cx="1904543" cy="124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kumimoji="1" lang="zh-CN" altLang="en-US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endParaRPr kumimoji="1" lang="en-US" altLang="zh-CN" sz="1865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创建启动程序</a:t>
            </a:r>
            <a:endParaRPr kumimoji="1" lang="en-US" altLang="zh-CN" sz="1865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响应中断</a:t>
            </a:r>
            <a:r>
              <a:rPr kumimoji="1" lang="en-US" altLang="zh-CN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kumimoji="1" lang="en-US" altLang="zh-CN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  <a:endParaRPr kumimoji="1" lang="zh-CN" altLang="en-US" sz="186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7" y="4463596"/>
            <a:ext cx="2128464" cy="7059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71" y="4561834"/>
            <a:ext cx="2128464" cy="705921"/>
          </a:xfrm>
          <a:prstGeom prst="rect">
            <a:avLst/>
          </a:prstGeom>
        </p:spPr>
      </p:pic>
      <p:sp>
        <p:nvSpPr>
          <p:cNvPr id="29" name="文本框 3"/>
          <p:cNvSpPr txBox="1"/>
          <p:nvPr/>
        </p:nvSpPr>
        <p:spPr>
          <a:xfrm>
            <a:off x="1057940" y="3126038"/>
            <a:ext cx="1706571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系统加电</a:t>
            </a:r>
          </a:p>
          <a:p>
            <a:r>
              <a:rPr kumimoji="1" lang="zh-CN" altLang="en-US" sz="18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kumimoji="1" lang="zh-CN" altLang="en-US" sz="18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</a:p>
        </p:txBody>
      </p:sp>
      <p:sp>
        <p:nvSpPr>
          <p:cNvPr id="22" name="文本框 3"/>
          <p:cNvSpPr txBox="1"/>
          <p:nvPr/>
        </p:nvSpPr>
        <p:spPr>
          <a:xfrm>
            <a:off x="565884" y="4155872"/>
            <a:ext cx="301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切换到 </a:t>
            </a:r>
            <a:r>
              <a:rPr kumimoji="1"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endParaRPr kumimoji="1"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"/>
          <p:cNvSpPr txBox="1"/>
          <p:nvPr/>
        </p:nvSpPr>
        <p:spPr>
          <a:xfrm>
            <a:off x="1612380" y="239356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固件</a:t>
            </a:r>
            <a:endParaRPr kumimoji="1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118844" y="2345191"/>
            <a:ext cx="1091910" cy="558401"/>
          </a:xfrm>
          <a:prstGeom prst="roundRect">
            <a:avLst/>
          </a:prstGeom>
          <a:solidFill>
            <a:srgbClr val="7FA6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"/>
          <p:cNvSpPr txBox="1"/>
          <p:nvPr/>
        </p:nvSpPr>
        <p:spPr>
          <a:xfrm>
            <a:off x="7327651" y="2415730"/>
            <a:ext cx="596638" cy="44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6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endParaRPr kumimoji="1" lang="zh-CN" altLang="en-US" sz="226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"/>
          <p:cNvSpPr txBox="1"/>
          <p:nvPr/>
        </p:nvSpPr>
        <p:spPr>
          <a:xfrm>
            <a:off x="3956019" y="104289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一般计算机启动过程描述</a:t>
            </a:r>
            <a:endParaRPr kumimoji="1"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727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40807" y="271715"/>
            <a:ext cx="552453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CPU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初始化 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81" y="1245244"/>
            <a:ext cx="10655240" cy="1425633"/>
            <a:chOff x="785836" y="933933"/>
            <a:chExt cx="7991430" cy="1069225"/>
          </a:xfrm>
        </p:grpSpPr>
        <p:sp>
          <p:nvSpPr>
            <p:cNvPr id="21508" name="TextBox 13"/>
            <p:cNvSpPr txBox="1">
              <a:spLocks noChangeArrowheads="1"/>
            </p:cNvSpPr>
            <p:nvPr/>
          </p:nvSpPr>
          <p:spPr bwMode="auto">
            <a:xfrm>
              <a:off x="1143024" y="93393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加电稳定后从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0XFFFF0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读第一条指令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1509" name="矩形 14"/>
            <p:cNvSpPr>
              <a:spLocks noChangeArrowheads="1"/>
            </p:cNvSpPr>
            <p:nvPr/>
          </p:nvSpPr>
          <p:spPr bwMode="auto">
            <a:xfrm>
              <a:off x="785836" y="97044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1510" name="TextBox 15"/>
            <p:cNvSpPr txBox="1">
              <a:spLocks noChangeArrowheads="1"/>
            </p:cNvSpPr>
            <p:nvPr/>
          </p:nvSpPr>
          <p:spPr bwMode="auto">
            <a:xfrm>
              <a:off x="1500166" y="1306996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indent="-3810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CS:IP = 0xf000:fff0</a:t>
              </a:r>
            </a:p>
          </p:txBody>
        </p:sp>
        <p:pic>
          <p:nvPicPr>
            <p:cNvPr id="21511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14355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5"/>
            <p:cNvSpPr txBox="1">
              <a:spLocks noChangeArrowheads="1"/>
            </p:cNvSpPr>
            <p:nvPr/>
          </p:nvSpPr>
          <p:spPr bwMode="auto">
            <a:xfrm>
              <a:off x="1500166" y="1626083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indent="-3810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第一条指令是跳转指令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17546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81" y="2644365"/>
            <a:ext cx="10655240" cy="1906130"/>
            <a:chOff x="785836" y="1983273"/>
            <a:chExt cx="7991430" cy="1429597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1143024" y="1983273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初始状态为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位实模式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785836" y="201978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500166" y="2356336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CS:IP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是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位寄存器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24849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15"/>
            <p:cNvSpPr txBox="1">
              <a:spLocks noChangeArrowheads="1"/>
            </p:cNvSpPr>
            <p:nvPr/>
          </p:nvSpPr>
          <p:spPr bwMode="auto">
            <a:xfrm>
              <a:off x="1500166" y="2675423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lvl="1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指令指针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PC = 16*CS+IP</a:t>
              </a:r>
            </a:p>
          </p:txBody>
        </p:sp>
        <p:pic>
          <p:nvPicPr>
            <p:cNvPr id="26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280401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15"/>
            <p:cNvSpPr txBox="1">
              <a:spLocks noChangeArrowheads="1"/>
            </p:cNvSpPr>
            <p:nvPr/>
          </p:nvSpPr>
          <p:spPr bwMode="auto">
            <a:xfrm>
              <a:off x="1500166" y="3035796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lvl="1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最大地址空间是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1MB</a:t>
              </a:r>
            </a:p>
          </p:txBody>
        </p:sp>
        <p:pic>
          <p:nvPicPr>
            <p:cNvPr id="28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31643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8480" y="285751"/>
            <a:ext cx="552453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BIOS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初始化过程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81" y="1220610"/>
            <a:ext cx="9620251" cy="510349"/>
            <a:chOff x="785836" y="915456"/>
            <a:chExt cx="7215188" cy="382761"/>
          </a:xfrm>
        </p:grpSpPr>
        <p:sp>
          <p:nvSpPr>
            <p:cNvPr id="21508" name="TextBox 13"/>
            <p:cNvSpPr txBox="1">
              <a:spLocks noChangeArrowheads="1"/>
            </p:cNvSpPr>
            <p:nvPr/>
          </p:nvSpPr>
          <p:spPr bwMode="auto">
            <a:xfrm>
              <a:off x="1143024" y="915456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硬件自检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POST</a:t>
              </a:r>
            </a:p>
          </p:txBody>
        </p:sp>
        <p:sp>
          <p:nvSpPr>
            <p:cNvPr id="21509" name="矩形 14"/>
            <p:cNvSpPr>
              <a:spLocks noChangeArrowheads="1"/>
            </p:cNvSpPr>
            <p:nvPr/>
          </p:nvSpPr>
          <p:spPr bwMode="auto">
            <a:xfrm>
              <a:off x="785836" y="951969"/>
              <a:ext cx="370534" cy="346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47717" y="1724372"/>
            <a:ext cx="9620315" cy="985369"/>
            <a:chOff x="785788" y="1293279"/>
            <a:chExt cx="7215236" cy="739027"/>
          </a:xfrm>
        </p:grpSpPr>
        <p:sp>
          <p:nvSpPr>
            <p:cNvPr id="29" name="TextBox 13"/>
            <p:cNvSpPr txBox="1">
              <a:spLocks noChangeArrowheads="1"/>
            </p:cNvSpPr>
            <p:nvPr/>
          </p:nvSpPr>
          <p:spPr bwMode="auto">
            <a:xfrm>
              <a:off x="1143024" y="1293279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检测系统中内存和显卡等关键部件的存在和工作状态</a:t>
              </a:r>
            </a:p>
          </p:txBody>
        </p:sp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785836" y="1310742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1142976" y="165523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查找并执行显卡等接口卡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BIOS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，进行设备初始化；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785788" y="1672694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7717" y="2657829"/>
            <a:ext cx="10655304" cy="1493373"/>
            <a:chOff x="785788" y="1993371"/>
            <a:chExt cx="7991478" cy="1120030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1143024" y="199337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执行系统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BIOS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，进行系统检测；</a:t>
              </a: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785836" y="2010834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500166" y="2366434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检测和配置系统中安装的即插即用设备；</a:t>
              </a: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24950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13"/>
            <p:cNvSpPr txBox="1">
              <a:spLocks noChangeArrowheads="1"/>
            </p:cNvSpPr>
            <p:nvPr/>
          </p:nvSpPr>
          <p:spPr bwMode="auto">
            <a:xfrm>
              <a:off x="1142976" y="2736326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更新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CMOS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中的扩展系统配置数据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ESCD</a:t>
              </a:r>
            </a:p>
          </p:txBody>
        </p:sp>
        <p:sp>
          <p:nvSpPr>
            <p:cNvPr id="34" name="矩形 14"/>
            <p:cNvSpPr>
              <a:spLocks noChangeArrowheads="1"/>
            </p:cNvSpPr>
            <p:nvPr/>
          </p:nvSpPr>
          <p:spPr bwMode="auto">
            <a:xfrm>
              <a:off x="785788" y="2753789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47717" y="4143742"/>
            <a:ext cx="9620251" cy="502766"/>
            <a:chOff x="785788" y="3107804"/>
            <a:chExt cx="7215188" cy="377074"/>
          </a:xfrm>
        </p:grpSpPr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142976" y="3107804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按指定启动顺序从软盘、硬盘或光驱启动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36" name="矩形 14"/>
            <p:cNvSpPr>
              <a:spLocks noChangeArrowheads="1"/>
            </p:cNvSpPr>
            <p:nvPr/>
          </p:nvSpPr>
          <p:spPr bwMode="auto">
            <a:xfrm>
              <a:off x="785788" y="3125267"/>
              <a:ext cx="370534" cy="346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43229" y="285752"/>
            <a:ext cx="685804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主引导记录</a:t>
            </a:r>
            <a:r>
              <a:rPr lang="en-US" altLang="zh-CN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MBR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格式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12" y="3905253"/>
            <a:ext cx="6096043" cy="1333732"/>
            <a:chOff x="500034" y="2928940"/>
            <a:chExt cx="4572032" cy="1000299"/>
          </a:xfrm>
        </p:grpSpPr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857222" y="2928940"/>
              <a:ext cx="385765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启动代码：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446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sp>
          <p:nvSpPr>
            <p:cNvPr id="20" name="矩形 14"/>
            <p:cNvSpPr>
              <a:spLocks noChangeArrowheads="1"/>
            </p:cNvSpPr>
            <p:nvPr/>
          </p:nvSpPr>
          <p:spPr bwMode="auto">
            <a:xfrm>
              <a:off x="500034" y="2965453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1214364" y="3263903"/>
              <a:ext cx="364338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检查分区表正确性</a:t>
              </a:r>
            </a:p>
          </p:txBody>
        </p:sp>
        <p:pic>
          <p:nvPicPr>
            <p:cNvPr id="22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33924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214364" y="3582990"/>
              <a:ext cx="3857702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lvl="1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加载并跳转到磁盘上的引导程序</a:t>
              </a: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371157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666712" y="5202772"/>
            <a:ext cx="5905541" cy="1297757"/>
            <a:chOff x="500034" y="3902080"/>
            <a:chExt cx="4429156" cy="973318"/>
          </a:xfrm>
        </p:grpSpPr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857222" y="3902080"/>
              <a:ext cx="2928960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硬盘分区表：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64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sp>
          <p:nvSpPr>
            <p:cNvPr id="26" name="矩形 14"/>
            <p:cNvSpPr>
              <a:spLocks noChangeArrowheads="1"/>
            </p:cNvSpPr>
            <p:nvPr/>
          </p:nvSpPr>
          <p:spPr bwMode="auto">
            <a:xfrm>
              <a:off x="500034" y="393859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7" name="TextBox 15"/>
            <p:cNvSpPr txBox="1">
              <a:spLocks noChangeArrowheads="1"/>
            </p:cNvSpPr>
            <p:nvPr/>
          </p:nvSpPr>
          <p:spPr bwMode="auto">
            <a:xfrm>
              <a:off x="1214364" y="4210062"/>
              <a:ext cx="3357636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描述分区状态和位置</a:t>
              </a:r>
            </a:p>
          </p:txBody>
        </p:sp>
        <p:pic>
          <p:nvPicPr>
            <p:cNvPr id="28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43386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1214364" y="4529149"/>
              <a:ext cx="3714826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每个分区描述信息占据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pic>
          <p:nvPicPr>
            <p:cNvPr id="30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465773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043355" y="3860803"/>
            <a:ext cx="5429243" cy="959083"/>
            <a:chOff x="4532516" y="2895602"/>
            <a:chExt cx="4071932" cy="719312"/>
          </a:xfrm>
        </p:grpSpPr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4889704" y="2895602"/>
              <a:ext cx="371474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结束标志字：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(55AA)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4532516" y="2932115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5246846" y="3268665"/>
              <a:ext cx="3357602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主引导记录的有效标志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3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38929" y="33972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669" y="1121959"/>
            <a:ext cx="1614355" cy="2670053"/>
            <a:chOff x="589252" y="841469"/>
            <a:chExt cx="1210766" cy="200254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52" y="841469"/>
              <a:ext cx="1210766" cy="2002540"/>
            </a:xfrm>
            <a:prstGeom prst="rect">
              <a:avLst/>
            </a:prstGeom>
          </p:spPr>
        </p:pic>
        <p:sp>
          <p:nvSpPr>
            <p:cNvPr id="36" name="TextBox 15"/>
            <p:cNvSpPr txBox="1">
              <a:spLocks noChangeArrowheads="1"/>
            </p:cNvSpPr>
            <p:nvPr/>
          </p:nvSpPr>
          <p:spPr bwMode="auto">
            <a:xfrm>
              <a:off x="683568" y="1491630"/>
              <a:ext cx="1080120" cy="3309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</a:t>
              </a:r>
              <a:endParaRPr lang="en-US" altLang="zh-CN" sz="22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96468" y="1137572"/>
            <a:ext cx="2016352" cy="2670053"/>
            <a:chOff x="6747351" y="853179"/>
            <a:chExt cx="1512264" cy="2002540"/>
          </a:xfrm>
        </p:grpSpPr>
        <p:grpSp>
          <p:nvGrpSpPr>
            <p:cNvPr id="4" name="组合 3"/>
            <p:cNvGrpSpPr/>
            <p:nvPr/>
          </p:nvGrpSpPr>
          <p:grpSpPr>
            <a:xfrm>
              <a:off x="6864194" y="853179"/>
              <a:ext cx="1395421" cy="2002540"/>
              <a:chOff x="6864194" y="853179"/>
              <a:chExt cx="1395421" cy="200254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8100" y="853179"/>
                <a:ext cx="1210766" cy="2002540"/>
              </a:xfrm>
              <a:prstGeom prst="rect">
                <a:avLst/>
              </a:prstGeom>
            </p:spPr>
          </p:pic>
          <p:sp>
            <p:nvSpPr>
              <p:cNvPr id="38" name="TextBox 15"/>
              <p:cNvSpPr txBox="1">
                <a:spLocks noChangeArrowheads="1"/>
              </p:cNvSpPr>
              <p:nvPr/>
            </p:nvSpPr>
            <p:spPr bwMode="auto">
              <a:xfrm>
                <a:off x="6864194" y="1147752"/>
                <a:ext cx="1395421" cy="6448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en-US" altLang="zh-CN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MBR</a:t>
                </a:r>
              </a:p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结束标志字</a:t>
                </a:r>
                <a:endPara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</p:grpSp>
        <p:sp>
          <p:nvSpPr>
            <p:cNvPr id="39" name="TextBox 15"/>
            <p:cNvSpPr txBox="1">
              <a:spLocks noChangeArrowheads="1"/>
            </p:cNvSpPr>
            <p:nvPr/>
          </p:nvSpPr>
          <p:spPr bwMode="auto">
            <a:xfrm>
              <a:off x="6747351" y="1790694"/>
              <a:ext cx="1388439" cy="644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[0x55</a:t>
              </a:r>
            </a:p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0xAA]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93672" y="1137572"/>
            <a:ext cx="6610147" cy="2696642"/>
            <a:chOff x="1870254" y="853179"/>
            <a:chExt cx="4957610" cy="2022482"/>
          </a:xfrm>
        </p:grpSpPr>
        <p:grpSp>
          <p:nvGrpSpPr>
            <p:cNvPr id="5" name="组合 4"/>
            <p:cNvGrpSpPr/>
            <p:nvPr/>
          </p:nvGrpSpPr>
          <p:grpSpPr>
            <a:xfrm>
              <a:off x="1870254" y="853179"/>
              <a:ext cx="4957610" cy="2022482"/>
              <a:chOff x="1870254" y="853179"/>
              <a:chExt cx="4957610" cy="2022482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0254" y="1949437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3630" y="1955628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583" y="1959421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71" y="1959421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5552" y="853179"/>
                <a:ext cx="4952312" cy="1003309"/>
              </a:xfrm>
              <a:prstGeom prst="rect">
                <a:avLst/>
              </a:prstGeom>
            </p:spPr>
          </p:pic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3344687" y="1165287"/>
                <a:ext cx="1928826" cy="3309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硬盘分区表</a:t>
                </a:r>
                <a:endPara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0" name="TextBox 15"/>
              <p:cNvSpPr txBox="1">
                <a:spLocks noChangeArrowheads="1"/>
              </p:cNvSpPr>
              <p:nvPr/>
            </p:nvSpPr>
            <p:spPr bwMode="auto">
              <a:xfrm>
                <a:off x="2135625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lang="en-US" altLang="zh-CN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</a:p>
            </p:txBody>
          </p:sp>
          <p:sp>
            <p:nvSpPr>
              <p:cNvPr id="41" name="TextBox 15"/>
              <p:cNvSpPr txBox="1">
                <a:spLocks noChangeArrowheads="1"/>
              </p:cNvSpPr>
              <p:nvPr/>
            </p:nvSpPr>
            <p:spPr bwMode="auto">
              <a:xfrm>
                <a:off x="3373882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lang="en-US" altLang="zh-CN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4631190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lang="en-US" altLang="zh-CN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43" name="TextBox 15"/>
            <p:cNvSpPr txBox="1">
              <a:spLocks noChangeArrowheads="1"/>
            </p:cNvSpPr>
            <p:nvPr/>
          </p:nvSpPr>
          <p:spPr bwMode="auto">
            <a:xfrm>
              <a:off x="5878974" y="2200271"/>
              <a:ext cx="868377" cy="3309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分区</a:t>
              </a:r>
              <a:r>
                <a: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8635" y="285752"/>
            <a:ext cx="4278131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分区</a:t>
            </a:r>
            <a:r>
              <a:rPr kumimoji="1"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引导扇区格式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7488" y="3619501"/>
            <a:ext cx="5810291" cy="949384"/>
            <a:chOff x="1115616" y="2714626"/>
            <a:chExt cx="4357718" cy="712038"/>
          </a:xfrm>
        </p:grpSpPr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1472804" y="2714626"/>
              <a:ext cx="3857654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跳转指令：跳转到启动代码</a:t>
              </a:r>
            </a:p>
          </p:txBody>
        </p:sp>
        <p:sp>
          <p:nvSpPr>
            <p:cNvPr id="18" name="矩形 14"/>
            <p:cNvSpPr>
              <a:spLocks noChangeArrowheads="1"/>
            </p:cNvSpPr>
            <p:nvPr/>
          </p:nvSpPr>
          <p:spPr bwMode="auto">
            <a:xfrm>
              <a:off x="1115616" y="2751139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9" name="TextBox 15"/>
            <p:cNvSpPr txBox="1">
              <a:spLocks noChangeArrowheads="1"/>
            </p:cNvSpPr>
            <p:nvPr/>
          </p:nvSpPr>
          <p:spPr bwMode="auto">
            <a:xfrm>
              <a:off x="1829946" y="3049589"/>
              <a:ext cx="3643388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与平台相关代码</a:t>
              </a:r>
            </a:p>
          </p:txBody>
        </p:sp>
        <p:pic>
          <p:nvPicPr>
            <p:cNvPr id="20" name="图片 16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22029" y="31781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603188" y="1216394"/>
            <a:ext cx="1954504" cy="2101092"/>
            <a:chOff x="1202391" y="912295"/>
            <a:chExt cx="1465878" cy="157581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391" y="912295"/>
              <a:ext cx="1465878" cy="1575819"/>
            </a:xfrm>
            <a:prstGeom prst="rect">
              <a:avLst/>
            </a:prstGeom>
          </p:spPr>
        </p:pic>
        <p:sp>
          <p:nvSpPr>
            <p:cNvPr id="26" name="TextBox 13"/>
            <p:cNvSpPr txBox="1">
              <a:spLocks noChangeArrowheads="1"/>
            </p:cNvSpPr>
            <p:nvPr/>
          </p:nvSpPr>
          <p:spPr bwMode="auto">
            <a:xfrm>
              <a:off x="1544244" y="1500180"/>
              <a:ext cx="785818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JMP</a:t>
              </a:r>
              <a:endParaRPr lang="zh-CN" altLang="en-US" sz="26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06176" y="1217059"/>
            <a:ext cx="2176955" cy="2101092"/>
            <a:chOff x="4354632" y="912794"/>
            <a:chExt cx="1632716" cy="157581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632" y="912794"/>
              <a:ext cx="1465878" cy="1575819"/>
            </a:xfrm>
            <a:prstGeom prst="rect">
              <a:avLst/>
            </a:prstGeom>
          </p:spPr>
        </p:pic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4510962" y="1506433"/>
              <a:ext cx="1476386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88432" y="1217059"/>
            <a:ext cx="6207408" cy="2101092"/>
            <a:chOff x="2766324" y="912794"/>
            <a:chExt cx="4655556" cy="1575819"/>
          </a:xfrm>
        </p:grpSpPr>
        <p:grpSp>
          <p:nvGrpSpPr>
            <p:cNvPr id="5" name="组合 4"/>
            <p:cNvGrpSpPr/>
            <p:nvPr/>
          </p:nvGrpSpPr>
          <p:grpSpPr>
            <a:xfrm>
              <a:off x="2766324" y="912794"/>
              <a:ext cx="1883226" cy="1575819"/>
              <a:chOff x="2766324" y="912794"/>
              <a:chExt cx="1883226" cy="1575819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6324" y="912794"/>
                <a:ext cx="1465878" cy="1575819"/>
              </a:xfrm>
              <a:prstGeom prst="rect">
                <a:avLst/>
              </a:prstGeom>
            </p:spPr>
          </p:pic>
          <p:sp>
            <p:nvSpPr>
              <p:cNvPr id="27" name="TextBox 13"/>
              <p:cNvSpPr txBox="1">
                <a:spLocks noChangeArrowheads="1"/>
              </p:cNvSpPr>
              <p:nvPr/>
            </p:nvSpPr>
            <p:spPr bwMode="auto">
              <a:xfrm>
                <a:off x="3006476" y="1321028"/>
                <a:ext cx="1643074" cy="746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文件卷</a:t>
                </a:r>
                <a:endParaRPr lang="en-US" altLang="zh-CN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头结构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796136" y="912794"/>
              <a:ext cx="1625744" cy="1575819"/>
              <a:chOff x="5796136" y="912794"/>
              <a:chExt cx="1625744" cy="1575819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6002" y="912794"/>
                <a:ext cx="1465878" cy="1575819"/>
              </a:xfrm>
              <a:prstGeom prst="rect">
                <a:avLst/>
              </a:prstGeom>
            </p:spPr>
          </p:pic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5796136" y="1491630"/>
                <a:ext cx="1323413" cy="746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en-US" altLang="zh-CN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[0x55</a:t>
                </a:r>
              </a:p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en-US" altLang="zh-CN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0xAA]</a:t>
                </a:r>
              </a:p>
            </p:txBody>
          </p:sp>
          <p:sp>
            <p:nvSpPr>
              <p:cNvPr id="30" name="TextBox 15"/>
              <p:cNvSpPr txBox="1">
                <a:spLocks noChangeArrowheads="1"/>
              </p:cNvSpPr>
              <p:nvPr/>
            </p:nvSpPr>
            <p:spPr bwMode="auto">
              <a:xfrm>
                <a:off x="6078355" y="1120973"/>
                <a:ext cx="1221172" cy="3770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结束标志</a:t>
                </a:r>
                <a:endParaRPr lang="en-US" altLang="zh-CN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487488" y="4991122"/>
            <a:ext cx="5619789" cy="510349"/>
            <a:chOff x="1115616" y="3743334"/>
            <a:chExt cx="4214842" cy="382761"/>
          </a:xfrm>
        </p:grpSpPr>
        <p:sp>
          <p:nvSpPr>
            <p:cNvPr id="33" name="TextBox 13"/>
            <p:cNvSpPr txBox="1">
              <a:spLocks noChangeArrowheads="1"/>
            </p:cNvSpPr>
            <p:nvPr/>
          </p:nvSpPr>
          <p:spPr bwMode="auto">
            <a:xfrm>
              <a:off x="1472804" y="3743334"/>
              <a:ext cx="3857654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启动代码：跳转到加载程序</a:t>
              </a:r>
            </a:p>
          </p:txBody>
        </p:sp>
        <p:sp>
          <p:nvSpPr>
            <p:cNvPr id="34" name="矩形 14"/>
            <p:cNvSpPr>
              <a:spLocks noChangeArrowheads="1"/>
            </p:cNvSpPr>
            <p:nvPr/>
          </p:nvSpPr>
          <p:spPr bwMode="auto">
            <a:xfrm>
              <a:off x="1115616" y="3779847"/>
              <a:ext cx="370535" cy="346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7488" y="4552732"/>
            <a:ext cx="5619789" cy="1481904"/>
            <a:chOff x="1115616" y="3414548"/>
            <a:chExt cx="4214842" cy="1111428"/>
          </a:xfrm>
        </p:grpSpPr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1472804" y="3414548"/>
              <a:ext cx="3857654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文件卷头：文件系统描述信息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1115616" y="3451061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472804" y="4143214"/>
              <a:ext cx="3857654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结束标志：</a:t>
              </a:r>
              <a:r>
                <a: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55AA</a:t>
              </a:r>
              <a:endParaRPr kumimoji="1"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14"/>
            <p:cNvSpPr>
              <a:spLocks noChangeArrowheads="1"/>
            </p:cNvSpPr>
            <p:nvPr/>
          </p:nvSpPr>
          <p:spPr bwMode="auto">
            <a:xfrm>
              <a:off x="1115616" y="417972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33" y="1312722"/>
            <a:ext cx="2880319" cy="95528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28981" y="285752"/>
            <a:ext cx="571504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</a:t>
            </a:r>
            <a:r>
              <a:rPr kumimoji="1"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4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kumimoji="1"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7268" y="2491153"/>
            <a:ext cx="2880320" cy="2592731"/>
            <a:chOff x="827584" y="1711837"/>
            <a:chExt cx="2160240" cy="194454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711837"/>
              <a:ext cx="2160240" cy="1944548"/>
            </a:xfrm>
            <a:prstGeom prst="rect">
              <a:avLst/>
            </a:prstGeom>
          </p:spPr>
        </p:pic>
        <p:sp>
          <p:nvSpPr>
            <p:cNvPr id="26" name="文本框 3"/>
            <p:cNvSpPr txBox="1"/>
            <p:nvPr/>
          </p:nvSpPr>
          <p:spPr>
            <a:xfrm>
              <a:off x="1475656" y="307580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885870" y="2099336"/>
              <a:ext cx="1783181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从文件系统中读取</a:t>
              </a:r>
            </a:p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启动配置信息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7394" y="2491153"/>
            <a:ext cx="2880320" cy="2592731"/>
            <a:chOff x="5777677" y="1711837"/>
            <a:chExt cx="2160240" cy="194454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677" y="1711837"/>
              <a:ext cx="2160240" cy="1944548"/>
            </a:xfrm>
            <a:prstGeom prst="rect">
              <a:avLst/>
            </a:prstGeom>
          </p:spPr>
        </p:pic>
        <p:sp>
          <p:nvSpPr>
            <p:cNvPr id="27" name="文本框 3"/>
            <p:cNvSpPr txBox="1"/>
            <p:nvPr/>
          </p:nvSpPr>
          <p:spPr>
            <a:xfrm>
              <a:off x="6291312" y="3167783"/>
              <a:ext cx="1602843" cy="361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5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操作系统内核</a:t>
              </a: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6044567" y="1964163"/>
              <a:ext cx="1372010" cy="8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依据配置加载</a:t>
              </a:r>
            </a:p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指定内核并跳</a:t>
              </a:r>
            </a:p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转到内核执行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83765" y="2084851"/>
            <a:ext cx="2917637" cy="2592731"/>
            <a:chOff x="3277457" y="1407110"/>
            <a:chExt cx="2188228" cy="194454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446" y="1407110"/>
              <a:ext cx="2160239" cy="1944548"/>
            </a:xfrm>
            <a:prstGeom prst="rect">
              <a:avLst/>
            </a:prstGeom>
          </p:spPr>
        </p:pic>
        <p:sp>
          <p:nvSpPr>
            <p:cNvPr id="28" name="文本框 3"/>
            <p:cNvSpPr txBox="1"/>
            <p:nvPr/>
          </p:nvSpPr>
          <p:spPr>
            <a:xfrm>
              <a:off x="3943105" y="156411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启动菜单</a:t>
              </a:r>
            </a:p>
          </p:txBody>
        </p:sp>
        <p:sp>
          <p:nvSpPr>
            <p:cNvPr id="31" name="文本框 3"/>
            <p:cNvSpPr txBox="1"/>
            <p:nvPr/>
          </p:nvSpPr>
          <p:spPr>
            <a:xfrm>
              <a:off x="3277457" y="2263943"/>
              <a:ext cx="1988766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可选的操作系统内核</a:t>
              </a:r>
            </a:p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列表和加载参数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9" y="4980336"/>
            <a:ext cx="2880320" cy="9552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24252" y="285752"/>
            <a:ext cx="504824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90652" y="1471085"/>
            <a:ext cx="10375900" cy="1742012"/>
            <a:chOff x="1042988" y="1103313"/>
            <a:chExt cx="7781925" cy="1306509"/>
          </a:xfrm>
        </p:grpSpPr>
        <p:sp>
          <p:nvSpPr>
            <p:cNvPr id="13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启动前的准备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1047751" y="1445420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启动流程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6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988" y="15549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988" y="22605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042988" y="1789949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/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/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185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1384301" y="2842743"/>
            <a:ext cx="10369549" cy="502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/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系统调用示例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1397003" y="3278838"/>
            <a:ext cx="10369549" cy="502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/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</a:t>
            </a:r>
            <a:r>
              <a:rPr lang="en-US" altLang="zh-CN" sz="2665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ucore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+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系统调用代码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2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967" y="3451057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489262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488" y="285752"/>
            <a:ext cx="361952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系统启动规范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51" y="1073151"/>
            <a:ext cx="10668000" cy="1423516"/>
            <a:chOff x="785813" y="804863"/>
            <a:chExt cx="8001000" cy="1067637"/>
          </a:xfrm>
        </p:grpSpPr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1143000" y="80486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</a:p>
          </p:txBody>
        </p:sp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1009650" y="1157288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固化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到计算机主板上的程序</a:t>
              </a:r>
              <a:endParaRPr kumimoji="1"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827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1009650" y="1495425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包括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系统设置、自检程序和系统自启动程序</a:t>
              </a:r>
              <a:endParaRPr kumimoji="1"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192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346201" y="2482853"/>
            <a:ext cx="10369551" cy="502766"/>
            <a:chOff x="1009650" y="1862138"/>
            <a:chExt cx="7777163" cy="377074"/>
          </a:xfrm>
        </p:grpSpPr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009650" y="186213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BIOS-MBR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BIOS-GPT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PXE</a:t>
              </a:r>
            </a:p>
          </p:txBody>
        </p:sp>
        <p:pic>
          <p:nvPicPr>
            <p:cNvPr id="27" name="图片 2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764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47751" y="2952748"/>
            <a:ext cx="10668000" cy="1480666"/>
            <a:chOff x="785813" y="2214560"/>
            <a:chExt cx="8001000" cy="1110499"/>
          </a:xfrm>
        </p:grpSpPr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1009650" y="259079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接口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标准</a:t>
              </a:r>
              <a:endParaRPr kumimoji="1"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85813" y="2214560"/>
              <a:ext cx="7215187" cy="1110499"/>
              <a:chOff x="785813" y="2214560"/>
              <a:chExt cx="7215187" cy="1110499"/>
            </a:xfrm>
          </p:grpSpPr>
          <p:sp>
            <p:nvSpPr>
              <p:cNvPr id="28" name="TextBox 25"/>
              <p:cNvSpPr txBox="1">
                <a:spLocks noChangeArrowheads="1"/>
              </p:cNvSpPr>
              <p:nvPr/>
            </p:nvSpPr>
            <p:spPr bwMode="auto">
              <a:xfrm>
                <a:off x="1143000" y="2214560"/>
                <a:ext cx="6858000" cy="3770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kumimoji="1" lang="en-US" altLang="zh-CN" sz="2665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UEFI</a:t>
                </a:r>
              </a:p>
            </p:txBody>
          </p:sp>
          <p:sp>
            <p:nvSpPr>
              <p:cNvPr id="29" name="矩形 26"/>
              <p:cNvSpPr>
                <a:spLocks noChangeArrowheads="1"/>
              </p:cNvSpPr>
              <p:nvPr/>
            </p:nvSpPr>
            <p:spPr bwMode="auto">
              <a:xfrm>
                <a:off x="785813" y="2238373"/>
                <a:ext cx="370535" cy="346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400" b="1" dirty="0">
                  <a:latin typeface="Calibri" pitchFamily="34" charset="0"/>
                </a:endParaRPr>
              </a:p>
            </p:txBody>
          </p:sp>
          <p:pic>
            <p:nvPicPr>
              <p:cNvPr id="31" name="图片 28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92225" y="273208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29"/>
              <p:cNvSpPr txBox="1">
                <a:spLocks noChangeArrowheads="1"/>
              </p:cNvSpPr>
              <p:nvPr/>
            </p:nvSpPr>
            <p:spPr bwMode="auto">
              <a:xfrm>
                <a:off x="1009651" y="2947985"/>
                <a:ext cx="5276862" cy="3770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lvl="1">
                  <a:buNone/>
                </a:pPr>
                <a:r>
                  <a:rPr kumimoji="1" lang="zh-CN" altLang="en-US" sz="2665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  在</a:t>
                </a:r>
                <a:r>
                  <a:rPr kumimoji="1" lang="zh-CN" altLang="en-US" sz="2665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所有平台上一致的操作系统启动服务</a:t>
                </a:r>
                <a:endPara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3" name="图片 30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92225" y="308133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95736" y="285751"/>
            <a:ext cx="523878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计算机启动流程</a:t>
            </a:r>
          </a:p>
        </p:txBody>
      </p:sp>
      <p:sp>
        <p:nvSpPr>
          <p:cNvPr id="24" name="文本框 3"/>
          <p:cNvSpPr txBox="1"/>
          <p:nvPr/>
        </p:nvSpPr>
        <p:spPr>
          <a:xfrm>
            <a:off x="4095736" y="946553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UEFI </a:t>
            </a:r>
            <a:r>
              <a:rPr kumimoji="1"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启动过程描述</a:t>
            </a:r>
            <a:endParaRPr kumimoji="1"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14" y="1484243"/>
            <a:ext cx="9679125" cy="52869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902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12192000" cy="6858182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3349" y="2493153"/>
            <a:ext cx="6123845" cy="1619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29251" y="285751"/>
            <a:ext cx="1428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sz="2400"/>
          </a:p>
        </p:txBody>
      </p:sp>
      <p:grpSp>
        <p:nvGrpSpPr>
          <p:cNvPr id="2" name="组合 1"/>
          <p:cNvGrpSpPr/>
          <p:nvPr/>
        </p:nvGrpSpPr>
        <p:grpSpPr>
          <a:xfrm>
            <a:off x="1047751" y="1246531"/>
            <a:ext cx="10953749" cy="1958340"/>
            <a:chOff x="785813" y="785813"/>
            <a:chExt cx="8215312" cy="1468755"/>
          </a:xfrm>
        </p:grpSpPr>
        <p:sp>
          <p:nvSpPr>
            <p:cNvPr id="22530" name="TextBox 43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为什么需要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  <a:endParaRPr sz="2400"/>
            </a:p>
          </p:txBody>
        </p:sp>
        <p:sp>
          <p:nvSpPr>
            <p:cNvPr id="22531" name="矩形 44"/>
            <p:cNvSpPr>
              <a:spLocks noChangeArrowheads="1"/>
            </p:cNvSpPr>
            <p:nvPr/>
          </p:nvSpPr>
          <p:spPr bwMode="auto">
            <a:xfrm>
              <a:off x="785813" y="793750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32" name="TextBox 45"/>
            <p:cNvSpPr txBox="1">
              <a:spLocks noChangeArrowheads="1"/>
            </p:cNvSpPr>
            <p:nvPr/>
          </p:nvSpPr>
          <p:spPr bwMode="auto">
            <a:xfrm>
              <a:off x="1428750" y="1138238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在计算机运行中，内核是被信任的第三方</a:t>
              </a:r>
              <a:endParaRPr sz="2400"/>
            </a:p>
          </p:txBody>
        </p:sp>
        <p:pic>
          <p:nvPicPr>
            <p:cNvPr id="22533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79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4" name="TextBox 47"/>
            <p:cNvSpPr txBox="1">
              <a:spLocks noChangeArrowheads="1"/>
            </p:cNvSpPr>
            <p:nvPr/>
          </p:nvSpPr>
          <p:spPr bwMode="auto">
            <a:xfrm>
              <a:off x="1428750" y="1500188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只有内核可以执行特权指令</a:t>
              </a:r>
              <a:endParaRPr sz="2400" dirty="0"/>
            </a:p>
          </p:txBody>
        </p:sp>
        <p:pic>
          <p:nvPicPr>
            <p:cNvPr id="22535" name="图片 4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414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6" name="TextBox 49"/>
            <p:cNvSpPr txBox="1">
              <a:spLocks noChangeArrowheads="1"/>
            </p:cNvSpPr>
            <p:nvPr/>
          </p:nvSpPr>
          <p:spPr bwMode="auto">
            <a:xfrm>
              <a:off x="1428750" y="1857375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方便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  <a:endParaRPr sz="2400"/>
            </a:p>
          </p:txBody>
        </p:sp>
        <p:pic>
          <p:nvPicPr>
            <p:cNvPr id="22537" name="图片 5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986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047751" y="3151531"/>
            <a:ext cx="10953749" cy="1482091"/>
            <a:chOff x="785813" y="2214563"/>
            <a:chExt cx="8215312" cy="1111568"/>
          </a:xfrm>
        </p:grpSpPr>
        <p:sp>
          <p:nvSpPr>
            <p:cNvPr id="22538" name="TextBox 51"/>
            <p:cNvSpPr txBox="1">
              <a:spLocks noChangeArrowheads="1"/>
            </p:cNvSpPr>
            <p:nvPr/>
          </p:nvSpPr>
          <p:spPr bwMode="auto">
            <a:xfrm>
              <a:off x="1143000" y="2214563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异常希望解决的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  <a:endParaRPr sz="2400"/>
            </a:p>
          </p:txBody>
        </p:sp>
        <p:sp>
          <p:nvSpPr>
            <p:cNvPr id="22539" name="矩形 52"/>
            <p:cNvSpPr>
              <a:spLocks noChangeArrowheads="1"/>
            </p:cNvSpPr>
            <p:nvPr/>
          </p:nvSpPr>
          <p:spPr bwMode="auto">
            <a:xfrm>
              <a:off x="785813" y="2222500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40" name="TextBox 53"/>
            <p:cNvSpPr txBox="1">
              <a:spLocks noChangeArrowheads="1"/>
            </p:cNvSpPr>
            <p:nvPr/>
          </p:nvSpPr>
          <p:spPr bwMode="auto">
            <a:xfrm>
              <a:off x="1428750" y="2566988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当外设连接计算机时，会出现什么现象？</a:t>
              </a:r>
              <a:endParaRPr sz="2400" dirty="0"/>
            </a:p>
          </p:txBody>
        </p:sp>
        <p:pic>
          <p:nvPicPr>
            <p:cNvPr id="22541" name="图片 5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082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2" name="TextBox 55"/>
            <p:cNvSpPr txBox="1">
              <a:spLocks noChangeArrowheads="1"/>
            </p:cNvSpPr>
            <p:nvPr/>
          </p:nvSpPr>
          <p:spPr bwMode="auto">
            <a:xfrm>
              <a:off x="1428750" y="2928938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当应用程序处理意想不到的行为时，会出现什么现象？</a:t>
              </a:r>
              <a:endParaRPr sz="2400"/>
            </a:p>
          </p:txBody>
        </p:sp>
        <p:pic>
          <p:nvPicPr>
            <p:cNvPr id="22543" name="图片 5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702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51" y="4580280"/>
            <a:ext cx="10953749" cy="1482091"/>
            <a:chOff x="785813" y="3286125"/>
            <a:chExt cx="8215312" cy="1111568"/>
          </a:xfrm>
        </p:grpSpPr>
        <p:sp>
          <p:nvSpPr>
            <p:cNvPr id="22544" name="TextBox 57"/>
            <p:cNvSpPr txBox="1">
              <a:spLocks noChangeArrowheads="1"/>
            </p:cNvSpPr>
            <p:nvPr/>
          </p:nvSpPr>
          <p:spPr bwMode="auto">
            <a:xfrm>
              <a:off x="1143000" y="3286125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调用希望解决的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  <a:endParaRPr sz="2400"/>
            </a:p>
          </p:txBody>
        </p:sp>
        <p:sp>
          <p:nvSpPr>
            <p:cNvPr id="22545" name="矩形 58"/>
            <p:cNvSpPr>
              <a:spLocks noChangeArrowheads="1"/>
            </p:cNvSpPr>
            <p:nvPr/>
          </p:nvSpPr>
          <p:spPr bwMode="auto">
            <a:xfrm>
              <a:off x="785813" y="329406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46" name="TextBox 59"/>
            <p:cNvSpPr txBox="1">
              <a:spLocks noChangeArrowheads="1"/>
            </p:cNvSpPr>
            <p:nvPr/>
          </p:nvSpPr>
          <p:spPr bwMode="auto">
            <a:xfrm>
              <a:off x="1428750" y="3638550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用户应用程序是如何得到系统服务？</a:t>
              </a:r>
              <a:endParaRPr sz="2400" dirty="0"/>
            </a:p>
          </p:txBody>
        </p:sp>
        <p:pic>
          <p:nvPicPr>
            <p:cNvPr id="22547" name="图片 6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7798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8" name="TextBox 61"/>
            <p:cNvSpPr txBox="1">
              <a:spLocks noChangeArrowheads="1"/>
            </p:cNvSpPr>
            <p:nvPr/>
          </p:nvSpPr>
          <p:spPr bwMode="auto">
            <a:xfrm>
              <a:off x="1428750" y="4000500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系统调用和功能调用的不同之处是什么？</a:t>
              </a:r>
              <a:endParaRPr sz="2400"/>
            </a:p>
          </p:txBody>
        </p:sp>
        <p:pic>
          <p:nvPicPr>
            <p:cNvPr id="22549" name="图片 6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41417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81251" y="285751"/>
            <a:ext cx="7810500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调用比较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1000" y="1024467"/>
            <a:ext cx="6048380" cy="1883863"/>
            <a:chOff x="285750" y="768350"/>
            <a:chExt cx="4536285" cy="1412897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642937" y="768350"/>
              <a:ext cx="3429000" cy="324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源头</a:t>
              </a:r>
              <a:endParaRPr sz="2400"/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285750" y="776287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966787" y="1054100"/>
              <a:ext cx="3357563" cy="324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中断：外设</a:t>
              </a:r>
              <a:endParaRPr sz="2400"/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1477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607222" y="1385885"/>
              <a:ext cx="4214813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异常：应用程序意想不到的行为</a:t>
              </a:r>
              <a:endParaRPr sz="2400"/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42716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0" name="TextBox 27"/>
            <p:cNvSpPr txBox="1">
              <a:spLocks noChangeArrowheads="1"/>
            </p:cNvSpPr>
            <p:nvPr/>
          </p:nvSpPr>
          <p:spPr bwMode="auto">
            <a:xfrm>
              <a:off x="578645" y="1668462"/>
              <a:ext cx="4143380" cy="5127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系统调用：应用程序请求操作</a:t>
              </a: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提供</a:t>
              </a:r>
              <a:endParaRPr lang="en-US" altLang="zh-CN" sz="213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/>
              <a:r>
                <a:rPr lang="en-US" altLang="zh-CN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</a:t>
              </a: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561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7113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381000" y="2751660"/>
            <a:ext cx="5384800" cy="1625393"/>
            <a:chOff x="285750" y="2063745"/>
            <a:chExt cx="4038600" cy="1219045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642937" y="2127245"/>
              <a:ext cx="3429000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响应方式 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285750" y="2063745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966787" y="2333694"/>
              <a:ext cx="3357563" cy="324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中断：异步</a:t>
              </a:r>
              <a:endParaRPr sz="2400"/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42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621510" y="2678112"/>
              <a:ext cx="3214688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异常：同步</a:t>
              </a:r>
              <a:endParaRPr sz="2400"/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7193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8" name="TextBox 17"/>
            <p:cNvSpPr txBox="1">
              <a:spLocks noChangeArrowheads="1"/>
            </p:cNvSpPr>
            <p:nvPr/>
          </p:nvSpPr>
          <p:spPr bwMode="auto">
            <a:xfrm>
              <a:off x="600078" y="2967036"/>
              <a:ext cx="3214688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系统调用：异步或同步</a:t>
              </a:r>
              <a:endParaRPr sz="2400"/>
            </a:p>
          </p:txBody>
        </p:sp>
        <p:pic>
          <p:nvPicPr>
            <p:cNvPr id="23569" name="图片 1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0098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组合 20"/>
          <p:cNvGrpSpPr/>
          <p:nvPr/>
        </p:nvGrpSpPr>
        <p:grpSpPr>
          <a:xfrm>
            <a:off x="381000" y="4269315"/>
            <a:ext cx="5694680" cy="2186305"/>
            <a:chOff x="285750" y="3201986"/>
            <a:chExt cx="4271010" cy="1639729"/>
          </a:xfrm>
        </p:grpSpPr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642937" y="3275011"/>
              <a:ext cx="3429000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处理机制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1" name="矩形 29"/>
            <p:cNvSpPr>
              <a:spLocks noChangeArrowheads="1"/>
            </p:cNvSpPr>
            <p:nvPr/>
          </p:nvSpPr>
          <p:spPr bwMode="auto">
            <a:xfrm>
              <a:off x="285750" y="3201986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572" name="TextBox 30"/>
            <p:cNvSpPr txBox="1">
              <a:spLocks noChangeArrowheads="1"/>
            </p:cNvSpPr>
            <p:nvPr/>
          </p:nvSpPr>
          <p:spPr bwMode="auto">
            <a:xfrm>
              <a:off x="984885" y="3470273"/>
              <a:ext cx="3571875" cy="5643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</a:t>
              </a: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：持续，对用户应用程序</a:t>
              </a:r>
              <a:endParaRPr lang="en-US" altLang="zh-CN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是</a:t>
              </a: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透明的</a:t>
              </a:r>
              <a:endParaRPr sz="2400"/>
            </a:p>
          </p:txBody>
        </p:sp>
        <p:pic>
          <p:nvPicPr>
            <p:cNvPr id="23573" name="图片 31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554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TextBox 32"/>
            <p:cNvSpPr txBox="1">
              <a:spLocks noChangeArrowheads="1"/>
            </p:cNvSpPr>
            <p:nvPr/>
          </p:nvSpPr>
          <p:spPr bwMode="auto">
            <a:xfrm>
              <a:off x="614366" y="4041773"/>
              <a:ext cx="3929065" cy="5076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异常：杀死或者重新执行</a:t>
              </a: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意想不到的</a:t>
              </a:r>
              <a:endParaRPr lang="en-US" altLang="zh-CN" sz="213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应用程序</a:t>
              </a: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  <a:endParaRPr sz="2400"/>
            </a:p>
          </p:txBody>
        </p:sp>
        <p:pic>
          <p:nvPicPr>
            <p:cNvPr id="23575" name="图片 3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086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6" name="TextBox 34"/>
            <p:cNvSpPr txBox="1">
              <a:spLocks noChangeArrowheads="1"/>
            </p:cNvSpPr>
            <p:nvPr/>
          </p:nvSpPr>
          <p:spPr bwMode="auto">
            <a:xfrm>
              <a:off x="585790" y="4525961"/>
              <a:ext cx="3214688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系统调用：等待和持续</a:t>
              </a:r>
              <a:endParaRPr sz="2400"/>
            </a:p>
          </p:txBody>
        </p:sp>
        <p:pic>
          <p:nvPicPr>
            <p:cNvPr id="23577" name="图片 35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5688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7260818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29251" y="285751"/>
            <a:ext cx="1428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sz="2400"/>
          </a:p>
        </p:txBody>
      </p:sp>
      <p:grpSp>
        <p:nvGrpSpPr>
          <p:cNvPr id="2" name="组合 1"/>
          <p:cNvGrpSpPr/>
          <p:nvPr/>
        </p:nvGrpSpPr>
        <p:grpSpPr>
          <a:xfrm>
            <a:off x="1047751" y="1021247"/>
            <a:ext cx="10953749" cy="1931195"/>
            <a:chOff x="785813" y="785813"/>
            <a:chExt cx="8215312" cy="1448396"/>
          </a:xfrm>
        </p:grpSpPr>
        <p:sp>
          <p:nvSpPr>
            <p:cNvPr id="22530" name="TextBox 43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768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基本的中断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、异常和系统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调用（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个）</a:t>
              </a:r>
              <a:endParaRPr sz="2400" dirty="0"/>
            </a:p>
          </p:txBody>
        </p:sp>
        <p:sp>
          <p:nvSpPr>
            <p:cNvPr id="22531" name="矩形 44"/>
            <p:cNvSpPr>
              <a:spLocks noChangeArrowheads="1"/>
            </p:cNvSpPr>
            <p:nvPr/>
          </p:nvSpPr>
          <p:spPr bwMode="auto">
            <a:xfrm>
              <a:off x="785813" y="793750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32" name="TextBox 45"/>
            <p:cNvSpPr txBox="1">
              <a:spLocks noChangeArrowheads="1"/>
            </p:cNvSpPr>
            <p:nvPr/>
          </p:nvSpPr>
          <p:spPr bwMode="auto">
            <a:xfrm>
              <a:off x="1428750" y="1138238"/>
              <a:ext cx="7572375" cy="3768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FMEM,          // bad physical address</a:t>
              </a:r>
              <a:endParaRPr sz="2400" dirty="0"/>
            </a:p>
          </p:txBody>
        </p:sp>
        <p:pic>
          <p:nvPicPr>
            <p:cNvPr id="22533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79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4" name="TextBox 47"/>
            <p:cNvSpPr txBox="1">
              <a:spLocks noChangeArrowheads="1"/>
            </p:cNvSpPr>
            <p:nvPr/>
          </p:nvSpPr>
          <p:spPr bwMode="auto">
            <a:xfrm>
              <a:off x="1428750" y="1500188"/>
              <a:ext cx="7572375" cy="3768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FTIMER,        // timer interrupt</a:t>
              </a:r>
              <a:endParaRPr sz="2400" dirty="0"/>
            </a:p>
          </p:txBody>
        </p:sp>
        <p:pic>
          <p:nvPicPr>
            <p:cNvPr id="22535" name="图片 4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414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6" name="TextBox 49"/>
            <p:cNvSpPr txBox="1">
              <a:spLocks noChangeArrowheads="1"/>
            </p:cNvSpPr>
            <p:nvPr/>
          </p:nvSpPr>
          <p:spPr bwMode="auto">
            <a:xfrm>
              <a:off x="1428750" y="1857375"/>
              <a:ext cx="7572375" cy="3768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FKEYBD,        // keyboard interrupt</a:t>
              </a:r>
              <a:endParaRPr sz="2400" dirty="0"/>
            </a:p>
          </p:txBody>
        </p:sp>
        <p:pic>
          <p:nvPicPr>
            <p:cNvPr id="22537" name="图片 5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986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Box 45"/>
          <p:cNvSpPr txBox="1">
            <a:spLocks noChangeArrowheads="1"/>
          </p:cNvSpPr>
          <p:nvPr/>
        </p:nvSpPr>
        <p:spPr bwMode="auto">
          <a:xfrm>
            <a:off x="1885124" y="2942261"/>
            <a:ext cx="10096500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FPRIV,         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privileged instruction</a:t>
            </a:r>
            <a:endParaRPr sz="2400" dirty="0"/>
          </a:p>
        </p:txBody>
      </p:sp>
      <p:pic>
        <p:nvPicPr>
          <p:cNvPr id="27" name="图片 4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091" y="3130644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47"/>
          <p:cNvSpPr txBox="1">
            <a:spLocks noChangeArrowheads="1"/>
          </p:cNvSpPr>
          <p:nvPr/>
        </p:nvSpPr>
        <p:spPr bwMode="auto">
          <a:xfrm>
            <a:off x="1885124" y="3424861"/>
            <a:ext cx="10096500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FINST,         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illegal instruction</a:t>
            </a:r>
            <a:endParaRPr sz="2400" dirty="0"/>
          </a:p>
        </p:txBody>
      </p:sp>
      <p:pic>
        <p:nvPicPr>
          <p:cNvPr id="29" name="图片 4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091" y="3613244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49"/>
          <p:cNvSpPr txBox="1">
            <a:spLocks noChangeArrowheads="1"/>
          </p:cNvSpPr>
          <p:nvPr/>
        </p:nvSpPr>
        <p:spPr bwMode="auto">
          <a:xfrm>
            <a:off x="1885124" y="3901110"/>
            <a:ext cx="10096500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FSYS,          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//  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software trap</a:t>
            </a:r>
            <a:endParaRPr sz="2400" dirty="0"/>
          </a:p>
        </p:txBody>
      </p:sp>
      <p:pic>
        <p:nvPicPr>
          <p:cNvPr id="31" name="图片 5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091" y="4089494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45"/>
          <p:cNvSpPr txBox="1">
            <a:spLocks noChangeArrowheads="1"/>
          </p:cNvSpPr>
          <p:nvPr/>
        </p:nvSpPr>
        <p:spPr bwMode="auto">
          <a:xfrm>
            <a:off x="1902058" y="4367915"/>
            <a:ext cx="10096500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FARITH,       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//  arithmetic 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</a:t>
            </a:r>
            <a:endParaRPr sz="2400" dirty="0"/>
          </a:p>
        </p:txBody>
      </p:sp>
      <p:pic>
        <p:nvPicPr>
          <p:cNvPr id="33" name="图片 4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0025" y="4556298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47"/>
          <p:cNvSpPr txBox="1">
            <a:spLocks noChangeArrowheads="1"/>
          </p:cNvSpPr>
          <p:nvPr/>
        </p:nvSpPr>
        <p:spPr bwMode="auto">
          <a:xfrm>
            <a:off x="1902058" y="4850515"/>
            <a:ext cx="10096500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fr-FR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FIPAGE,       </a:t>
            </a:r>
            <a:r>
              <a:rPr lang="fr-FR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//  page </a:t>
            </a:r>
            <a:r>
              <a:rPr lang="fr-FR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 on opcode fetch</a:t>
            </a:r>
            <a:endParaRPr sz="2400" dirty="0"/>
          </a:p>
        </p:txBody>
      </p:sp>
      <p:pic>
        <p:nvPicPr>
          <p:cNvPr id="35" name="图片 4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0025" y="5038898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49"/>
          <p:cNvSpPr txBox="1">
            <a:spLocks noChangeArrowheads="1"/>
          </p:cNvSpPr>
          <p:nvPr/>
        </p:nvSpPr>
        <p:spPr bwMode="auto">
          <a:xfrm>
            <a:off x="1902058" y="5326764"/>
            <a:ext cx="10096500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FWPAGE,     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//  page 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 on write</a:t>
            </a:r>
            <a:endParaRPr sz="2400" dirty="0"/>
          </a:p>
        </p:txBody>
      </p:sp>
      <p:pic>
        <p:nvPicPr>
          <p:cNvPr id="37" name="图片 5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0025" y="5515148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47"/>
          <p:cNvSpPr txBox="1">
            <a:spLocks noChangeArrowheads="1"/>
          </p:cNvSpPr>
          <p:nvPr/>
        </p:nvSpPr>
        <p:spPr bwMode="auto">
          <a:xfrm>
            <a:off x="1895434" y="5758284"/>
            <a:ext cx="10096500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fr-FR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FRPAGE,      </a:t>
            </a:r>
            <a:r>
              <a:rPr lang="fr-FR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//  page </a:t>
            </a:r>
            <a:r>
              <a:rPr lang="fr-FR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 on read</a:t>
            </a:r>
            <a:endParaRPr sz="2400" dirty="0"/>
          </a:p>
        </p:txBody>
      </p:sp>
      <p:pic>
        <p:nvPicPr>
          <p:cNvPr id="39" name="图片 4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3401" y="5946667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520561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29251" y="285751"/>
            <a:ext cx="1428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sz="2400"/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524000" y="1021247"/>
            <a:ext cx="9144000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的中断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、异常和系统调用</a:t>
            </a:r>
            <a:endParaRPr sz="2400" dirty="0"/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1047751" y="1031830"/>
            <a:ext cx="48768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557" y="1762292"/>
            <a:ext cx="114366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0: Interrupt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，中断；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1: TLB Modified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，试图修改</a:t>
            </a: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中映射为只读的内存地址；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2: TLB Miss Load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，试图读取一个没有在</a:t>
            </a: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中映射到物理地址的虚拟地址；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3: TLB Miss Store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，试图向一个没有在</a:t>
            </a: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中映射到物理地址的虚拟地址存入数据；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4: Address Error Load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，试图从一个非对齐的地址读取信息；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5: Address Error Store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，试图向一个非对齐的地址写入信息；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6: Instruction Bus Error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，一般是指令</a:t>
            </a: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出错；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7: Data Bus Error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，一般是数据</a:t>
            </a: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出错；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8: </a:t>
            </a:r>
            <a:r>
              <a:rPr lang="en-US" altLang="zh-CN" sz="2200" b="1" dirty="0" err="1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Syscall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，由</a:t>
            </a:r>
            <a:r>
              <a:rPr lang="en-US" altLang="zh-CN" sz="2200" b="1" dirty="0" err="1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syscall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指令产生。操作系统下，通用的由用户态进入内核态的方法</a:t>
            </a:r>
            <a:r>
              <a:rPr lang="zh-CN" altLang="en-US" sz="2200" b="1" dirty="0" smtClean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9: Break Point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，由</a:t>
            </a:r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指令产生</a:t>
            </a:r>
            <a:r>
              <a:rPr lang="zh-CN" altLang="en-US" sz="2200" b="1" dirty="0" smtClean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b="1" dirty="0" smtClean="0">
              <a:solidFill>
                <a:srgbClr val="4F4F4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23: Watch</a:t>
            </a:r>
            <a:r>
              <a:rPr lang="zh-CN" altLang="en-US" sz="2200" b="1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，内存断点异常</a:t>
            </a:r>
            <a:r>
              <a:rPr lang="zh-CN" altLang="en-US" sz="2200" b="1" dirty="0" smtClean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b="1" dirty="0" smtClean="0">
              <a:solidFill>
                <a:srgbClr val="4F4F4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 smtClean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200" b="1" dirty="0">
              <a:solidFill>
                <a:srgbClr val="4F4F4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04649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29251" y="285751"/>
            <a:ext cx="1428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sz="2400"/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524000" y="1021247"/>
            <a:ext cx="10071652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的中断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、异常和系统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  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80386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最多处理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种中断或异常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1047751" y="1031830"/>
            <a:ext cx="48768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557" y="1762292"/>
            <a:ext cx="114366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/>
              <a:t>80386</a:t>
            </a:r>
            <a:r>
              <a:rPr lang="zh-CN" altLang="en-US" sz="2200" b="1" dirty="0"/>
              <a:t>有两根引脚</a:t>
            </a:r>
            <a:r>
              <a:rPr lang="en-US" altLang="zh-CN" sz="2200" b="1" dirty="0"/>
              <a:t>INTR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NMI</a:t>
            </a:r>
            <a:r>
              <a:rPr lang="zh-CN" altLang="en-US" sz="2200" b="1" dirty="0"/>
              <a:t>接受外部中断请求信号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/>
              <a:t>INTR</a:t>
            </a:r>
            <a:r>
              <a:rPr lang="zh-CN" altLang="en-US" sz="2200" b="1" dirty="0"/>
              <a:t>接受可屏蔽中断请求。</a:t>
            </a:r>
            <a:r>
              <a:rPr lang="en-US" altLang="zh-CN" sz="2200" b="1" dirty="0"/>
              <a:t>NMI</a:t>
            </a:r>
            <a:r>
              <a:rPr lang="zh-CN" altLang="en-US" sz="2200" b="1" dirty="0"/>
              <a:t>接受不可屏蔽中断请求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在</a:t>
            </a:r>
            <a:r>
              <a:rPr lang="en-US" altLang="zh-CN" sz="2200" b="1" dirty="0"/>
              <a:t>80386</a:t>
            </a:r>
            <a:r>
              <a:rPr lang="zh-CN" altLang="en-US" sz="2200" b="1" dirty="0"/>
              <a:t>中，标志寄存器</a:t>
            </a:r>
            <a:r>
              <a:rPr lang="en-US" altLang="zh-CN" sz="2200" b="1" dirty="0"/>
              <a:t>EFLAGS</a:t>
            </a:r>
            <a:r>
              <a:rPr lang="zh-CN" altLang="en-US" sz="2200" b="1" dirty="0"/>
              <a:t>中的</a:t>
            </a:r>
            <a:r>
              <a:rPr lang="en-US" altLang="zh-CN" sz="2200" b="1" dirty="0"/>
              <a:t>IF</a:t>
            </a:r>
            <a:r>
              <a:rPr lang="zh-CN" altLang="en-US" sz="2200" b="1" dirty="0"/>
              <a:t>标志决定是否屏蔽可屏蔽中断请求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/>
              <a:t>异常进一步分类为故障</a:t>
            </a:r>
            <a:r>
              <a:rPr lang="en-US" altLang="zh-CN" sz="2200" b="1" dirty="0"/>
              <a:t>(Fault)</a:t>
            </a:r>
            <a:r>
              <a:rPr lang="zh-CN" altLang="en-US" sz="2200" b="1" dirty="0"/>
              <a:t>、陷阱</a:t>
            </a:r>
            <a:r>
              <a:rPr lang="en-US" altLang="zh-CN" sz="2200" b="1" dirty="0"/>
              <a:t>(Trap)</a:t>
            </a:r>
            <a:r>
              <a:rPr lang="zh-CN" altLang="en-US" sz="2200" b="1" dirty="0"/>
              <a:t>和中止</a:t>
            </a:r>
            <a:r>
              <a:rPr lang="en-US" altLang="zh-CN" sz="2200" b="1" dirty="0"/>
              <a:t>(Abort</a:t>
            </a:r>
            <a:endParaRPr lang="zh-CN" altLang="en-US" sz="2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65" y="3116885"/>
            <a:ext cx="4610721" cy="37411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10159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29251" y="285751"/>
            <a:ext cx="1428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sz="2400"/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524000" y="1021247"/>
            <a:ext cx="10071652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的中断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、异常和系统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  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80386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最多处理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种中断或异常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1047751" y="1031830"/>
            <a:ext cx="48768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400" b="1">
              <a:latin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57" y="1633769"/>
            <a:ext cx="7196136" cy="4972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8024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29251" y="285751"/>
            <a:ext cx="1428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sz="2400"/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524000" y="1021247"/>
            <a:ext cx="10071652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的中断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、异常和系统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  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80386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最多处理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种中断或异常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1047751" y="1031830"/>
            <a:ext cx="48768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400" b="1">
              <a:latin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57" y="1633769"/>
            <a:ext cx="7196136" cy="4972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47" y="1967171"/>
            <a:ext cx="8788906" cy="2033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63547" y="4000821"/>
            <a:ext cx="8788906" cy="260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30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24252" y="285752"/>
            <a:ext cx="504824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计算机体系结构概述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277510" y="2280862"/>
            <a:ext cx="5443869" cy="3689037"/>
            <a:chOff x="920627" y="1018169"/>
            <a:chExt cx="4872920" cy="345925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23" y="1018169"/>
              <a:ext cx="4820424" cy="3459256"/>
            </a:xfrm>
            <a:prstGeom prst="rect">
              <a:avLst/>
            </a:prstGeom>
          </p:spPr>
        </p:pic>
        <p:sp>
          <p:nvSpPr>
            <p:cNvPr id="4" name="TextBox 11"/>
            <p:cNvSpPr txBox="1">
              <a:spLocks noChangeArrowheads="1"/>
            </p:cNvSpPr>
            <p:nvPr/>
          </p:nvSpPr>
          <p:spPr bwMode="auto">
            <a:xfrm>
              <a:off x="3347864" y="1347614"/>
              <a:ext cx="1143008" cy="5740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>
              <a:off x="920627" y="3795886"/>
              <a:ext cx="3528392" cy="490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设备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>
              <a:off x="4355976" y="3795886"/>
              <a:ext cx="1143008" cy="490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1187624" y="2355726"/>
              <a:ext cx="1143008" cy="4100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91" y="285751"/>
            <a:ext cx="5429233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内核的进入与退出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8697" y="2551277"/>
            <a:ext cx="2352176" cy="68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65" b="1" dirty="0" smtClean="0"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865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865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65" b="1" dirty="0" smtClean="0">
                <a:latin typeface="微软雅黑" pitchFamily="34" charset="-122"/>
                <a:ea typeface="微软雅黑" pitchFamily="34" charset="-122"/>
              </a:rPr>
              <a:t>代码执行出错</a:t>
            </a:r>
            <a:r>
              <a:rPr lang="en-US" altLang="zh-CN" sz="1865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65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31577" y="3356297"/>
            <a:ext cx="6149545" cy="1978911"/>
            <a:chOff x="4332267" y="2301450"/>
            <a:chExt cx="4612159" cy="1484183"/>
          </a:xfrm>
        </p:grpSpPr>
        <p:grpSp>
          <p:nvGrpSpPr>
            <p:cNvPr id="4" name="组合 3"/>
            <p:cNvGrpSpPr/>
            <p:nvPr/>
          </p:nvGrpSpPr>
          <p:grpSpPr>
            <a:xfrm>
              <a:off x="4332267" y="2301450"/>
              <a:ext cx="4612159" cy="1484183"/>
              <a:chOff x="4332267" y="2301450"/>
              <a:chExt cx="4612159" cy="148418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2267" y="2301450"/>
                <a:ext cx="4612159" cy="1484183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4561217" y="2443801"/>
                <a:ext cx="784860" cy="470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异常服务</a:t>
                </a:r>
                <a:endParaRPr lang="en-US" altLang="zh-CN" sz="17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例程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508104" y="2981289"/>
                <a:ext cx="946785" cy="27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中断向量表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849408" y="2661856"/>
                <a:ext cx="622935" cy="470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en-US" altLang="zh-CN" sz="17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调用表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808586" y="2401884"/>
                <a:ext cx="784860" cy="470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系统调用</a:t>
                </a:r>
                <a:endParaRPr lang="en-US" altLang="zh-CN" sz="17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实现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951033" y="2936244"/>
                <a:ext cx="784860" cy="27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设备驱动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447948" y="3372270"/>
              <a:ext cx="594360" cy="360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447595" y="1410345"/>
            <a:ext cx="4714960" cy="470121"/>
            <a:chOff x="1835696" y="1057759"/>
            <a:chExt cx="3536220" cy="352591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059582"/>
              <a:ext cx="3536220" cy="35076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3110056" y="1057759"/>
              <a:ext cx="1091023" cy="32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  <a:endPara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575696" y="4784057"/>
            <a:ext cx="4782212" cy="1634128"/>
            <a:chOff x="1931772" y="3588043"/>
            <a:chExt cx="3586659" cy="12255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047" y="4458760"/>
              <a:ext cx="3456384" cy="354879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3229829" y="4458760"/>
              <a:ext cx="937260" cy="32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外部设备</a:t>
              </a:r>
              <a:endPara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931772" y="4039661"/>
              <a:ext cx="670109" cy="32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35" b="1" dirty="0" smtClean="0">
                  <a:latin typeface="微软雅黑" pitchFamily="34" charset="-122"/>
                  <a:ea typeface="微软雅黑" pitchFamily="34" charset="-122"/>
                </a:rPr>
                <a:t>中断</a:t>
              </a:r>
              <a:endParaRPr sz="2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45836" y="3968473"/>
              <a:ext cx="1071570" cy="517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65" b="1" dirty="0" smtClean="0">
                  <a:latin typeface="微软雅黑" pitchFamily="34" charset="-122"/>
                  <a:ea typeface="微软雅黑" pitchFamily="34" charset="-122"/>
                </a:rPr>
                <a:t>设备访问数据流</a:t>
              </a:r>
              <a:endParaRPr sz="240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2537552" y="3816740"/>
              <a:ext cx="0" cy="5796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913816" y="4027071"/>
              <a:ext cx="0" cy="389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201848" y="3588043"/>
              <a:ext cx="0" cy="8284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2825584" y="4001406"/>
              <a:ext cx="0" cy="39499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>
            <a:off x="3152833" y="1926569"/>
            <a:ext cx="0" cy="19507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387677" y="1926569"/>
            <a:ext cx="515672" cy="15636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3469175" y="1937141"/>
            <a:ext cx="3693380" cy="1958556"/>
            <a:chOff x="2601881" y="1452856"/>
            <a:chExt cx="2770035" cy="1468917"/>
          </a:xfrm>
        </p:grpSpPr>
        <p:grpSp>
          <p:nvGrpSpPr>
            <p:cNvPr id="68" name="组合 67"/>
            <p:cNvGrpSpPr/>
            <p:nvPr/>
          </p:nvGrpSpPr>
          <p:grpSpPr>
            <a:xfrm>
              <a:off x="2601881" y="2070911"/>
              <a:ext cx="2770035" cy="850862"/>
              <a:chOff x="2601881" y="2070911"/>
              <a:chExt cx="2770035" cy="85086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601881" y="2070911"/>
                <a:ext cx="2770035" cy="350768"/>
                <a:chOff x="2601881" y="2070911"/>
                <a:chExt cx="2770035" cy="350768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1881" y="2070911"/>
                  <a:ext cx="2770035" cy="350768"/>
                </a:xfrm>
                <a:prstGeom prst="rect">
                  <a:avLst/>
                </a:prstGeom>
              </p:spPr>
            </p:pic>
            <p:sp>
              <p:nvSpPr>
                <p:cNvPr id="34" name="矩形 33"/>
                <p:cNvSpPr/>
                <p:nvPr/>
              </p:nvSpPr>
              <p:spPr>
                <a:xfrm>
                  <a:off x="3229829" y="2074821"/>
                  <a:ext cx="1337310" cy="324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135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系统调用接口</a:t>
                  </a:r>
                  <a:endParaRPr lang="zh-CN" altLang="en-US" sz="213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2765045" y="2448438"/>
                <a:ext cx="2080" cy="4733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4687096" y="2401043"/>
                <a:ext cx="10706" cy="22068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/>
          </p:nvCxnSpPr>
          <p:spPr>
            <a:xfrm>
              <a:off x="278795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88840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3655568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3551286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306439" y="1873495"/>
            <a:ext cx="2190416" cy="666631"/>
            <a:chOff x="3229829" y="1405121"/>
            <a:chExt cx="1642812" cy="499973"/>
          </a:xfrm>
        </p:grpSpPr>
        <p:grpSp>
          <p:nvGrpSpPr>
            <p:cNvPr id="66" name="组合 65"/>
            <p:cNvGrpSpPr/>
            <p:nvPr/>
          </p:nvGrpSpPr>
          <p:grpSpPr>
            <a:xfrm>
              <a:off x="3229829" y="1554326"/>
              <a:ext cx="1642812" cy="350768"/>
              <a:chOff x="3229829" y="1554326"/>
              <a:chExt cx="1642812" cy="350768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829" y="1554326"/>
                <a:ext cx="1642812" cy="350768"/>
              </a:xfrm>
              <a:prstGeom prst="rect">
                <a:avLst/>
              </a:pr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3541684" y="1560433"/>
                <a:ext cx="737235" cy="32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函数库</a:t>
                </a:r>
                <a:endPara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>
            <a:xfrm>
              <a:off x="4481768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377486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任意多边形 57"/>
            <p:cNvSpPr/>
            <p:nvPr/>
          </p:nvSpPr>
          <p:spPr>
            <a:xfrm>
              <a:off x="4370611" y="1577137"/>
              <a:ext cx="132776" cy="201563"/>
            </a:xfrm>
            <a:custGeom>
              <a:avLst/>
              <a:gdLst>
                <a:gd name="connsiteX0" fmla="*/ 0 w 199747"/>
                <a:gd name="connsiteY0" fmla="*/ 0 h 127328"/>
                <a:gd name="connsiteX1" fmla="*/ 41251 w 199747"/>
                <a:gd name="connsiteY1" fmla="*/ 116878 h 127328"/>
                <a:gd name="connsiteX2" fmla="*/ 178755 w 199747"/>
                <a:gd name="connsiteY2" fmla="*/ 110003 h 127328"/>
                <a:gd name="connsiteX3" fmla="*/ 199380 w 199747"/>
                <a:gd name="connsiteY3" fmla="*/ 13750 h 127328"/>
                <a:gd name="connsiteX4" fmla="*/ 192505 w 199747"/>
                <a:gd name="connsiteY4" fmla="*/ 20626 h 127328"/>
                <a:gd name="connsiteX5" fmla="*/ 199380 w 199747"/>
                <a:gd name="connsiteY5" fmla="*/ 13750 h 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747" h="127328">
                  <a:moveTo>
                    <a:pt x="0" y="0"/>
                  </a:moveTo>
                  <a:cubicBezTo>
                    <a:pt x="5729" y="49272"/>
                    <a:pt x="11459" y="98544"/>
                    <a:pt x="41251" y="116878"/>
                  </a:cubicBezTo>
                  <a:cubicBezTo>
                    <a:pt x="71043" y="135212"/>
                    <a:pt x="152400" y="127191"/>
                    <a:pt x="178755" y="110003"/>
                  </a:cubicBezTo>
                  <a:cubicBezTo>
                    <a:pt x="205110" y="92815"/>
                    <a:pt x="197088" y="28646"/>
                    <a:pt x="199380" y="13750"/>
                  </a:cubicBezTo>
                  <a:cubicBezTo>
                    <a:pt x="201672" y="-1146"/>
                    <a:pt x="192505" y="20626"/>
                    <a:pt x="192505" y="20626"/>
                  </a:cubicBezTo>
                  <a:lnTo>
                    <a:pt x="199380" y="1375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81251" y="285751"/>
            <a:ext cx="7810500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调用比较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1000" y="1024467"/>
            <a:ext cx="6048380" cy="1883863"/>
            <a:chOff x="285750" y="768350"/>
            <a:chExt cx="4536285" cy="1412897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642937" y="768350"/>
              <a:ext cx="3429000" cy="324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源头</a:t>
              </a:r>
              <a:endParaRPr sz="2400"/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285750" y="776287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966787" y="1054100"/>
              <a:ext cx="3357563" cy="324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中断：外设</a:t>
              </a:r>
              <a:endParaRPr sz="2400"/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1477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607222" y="1385885"/>
              <a:ext cx="4214813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异常：应用程序意想不到的行为</a:t>
              </a:r>
              <a:endParaRPr sz="2400"/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42716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0" name="TextBox 27"/>
            <p:cNvSpPr txBox="1">
              <a:spLocks noChangeArrowheads="1"/>
            </p:cNvSpPr>
            <p:nvPr/>
          </p:nvSpPr>
          <p:spPr bwMode="auto">
            <a:xfrm>
              <a:off x="578645" y="1668462"/>
              <a:ext cx="4143380" cy="5127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系统调用：应用程序请求操作</a:t>
              </a: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提供</a:t>
              </a:r>
              <a:endParaRPr lang="en-US" altLang="zh-CN" sz="213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/>
              <a:r>
                <a:rPr lang="en-US" altLang="zh-CN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</a:t>
              </a: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561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7113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381000" y="2751660"/>
            <a:ext cx="5384800" cy="1625393"/>
            <a:chOff x="285750" y="2063745"/>
            <a:chExt cx="4038600" cy="1219045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642937" y="2127245"/>
              <a:ext cx="3429000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响应方式 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285750" y="2063745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966787" y="2333694"/>
              <a:ext cx="3357563" cy="324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中断：异步</a:t>
              </a:r>
              <a:endParaRPr sz="2400"/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42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621510" y="2678112"/>
              <a:ext cx="3214688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异常：同步</a:t>
              </a:r>
              <a:endParaRPr sz="2400"/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7193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8" name="TextBox 17"/>
            <p:cNvSpPr txBox="1">
              <a:spLocks noChangeArrowheads="1"/>
            </p:cNvSpPr>
            <p:nvPr/>
          </p:nvSpPr>
          <p:spPr bwMode="auto">
            <a:xfrm>
              <a:off x="600078" y="2967036"/>
              <a:ext cx="3214688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系统调用：异步或同步</a:t>
              </a:r>
              <a:endParaRPr sz="2400"/>
            </a:p>
          </p:txBody>
        </p:sp>
        <p:pic>
          <p:nvPicPr>
            <p:cNvPr id="23569" name="图片 1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0098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组合 20"/>
          <p:cNvGrpSpPr/>
          <p:nvPr/>
        </p:nvGrpSpPr>
        <p:grpSpPr>
          <a:xfrm>
            <a:off x="381000" y="4269315"/>
            <a:ext cx="5694680" cy="2186305"/>
            <a:chOff x="285750" y="3201986"/>
            <a:chExt cx="4271010" cy="1639729"/>
          </a:xfrm>
        </p:grpSpPr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642937" y="3275011"/>
              <a:ext cx="3429000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处理机制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1" name="矩形 29"/>
            <p:cNvSpPr>
              <a:spLocks noChangeArrowheads="1"/>
            </p:cNvSpPr>
            <p:nvPr/>
          </p:nvSpPr>
          <p:spPr bwMode="auto">
            <a:xfrm>
              <a:off x="285750" y="3201986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572" name="TextBox 30"/>
            <p:cNvSpPr txBox="1">
              <a:spLocks noChangeArrowheads="1"/>
            </p:cNvSpPr>
            <p:nvPr/>
          </p:nvSpPr>
          <p:spPr bwMode="auto">
            <a:xfrm>
              <a:off x="984885" y="3470273"/>
              <a:ext cx="3571875" cy="5643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</a:t>
              </a: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：持续，对用户应用程序</a:t>
              </a:r>
              <a:endParaRPr lang="en-US" altLang="zh-CN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是</a:t>
              </a: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透明的</a:t>
              </a:r>
              <a:endParaRPr sz="2400"/>
            </a:p>
          </p:txBody>
        </p:sp>
        <p:pic>
          <p:nvPicPr>
            <p:cNvPr id="23573" name="图片 31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554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TextBox 32"/>
            <p:cNvSpPr txBox="1">
              <a:spLocks noChangeArrowheads="1"/>
            </p:cNvSpPr>
            <p:nvPr/>
          </p:nvSpPr>
          <p:spPr bwMode="auto">
            <a:xfrm>
              <a:off x="614366" y="4041773"/>
              <a:ext cx="3929065" cy="5076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异常：杀死或者重新执行</a:t>
              </a: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意想不到的</a:t>
              </a:r>
              <a:endParaRPr lang="en-US" altLang="zh-CN" sz="213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应用程序</a:t>
              </a: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  <a:endParaRPr sz="2400"/>
            </a:p>
          </p:txBody>
        </p:sp>
        <p:pic>
          <p:nvPicPr>
            <p:cNvPr id="23575" name="图片 3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086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6" name="TextBox 34"/>
            <p:cNvSpPr txBox="1">
              <a:spLocks noChangeArrowheads="1"/>
            </p:cNvSpPr>
            <p:nvPr/>
          </p:nvSpPr>
          <p:spPr bwMode="auto">
            <a:xfrm>
              <a:off x="585790" y="4525961"/>
              <a:ext cx="3214688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系统调用：等待和持续</a:t>
              </a:r>
              <a:endParaRPr sz="2400"/>
            </a:p>
          </p:txBody>
        </p:sp>
        <p:pic>
          <p:nvPicPr>
            <p:cNvPr id="23577" name="图片 35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5688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8"/>
            <a:ext cx="6454147" cy="461324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7851692" y="4773149"/>
            <a:ext cx="0" cy="69586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139724" y="3084092"/>
            <a:ext cx="0" cy="613740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650504" y="1902880"/>
            <a:ext cx="0" cy="1778003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1070221" y="4508365"/>
            <a:ext cx="0" cy="1017028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462313" y="3048088"/>
            <a:ext cx="0" cy="30675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981000" y="1864207"/>
            <a:ext cx="480053" cy="147908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358299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38507" y="285751"/>
            <a:ext cx="6000765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51" y="1125128"/>
            <a:ext cx="10953749" cy="999491"/>
            <a:chOff x="785813" y="843846"/>
            <a:chExt cx="8215312" cy="749618"/>
          </a:xfrm>
        </p:grpSpPr>
        <p:sp>
          <p:nvSpPr>
            <p:cNvPr id="29" name="TextBox 43"/>
            <p:cNvSpPr txBox="1">
              <a:spLocks noChangeArrowheads="1"/>
            </p:cNvSpPr>
            <p:nvPr/>
          </p:nvSpPr>
          <p:spPr bwMode="auto">
            <a:xfrm>
              <a:off x="1143000" y="843846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系统调用（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system call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0" name="矩形 44"/>
            <p:cNvSpPr>
              <a:spLocks noChangeArrowheads="1"/>
            </p:cNvSpPr>
            <p:nvPr/>
          </p:nvSpPr>
          <p:spPr bwMode="auto">
            <a:xfrm>
              <a:off x="785813" y="85178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1" name="TextBox 45"/>
            <p:cNvSpPr txBox="1">
              <a:spLocks noChangeArrowheads="1"/>
            </p:cNvSpPr>
            <p:nvPr/>
          </p:nvSpPr>
          <p:spPr bwMode="auto">
            <a:xfrm>
              <a:off x="1428750" y="1196271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应用程序</a:t>
              </a:r>
              <a:r>
                <a:rPr lang="zh-CN" altLang="en-US" sz="2665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主动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向操作系统发出的服务请求</a:t>
              </a:r>
              <a:endParaRPr sz="2400"/>
            </a:p>
          </p:txBody>
        </p:sp>
        <p:pic>
          <p:nvPicPr>
            <p:cNvPr id="32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33755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51" y="2064917"/>
            <a:ext cx="9620249" cy="1410971"/>
            <a:chOff x="785813" y="1548688"/>
            <a:chExt cx="7215187" cy="1058228"/>
          </a:xfrm>
        </p:grpSpPr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1143000" y="154868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(exception)</a:t>
              </a:r>
              <a:endPara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4" name="矩形 44"/>
            <p:cNvSpPr>
              <a:spLocks noChangeArrowheads="1"/>
            </p:cNvSpPr>
            <p:nvPr/>
          </p:nvSpPr>
          <p:spPr bwMode="auto">
            <a:xfrm>
              <a:off x="785813" y="1556625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5" name="TextBox 45"/>
            <p:cNvSpPr txBox="1">
              <a:spLocks noChangeArrowheads="1"/>
            </p:cNvSpPr>
            <p:nvPr/>
          </p:nvSpPr>
          <p:spPr bwMode="auto">
            <a:xfrm>
              <a:off x="1428751" y="1901113"/>
              <a:ext cx="5857894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非法指令或者其他原因导致当前</a:t>
              </a:r>
              <a:r>
                <a:rPr lang="zh-CN" altLang="en-US" sz="2665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指令执行失败</a:t>
              </a:r>
              <a:endPara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2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(如：内存出错)后的处理请求</a:t>
              </a:r>
              <a:endParaRPr sz="2400"/>
            </a:p>
          </p:txBody>
        </p:sp>
        <p:pic>
          <p:nvPicPr>
            <p:cNvPr id="36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0233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47751" y="3385727"/>
            <a:ext cx="9620249" cy="999491"/>
            <a:chOff x="785813" y="2539295"/>
            <a:chExt cx="7215187" cy="749618"/>
          </a:xfrm>
        </p:grpSpPr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143000" y="2539295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(hardware interrupt)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8" name="矩形 44"/>
            <p:cNvSpPr>
              <a:spLocks noChangeArrowheads="1"/>
            </p:cNvSpPr>
            <p:nvPr/>
          </p:nvSpPr>
          <p:spPr bwMode="auto">
            <a:xfrm>
              <a:off x="785813" y="2547232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9" name="TextBox 45"/>
            <p:cNvSpPr txBox="1">
              <a:spLocks noChangeArrowheads="1"/>
            </p:cNvSpPr>
            <p:nvPr/>
          </p:nvSpPr>
          <p:spPr bwMode="auto">
            <a:xfrm>
              <a:off x="1428751" y="2891720"/>
              <a:ext cx="585789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来自硬件设备的处理请求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0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1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71" y="285751"/>
            <a:ext cx="4857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中断处理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endParaRPr sz="2400"/>
          </a:p>
        </p:txBody>
      </p:sp>
      <p:grpSp>
        <p:nvGrpSpPr>
          <p:cNvPr id="5" name="组合 4"/>
          <p:cNvGrpSpPr/>
          <p:nvPr/>
        </p:nvGrpSpPr>
        <p:grpSpPr>
          <a:xfrm>
            <a:off x="1186820" y="3105792"/>
            <a:ext cx="5433489" cy="1022985"/>
            <a:chOff x="890115" y="2329344"/>
            <a:chExt cx="4075117" cy="767239"/>
          </a:xfrm>
        </p:grpSpPr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36142" y="2329344"/>
              <a:ext cx="3929090" cy="767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依据内部或外部事件设置中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断标志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0115" y="2448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429099" y="3992676"/>
            <a:ext cx="6559523" cy="1022985"/>
            <a:chOff x="321824" y="2994507"/>
            <a:chExt cx="4919642" cy="767239"/>
          </a:xfrm>
        </p:grpSpPr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321824" y="2994507"/>
              <a:ext cx="4919642" cy="767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1371600" lvl="2" indent="-457200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依据中断向量调用相应中断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371600" lvl="2" indent="-457200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服务例程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0115" y="313261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313864" y="1700808"/>
            <a:ext cx="6096043" cy="1525357"/>
            <a:chOff x="235398" y="1275606"/>
            <a:chExt cx="4572032" cy="1144018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235398" y="1652385"/>
              <a:ext cx="4572032" cy="767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在CPU初始化时设置中断使能</a:t>
              </a:r>
              <a:endParaRPr lang="en-US" altLang="zh-CN" sz="2665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lvl="1" indent="-285750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zh-CN" altLang="en-US" sz="26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56715" y="167529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395536" y="1275606"/>
              <a:ext cx="116586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zh-CN" altLang="en-US" sz="2665" b="1" u="sng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硬件处理</a:t>
              </a:r>
              <a:endParaRPr lang="zh-CN" altLang="en-US" sz="2665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8"/>
            <a:ext cx="6454147" cy="461324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714751" y="285751"/>
            <a:ext cx="4857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中断和异常处理机制</a:t>
            </a:r>
            <a:endParaRPr sz="2400"/>
          </a:p>
        </p:txBody>
      </p:sp>
      <p:grpSp>
        <p:nvGrpSpPr>
          <p:cNvPr id="2" name="组合 1"/>
          <p:cNvGrpSpPr/>
          <p:nvPr/>
        </p:nvGrpSpPr>
        <p:grpSpPr>
          <a:xfrm>
            <a:off x="335360" y="1220755"/>
            <a:ext cx="10925253" cy="2506680"/>
            <a:chOff x="642910" y="857238"/>
            <a:chExt cx="8193940" cy="188001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spcBef>
                  <a:spcPct val="20000"/>
                </a:spcBef>
              </a:pPr>
              <a:r>
                <a:rPr lang="zh-CN" altLang="en-US" sz="2665" b="1" u="sng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软件</a:t>
              </a:r>
              <a:endParaRPr lang="zh-CN" altLang="en-US" sz="2665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42964" y="1273724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现场保存（</a:t>
              </a:r>
              <a:r>
                <a:rPr lang="x-none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CPU+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编译器）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35095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38256" y="1630914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中断服务处理（服务例程）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70814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35820" y="1988104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清除中断标记（服务例程） 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0653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1059688" y="2345294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现场恢复（</a:t>
              </a:r>
              <a:r>
                <a:rPr lang="x-none" altLang="zh-CN" sz="2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+mn-ea"/>
                </a:rPr>
                <a:t>CPU+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编译器）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8"/>
            <a:ext cx="6454147" cy="461324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953009" y="285751"/>
            <a:ext cx="3238505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中断嵌套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9777" y="1379365"/>
            <a:ext cx="10805554" cy="1973912"/>
            <a:chOff x="802333" y="1034524"/>
            <a:chExt cx="8104165" cy="1480434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57957" y="1034524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硬件中断服务例程可被打断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802333" y="1056749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129336" y="1451010"/>
              <a:ext cx="7777162" cy="3460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不同硬件中断源可能在硬件中断处理时出现</a:t>
              </a: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152824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124628" y="1808200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硬件中断服务例程中需要临时禁止中断请求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18854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115048" y="2117765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中断请求会保持到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做出响应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22426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69777" y="3284379"/>
            <a:ext cx="10757926" cy="1021405"/>
            <a:chOff x="802333" y="2463284"/>
            <a:chExt cx="8068445" cy="766054"/>
          </a:xfrm>
        </p:grpSpPr>
        <p:sp>
          <p:nvSpPr>
            <p:cNvPr id="52" name="TextBox 4"/>
            <p:cNvSpPr txBox="1">
              <a:spLocks noChangeArrowheads="1"/>
            </p:cNvSpPr>
            <p:nvPr/>
          </p:nvSpPr>
          <p:spPr bwMode="auto">
            <a:xfrm>
              <a:off x="1157957" y="2463284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异常服务例程可被打断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3" name="矩形 6"/>
            <p:cNvSpPr>
              <a:spLocks noChangeArrowheads="1"/>
            </p:cNvSpPr>
            <p:nvPr/>
          </p:nvSpPr>
          <p:spPr bwMode="auto">
            <a:xfrm>
              <a:off x="802333" y="2485509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1093616" y="2832145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异常服务例程执行时可能出现硬件中断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29570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69777" y="4281335"/>
            <a:ext cx="10748401" cy="1021405"/>
            <a:chOff x="802333" y="3211001"/>
            <a:chExt cx="8061301" cy="766054"/>
          </a:xfrm>
        </p:grpSpPr>
        <p:sp>
          <p:nvSpPr>
            <p:cNvPr id="56" name="TextBox 4"/>
            <p:cNvSpPr txBox="1">
              <a:spLocks noChangeArrowheads="1"/>
            </p:cNvSpPr>
            <p:nvPr/>
          </p:nvSpPr>
          <p:spPr bwMode="auto">
            <a:xfrm>
              <a:off x="1157957" y="3211001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异常服务例程可嵌套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矩形 6"/>
            <p:cNvSpPr>
              <a:spLocks noChangeArrowheads="1"/>
            </p:cNvSpPr>
            <p:nvPr/>
          </p:nvSpPr>
          <p:spPr bwMode="auto">
            <a:xfrm>
              <a:off x="802333" y="3233226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1086472" y="3579862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异常服务例程可能出现缺页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37047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381488" y="285751"/>
            <a:ext cx="3810027" cy="735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标准C库的例子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7213" y="1142984"/>
            <a:ext cx="9144000" cy="525780"/>
            <a:chOff x="642910" y="857238"/>
            <a:chExt cx="6858000" cy="39433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943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buFont typeface="Monotype Sorts" charset="0"/>
                <a:buChar char="•"/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应用程序调用printf() 时，会触发系统调用write()。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6360" y="1812475"/>
            <a:ext cx="3873043" cy="4303032"/>
            <a:chOff x="852270" y="1359356"/>
            <a:chExt cx="2904782" cy="3227274"/>
          </a:xfrm>
        </p:grpSpPr>
        <p:pic>
          <p:nvPicPr>
            <p:cNvPr id="38" name="图片 37" descr="图片6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359356"/>
              <a:ext cx="2857460" cy="3227274"/>
            </a:xfrm>
            <a:prstGeom prst="rect">
              <a:avLst/>
            </a:prstGeom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1475656" y="1437854"/>
              <a:ext cx="1785950" cy="14035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#include&lt;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stdio.h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&gt;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printf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(“greetings”);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return 0;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857153" y="3112470"/>
              <a:ext cx="662245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用户态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852270" y="3440974"/>
              <a:ext cx="676534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内核态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419509" y="3686508"/>
              <a:ext cx="748346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write()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902476" y="3286225"/>
              <a:ext cx="1214446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标准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797674" y="4001115"/>
              <a:ext cx="1313559" cy="4348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write()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系统调用实现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29213" y="1812873"/>
            <a:ext cx="4064728" cy="4304425"/>
            <a:chOff x="4071910" y="1359655"/>
            <a:chExt cx="3048546" cy="3228319"/>
          </a:xfrm>
        </p:grpSpPr>
        <p:pic>
          <p:nvPicPr>
            <p:cNvPr id="39" name="图片 38" descr="图片6-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583" y="1359655"/>
              <a:ext cx="2984873" cy="3228319"/>
            </a:xfrm>
            <a:prstGeom prst="rect">
              <a:avLst/>
            </a:prstGeom>
          </p:spPr>
        </p:pic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5183597" y="1576620"/>
              <a:ext cx="1214446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应用程序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5056551" y="2538013"/>
              <a:ext cx="1428760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系统调用接口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4349530" y="1994940"/>
              <a:ext cx="754279" cy="246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write()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4074954" y="2287266"/>
              <a:ext cx="698972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用户态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4071910" y="2831143"/>
              <a:ext cx="713261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内核态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TextBox 4"/>
            <p:cNvSpPr txBox="1">
              <a:spLocks noChangeArrowheads="1"/>
            </p:cNvSpPr>
            <p:nvPr/>
          </p:nvSpPr>
          <p:spPr bwMode="auto">
            <a:xfrm>
              <a:off x="5538985" y="3223947"/>
              <a:ext cx="1409279" cy="12001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write()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33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write()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系统调用实现</a:t>
              </a: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endParaRPr lang="en-US" altLang="zh-CN" sz="133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33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33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return</a:t>
              </a:r>
              <a:endParaRPr lang="zh-CN" altLang="en-US" sz="133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4794915" y="3701264"/>
              <a:ext cx="214314" cy="1909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err="1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</a:t>
              </a:r>
              <a:endParaRPr lang="zh-CN" altLang="en-US" sz="106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5056551" y="3243310"/>
              <a:ext cx="214314" cy="4291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zh-CN" altLang="en-US" sz="106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5056551" y="3886252"/>
              <a:ext cx="214314" cy="4291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zh-CN" altLang="en-US" sz="106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5823040" y="3820448"/>
              <a:ext cx="214314" cy="4291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zh-CN" altLang="en-US" sz="106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36" y="285751"/>
            <a:ext cx="3810027" cy="735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系统调用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11767" y="1142984"/>
            <a:ext cx="11085025" cy="1482097"/>
            <a:chOff x="758825" y="857238"/>
            <a:chExt cx="8313769" cy="1111573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85723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操作系统服务的编程接口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143024" y="121442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通常由高级语言编写（C或者C++）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758825" y="123665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142976" y="1571618"/>
              <a:ext cx="7929618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程序访问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通常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是通过高层次的API接口而不是直接进行系统调用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758825" y="159384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1767" y="2571744"/>
            <a:ext cx="10761175" cy="2339353"/>
            <a:chOff x="758825" y="1928808"/>
            <a:chExt cx="8070881" cy="1754515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143024" y="192880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三种最常用的应用程序编程接口（API）</a:t>
              </a:r>
              <a:r>
                <a:rPr 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endParaRPr 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758825" y="195103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052544" y="2285998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Win32 API 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用于 Windows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1052544" y="2643188"/>
              <a:ext cx="7777162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POSIX API 用于 POSIX-based systems (包括UNIX，LINUX，Mac OS X的所有版本)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797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035820" y="3286130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Java API 用于JAVA虚拟机(JVM)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4062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文本框 3"/>
          <p:cNvSpPr txBox="1"/>
          <p:nvPr/>
        </p:nvSpPr>
        <p:spPr>
          <a:xfrm>
            <a:off x="5153024" y="5207635"/>
            <a:ext cx="38717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+mn-ea"/>
              </a:rPr>
              <a:t>A</a:t>
            </a:r>
            <a:r>
              <a:rPr lang="x-none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+mn-ea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+mn-ea"/>
              </a:rPr>
              <a:t>I 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+mn-ea"/>
              </a:rPr>
              <a:t>API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+mn-ea"/>
              </a:rPr>
              <a:t>的区别是</a:t>
            </a:r>
            <a:r>
              <a:rPr lang="x-none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+mn-ea"/>
              </a:rPr>
              <a:t>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36" y="285751"/>
            <a:ext cx="3810027" cy="735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系统调用的实现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5085" y="2392711"/>
            <a:ext cx="6018543" cy="1182781"/>
            <a:chOff x="191314" y="1794533"/>
            <a:chExt cx="4513907" cy="887086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583573" y="1799604"/>
              <a:ext cx="4121648" cy="8820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系统调用接口调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用内核态中的系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统调用功能实现，并返回系统调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用的状态和结果</a:t>
              </a:r>
              <a:endParaRPr sz="2400"/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91314" y="179453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888" y="1025272"/>
            <a:ext cx="6159857" cy="1274704"/>
            <a:chOff x="177666" y="768954"/>
            <a:chExt cx="4619893" cy="956028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418989" y="768954"/>
              <a:ext cx="4378570" cy="38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每个系统调用对应一个系统调用号</a:t>
              </a:r>
              <a:endParaRPr sz="2400"/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77666" y="76895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428521" y="1121097"/>
              <a:ext cx="4297600" cy="6038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系统调用接口根据系统调用</a:t>
              </a:r>
              <a:endPara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号来维护表的索引</a:t>
              </a:r>
              <a:endParaRPr sz="2400"/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1066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226077" y="3743975"/>
            <a:ext cx="6638008" cy="2559817"/>
            <a:chOff x="169558" y="2807981"/>
            <a:chExt cx="4978506" cy="1919863"/>
          </a:xfrm>
        </p:grpSpPr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38985" y="2807981"/>
              <a:ext cx="4121648" cy="38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用户不需要知道系统调用的实现</a:t>
              </a:r>
              <a:endParaRPr sz="2400"/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169558" y="2830410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988089" y="3134677"/>
              <a:ext cx="4062386" cy="6038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需要设置调用参数和获取返</a:t>
              </a:r>
              <a:endPara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回结果</a:t>
              </a:r>
              <a:endParaRPr sz="2400"/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2439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988089" y="3791267"/>
              <a:ext cx="4062386" cy="6038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操作系统接口的细节大部分</a:t>
              </a:r>
              <a:endPara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都隐藏在应用编程接口后</a:t>
              </a:r>
              <a:endParaRPr sz="2400"/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900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085678" y="4400184"/>
              <a:ext cx="4062386" cy="3276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3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en-US" altLang="zh-CN" sz="2135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</a:t>
              </a:r>
              <a:r>
                <a:rPr lang="zh-CN" altLang="en-US" sz="2135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通过运行程序支持的库来管理</a:t>
              </a:r>
              <a:endParaRPr lang="zh-CN" altLang="en-US" sz="213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421368"/>
            <a:ext cx="6454147" cy="461324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24252" y="285752"/>
            <a:ext cx="504824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计算机体系结构概述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277510" y="2280862"/>
            <a:ext cx="5443869" cy="3689037"/>
            <a:chOff x="920627" y="1018169"/>
            <a:chExt cx="4872920" cy="345925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23" y="1018169"/>
              <a:ext cx="4820424" cy="3459256"/>
            </a:xfrm>
            <a:prstGeom prst="rect">
              <a:avLst/>
            </a:prstGeom>
          </p:spPr>
        </p:pic>
        <p:sp>
          <p:nvSpPr>
            <p:cNvPr id="4" name="TextBox 11"/>
            <p:cNvSpPr txBox="1">
              <a:spLocks noChangeArrowheads="1"/>
            </p:cNvSpPr>
            <p:nvPr/>
          </p:nvSpPr>
          <p:spPr bwMode="auto">
            <a:xfrm>
              <a:off x="3347864" y="1347614"/>
              <a:ext cx="1143008" cy="5740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>
              <a:off x="920627" y="3795886"/>
              <a:ext cx="3528392" cy="490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设备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>
              <a:off x="4355976" y="3795886"/>
              <a:ext cx="1143008" cy="490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1187624" y="2355726"/>
              <a:ext cx="1143008" cy="4100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</a:p>
          </p:txBody>
        </p:sp>
      </p:grpSp>
      <p:pic>
        <p:nvPicPr>
          <p:cNvPr id="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7040" y="2010755"/>
            <a:ext cx="2320920" cy="38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8860106" y="2299196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3" idx="1"/>
            <a:endCxn id="9" idx="3"/>
          </p:cNvCxnSpPr>
          <p:nvPr/>
        </p:nvCxnSpPr>
        <p:spPr>
          <a:xfrm flipH="1">
            <a:off x="3627960" y="2499251"/>
            <a:ext cx="5232146" cy="14266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247320" y="1470468"/>
            <a:ext cx="12769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627960" y="4053840"/>
            <a:ext cx="6487411" cy="9778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841371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952728" y="285751"/>
            <a:ext cx="6858048" cy="735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函数调用和系统调用的不同处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1371" y="1025272"/>
            <a:ext cx="6737985" cy="1456690"/>
            <a:chOff x="323528" y="768954"/>
            <a:chExt cx="5053489" cy="1092518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564851" y="768954"/>
              <a:ext cx="3803868" cy="38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</a:t>
              </a:r>
              <a:endParaRPr sz="2400"/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23528" y="76895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660110" y="1121097"/>
              <a:ext cx="3997617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和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IRET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指令用于系统调用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985039" y="1500474"/>
              <a:ext cx="4391978" cy="360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系统调用时，堆栈切换和特权级的转换</a:t>
              </a:r>
              <a:endPara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1371" y="2766760"/>
            <a:ext cx="5393588" cy="1553087"/>
            <a:chOff x="323528" y="2143122"/>
            <a:chExt cx="4045191" cy="1164815"/>
          </a:xfrm>
        </p:grpSpPr>
        <p:sp>
          <p:nvSpPr>
            <p:cNvPr id="45" name="TextBox 4"/>
            <p:cNvSpPr txBox="1">
              <a:spLocks noChangeArrowheads="1"/>
            </p:cNvSpPr>
            <p:nvPr/>
          </p:nvSpPr>
          <p:spPr bwMode="auto">
            <a:xfrm>
              <a:off x="564851" y="2143122"/>
              <a:ext cx="3803868" cy="38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函数调用</a:t>
              </a:r>
              <a:endParaRPr sz="2400"/>
            </a:p>
          </p:txBody>
        </p:sp>
        <p:sp>
          <p:nvSpPr>
            <p:cNvPr id="46" name="矩形 6"/>
            <p:cNvSpPr>
              <a:spLocks noChangeArrowheads="1"/>
            </p:cNvSpPr>
            <p:nvPr/>
          </p:nvSpPr>
          <p:spPr bwMode="auto">
            <a:xfrm>
              <a:off x="323528" y="2143122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624996" y="2495071"/>
              <a:ext cx="3728561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CALL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和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用于常规调用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26095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7"/>
            <p:cNvSpPr txBox="1">
              <a:spLocks noChangeArrowheads="1"/>
            </p:cNvSpPr>
            <p:nvPr/>
          </p:nvSpPr>
          <p:spPr bwMode="auto">
            <a:xfrm>
              <a:off x="976723" y="2944558"/>
              <a:ext cx="3172054" cy="3633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常规调用时没有堆栈切换</a:t>
              </a:r>
              <a:endPara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421368"/>
            <a:ext cx="6454147" cy="46132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31371" y="4643804"/>
            <a:ext cx="6576053" cy="1743271"/>
            <a:chOff x="323528" y="3517290"/>
            <a:chExt cx="4932040" cy="1307453"/>
          </a:xfrm>
        </p:grpSpPr>
        <p:sp>
          <p:nvSpPr>
            <p:cNvPr id="2" name="矩形 1"/>
            <p:cNvSpPr/>
            <p:nvPr/>
          </p:nvSpPr>
          <p:spPr>
            <a:xfrm>
              <a:off x="683568" y="3537915"/>
              <a:ext cx="4572000" cy="1286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Intel 64 and IA-32 Architectures Software Developer </a:t>
              </a:r>
              <a:r>
                <a:rPr lang="zh-CN" altLang="en-US" sz="1865" b="1" u="sng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Manualshttp://www.intel.com/content/www/us/en/processors/architectures-software-developer-manuals.</a:t>
              </a:r>
              <a:r>
                <a:rPr lang="zh-CN" altLang="en-US" sz="1865" b="1" u="sng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html</a:t>
              </a:r>
              <a:endParaRPr lang="en-US" altLang="zh-CN" sz="1865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323528" y="3517290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952728" y="285751"/>
            <a:ext cx="6858048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中断、异常和系统调用的开销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67541" y="1316765"/>
            <a:ext cx="5593759" cy="529591"/>
            <a:chOff x="1475656" y="987574"/>
            <a:chExt cx="4195319" cy="397193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867107" y="987574"/>
              <a:ext cx="3803868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超过函数调用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475656" y="98757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71531" y="1786289"/>
            <a:ext cx="5241455" cy="4347210"/>
            <a:chOff x="1403648" y="1339717"/>
            <a:chExt cx="3931091" cy="3260407"/>
          </a:xfrm>
        </p:grpSpPr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1403648" y="1339717"/>
              <a:ext cx="350858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开销：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2161199" y="1718800"/>
              <a:ext cx="317205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引导机制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183310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7"/>
            <p:cNvSpPr txBox="1">
              <a:spLocks noChangeArrowheads="1"/>
            </p:cNvSpPr>
            <p:nvPr/>
          </p:nvSpPr>
          <p:spPr bwMode="auto">
            <a:xfrm>
              <a:off x="2162685" y="2075990"/>
              <a:ext cx="317205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建立内核堆栈</a:t>
              </a:r>
              <a:endParaRPr sz="2400"/>
            </a:p>
          </p:txBody>
        </p:sp>
        <p:pic>
          <p:nvPicPr>
            <p:cNvPr id="5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190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2161199" y="2426784"/>
              <a:ext cx="317205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验证参数</a:t>
              </a:r>
              <a:endParaRPr sz="2400"/>
            </a:p>
          </p:txBody>
        </p:sp>
        <p:pic>
          <p:nvPicPr>
            <p:cNvPr id="5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25410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162685" y="2783974"/>
              <a:ext cx="3172054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内核态映射到用户态的地址空间</a:t>
              </a:r>
              <a:endParaRPr sz="2400"/>
            </a:p>
          </p:txBody>
        </p:sp>
        <p:pic>
          <p:nvPicPr>
            <p:cNvPr id="5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8982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2162685" y="3865994"/>
              <a:ext cx="317205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内核态独立地址空间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39802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7"/>
            <p:cNvSpPr txBox="1">
              <a:spLocks noChangeArrowheads="1"/>
            </p:cNvSpPr>
            <p:nvPr/>
          </p:nvSpPr>
          <p:spPr bwMode="auto">
            <a:xfrm>
              <a:off x="2195736" y="3468490"/>
              <a:ext cx="2560462" cy="3633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更新页面映射权限</a:t>
              </a:r>
              <a:endParaRPr sz="2400"/>
            </a:p>
          </p:txBody>
        </p: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209463" y="4239127"/>
              <a:ext cx="1429702" cy="36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TLB</a:t>
              </a:r>
              <a:endPara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0" name="矩形 6"/>
            <p:cNvSpPr>
              <a:spLocks noChangeArrowheads="1"/>
            </p:cNvSpPr>
            <p:nvPr/>
          </p:nvSpPr>
          <p:spPr bwMode="auto">
            <a:xfrm>
              <a:off x="1475656" y="1352985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886884" y="211667"/>
            <a:ext cx="10505016" cy="6815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92416" y="1187671"/>
            <a:ext cx="7152217" cy="626524"/>
          </a:xfrm>
          <a:prstGeom prst="rect">
            <a:avLst/>
          </a:prstGeom>
        </p:spPr>
        <p:txBody>
          <a:bodyPr lIns="0" tIns="0" rIns="0" bIns="0"/>
          <a:lstStyle/>
          <a:p>
            <a:pPr marL="0" lvl="1" indent="-306705">
              <a:lnSpc>
                <a:spcPct val="95000"/>
              </a:lnSpc>
              <a:buClr>
                <a:srgbClr val="000099"/>
              </a:buClr>
              <a:defRPr/>
            </a:pPr>
            <a:r>
              <a:rPr lang="zh-CN" altLang="en-US" sz="2665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665" b="1" dirty="0" smtClean="0">
                <a:solidFill>
                  <a:srgbClr val="11576A"/>
                </a:solidFill>
                <a:latin typeface="Calibri" pitchFamily="34" charset="0"/>
              </a:rPr>
              <a:t> 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文件复制过程中的系统调用序列</a:t>
            </a:r>
            <a:endParaRPr kumimoji="0" lang="en-US" altLang="zh-CN" sz="2665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864284" y="1028733"/>
            <a:ext cx="4032249" cy="54717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// System call numbers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SYS_fork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SYS_exit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2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SYS_wait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3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SYS_pipe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4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SYS_write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5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SYS_read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6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SYS_close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7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SYS_kill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8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SYS_exec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9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SYS_open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10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SYS_mknod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11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SYS_unlink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12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SYS_fstat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13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SYS_link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14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15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SYS_chdir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16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SYS_dup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17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SYS_getpid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18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SYS_sbrk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19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SYS_sleep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20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SYS_procmem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21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3392" y="1746457"/>
            <a:ext cx="6025591" cy="4466852"/>
            <a:chOff x="467544" y="1309843"/>
            <a:chExt cx="4519193" cy="3350139"/>
          </a:xfrm>
        </p:grpSpPr>
        <p:pic>
          <p:nvPicPr>
            <p:cNvPr id="7" name="图片 6" descr="1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544" y="1309843"/>
              <a:ext cx="4357717" cy="3350139"/>
            </a:xfrm>
            <a:prstGeom prst="rect">
              <a:avLst/>
            </a:prstGeom>
          </p:spPr>
        </p:pic>
        <p:sp>
          <p:nvSpPr>
            <p:cNvPr id="8" name="Rectangle 1"/>
            <p:cNvSpPr txBox="1">
              <a:spLocks noChangeArrowheads="1"/>
            </p:cNvSpPr>
            <p:nvPr/>
          </p:nvSpPr>
          <p:spPr>
            <a:xfrm>
              <a:off x="690443" y="1486724"/>
              <a:ext cx="1071570" cy="357190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kumimoji="0" lang="zh-CN" altLang="en-US" sz="1865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源文件</a:t>
              </a:r>
              <a:endPara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9" name="Rectangle 1"/>
            <p:cNvSpPr txBox="1">
              <a:spLocks noChangeArrowheads="1"/>
            </p:cNvSpPr>
            <p:nvPr/>
          </p:nvSpPr>
          <p:spPr>
            <a:xfrm>
              <a:off x="3700853" y="1498782"/>
              <a:ext cx="1285884" cy="357190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lang="zh-CN" altLang="en-US" sz="18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目标文件</a:t>
              </a:r>
              <a:endPara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2013" y="1687585"/>
              <a:ext cx="2143140" cy="2752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获取输入文件名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在屏幕显示提示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等待并接收键盘输入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获取输出文件名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在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屏幕显示提示</a:t>
              </a:r>
              <a:endParaRPr lang="en-US" altLang="zh-CN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等待并接收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打开输入文件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如果文件不存在</a:t>
              </a:r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，出错退出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</a:p>
            <a:p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如果文件存在</a:t>
              </a:r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，出错退出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读取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输入文件</a:t>
              </a: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写入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直到读取结束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关闭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在屏幕显示完成信息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正常退出</a:t>
              </a:r>
              <a:endParaRPr lang="zh-CN" altLang="en-US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02412" y="1025272"/>
            <a:ext cx="11230610" cy="962661"/>
            <a:chOff x="526809" y="768954"/>
            <a:chExt cx="8422958" cy="721996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在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ucore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中库函数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的功能是读文件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526809" y="76895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1255948" y="1093757"/>
              <a:ext cx="7693819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  <a:defRPr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user/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libs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/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file.h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read(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void *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length)</a:t>
              </a:r>
              <a:endParaRPr sz="2400"/>
            </a:p>
          </p:txBody>
        </p:sp>
        <p:pic>
          <p:nvPicPr>
            <p:cNvPr id="1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702412" y="1955317"/>
            <a:ext cx="10441873" cy="2457065"/>
            <a:chOff x="526809" y="1466488"/>
            <a:chExt cx="7831405" cy="1842799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945556" y="1466488"/>
              <a:ext cx="5661256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85750">
                <a:spcBef>
                  <a:spcPct val="20000"/>
                </a:spcBef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的参数和返回值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26809" y="1466488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255344" y="1804983"/>
              <a:ext cx="710287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  <a:defRPr/>
              </a:pP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文件句柄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193293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1255344" y="2173616"/>
              <a:ext cx="710287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 *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数据缓冲区指针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23015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255344" y="2543461"/>
              <a:ext cx="710287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length—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数据缓冲区长度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2671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1255344" y="2912094"/>
              <a:ext cx="710287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return_value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返回读出数据长度</a:t>
              </a:r>
              <a:endParaRPr lang="en-US" altLang="zh-CN" sz="2665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30400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702412" y="4397045"/>
            <a:ext cx="8917863" cy="1459148"/>
            <a:chOff x="526809" y="3297784"/>
            <a:chExt cx="6688397" cy="1094361"/>
          </a:xfrm>
        </p:grpSpPr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945556" y="3297784"/>
              <a:ext cx="5661256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使用示例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5" name="矩形 6"/>
            <p:cNvSpPr>
              <a:spLocks noChangeArrowheads="1"/>
            </p:cNvSpPr>
            <p:nvPr/>
          </p:nvSpPr>
          <p:spPr bwMode="auto">
            <a:xfrm>
              <a:off x="526809" y="329778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255344" y="3686342"/>
              <a:ext cx="5959862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 sfs_filetest1.c: ret = read(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data,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len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  <a:endParaRPr sz="2400"/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3814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Rectangle 1"/>
          <p:cNvSpPr txBox="1">
            <a:spLocks noChangeArrowheads="1"/>
          </p:cNvSpPr>
          <p:nvPr/>
        </p:nvSpPr>
        <p:spPr>
          <a:xfrm>
            <a:off x="886884" y="211667"/>
            <a:ext cx="10505016" cy="6815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3839655" y="211667"/>
            <a:ext cx="5971121" cy="68156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系统调用库接口示例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6149" y="1025272"/>
            <a:ext cx="9075739" cy="2270105"/>
            <a:chOff x="904612" y="768954"/>
            <a:chExt cx="6806804" cy="1702579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263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chemeClr val="folHlink"/>
                </a:buClr>
                <a:defRPr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sfs_filetest1.c: ret=read(</a:t>
              </a:r>
              <a:r>
                <a:rPr lang="en-US" altLang="zh-CN" sz="1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fd,data,len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908978" y="928007"/>
              <a:ext cx="6802438" cy="15435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……</a:t>
              </a: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8029a1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:	8b 45 10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0x10(%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8029a4:	89 44 24 08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%eax,0x8(%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8029a8:	8b 45 0c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0xc(%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8029ab:	89 44 24 04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%eax,0x4(%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8029af:</a:t>
              </a:r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	</a:t>
              </a:r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	8b 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45 08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0x8(%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8029b2:	89 04 24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,(%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8029b5:	e8 33 d8 ff 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ff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   	call   8001ed &lt;read&gt;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9" name="TextBox 5"/>
          <p:cNvSpPr>
            <a:spLocks noChangeArrowheads="1"/>
          </p:cNvSpPr>
          <p:nvPr/>
        </p:nvSpPr>
        <p:spPr bwMode="auto">
          <a:xfrm>
            <a:off x="1206149" y="3236979"/>
            <a:ext cx="9256184" cy="37649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num, ...) {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...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volatile (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"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%1;"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"=a" (ret)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" (T_SYSCALL),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"a" (num),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(a[0]),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"c" (a[1]),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"b" (a[2]),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(a[3]),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"S" (a[4])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"cc", "memory");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return ret;</a:t>
            </a:r>
          </a:p>
          <a:p>
            <a:pPr eaLnBrk="1" hangingPunct="1"/>
            <a:endParaRPr 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>
            <a:spLocks noChangeArrowheads="1"/>
          </p:cNvSpPr>
          <p:nvPr/>
        </p:nvSpPr>
        <p:spPr bwMode="auto">
          <a:xfrm>
            <a:off x="1047715" y="1238235"/>
            <a:ext cx="8232844" cy="529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kern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/trap/</a:t>
            </a:r>
            <a:r>
              <a:rPr lang="en-US" altLang="zh-CN" sz="2665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alltraps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>
          <a:xfrm>
            <a:off x="571461" y="211667"/>
            <a:ext cx="11209908" cy="681567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altLang="zh-CN" sz="3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ucore</a:t>
            </a:r>
            <a:r>
              <a:rPr lang="zh-CN" altLang="en-US" sz="3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</a:t>
            </a:r>
            <a:r>
              <a:rPr lang="en-US" altLang="zh-CN" sz="3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read</a:t>
            </a:r>
            <a:r>
              <a:rPr lang="en-US" altLang="zh-CN" sz="3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(</a:t>
            </a:r>
            <a:r>
              <a:rPr lang="en-US" altLang="zh-CN" sz="3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fd</a:t>
            </a:r>
            <a:r>
              <a:rPr lang="en-US" altLang="zh-CN" sz="3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, buffer, length)</a:t>
            </a:r>
            <a:r>
              <a:rPr lang="zh-CN" altLang="en-US" sz="3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的实现</a:t>
            </a: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1047715" y="1771715"/>
            <a:ext cx="8232844" cy="941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kern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/trap/</a:t>
            </a:r>
            <a:r>
              <a:rPr lang="en-US" altLang="zh-CN" sz="2665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trap.c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trap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/>
            <a:r>
              <a:rPr lang="en-US" altLang="zh-CN" sz="26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65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trapno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T_SYSCALL</a:t>
            </a:r>
            <a:endParaRPr sz="2400"/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1050148" y="2711311"/>
            <a:ext cx="8232844" cy="941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3. kern/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/>
            <a:r>
              <a:rPr lang="en-US" altLang="zh-CN" sz="26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tf_regs.reg_eax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endParaRPr lang="en-US" altLang="zh-CN" sz="2665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1047715" y="3650907"/>
            <a:ext cx="8232844" cy="941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4. kern/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sz="26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5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endParaRPr lang="en-US" altLang="zh-CN" sz="2665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1045281" y="4568837"/>
            <a:ext cx="8232844" cy="941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5. kern/fs/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sysfile.c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sysfile_read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/>
            <a:r>
              <a:rPr lang="en-US" altLang="zh-CN" sz="26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读取文件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"/>
          <p:cNvSpPr>
            <a:spLocks noChangeArrowheads="1"/>
          </p:cNvSpPr>
          <p:nvPr/>
        </p:nvSpPr>
        <p:spPr bwMode="auto">
          <a:xfrm>
            <a:off x="1045280" y="5508433"/>
            <a:ext cx="8232844" cy="529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6. kern/trap/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trapret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sz="24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3" name="图片 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62251" y="285752"/>
            <a:ext cx="7239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启动前的准备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5" name="Text Box 16"/>
          <p:cNvSpPr txBox="1">
            <a:spLocks noChangeArrowheads="1"/>
          </p:cNvSpPr>
          <p:nvPr/>
        </p:nvSpPr>
        <p:spPr bwMode="auto">
          <a:xfrm>
            <a:off x="4283911" y="1880916"/>
            <a:ext cx="5952067" cy="1138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/>
            <a:r>
              <a:rPr lang="en-US" altLang="zh-CN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PC </a:t>
            </a:r>
            <a:r>
              <a:rPr lang="zh-CN" altLang="en-US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endParaRPr lang="en-US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CPU </a:t>
            </a:r>
            <a:r>
              <a:rPr lang="zh-CN" altLang="en-US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处于特权态</a:t>
            </a:r>
            <a:endParaRPr lang="en-US" altLang="zh-CN" sz="2265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32</a:t>
            </a:r>
            <a:r>
              <a:rPr lang="zh-CN" altLang="en-US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位地址空间</a:t>
            </a:r>
            <a:endParaRPr lang="en-US" altLang="zh-CN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6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478" y="1954132"/>
            <a:ext cx="2320920" cy="38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54309" y="3079839"/>
            <a:ext cx="1524010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空闲空间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64587" y="5170240"/>
            <a:ext cx="15240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OS Code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>
            <a:stCxn id="12" idx="3"/>
          </p:cNvCxnSpPr>
          <p:nvPr/>
        </p:nvCxnSpPr>
        <p:spPr>
          <a:xfrm flipV="1">
            <a:off x="3778319" y="2034919"/>
            <a:ext cx="505592" cy="125520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</p:cNvCxnSpPr>
          <p:nvPr/>
        </p:nvCxnSpPr>
        <p:spPr>
          <a:xfrm>
            <a:off x="3778319" y="3290121"/>
            <a:ext cx="765512" cy="9054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2222911" y="4477401"/>
            <a:ext cx="15240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OS Data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222911" y="2037564"/>
            <a:ext cx="152401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文件系统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23440" y="2512480"/>
            <a:ext cx="15889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4883892" y="3906198"/>
            <a:ext cx="5831688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基本功能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32" name="矩形 6"/>
          <p:cNvSpPr>
            <a:spLocks noChangeArrowheads="1"/>
          </p:cNvSpPr>
          <p:nvPr/>
        </p:nvSpPr>
        <p:spPr bwMode="auto">
          <a:xfrm>
            <a:off x="4407641" y="3892195"/>
            <a:ext cx="49404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400" b="1" dirty="0">
              <a:latin typeface="Calibri" pitchFamily="34" charset="0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4786525" y="4304946"/>
            <a:ext cx="5550171" cy="912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/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字符显示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/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键盘输入（串口）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  <a:p>
            <a:pPr lvl="1"/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8841" y="4476395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4792876" y="4796244"/>
            <a:ext cx="4881211" cy="50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10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5192" y="4907140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图片 8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4347" y="2002771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图片 8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4346" y="2351084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图片 8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5697" y="2690634"/>
            <a:ext cx="198967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4901688" y="4742591"/>
            <a:ext cx="3539752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检测内存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大小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/</a:t>
            </a:r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范围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2388126" y="1374193"/>
            <a:ext cx="12769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5743285" y="1212275"/>
            <a:ext cx="12769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电后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2842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62251" y="285752"/>
            <a:ext cx="7239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启动前的准备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4792876" y="4985296"/>
            <a:ext cx="10369551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/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28" y="1313054"/>
            <a:ext cx="4387662" cy="27746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00885" y="3763616"/>
            <a:ext cx="69942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状态寄存器初始化</a:t>
            </a:r>
            <a:endParaRPr lang="en-US" altLang="zh-CN" sz="2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MMU/TLBs</a:t>
            </a:r>
            <a:r>
              <a:rPr lang="zh-CN" altLang="en-US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初始化成无效值</a:t>
            </a:r>
            <a:endParaRPr lang="en-US" altLang="zh-CN" sz="2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其它寄存器赋初始值</a:t>
            </a:r>
            <a:endParaRPr lang="en-US" altLang="zh-CN" sz="2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协处理器</a:t>
            </a:r>
            <a:r>
              <a:rPr lang="en-US" altLang="zh-CN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寄存器初始化</a:t>
            </a:r>
            <a:endParaRPr lang="en-US" altLang="zh-CN" sz="2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硬件初始化的最主要工作是内存控制器的</a:t>
            </a:r>
            <a:r>
              <a:rPr lang="zh-CN" altLang="en-US" sz="2400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2400" dirty="0" smtClean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加载程序</a:t>
            </a:r>
            <a:r>
              <a:rPr lang="en-US" altLang="zh-CN" sz="2400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/OS</a:t>
            </a:r>
            <a:r>
              <a:rPr lang="zh-CN" altLang="en-US" sz="2400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并跳转到程序</a:t>
            </a:r>
            <a:r>
              <a:rPr lang="en-US" altLang="zh-CN" sz="2400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/OS</a:t>
            </a:r>
            <a:r>
              <a:rPr lang="zh-CN" altLang="en-US" sz="2400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入口处</a:t>
            </a:r>
            <a:endParaRPr lang="en-US" altLang="zh-CN" sz="2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644932" y="1476654"/>
            <a:ext cx="58486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系统加电启动后，</a:t>
            </a: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MIPS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处理器默认的程序入口是</a:t>
            </a: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0xBFC00000(</a:t>
            </a:r>
            <a:r>
              <a:rPr lang="zh-CN" altLang="en-US" sz="2000" b="1" i="1" dirty="0">
                <a:solidFill>
                  <a:srgbClr val="4F4F4F"/>
                </a:solidFill>
                <a:latin typeface="PingFang SC"/>
              </a:rPr>
              <a:t>虚拟地址</a:t>
            </a: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)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，此地址在</a:t>
            </a: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KSEG1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（</a:t>
            </a:r>
            <a:r>
              <a:rPr lang="zh-CN" altLang="en-US" sz="2000" b="1" i="1" dirty="0">
                <a:solidFill>
                  <a:srgbClr val="4F4F4F"/>
                </a:solidFill>
                <a:latin typeface="PingFang SC"/>
              </a:rPr>
              <a:t>无缓存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）区域内，对应的物理地址是</a:t>
            </a: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0x1FC00000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（</a:t>
            </a:r>
            <a:r>
              <a:rPr lang="zh-CN" altLang="en-US" sz="2000" b="1" i="1" dirty="0">
                <a:solidFill>
                  <a:srgbClr val="4F4F4F"/>
                </a:solidFill>
                <a:latin typeface="PingFang SC"/>
              </a:rPr>
              <a:t>高</a:t>
            </a:r>
            <a:r>
              <a:rPr lang="en-US" altLang="zh-CN" sz="2000" b="1" i="1" dirty="0">
                <a:solidFill>
                  <a:srgbClr val="4F4F4F"/>
                </a:solidFill>
                <a:latin typeface="PingFang SC"/>
              </a:rPr>
              <a:t>3</a:t>
            </a:r>
            <a:r>
              <a:rPr lang="zh-CN" altLang="en-US" sz="2000" b="1" i="1" dirty="0">
                <a:solidFill>
                  <a:srgbClr val="4F4F4F"/>
                </a:solidFill>
                <a:latin typeface="PingFang SC"/>
              </a:rPr>
              <a:t>位清零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），所以</a:t>
            </a: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CPU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从物理地址</a:t>
            </a: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0x1FC00000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开始取第一条指令，这个地址在硬件上已经确定为</a:t>
            </a: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FLASH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（</a:t>
            </a:r>
            <a:r>
              <a:rPr lang="en-US" altLang="zh-CN" sz="2000" b="1" i="1" dirty="0">
                <a:solidFill>
                  <a:srgbClr val="4F4F4F"/>
                </a:solidFill>
                <a:latin typeface="PingFang SC"/>
              </a:rPr>
              <a:t>BIOS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）的位置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7594640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62251" y="285752"/>
            <a:ext cx="7239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启动前的准备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4792876" y="4985296"/>
            <a:ext cx="10369551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/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9" y="1417981"/>
            <a:ext cx="7422160" cy="439682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81" y="1417981"/>
            <a:ext cx="4387662" cy="27746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34894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62251" y="285752"/>
            <a:ext cx="7239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启动前的准备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4792876" y="4985296"/>
            <a:ext cx="10369551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/>
            <a:r>
              <a: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9" y="1417981"/>
            <a:ext cx="7422160" cy="439682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81" y="1417981"/>
            <a:ext cx="4387662" cy="2774674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79" y="1155286"/>
            <a:ext cx="10080464" cy="5702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99547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1" y="280234"/>
            <a:ext cx="8229600" cy="314472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altLang="zh-CN" b="1" i="0" dirty="0" smtClean="0">
                <a:ea typeface="PMingLiU" pitchFamily="18" charset="-120"/>
              </a:rPr>
              <a:t>X86 Typical System</a:t>
            </a:r>
            <a:endParaRPr lang="zh-CN" altLang="en-US" b="1" i="0" dirty="0" smtClean="0">
              <a:ea typeface="PMingLiU" pitchFamily="18" charset="-12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949451" y="1066193"/>
            <a:ext cx="8105775" cy="5305425"/>
            <a:chOff x="425450" y="225425"/>
            <a:chExt cx="8105775" cy="5305425"/>
          </a:xfrm>
        </p:grpSpPr>
        <p:sp>
          <p:nvSpPr>
            <p:cNvPr id="300035" name="Rectangle 3"/>
            <p:cNvSpPr>
              <a:spLocks noChangeArrowheads="1"/>
            </p:cNvSpPr>
            <p:nvPr/>
          </p:nvSpPr>
          <p:spPr bwMode="auto">
            <a:xfrm>
              <a:off x="425450" y="1679575"/>
              <a:ext cx="1346200" cy="8572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CPU</a:t>
              </a:r>
            </a:p>
          </p:txBody>
        </p:sp>
        <p:sp>
          <p:nvSpPr>
            <p:cNvPr id="300036" name="Rectangle 4"/>
            <p:cNvSpPr>
              <a:spLocks noChangeArrowheads="1"/>
            </p:cNvSpPr>
            <p:nvPr/>
          </p:nvSpPr>
          <p:spPr bwMode="auto">
            <a:xfrm>
              <a:off x="425450" y="3136900"/>
              <a:ext cx="1346200" cy="8572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PCI Host</a:t>
              </a:r>
            </a:p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Bus</a:t>
              </a:r>
            </a:p>
          </p:txBody>
        </p:sp>
        <p:sp>
          <p:nvSpPr>
            <p:cNvPr id="300037" name="Rectangle 5"/>
            <p:cNvSpPr>
              <a:spLocks noChangeArrowheads="1"/>
            </p:cNvSpPr>
            <p:nvPr/>
          </p:nvSpPr>
          <p:spPr bwMode="auto">
            <a:xfrm>
              <a:off x="2763838" y="1165225"/>
              <a:ext cx="1133475" cy="7715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USB</a:t>
              </a:r>
            </a:p>
          </p:txBody>
        </p:sp>
        <p:sp>
          <p:nvSpPr>
            <p:cNvPr id="300038" name="Rectangle 6"/>
            <p:cNvSpPr>
              <a:spLocks noChangeArrowheads="1"/>
            </p:cNvSpPr>
            <p:nvPr/>
          </p:nvSpPr>
          <p:spPr bwMode="auto">
            <a:xfrm>
              <a:off x="2763838" y="2193925"/>
              <a:ext cx="1133475" cy="7715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IDE</a:t>
              </a:r>
            </a:p>
          </p:txBody>
        </p:sp>
        <p:sp>
          <p:nvSpPr>
            <p:cNvPr id="300039" name="Rectangle 7"/>
            <p:cNvSpPr>
              <a:spLocks noChangeArrowheads="1"/>
            </p:cNvSpPr>
            <p:nvPr/>
          </p:nvSpPr>
          <p:spPr bwMode="auto">
            <a:xfrm>
              <a:off x="2763838" y="4251325"/>
              <a:ext cx="1133475" cy="7715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PCI-ISA</a:t>
              </a:r>
            </a:p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Bridge</a:t>
              </a:r>
            </a:p>
          </p:txBody>
        </p:sp>
        <p:sp>
          <p:nvSpPr>
            <p:cNvPr id="125959" name="Line 8"/>
            <p:cNvSpPr>
              <a:spLocks noChangeShapeType="1"/>
            </p:cNvSpPr>
            <p:nvPr/>
          </p:nvSpPr>
          <p:spPr bwMode="auto">
            <a:xfrm flipH="1">
              <a:off x="1133475" y="2536825"/>
              <a:ext cx="1588" cy="59848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1" name="Rectangle 9"/>
            <p:cNvSpPr>
              <a:spLocks noChangeArrowheads="1"/>
            </p:cNvSpPr>
            <p:nvPr/>
          </p:nvSpPr>
          <p:spPr bwMode="auto">
            <a:xfrm>
              <a:off x="2763838" y="3222625"/>
              <a:ext cx="1133475" cy="771525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VGA</a:t>
              </a:r>
            </a:p>
          </p:txBody>
        </p:sp>
        <p:sp>
          <p:nvSpPr>
            <p:cNvPr id="300042" name="Rectangle 10"/>
            <p:cNvSpPr>
              <a:spLocks noChangeArrowheads="1"/>
            </p:cNvSpPr>
            <p:nvPr/>
          </p:nvSpPr>
          <p:spPr bwMode="auto">
            <a:xfrm>
              <a:off x="7085013" y="1422400"/>
              <a:ext cx="1417637" cy="771525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Keyboard</a:t>
              </a:r>
            </a:p>
          </p:txBody>
        </p:sp>
        <p:sp>
          <p:nvSpPr>
            <p:cNvPr id="300043" name="Rectangle 11"/>
            <p:cNvSpPr>
              <a:spLocks noChangeArrowheads="1"/>
            </p:cNvSpPr>
            <p:nvPr/>
          </p:nvSpPr>
          <p:spPr bwMode="auto">
            <a:xfrm>
              <a:off x="7085013" y="2536825"/>
              <a:ext cx="1417637" cy="771525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Mouse</a:t>
              </a:r>
            </a:p>
          </p:txBody>
        </p:sp>
        <p:sp>
          <p:nvSpPr>
            <p:cNvPr id="125963" name="Line 12"/>
            <p:cNvSpPr>
              <a:spLocks noChangeShapeType="1"/>
            </p:cNvSpPr>
            <p:nvPr/>
          </p:nvSpPr>
          <p:spPr bwMode="auto">
            <a:xfrm>
              <a:off x="6589713" y="2879725"/>
              <a:ext cx="495300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4" name="Line 13"/>
            <p:cNvSpPr>
              <a:spLocks noChangeShapeType="1"/>
            </p:cNvSpPr>
            <p:nvPr/>
          </p:nvSpPr>
          <p:spPr bwMode="auto">
            <a:xfrm flipV="1">
              <a:off x="6589713" y="1765300"/>
              <a:ext cx="1587" cy="111442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5" name="Line 14"/>
            <p:cNvSpPr>
              <a:spLocks noChangeShapeType="1"/>
            </p:cNvSpPr>
            <p:nvPr/>
          </p:nvSpPr>
          <p:spPr bwMode="auto">
            <a:xfrm>
              <a:off x="6589713" y="1765300"/>
              <a:ext cx="495300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6" name="Line 15"/>
            <p:cNvSpPr>
              <a:spLocks noChangeShapeType="1"/>
            </p:cNvSpPr>
            <p:nvPr/>
          </p:nvSpPr>
          <p:spPr bwMode="auto">
            <a:xfrm flipH="1">
              <a:off x="3897313" y="1765300"/>
              <a:ext cx="2692400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8" name="Rectangle 16"/>
            <p:cNvSpPr>
              <a:spLocks noChangeArrowheads="1"/>
            </p:cNvSpPr>
            <p:nvPr/>
          </p:nvSpPr>
          <p:spPr bwMode="auto">
            <a:xfrm>
              <a:off x="6872288" y="4251325"/>
              <a:ext cx="1135062" cy="7715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Floppy</a:t>
              </a:r>
            </a:p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Drive</a:t>
              </a:r>
            </a:p>
          </p:txBody>
        </p:sp>
        <p:sp>
          <p:nvSpPr>
            <p:cNvPr id="300049" name="Rectangle 17"/>
            <p:cNvSpPr>
              <a:spLocks noChangeArrowheads="1"/>
            </p:cNvSpPr>
            <p:nvPr/>
          </p:nvSpPr>
          <p:spPr bwMode="auto">
            <a:xfrm>
              <a:off x="5243513" y="2193925"/>
              <a:ext cx="1133475" cy="771525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Hard</a:t>
              </a:r>
            </a:p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Drive</a:t>
              </a:r>
            </a:p>
          </p:txBody>
        </p:sp>
        <p:sp>
          <p:nvSpPr>
            <p:cNvPr id="300050" name="Rectangle 18"/>
            <p:cNvSpPr>
              <a:spLocks noChangeArrowheads="1"/>
            </p:cNvSpPr>
            <p:nvPr/>
          </p:nvSpPr>
          <p:spPr bwMode="auto">
            <a:xfrm>
              <a:off x="5243513" y="3222625"/>
              <a:ext cx="1133475" cy="771525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CD-ROM</a:t>
              </a:r>
              <a:endPara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endParaRPr>
            </a:p>
          </p:txBody>
        </p:sp>
        <p:sp>
          <p:nvSpPr>
            <p:cNvPr id="125970" name="Line 19"/>
            <p:cNvSpPr>
              <a:spLocks noChangeShapeType="1"/>
            </p:cNvSpPr>
            <p:nvPr/>
          </p:nvSpPr>
          <p:spPr bwMode="auto">
            <a:xfrm>
              <a:off x="4605338" y="2622550"/>
              <a:ext cx="1587" cy="94297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1" name="Line 20"/>
            <p:cNvSpPr>
              <a:spLocks noChangeShapeType="1"/>
            </p:cNvSpPr>
            <p:nvPr/>
          </p:nvSpPr>
          <p:spPr bwMode="auto">
            <a:xfrm>
              <a:off x="4605338" y="3565525"/>
              <a:ext cx="638175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2" name="Line 21"/>
            <p:cNvSpPr>
              <a:spLocks noChangeShapeType="1"/>
            </p:cNvSpPr>
            <p:nvPr/>
          </p:nvSpPr>
          <p:spPr bwMode="auto">
            <a:xfrm>
              <a:off x="4605338" y="2622550"/>
              <a:ext cx="638175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3" name="Line 22"/>
            <p:cNvSpPr>
              <a:spLocks noChangeShapeType="1"/>
            </p:cNvSpPr>
            <p:nvPr/>
          </p:nvSpPr>
          <p:spPr bwMode="auto">
            <a:xfrm flipH="1">
              <a:off x="3897313" y="2622550"/>
              <a:ext cx="708025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4" name="Line 23"/>
            <p:cNvSpPr>
              <a:spLocks noChangeShapeType="1"/>
            </p:cNvSpPr>
            <p:nvPr/>
          </p:nvSpPr>
          <p:spPr bwMode="auto">
            <a:xfrm>
              <a:off x="3897313" y="4594225"/>
              <a:ext cx="1346200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5" name="Line 24"/>
            <p:cNvSpPr>
              <a:spLocks noChangeShapeType="1"/>
            </p:cNvSpPr>
            <p:nvPr/>
          </p:nvSpPr>
          <p:spPr bwMode="auto">
            <a:xfrm>
              <a:off x="2266950" y="590550"/>
              <a:ext cx="1588" cy="400367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Line 25"/>
            <p:cNvSpPr>
              <a:spLocks noChangeShapeType="1"/>
            </p:cNvSpPr>
            <p:nvPr/>
          </p:nvSpPr>
          <p:spPr bwMode="auto">
            <a:xfrm>
              <a:off x="2266950" y="4594225"/>
              <a:ext cx="496888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7" name="Line 26"/>
            <p:cNvSpPr>
              <a:spLocks noChangeShapeType="1"/>
            </p:cNvSpPr>
            <p:nvPr/>
          </p:nvSpPr>
          <p:spPr bwMode="auto">
            <a:xfrm>
              <a:off x="2266950" y="3565525"/>
              <a:ext cx="496888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8" name="Line 27"/>
            <p:cNvSpPr>
              <a:spLocks noChangeShapeType="1"/>
            </p:cNvSpPr>
            <p:nvPr/>
          </p:nvSpPr>
          <p:spPr bwMode="auto">
            <a:xfrm>
              <a:off x="2266950" y="2622550"/>
              <a:ext cx="496888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9" name="Line 28"/>
            <p:cNvSpPr>
              <a:spLocks noChangeShapeType="1"/>
            </p:cNvSpPr>
            <p:nvPr/>
          </p:nvSpPr>
          <p:spPr bwMode="auto">
            <a:xfrm>
              <a:off x="2266950" y="1593850"/>
              <a:ext cx="496888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0" name="Line 29"/>
            <p:cNvSpPr>
              <a:spLocks noChangeShapeType="1"/>
            </p:cNvSpPr>
            <p:nvPr/>
          </p:nvSpPr>
          <p:spPr bwMode="auto">
            <a:xfrm>
              <a:off x="1771650" y="3565525"/>
              <a:ext cx="495300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1" name="Text Box 30"/>
            <p:cNvSpPr txBox="1">
              <a:spLocks noChangeArrowheads="1"/>
            </p:cNvSpPr>
            <p:nvPr/>
          </p:nvSpPr>
          <p:spPr bwMode="auto">
            <a:xfrm>
              <a:off x="1058825" y="4363393"/>
              <a:ext cx="1124026" cy="4616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SimSun" pitchFamily="2" charset="-122"/>
                </a:rPr>
                <a:t>PCI Bus</a:t>
              </a:r>
            </a:p>
          </p:txBody>
        </p:sp>
        <p:sp>
          <p:nvSpPr>
            <p:cNvPr id="125982" name="Text Box 31"/>
            <p:cNvSpPr txBox="1">
              <a:spLocks noChangeArrowheads="1"/>
            </p:cNvSpPr>
            <p:nvPr/>
          </p:nvSpPr>
          <p:spPr bwMode="auto">
            <a:xfrm>
              <a:off x="4610322" y="1191568"/>
              <a:ext cx="1234632" cy="4616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SimSun" pitchFamily="2" charset="-122"/>
                </a:rPr>
                <a:t>USB Bus</a:t>
              </a:r>
              <a:endParaRPr lang="en-US" altLang="zh-CN" sz="2400">
                <a:ea typeface="SimSun" pitchFamily="2" charset="-122"/>
              </a:endParaRPr>
            </a:p>
          </p:txBody>
        </p:sp>
        <p:sp>
          <p:nvSpPr>
            <p:cNvPr id="125983" name="Text Box 32"/>
            <p:cNvSpPr txBox="1">
              <a:spLocks noChangeArrowheads="1"/>
            </p:cNvSpPr>
            <p:nvPr/>
          </p:nvSpPr>
          <p:spPr bwMode="auto">
            <a:xfrm>
              <a:off x="4074562" y="4106218"/>
              <a:ext cx="1125052" cy="4616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SimSun" pitchFamily="2" charset="-122"/>
                </a:rPr>
                <a:t>ISA Bus</a:t>
              </a:r>
            </a:p>
          </p:txBody>
        </p:sp>
        <p:sp>
          <p:nvSpPr>
            <p:cNvPr id="125984" name="Text Box 33"/>
            <p:cNvSpPr txBox="1">
              <a:spLocks noChangeArrowheads="1"/>
            </p:cNvSpPr>
            <p:nvPr/>
          </p:nvSpPr>
          <p:spPr bwMode="auto">
            <a:xfrm>
              <a:off x="4002759" y="2048818"/>
              <a:ext cx="1141658" cy="4616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SimSun" pitchFamily="2" charset="-122"/>
                </a:rPr>
                <a:t>IDE Bus</a:t>
              </a:r>
            </a:p>
          </p:txBody>
        </p:sp>
        <p:sp>
          <p:nvSpPr>
            <p:cNvPr id="300066" name="Rectangle 34"/>
            <p:cNvSpPr>
              <a:spLocks noChangeArrowheads="1"/>
            </p:cNvSpPr>
            <p:nvPr/>
          </p:nvSpPr>
          <p:spPr bwMode="auto">
            <a:xfrm>
              <a:off x="3217863" y="5102225"/>
              <a:ext cx="2479675" cy="428625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Device Controller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endParaRPr>
            </a:p>
          </p:txBody>
        </p:sp>
        <p:sp>
          <p:nvSpPr>
            <p:cNvPr id="300067" name="Rectangle 35"/>
            <p:cNvSpPr>
              <a:spLocks noChangeArrowheads="1"/>
            </p:cNvSpPr>
            <p:nvPr/>
          </p:nvSpPr>
          <p:spPr bwMode="auto">
            <a:xfrm>
              <a:off x="454025" y="5102225"/>
              <a:ext cx="2408238" cy="428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Bus Controller</a:t>
              </a:r>
            </a:p>
          </p:txBody>
        </p:sp>
        <p:sp>
          <p:nvSpPr>
            <p:cNvPr id="300068" name="Rectangle 36"/>
            <p:cNvSpPr>
              <a:spLocks noChangeArrowheads="1"/>
            </p:cNvSpPr>
            <p:nvPr/>
          </p:nvSpPr>
          <p:spPr bwMode="auto">
            <a:xfrm>
              <a:off x="6051550" y="5102225"/>
              <a:ext cx="2479675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400" b="1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Other</a:t>
              </a:r>
            </a:p>
          </p:txBody>
        </p:sp>
        <p:sp>
          <p:nvSpPr>
            <p:cNvPr id="300069" name="Rectangle 37"/>
            <p:cNvSpPr>
              <a:spLocks noChangeArrowheads="1"/>
            </p:cNvSpPr>
            <p:nvPr/>
          </p:nvSpPr>
          <p:spPr bwMode="auto">
            <a:xfrm>
              <a:off x="5243513" y="4251325"/>
              <a:ext cx="1133475" cy="771525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ISA</a:t>
              </a: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FDC</a:t>
              </a:r>
            </a:p>
          </p:txBody>
        </p:sp>
        <p:sp>
          <p:nvSpPr>
            <p:cNvPr id="125989" name="Line 38"/>
            <p:cNvSpPr>
              <a:spLocks noChangeShapeType="1"/>
            </p:cNvSpPr>
            <p:nvPr/>
          </p:nvSpPr>
          <p:spPr bwMode="auto">
            <a:xfrm>
              <a:off x="6376988" y="4594225"/>
              <a:ext cx="495300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71" name="Rectangle 39"/>
            <p:cNvSpPr>
              <a:spLocks noChangeArrowheads="1"/>
            </p:cNvSpPr>
            <p:nvPr/>
          </p:nvSpPr>
          <p:spPr bwMode="auto">
            <a:xfrm>
              <a:off x="2776538" y="225425"/>
              <a:ext cx="1971675" cy="7715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PCI-PCMCIA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endParaRPr>
            </a:p>
          </p:txBody>
        </p:sp>
        <p:sp>
          <p:nvSpPr>
            <p:cNvPr id="125991" name="Line 40"/>
            <p:cNvSpPr>
              <a:spLocks noChangeShapeType="1"/>
            </p:cNvSpPr>
            <p:nvPr/>
          </p:nvSpPr>
          <p:spPr bwMode="auto">
            <a:xfrm>
              <a:off x="2279650" y="603250"/>
              <a:ext cx="496888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259457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2608</Words>
  <Application>Microsoft Office PowerPoint</Application>
  <PresentationFormat>自定义</PresentationFormat>
  <Paragraphs>598</Paragraphs>
  <Slides>47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X86 Typical System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MECHREVO</cp:lastModifiedBy>
  <cp:revision>86</cp:revision>
  <dcterms:created xsi:type="dcterms:W3CDTF">2017-02-27T13:16:02Z</dcterms:created>
  <dcterms:modified xsi:type="dcterms:W3CDTF">2019-08-22T17:13:41Z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