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0"/>
  </p:notesMasterIdLst>
  <p:sldIdLst>
    <p:sldId id="300" r:id="rId2"/>
    <p:sldId id="262" r:id="rId3"/>
    <p:sldId id="274" r:id="rId4"/>
    <p:sldId id="275" r:id="rId5"/>
    <p:sldId id="278" r:id="rId6"/>
    <p:sldId id="301" r:id="rId7"/>
    <p:sldId id="302" r:id="rId8"/>
    <p:sldId id="303" r:id="rId9"/>
    <p:sldId id="339" r:id="rId10"/>
    <p:sldId id="340" r:id="rId11"/>
    <p:sldId id="343" r:id="rId12"/>
    <p:sldId id="342" r:id="rId13"/>
    <p:sldId id="344" r:id="rId14"/>
    <p:sldId id="345" r:id="rId15"/>
    <p:sldId id="341" r:id="rId16"/>
    <p:sldId id="304" r:id="rId17"/>
    <p:sldId id="305" r:id="rId18"/>
    <p:sldId id="306" r:id="rId19"/>
    <p:sldId id="307" r:id="rId20"/>
    <p:sldId id="310" r:id="rId21"/>
    <p:sldId id="311" r:id="rId22"/>
    <p:sldId id="312" r:id="rId23"/>
    <p:sldId id="313" r:id="rId24"/>
    <p:sldId id="314" r:id="rId25"/>
    <p:sldId id="315" r:id="rId26"/>
    <p:sldId id="316" r:id="rId27"/>
    <p:sldId id="317" r:id="rId28"/>
    <p:sldId id="318" r:id="rId29"/>
    <p:sldId id="319" r:id="rId30"/>
    <p:sldId id="320" r:id="rId31"/>
    <p:sldId id="321" r:id="rId32"/>
    <p:sldId id="322" r:id="rId33"/>
    <p:sldId id="323" r:id="rId34"/>
    <p:sldId id="324" r:id="rId35"/>
    <p:sldId id="325" r:id="rId36"/>
    <p:sldId id="326" r:id="rId37"/>
    <p:sldId id="327" r:id="rId38"/>
    <p:sldId id="328" r:id="rId39"/>
    <p:sldId id="329" r:id="rId40"/>
    <p:sldId id="330" r:id="rId41"/>
    <p:sldId id="331" r:id="rId42"/>
    <p:sldId id="332" r:id="rId43"/>
    <p:sldId id="333" r:id="rId44"/>
    <p:sldId id="334" r:id="rId45"/>
    <p:sldId id="335" r:id="rId46"/>
    <p:sldId id="336" r:id="rId47"/>
    <p:sldId id="337" r:id="rId48"/>
    <p:sldId id="338" r:id="rId49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576A"/>
    <a:srgbClr val="D60093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681" autoAdjust="0"/>
    <p:restoredTop sz="94660"/>
  </p:normalViewPr>
  <p:slideViewPr>
    <p:cSldViewPr>
      <p:cViewPr varScale="1">
        <p:scale>
          <a:sx n="110" d="100"/>
          <a:sy n="110" d="100"/>
        </p:scale>
        <p:origin x="-701" y="-6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6DA51D-4080-4BB4-AD44-5F30D51FDB3C}" type="datetimeFigureOut">
              <a:rPr lang="zh-CN" altLang="en-US" smtClean="0"/>
              <a:pPr/>
              <a:t>2019/8/23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79FEAC-2858-416F-A4F6-E1735B75229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5879023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2019/8/23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2019/8/23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2019/8/23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2019/8/23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2019/8/23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2019/8/23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2019/8/23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2019/8/23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2019/8/23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2019/8/23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2019/8/23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背景1.jpg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22" y="782"/>
            <a:ext cx="9143756" cy="514193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wipe dir="r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wiki.osdev.org/ELF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s.umd.edu/class/sum2003/cmsc311/Notes/Mips/stack.html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bm.com/developerworks/library/l-ia/index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56592" y="1535065"/>
            <a:ext cx="7143800" cy="149579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lvl="1" algn="ctr">
              <a:lnSpc>
                <a:spcPct val="95000"/>
              </a:lnSpc>
              <a:spcBef>
                <a:spcPct val="0"/>
              </a:spcBef>
              <a:buClr>
                <a:srgbClr val="FF3300"/>
              </a:buClr>
            </a:pPr>
            <a:r>
              <a:rPr lang="zh-CN" altLang="en-US" sz="4000" b="1" spc="600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操作系统课程</a:t>
            </a:r>
            <a:r>
              <a:rPr lang="zh-CN" altLang="en-US" sz="4000" b="1" spc="600" dirty="0" smtClean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endParaRPr lang="en-US" altLang="zh-CN" sz="4000" b="1" spc="600" dirty="0" smtClean="0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algn="ctr">
              <a:lnSpc>
                <a:spcPct val="95000"/>
              </a:lnSpc>
              <a:spcBef>
                <a:spcPct val="0"/>
              </a:spcBef>
              <a:buClr>
                <a:srgbClr val="FF3300"/>
              </a:buClr>
            </a:pPr>
            <a:r>
              <a:rPr lang="zh-CN" altLang="en-US" sz="32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zh-CN" altLang="en-US" sz="32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2400" b="1" dirty="0" smtClean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Lab</a:t>
            </a:r>
            <a:r>
              <a:rPr lang="en-US" altLang="zh-CN" sz="2400" b="1" dirty="0" smtClean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b="1" dirty="0" smtClean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400" b="1" dirty="0" err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bootloader</a:t>
            </a:r>
            <a:r>
              <a:rPr lang="zh-CN" altLang="en-US" sz="24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启动</a:t>
            </a:r>
            <a:r>
              <a:rPr lang="en-US" altLang="zh-CN" sz="2400" b="1" dirty="0" err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ucore</a:t>
            </a:r>
            <a:r>
              <a:rPr lang="en-US" altLang="zh-CN" sz="24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 err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os</a:t>
            </a:r>
            <a:endParaRPr lang="zh-CN" altLang="en-US" sz="2400" b="1" dirty="0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 descr="封面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566"/>
            <a:ext cx="9140974" cy="5141934"/>
          </a:xfrm>
          <a:prstGeom prst="rect">
            <a:avLst/>
          </a:prstGeom>
        </p:spPr>
      </p:pic>
      <p:pic>
        <p:nvPicPr>
          <p:cNvPr id="6" name="图片 5" descr="封面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32810" y="1563638"/>
            <a:ext cx="4591364" cy="1214446"/>
          </a:xfrm>
          <a:prstGeom prst="rect">
            <a:avLst/>
          </a:prstGeom>
        </p:spPr>
      </p:pic>
      <p:sp>
        <p:nvSpPr>
          <p:cNvPr id="7" name="TextBox 19"/>
          <p:cNvSpPr txBox="1"/>
          <p:nvPr/>
        </p:nvSpPr>
        <p:spPr>
          <a:xfrm>
            <a:off x="1714480" y="3857634"/>
            <a:ext cx="571504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25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Lec4 </a:t>
            </a:r>
            <a:r>
              <a:rPr lang="zh-CN" altLang="en-US" sz="225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实验一 </a:t>
            </a:r>
            <a:r>
              <a:rPr lang="en-US" altLang="zh-CN" sz="2250" b="1" dirty="0" err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bootloader</a:t>
            </a:r>
            <a:r>
              <a:rPr lang="zh-CN" altLang="en-US" sz="225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启动</a:t>
            </a:r>
            <a:r>
              <a:rPr lang="en-US" altLang="zh-CN" sz="2250" b="1" dirty="0" err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ucore</a:t>
            </a:r>
            <a:r>
              <a:rPr lang="en-US" altLang="zh-CN" sz="225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250" b="1" dirty="0" err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os</a:t>
            </a:r>
            <a:endParaRPr lang="en-US" altLang="zh-CN" sz="225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225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清华大学</a:t>
            </a:r>
            <a:r>
              <a:rPr lang="zh-CN" altLang="en-US" sz="225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计算机系</a:t>
            </a:r>
            <a:endParaRPr lang="zh-CN" altLang="en-US" sz="225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2886601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80"/>
          <p:cNvSpPr txBox="1"/>
          <p:nvPr/>
        </p:nvSpPr>
        <p:spPr>
          <a:xfrm>
            <a:off x="2195736" y="195486"/>
            <a:ext cx="68407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x86</a:t>
            </a:r>
            <a:r>
              <a:rPr lang="zh-CN" altLang="en-US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启动顺序 </a:t>
            </a:r>
            <a:r>
              <a:rPr lang="en-US" altLang="zh-CN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– </a:t>
            </a: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实模式（</a:t>
            </a:r>
            <a:r>
              <a:rPr lang="en-US" altLang="zh-CN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history</a:t>
            </a: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3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6" name="Picture 2" descr="http://blog.chinaunix.net/attachment/201304/7/23069658_1365349219pq6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987574"/>
            <a:ext cx="4800600" cy="260985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/>
          <p:cNvSpPr/>
          <p:nvPr/>
        </p:nvSpPr>
        <p:spPr>
          <a:xfrm>
            <a:off x="5148064" y="1419622"/>
            <a:ext cx="36004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2400" b="1" dirty="0">
                <a:solidFill>
                  <a:srgbClr val="666666"/>
                </a:solidFill>
                <a:latin typeface="宋体" panose="02010600030101010101" pitchFamily="2" charset="-122"/>
              </a:rPr>
              <a:t>这种方式可以寻址的最高地址为</a:t>
            </a:r>
            <a:r>
              <a:rPr lang="en-US" altLang="zh-CN" sz="2400" b="1" dirty="0">
                <a:solidFill>
                  <a:srgbClr val="666666"/>
                </a:solidFill>
                <a:latin typeface="宋体" panose="02010600030101010101" pitchFamily="2" charset="-122"/>
              </a:rPr>
              <a:t>0xFFFF:0xFFFF</a:t>
            </a:r>
            <a:r>
              <a:rPr lang="zh-CN" altLang="en-US" sz="2400" b="1" dirty="0">
                <a:solidFill>
                  <a:srgbClr val="666666"/>
                </a:solidFill>
                <a:latin typeface="宋体" panose="02010600030101010101" pitchFamily="2" charset="-122"/>
              </a:rPr>
              <a:t>，其地址空间为</a:t>
            </a:r>
            <a:r>
              <a:rPr lang="en-US" altLang="zh-CN" sz="2400" b="1" dirty="0">
                <a:solidFill>
                  <a:srgbClr val="666666"/>
                </a:solidFill>
                <a:latin typeface="宋体" panose="02010600030101010101" pitchFamily="2" charset="-122"/>
              </a:rPr>
              <a:t>0x00000~0x10FFEF</a:t>
            </a:r>
            <a:r>
              <a:rPr lang="zh-CN" altLang="en-US" sz="2400" b="1" dirty="0">
                <a:solidFill>
                  <a:srgbClr val="666666"/>
                </a:solidFill>
                <a:latin typeface="宋体" panose="02010600030101010101" pitchFamily="2" charset="-122"/>
              </a:rPr>
              <a:t>，因为</a:t>
            </a:r>
            <a:r>
              <a:rPr lang="en-US" altLang="zh-CN" sz="2400" b="1" dirty="0">
                <a:solidFill>
                  <a:srgbClr val="666666"/>
                </a:solidFill>
                <a:latin typeface="宋体" panose="02010600030101010101" pitchFamily="2" charset="-122"/>
              </a:rPr>
              <a:t>8086</a:t>
            </a:r>
            <a:r>
              <a:rPr lang="zh-CN" altLang="en-US" sz="2400" b="1" dirty="0">
                <a:solidFill>
                  <a:srgbClr val="666666"/>
                </a:solidFill>
                <a:latin typeface="宋体" panose="02010600030101010101" pitchFamily="2" charset="-122"/>
              </a:rPr>
              <a:t>的地址总线是</a:t>
            </a:r>
            <a:r>
              <a:rPr lang="en-US" altLang="zh-CN" sz="2400" b="1" dirty="0">
                <a:solidFill>
                  <a:srgbClr val="666666"/>
                </a:solidFill>
                <a:latin typeface="宋体" panose="02010600030101010101" pitchFamily="2" charset="-122"/>
              </a:rPr>
              <a:t>20</a:t>
            </a:r>
            <a:r>
              <a:rPr lang="zh-CN" altLang="en-US" sz="2400" b="1" dirty="0">
                <a:solidFill>
                  <a:srgbClr val="666666"/>
                </a:solidFill>
                <a:latin typeface="宋体" panose="02010600030101010101" pitchFamily="2" charset="-122"/>
              </a:rPr>
              <a:t>位，最大只能访问到</a:t>
            </a:r>
            <a:r>
              <a:rPr lang="en-US" altLang="zh-CN" sz="2400" b="1" dirty="0">
                <a:solidFill>
                  <a:srgbClr val="666666"/>
                </a:solidFill>
                <a:latin typeface="宋体" panose="02010600030101010101" pitchFamily="2" charset="-122"/>
              </a:rPr>
              <a:t>1MB</a:t>
            </a:r>
            <a:r>
              <a:rPr lang="zh-CN" altLang="en-US" sz="2400" b="1" dirty="0">
                <a:solidFill>
                  <a:srgbClr val="666666"/>
                </a:solidFill>
                <a:latin typeface="宋体" panose="02010600030101010101" pitchFamily="2" charset="-122"/>
              </a:rPr>
              <a:t>的物理地址空间，即物理地址空间是</a:t>
            </a:r>
            <a:r>
              <a:rPr lang="en-US" altLang="zh-CN" sz="2400" b="1" dirty="0">
                <a:solidFill>
                  <a:srgbClr val="666666"/>
                </a:solidFill>
                <a:latin typeface="宋体" panose="02010600030101010101" pitchFamily="2" charset="-122"/>
              </a:rPr>
              <a:t>0x00000~0xFFFFF</a:t>
            </a:r>
            <a:r>
              <a:rPr lang="zh-CN" altLang="en-US" sz="2400" b="1" dirty="0">
                <a:solidFill>
                  <a:srgbClr val="666666"/>
                </a:solidFill>
                <a:latin typeface="宋体" panose="02010600030101010101" pitchFamily="2" charset="-122"/>
              </a:rPr>
              <a:t>。</a:t>
            </a:r>
            <a:endParaRPr lang="zh-CN" altLang="en-US" sz="2400" b="1" dirty="0"/>
          </a:p>
        </p:txBody>
      </p:sp>
      <p:sp>
        <p:nvSpPr>
          <p:cNvPr id="6" name="矩形 5"/>
          <p:cNvSpPr/>
          <p:nvPr/>
        </p:nvSpPr>
        <p:spPr>
          <a:xfrm>
            <a:off x="1403648" y="4299942"/>
            <a:ext cx="50658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/>
              <a:t>8086-&gt;&gt;80186-&gt;&gt;80286-&gt;&gt;80386</a:t>
            </a:r>
            <a:endParaRPr lang="zh-CN" altLang="en-US" sz="2800" dirty="0"/>
          </a:p>
        </p:txBody>
      </p:sp>
    </p:spTree>
    <p:extLst>
      <p:ext uri="{BB962C8B-B14F-4D97-AF65-F5344CB8AC3E}">
        <p14:creationId xmlns="" xmlns:p14="http://schemas.microsoft.com/office/powerpoint/2010/main" val="1077615254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img.blog.csdn.net/2016010122445937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398" y="795499"/>
            <a:ext cx="4772675" cy="269595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80"/>
          <p:cNvSpPr txBox="1"/>
          <p:nvPr/>
        </p:nvSpPr>
        <p:spPr>
          <a:xfrm>
            <a:off x="2195736" y="195486"/>
            <a:ext cx="68407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x86</a:t>
            </a:r>
            <a:r>
              <a:rPr lang="zh-CN" altLang="en-US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启动顺序 </a:t>
            </a:r>
            <a:r>
              <a:rPr lang="en-US" altLang="zh-CN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– </a:t>
            </a: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实模式（</a:t>
            </a:r>
            <a:r>
              <a:rPr lang="en-US" altLang="zh-CN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history</a:t>
            </a: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3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6" name="Picture 2" descr="http://blog.chinaunix.net/attachment/201304/7/23069658_1365349219pq6G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987575"/>
            <a:ext cx="3841126" cy="20882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/>
          <p:cNvSpPr/>
          <p:nvPr/>
        </p:nvSpPr>
        <p:spPr>
          <a:xfrm>
            <a:off x="395536" y="3651870"/>
            <a:ext cx="3600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AutoNum type="arabicPeriod"/>
            </a:pPr>
            <a:r>
              <a:rPr lang="zh-CN" altLang="en-US" sz="2400" dirty="0" smtClean="0"/>
              <a:t>中断请求</a:t>
            </a:r>
            <a:endParaRPr lang="en-US" altLang="zh-CN" sz="2400" dirty="0" smtClean="0"/>
          </a:p>
          <a:p>
            <a:pPr marL="342900" indent="-342900" algn="just">
              <a:buAutoNum type="arabicPeriod"/>
            </a:pPr>
            <a:r>
              <a:rPr lang="zh-CN" altLang="en-US" sz="2400" dirty="0"/>
              <a:t>中断</a:t>
            </a:r>
            <a:r>
              <a:rPr lang="zh-CN" altLang="en-US" sz="2400" dirty="0" smtClean="0"/>
              <a:t>响应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="" xmlns:p14="http://schemas.microsoft.com/office/powerpoint/2010/main" val="475172584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img.blog.csdn.net/2016010122445937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398" y="795499"/>
            <a:ext cx="4772675" cy="269595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80"/>
          <p:cNvSpPr txBox="1"/>
          <p:nvPr/>
        </p:nvSpPr>
        <p:spPr>
          <a:xfrm>
            <a:off x="2195736" y="195486"/>
            <a:ext cx="68407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x86</a:t>
            </a:r>
            <a:r>
              <a:rPr lang="zh-CN" altLang="en-US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启动顺序 </a:t>
            </a:r>
            <a:r>
              <a:rPr lang="en-US" altLang="zh-CN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– </a:t>
            </a: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实模式（</a:t>
            </a:r>
            <a:r>
              <a:rPr lang="en-US" altLang="zh-CN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history</a:t>
            </a: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3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6" name="Picture 2" descr="http://blog.chinaunix.net/attachment/201304/7/23069658_1365349219pq6G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987575"/>
            <a:ext cx="3841126" cy="20882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/>
          <p:cNvSpPr/>
          <p:nvPr/>
        </p:nvSpPr>
        <p:spPr>
          <a:xfrm>
            <a:off x="395536" y="3651870"/>
            <a:ext cx="3600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AutoNum type="arabicPeriod"/>
            </a:pPr>
            <a:r>
              <a:rPr lang="zh-CN" altLang="en-US" sz="2400" dirty="0" smtClean="0"/>
              <a:t>中断请求</a:t>
            </a:r>
            <a:endParaRPr lang="en-US" altLang="zh-CN" sz="2400" dirty="0" smtClean="0"/>
          </a:p>
          <a:p>
            <a:pPr marL="342900" indent="-342900" algn="just">
              <a:buAutoNum type="arabicPeriod"/>
            </a:pPr>
            <a:r>
              <a:rPr lang="zh-CN" altLang="en-US" sz="2400" dirty="0"/>
              <a:t>中断</a:t>
            </a:r>
            <a:r>
              <a:rPr lang="zh-CN" altLang="en-US" sz="2400" dirty="0" smtClean="0"/>
              <a:t>响应</a:t>
            </a:r>
            <a:endParaRPr lang="en-US" altLang="zh-CN" sz="2400" dirty="0" smtClean="0"/>
          </a:p>
        </p:txBody>
      </p:sp>
      <p:sp>
        <p:nvSpPr>
          <p:cNvPr id="2" name="矩形 1"/>
          <p:cNvSpPr/>
          <p:nvPr/>
        </p:nvSpPr>
        <p:spPr>
          <a:xfrm>
            <a:off x="2316099" y="3291830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取得中断类型码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pushf</a:t>
            </a:r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TF=0,IF=0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push 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push IP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IP=N*4, CS=N*4+2,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；转中断服务程序</a:t>
            </a:r>
            <a:endParaRPr lang="zh-CN" altLang="en-US" b="0" i="0" dirty="0"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0476505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img.blog.csdn.net/2016010122445937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398" y="795499"/>
            <a:ext cx="4772675" cy="269595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80"/>
          <p:cNvSpPr txBox="1"/>
          <p:nvPr/>
        </p:nvSpPr>
        <p:spPr>
          <a:xfrm>
            <a:off x="2195736" y="195486"/>
            <a:ext cx="68407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x86</a:t>
            </a:r>
            <a:r>
              <a:rPr lang="zh-CN" altLang="en-US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启动顺序 </a:t>
            </a:r>
            <a:r>
              <a:rPr lang="en-US" altLang="zh-CN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– </a:t>
            </a: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实模式（</a:t>
            </a:r>
            <a:r>
              <a:rPr lang="en-US" altLang="zh-CN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history</a:t>
            </a: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3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6" name="Picture 2" descr="http://blog.chinaunix.net/attachment/201304/7/23069658_1365349219pq6G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987575"/>
            <a:ext cx="3841126" cy="20882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/>
          <p:cNvSpPr/>
          <p:nvPr/>
        </p:nvSpPr>
        <p:spPr>
          <a:xfrm>
            <a:off x="395536" y="3651870"/>
            <a:ext cx="3600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AutoNum type="arabicPeriod"/>
            </a:pPr>
            <a:r>
              <a:rPr lang="zh-CN" altLang="en-US" sz="2400" dirty="0" smtClean="0"/>
              <a:t>中断请求</a:t>
            </a:r>
            <a:endParaRPr lang="en-US" altLang="zh-CN" sz="2400" dirty="0" smtClean="0"/>
          </a:p>
          <a:p>
            <a:pPr marL="342900" indent="-342900" algn="just">
              <a:buAutoNum type="arabicPeriod"/>
            </a:pPr>
            <a:r>
              <a:rPr lang="zh-CN" altLang="en-US" sz="2400" dirty="0"/>
              <a:t>中断</a:t>
            </a:r>
            <a:r>
              <a:rPr lang="zh-CN" altLang="en-US" sz="2400" dirty="0" smtClean="0"/>
              <a:t>响应</a:t>
            </a:r>
            <a:endParaRPr lang="en-US" altLang="zh-CN" sz="2400" dirty="0" smtClean="0"/>
          </a:p>
        </p:txBody>
      </p:sp>
      <p:sp>
        <p:nvSpPr>
          <p:cNvPr id="9" name="矩形 8"/>
          <p:cNvSpPr/>
          <p:nvPr/>
        </p:nvSpPr>
        <p:spPr>
          <a:xfrm>
            <a:off x="2436462" y="3435846"/>
            <a:ext cx="36004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AutoNum type="arabicPeriod"/>
            </a:pPr>
            <a:r>
              <a:rPr lang="zh-CN" altLang="en-US" sz="2400" dirty="0" smtClean="0"/>
              <a:t>保存用到的寄存器</a:t>
            </a:r>
            <a:endParaRPr lang="en-US" altLang="zh-CN" sz="2400" dirty="0" smtClean="0"/>
          </a:p>
          <a:p>
            <a:pPr marL="342900" indent="-342900" algn="just">
              <a:buAutoNum type="arabicPeriod"/>
            </a:pPr>
            <a:r>
              <a:rPr lang="zh-CN" altLang="en-US" sz="2400" dirty="0" smtClean="0"/>
              <a:t>处理中断</a:t>
            </a:r>
            <a:endParaRPr lang="en-US" altLang="zh-CN" sz="2400" dirty="0" smtClean="0"/>
          </a:p>
          <a:p>
            <a:pPr marL="342900" indent="-342900" algn="just">
              <a:buAutoNum type="arabicPeriod"/>
            </a:pPr>
            <a:r>
              <a:rPr lang="zh-CN" altLang="en-US" sz="2400" dirty="0" smtClean="0"/>
              <a:t>恢复用到的寄存器用</a:t>
            </a:r>
            <a:endParaRPr lang="en-US" altLang="zh-CN" sz="2400" dirty="0" smtClean="0"/>
          </a:p>
          <a:p>
            <a:pPr marL="342900" indent="-342900" algn="just">
              <a:buAutoNum type="arabicPeriod"/>
            </a:pPr>
            <a:r>
              <a:rPr lang="en-US" altLang="zh-CN" sz="2400" dirty="0" err="1" smtClean="0"/>
              <a:t>iret</a:t>
            </a:r>
            <a:r>
              <a:rPr lang="zh-CN" altLang="en-US" sz="2400" dirty="0" smtClean="0"/>
              <a:t>指令返回</a:t>
            </a:r>
            <a:endParaRPr lang="en-US" altLang="zh-CN" sz="3200" dirty="0" smtClean="0"/>
          </a:p>
        </p:txBody>
      </p:sp>
    </p:spTree>
    <p:extLst>
      <p:ext uri="{BB962C8B-B14F-4D97-AF65-F5344CB8AC3E}">
        <p14:creationId xmlns="" xmlns:p14="http://schemas.microsoft.com/office/powerpoint/2010/main" val="260344804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img.blog.csdn.net/2016010122445937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398" y="795499"/>
            <a:ext cx="4772675" cy="269595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80"/>
          <p:cNvSpPr txBox="1"/>
          <p:nvPr/>
        </p:nvSpPr>
        <p:spPr>
          <a:xfrm>
            <a:off x="2195736" y="195486"/>
            <a:ext cx="68407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x86</a:t>
            </a:r>
            <a:r>
              <a:rPr lang="zh-CN" altLang="en-US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启动顺序 </a:t>
            </a:r>
            <a:r>
              <a:rPr lang="en-US" altLang="zh-CN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– </a:t>
            </a: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实模式（</a:t>
            </a:r>
            <a:r>
              <a:rPr lang="en-US" altLang="zh-CN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history</a:t>
            </a: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3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6" name="Picture 2" descr="http://blog.chinaunix.net/attachment/201304/7/23069658_1365349219pq6G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987575"/>
            <a:ext cx="3841126" cy="20882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/>
          <p:cNvSpPr/>
          <p:nvPr/>
        </p:nvSpPr>
        <p:spPr>
          <a:xfrm>
            <a:off x="323528" y="3452976"/>
            <a:ext cx="3600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AutoNum type="arabicPeriod"/>
            </a:pPr>
            <a:r>
              <a:rPr lang="zh-CN" altLang="en-US" sz="2400" dirty="0" smtClean="0"/>
              <a:t>中断请求</a:t>
            </a:r>
            <a:endParaRPr lang="en-US" altLang="zh-CN" sz="2400" dirty="0" smtClean="0"/>
          </a:p>
          <a:p>
            <a:pPr marL="342900" indent="-342900" algn="just">
              <a:buAutoNum type="arabicPeriod"/>
            </a:pPr>
            <a:r>
              <a:rPr lang="zh-CN" altLang="en-US" sz="2400" dirty="0"/>
              <a:t>中断</a:t>
            </a:r>
            <a:r>
              <a:rPr lang="zh-CN" altLang="en-US" sz="2400" dirty="0" smtClean="0"/>
              <a:t>响应</a:t>
            </a:r>
            <a:endParaRPr lang="en-US" altLang="zh-CN" sz="2400" dirty="0" smtClean="0"/>
          </a:p>
        </p:txBody>
      </p:sp>
      <p:sp>
        <p:nvSpPr>
          <p:cNvPr id="9" name="矩形 8"/>
          <p:cNvSpPr/>
          <p:nvPr/>
        </p:nvSpPr>
        <p:spPr>
          <a:xfrm>
            <a:off x="2436462" y="3435846"/>
            <a:ext cx="36004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AutoNum type="arabicPeriod"/>
            </a:pPr>
            <a:r>
              <a:rPr lang="zh-CN" altLang="en-US" sz="2400" dirty="0" smtClean="0"/>
              <a:t>保存用到的寄存器</a:t>
            </a:r>
            <a:endParaRPr lang="en-US" altLang="zh-CN" sz="2400" dirty="0" smtClean="0"/>
          </a:p>
          <a:p>
            <a:pPr marL="342900" indent="-342900" algn="just">
              <a:buAutoNum type="arabicPeriod"/>
            </a:pPr>
            <a:r>
              <a:rPr lang="zh-CN" altLang="en-US" sz="2400" dirty="0" smtClean="0"/>
              <a:t>处理中断</a:t>
            </a:r>
            <a:endParaRPr lang="en-US" altLang="zh-CN" sz="2400" dirty="0" smtClean="0"/>
          </a:p>
          <a:p>
            <a:pPr marL="342900" indent="-342900" algn="just">
              <a:buAutoNum type="arabicPeriod"/>
            </a:pPr>
            <a:r>
              <a:rPr lang="zh-CN" altLang="en-US" sz="2400" dirty="0" smtClean="0"/>
              <a:t>恢复用到的寄存器用</a:t>
            </a:r>
            <a:endParaRPr lang="en-US" altLang="zh-CN" sz="2400" dirty="0" smtClean="0"/>
          </a:p>
          <a:p>
            <a:pPr marL="342900" indent="-342900" algn="just">
              <a:buAutoNum type="arabicPeriod"/>
            </a:pPr>
            <a:r>
              <a:rPr lang="en-US" altLang="zh-CN" sz="2400" dirty="0" err="1" smtClean="0"/>
              <a:t>iret</a:t>
            </a:r>
            <a:r>
              <a:rPr lang="zh-CN" altLang="en-US" sz="2400" dirty="0" smtClean="0"/>
              <a:t>指令返回</a:t>
            </a:r>
            <a:endParaRPr lang="en-US" altLang="zh-CN" sz="3200" dirty="0" smtClean="0"/>
          </a:p>
        </p:txBody>
      </p:sp>
      <p:sp>
        <p:nvSpPr>
          <p:cNvPr id="2" name="矩形 1"/>
          <p:cNvSpPr/>
          <p:nvPr/>
        </p:nvSpPr>
        <p:spPr>
          <a:xfrm>
            <a:off x="5652120" y="3491457"/>
            <a:ext cx="316835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sz="1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中断</a:t>
            </a: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向量表的建立和初始化工作是由</a:t>
            </a:r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BIOS</a:t>
            </a: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在计算机启动时完成的</a:t>
            </a:r>
            <a:r>
              <a:rPr lang="zh-CN" altLang="en-US" sz="1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4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AutoNum type="arabicPeriod"/>
            </a:pP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当计算机启动后，操作系统和用户程序再根据自己的需要，修改某些中断的入口地址，使它指向自己的代码。</a:t>
            </a:r>
          </a:p>
        </p:txBody>
      </p:sp>
    </p:spTree>
    <p:extLst>
      <p:ext uri="{BB962C8B-B14F-4D97-AF65-F5344CB8AC3E}">
        <p14:creationId xmlns="" xmlns:p14="http://schemas.microsoft.com/office/powerpoint/2010/main" val="370973563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80"/>
          <p:cNvSpPr txBox="1"/>
          <p:nvPr/>
        </p:nvSpPr>
        <p:spPr>
          <a:xfrm>
            <a:off x="2195736" y="195486"/>
            <a:ext cx="68407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x86</a:t>
            </a:r>
            <a:r>
              <a:rPr lang="zh-CN" altLang="en-US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启动顺序 </a:t>
            </a:r>
            <a:r>
              <a:rPr lang="en-US" altLang="zh-CN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– </a:t>
            </a: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实模式（</a:t>
            </a:r>
            <a:r>
              <a:rPr lang="en-US" altLang="zh-CN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history</a:t>
            </a: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3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6" name="Picture 2" descr="http://blog.chinaunix.net/attachment/201304/7/23069658_1365349219pq6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987574"/>
            <a:ext cx="4800600" cy="260985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/>
          <p:cNvSpPr/>
          <p:nvPr/>
        </p:nvSpPr>
        <p:spPr>
          <a:xfrm>
            <a:off x="5196136" y="1347614"/>
            <a:ext cx="36004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000" b="1" dirty="0"/>
              <a:t>1. </a:t>
            </a:r>
            <a:r>
              <a:rPr lang="zh-CN" altLang="en-US" sz="2000" b="1" dirty="0"/>
              <a:t>同一个物理地址可以有多种表示方法。例如</a:t>
            </a:r>
            <a:r>
              <a:rPr lang="en-US" altLang="zh-CN" sz="2000" b="1" dirty="0"/>
              <a:t>0x01C0:0x0000</a:t>
            </a:r>
            <a:r>
              <a:rPr lang="zh-CN" altLang="en-US" sz="2000" b="1" dirty="0"/>
              <a:t>和</a:t>
            </a:r>
            <a:r>
              <a:rPr lang="en-US" altLang="zh-CN" sz="2000" b="1" dirty="0"/>
              <a:t>0x0000:0x1C00</a:t>
            </a:r>
            <a:r>
              <a:rPr lang="zh-CN" altLang="en-US" sz="2000" b="1" dirty="0"/>
              <a:t>所表示的物理地址都是</a:t>
            </a:r>
            <a:r>
              <a:rPr lang="en-US" altLang="zh-CN" sz="2000" b="1" dirty="0"/>
              <a:t>0x01C00</a:t>
            </a:r>
            <a:r>
              <a:rPr lang="zh-CN" altLang="en-US" sz="2000" b="1" dirty="0"/>
              <a:t>。</a:t>
            </a:r>
            <a:endParaRPr lang="en-US" altLang="zh-CN" sz="2000" b="1" dirty="0"/>
          </a:p>
          <a:p>
            <a:pPr algn="just"/>
            <a:r>
              <a:rPr lang="en-US" altLang="zh-CN" sz="2000" b="1" dirty="0"/>
              <a:t>2.</a:t>
            </a:r>
            <a:r>
              <a:rPr lang="zh-CN" altLang="en-US" sz="2000" b="1" dirty="0"/>
              <a:t>地址空间缺乏保护机制。对于每一个由段寄存器的内容确定的“基地址”，一个进程总是能够访问从此开始</a:t>
            </a:r>
            <a:r>
              <a:rPr lang="en-US" altLang="zh-CN" sz="2000" b="1" dirty="0"/>
              <a:t>64KB</a:t>
            </a:r>
            <a:r>
              <a:rPr lang="zh-CN" altLang="en-US" sz="2000" b="1" dirty="0"/>
              <a:t>的连续地址空间，而无法加以限制。</a:t>
            </a:r>
          </a:p>
        </p:txBody>
      </p:sp>
      <p:sp>
        <p:nvSpPr>
          <p:cNvPr id="2" name="矩形 1"/>
          <p:cNvSpPr/>
          <p:nvPr/>
        </p:nvSpPr>
        <p:spPr>
          <a:xfrm>
            <a:off x="1899342" y="4219818"/>
            <a:ext cx="50658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/>
              <a:t>8086-&gt;&gt;80186-&gt;&gt;80286-&gt;&gt;80386</a:t>
            </a:r>
            <a:endParaRPr lang="zh-CN" altLang="en-US" sz="2800" dirty="0"/>
          </a:p>
        </p:txBody>
      </p:sp>
    </p:spTree>
    <p:extLst>
      <p:ext uri="{BB962C8B-B14F-4D97-AF65-F5344CB8AC3E}">
        <p14:creationId xmlns="" xmlns:p14="http://schemas.microsoft.com/office/powerpoint/2010/main" val="3050820565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80"/>
          <p:cNvSpPr txBox="1"/>
          <p:nvPr/>
        </p:nvSpPr>
        <p:spPr>
          <a:xfrm>
            <a:off x="2195736" y="195486"/>
            <a:ext cx="684076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x86</a:t>
            </a:r>
            <a:r>
              <a:rPr lang="zh-CN" altLang="en-US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启动顺序 </a:t>
            </a:r>
            <a:r>
              <a:rPr lang="en-US" altLang="zh-CN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– </a:t>
            </a:r>
            <a:r>
              <a:rPr lang="zh-CN" altLang="en-US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段机制 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0323" y="915566"/>
            <a:ext cx="6362037" cy="29235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2483768" y="3839113"/>
            <a:ext cx="416081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1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Monotype Sorts" pitchFamily="1" charset="2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1" charset="2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1" charset="2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Font typeface="Monotype Sorts" pitchFamily="1" charset="2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Monotype Sorts" pitchFamily="1" charset="2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Monotype Sorts" pitchFamily="1" charset="2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Monotype Sorts" pitchFamily="1" charset="2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Monotype Sorts" pitchFamily="1" charset="2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摘自"IA-32 Intel体系结构软件开发者手册"</a:t>
            </a:r>
          </a:p>
        </p:txBody>
      </p:sp>
    </p:spTree>
    <p:extLst>
      <p:ext uri="{BB962C8B-B14F-4D97-AF65-F5344CB8AC3E}">
        <p14:creationId xmlns="" xmlns:p14="http://schemas.microsoft.com/office/powerpoint/2010/main" val="220804070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2483768" y="3961388"/>
            <a:ext cx="416081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1" charset="2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Monotype Sorts" pitchFamily="1" charset="2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1" charset="2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1" charset="2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Font typeface="Monotype Sorts" pitchFamily="1" charset="2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Monotype Sorts" pitchFamily="1" charset="2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Monotype Sorts" pitchFamily="1" charset="2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Monotype Sorts" pitchFamily="1" charset="2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Monotype Sorts" pitchFamily="1" charset="2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摘自"IA-32 Intel体系结构软件开发者手册"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915566"/>
            <a:ext cx="6480720" cy="29240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80"/>
          <p:cNvSpPr txBox="1"/>
          <p:nvPr/>
        </p:nvSpPr>
        <p:spPr>
          <a:xfrm>
            <a:off x="2195736" y="195486"/>
            <a:ext cx="684076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x86</a:t>
            </a:r>
            <a:r>
              <a:rPr lang="zh-CN" altLang="en-US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启动顺序 </a:t>
            </a:r>
            <a:r>
              <a:rPr lang="en-US" altLang="zh-CN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– </a:t>
            </a:r>
            <a:r>
              <a:rPr lang="zh-CN" altLang="en-US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段机制 </a:t>
            </a:r>
          </a:p>
        </p:txBody>
      </p:sp>
    </p:spTree>
    <p:extLst>
      <p:ext uri="{BB962C8B-B14F-4D97-AF65-F5344CB8AC3E}">
        <p14:creationId xmlns="" xmlns:p14="http://schemas.microsoft.com/office/powerpoint/2010/main" val="79108900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969020" y="4700170"/>
            <a:ext cx="416081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1" charset="2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Monotype Sorts" pitchFamily="1" charset="2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1" charset="2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1" charset="2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Font typeface="Monotype Sorts" pitchFamily="1" charset="2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Monotype Sorts" pitchFamily="1" charset="2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Monotype Sorts" pitchFamily="1" charset="2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Monotype Sorts" pitchFamily="1" charset="2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Monotype Sorts" pitchFamily="1" charset="2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摘自"IA-32 Intel体系结构软件开发者手册"</a:t>
            </a:r>
          </a:p>
        </p:txBody>
      </p:sp>
      <p:sp>
        <p:nvSpPr>
          <p:cNvPr id="6" name="TextBox 80"/>
          <p:cNvSpPr txBox="1"/>
          <p:nvPr/>
        </p:nvSpPr>
        <p:spPr>
          <a:xfrm>
            <a:off x="2195736" y="195486"/>
            <a:ext cx="684076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x86</a:t>
            </a:r>
            <a:r>
              <a:rPr lang="zh-CN" altLang="en-US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启动顺序 </a:t>
            </a:r>
            <a:r>
              <a:rPr lang="en-US" altLang="zh-CN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– </a:t>
            </a:r>
            <a:r>
              <a:rPr lang="zh-CN" altLang="en-US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段机制 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26749" r="28551"/>
          <a:stretch>
            <a:fillRect/>
          </a:stretch>
        </p:blipFill>
        <p:spPr bwMode="auto">
          <a:xfrm>
            <a:off x="969020" y="772739"/>
            <a:ext cx="1840513" cy="1265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7960" y="2246664"/>
            <a:ext cx="4007621" cy="24399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2"/>
          <p:cNvSpPr txBox="1">
            <a:spLocks noChangeArrowheads="1"/>
          </p:cNvSpPr>
          <p:nvPr/>
        </p:nvSpPr>
        <p:spPr bwMode="auto">
          <a:xfrm>
            <a:off x="969020" y="2136823"/>
            <a:ext cx="1840513" cy="2308324"/>
          </a:xfrm>
          <a:prstGeom prst="rect">
            <a:avLst/>
          </a:prstGeom>
          <a:noFill/>
          <a:ln w="19050">
            <a:solidFill>
              <a:srgbClr val="11576A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marL="2857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1" charset="2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Monotype Sorts" pitchFamily="1" charset="2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1" charset="2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1" charset="2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Font typeface="Monotype Sorts" pitchFamily="1" charset="2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Monotype Sorts" pitchFamily="1" charset="2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Monotype Sorts" pitchFamily="1" charset="2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Monotype Sorts" pitchFamily="1" charset="2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Monotype Sorts" pitchFamily="1" charset="2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marL="0" indent="0"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1600" dirty="0">
                <a:latin typeface="Times" panose="02020603050405020304" pitchFamily="18" charset="0"/>
                <a:ea typeface="宋体" panose="02010600030101010101" pitchFamily="2" charset="-122"/>
              </a:rPr>
              <a:t>Loading GDT: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600" dirty="0">
              <a:latin typeface="Times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400" dirty="0">
                <a:latin typeface="Courier New" panose="02070309020205020404" pitchFamily="49" charset="0"/>
                <a:ea typeface="宋体" panose="02010600030101010101" pitchFamily="2" charset="-122"/>
              </a:rPr>
              <a:t>lgdt gdtdesc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4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400" dirty="0">
                <a:latin typeface="Courier New" panose="02070309020205020404" pitchFamily="49" charset="0"/>
                <a:ea typeface="宋体" panose="02010600030101010101" pitchFamily="2" charset="-122"/>
              </a:rPr>
              <a:t>gdt: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400" dirty="0">
                <a:latin typeface="Courier New" panose="02070309020205020404" pitchFamily="49" charset="0"/>
                <a:ea typeface="宋体" panose="02010600030101010101" pitchFamily="2" charset="-122"/>
              </a:rPr>
              <a:t>    ……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4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400" dirty="0">
                <a:latin typeface="Courier New" panose="02070309020205020404" pitchFamily="49" charset="0"/>
                <a:ea typeface="宋体" panose="02010600030101010101" pitchFamily="2" charset="-122"/>
              </a:rPr>
              <a:t>gdtdesc: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400" dirty="0">
                <a:latin typeface="Courier New" panose="02070309020205020404" pitchFamily="49" charset="0"/>
                <a:ea typeface="宋体" panose="02010600030101010101" pitchFamily="2" charset="-122"/>
              </a:rPr>
              <a:t>    .word 0x17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400" dirty="0">
                <a:latin typeface="Courier New" panose="02070309020205020404" pitchFamily="49" charset="0"/>
                <a:ea typeface="宋体" panose="02010600030101010101" pitchFamily="2" charset="-122"/>
              </a:rPr>
              <a:t>    .long gdt</a:t>
            </a:r>
          </a:p>
        </p:txBody>
      </p:sp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4493" y="771550"/>
            <a:ext cx="3236439" cy="13822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3347864" y="1220528"/>
            <a:ext cx="3096344" cy="776347"/>
          </a:xfrm>
          <a:prstGeom prst="rect">
            <a:avLst/>
          </a:prstGeom>
          <a:solidFill>
            <a:schemeClr val="bg1">
              <a:alpha val="70195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1" charset="2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Monotype Sorts" pitchFamily="1" charset="2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1" charset="2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1" charset="2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Font typeface="Monotype Sorts" pitchFamily="1" charset="2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Monotype Sorts" pitchFamily="1" charset="2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Monotype Sorts" pitchFamily="1" charset="2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Monotype Sorts" pitchFamily="1" charset="2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Monotype Sorts" pitchFamily="1" charset="2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>
              <a:latin typeface="Times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2859445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12576" y="-1719973"/>
            <a:ext cx="10411633" cy="55013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2211381" y="3817372"/>
            <a:ext cx="416081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1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Monotype Sorts" pitchFamily="1" charset="2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1" charset="2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1" charset="2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Font typeface="Monotype Sorts" pitchFamily="1" charset="2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Monotype Sorts" pitchFamily="1" charset="2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Monotype Sorts" pitchFamily="1" charset="2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Monotype Sorts" pitchFamily="1" charset="2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Monotype Sorts" pitchFamily="1" charset="2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摘自"IA-32 Intel体系结构软件开发者手册"</a:t>
            </a:r>
          </a:p>
        </p:txBody>
      </p:sp>
      <p:sp>
        <p:nvSpPr>
          <p:cNvPr id="6" name="TextBox 80"/>
          <p:cNvSpPr txBox="1"/>
          <p:nvPr/>
        </p:nvSpPr>
        <p:spPr>
          <a:xfrm>
            <a:off x="1691680" y="239765"/>
            <a:ext cx="684076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x86</a:t>
            </a:r>
            <a:r>
              <a:rPr lang="zh-CN" altLang="en-US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启动顺序 </a:t>
            </a:r>
            <a:r>
              <a:rPr lang="en-US" altLang="zh-CN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– </a:t>
            </a:r>
            <a:r>
              <a:rPr lang="zh-CN" altLang="en-US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使能保护模式</a:t>
            </a: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-324544" y="-1553123"/>
            <a:ext cx="9649072" cy="3764833"/>
          </a:xfrm>
          <a:prstGeom prst="rect">
            <a:avLst/>
          </a:prstGeom>
          <a:solidFill>
            <a:schemeClr val="bg1">
              <a:alpha val="70195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1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Monotype Sorts" pitchFamily="1" charset="2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1" charset="2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1" charset="2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Font typeface="Monotype Sorts" pitchFamily="1" charset="2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Monotype Sorts" pitchFamily="1" charset="2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Monotype Sorts" pitchFamily="1" charset="2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Monotype Sorts" pitchFamily="1" charset="2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Monotype Sorts" pitchFamily="1" charset="2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>
              <a:latin typeface="Times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" name="TextBox 82"/>
          <p:cNvSpPr txBox="1"/>
          <p:nvPr/>
        </p:nvSpPr>
        <p:spPr>
          <a:xfrm>
            <a:off x="827584" y="4227934"/>
            <a:ext cx="7776864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</a:pPr>
            <a:r>
              <a:rPr lang="zh-CN" altLang="en-US" sz="16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 </a:t>
            </a:r>
            <a:r>
              <a:rPr lang="zh-CN" altLang="en-US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使</a:t>
            </a:r>
            <a:r>
              <a: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能保护模式（protection mode）, bootloader/OS 要设置 CR0的bit 0 (PE)  </a:t>
            </a:r>
          </a:p>
          <a:p>
            <a:pPr marL="342900" indent="-342900">
              <a:lnSpc>
                <a:spcPct val="90000"/>
              </a:lnSpc>
            </a:pPr>
            <a:r>
              <a:rPr lang="zh-CN" altLang="en-US" sz="16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 </a:t>
            </a:r>
            <a:r>
              <a:rPr lang="zh-CN" altLang="en-US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段</a:t>
            </a:r>
            <a:r>
              <a: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机制（Segment-level protection）在保护模式下是自动使能的</a:t>
            </a:r>
          </a:p>
        </p:txBody>
      </p:sp>
    </p:spTree>
    <p:extLst>
      <p:ext uri="{BB962C8B-B14F-4D97-AF65-F5344CB8AC3E}">
        <p14:creationId xmlns="" xmlns:p14="http://schemas.microsoft.com/office/powerpoint/2010/main" val="303054823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Box 80"/>
          <p:cNvSpPr txBox="1"/>
          <p:nvPr/>
        </p:nvSpPr>
        <p:spPr>
          <a:xfrm>
            <a:off x="3714744" y="214296"/>
            <a:ext cx="21431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大  纲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928662" y="1063645"/>
            <a:ext cx="714380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r>
              <a:rPr lang="zh-CN" altLang="en-US" b="1" dirty="0" smtClean="0"/>
              <a:t>  </a:t>
            </a:r>
            <a:r>
              <a: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x86 </a:t>
            </a: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启动顺序</a:t>
            </a:r>
          </a:p>
          <a:p>
            <a:pPr marL="342900" indent="-342900">
              <a:spcBef>
                <a:spcPct val="20000"/>
              </a:spcBef>
            </a:pPr>
            <a:r>
              <a:rPr lang="zh-CN" altLang="en-US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r>
              <a:rPr lang="zh-CN" altLang="en-US" sz="2000" b="1" dirty="0"/>
              <a:t> </a:t>
            </a:r>
            <a:r>
              <a: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函数调用</a:t>
            </a:r>
          </a:p>
          <a:p>
            <a:pPr marL="342900" indent="-342900">
              <a:spcBef>
                <a:spcPct val="20000"/>
              </a:spcBef>
            </a:pPr>
            <a:r>
              <a:rPr lang="zh-CN" altLang="en-US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r>
              <a:rPr lang="zh-CN" altLang="en-US" sz="2000" b="1" dirty="0"/>
              <a:t> </a:t>
            </a:r>
            <a:r>
              <a:rPr lang="en-US" altLang="zh-CN" sz="2000" b="1" dirty="0" err="1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gcc</a:t>
            </a: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内联汇编（</a:t>
            </a:r>
            <a:r>
              <a: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inline assembly</a:t>
            </a: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）</a:t>
            </a:r>
          </a:p>
          <a:p>
            <a:pPr marL="342900" indent="-342900">
              <a:spcBef>
                <a:spcPct val="20000"/>
              </a:spcBef>
            </a:pPr>
            <a:r>
              <a:rPr lang="zh-CN" altLang="en-US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r>
              <a:rPr lang="zh-CN" altLang="en-US" sz="2000" b="1" dirty="0"/>
              <a:t> </a:t>
            </a:r>
            <a:r>
              <a: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x86-32</a:t>
            </a: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下的中断处理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Box 82"/>
          <p:cNvSpPr txBox="1"/>
          <p:nvPr/>
        </p:nvSpPr>
        <p:spPr>
          <a:xfrm>
            <a:off x="928662" y="1203598"/>
            <a:ext cx="745976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zh-CN" altLang="en-US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 </a:t>
            </a:r>
            <a:r>
              <a:rPr lang="en-US" alt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Chap. 2.5 (Control Registers) ), Vol. 3, Intel® and IA-32 Architectures Software Developer’s Manual</a:t>
            </a:r>
          </a:p>
          <a:p>
            <a:pPr marL="342900" indent="-342900"/>
            <a:r>
              <a:rPr lang="zh-CN" altLang="en-US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 </a:t>
            </a:r>
            <a:r>
              <a: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Chap</a:t>
            </a:r>
            <a:r>
              <a:rPr lang="en-US" alt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. 3 (Protected-Mode Memory Management), Vol. 3, Intel® and IA-32 Architectures Software Developer’s Manual</a:t>
            </a:r>
          </a:p>
          <a:p>
            <a:pPr marL="342900" indent="-342900"/>
            <a:r>
              <a:rPr lang="zh-CN" altLang="en-US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 </a:t>
            </a:r>
            <a:r>
              <a: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Chap</a:t>
            </a:r>
            <a:r>
              <a:rPr lang="en-US" alt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. 9.l (Initialization Overview), Vol. 3, Intel® and IA-32 Architectures Software Developer’s Manual</a:t>
            </a:r>
          </a:p>
          <a:p>
            <a:pPr marL="342900" indent="-342900"/>
            <a:r>
              <a:rPr lang="zh-CN" altLang="en-US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 </a:t>
            </a:r>
            <a:r>
              <a: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An </a:t>
            </a:r>
            <a:r>
              <a:rPr lang="en-US" alt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introduction to ELF format: </a:t>
            </a:r>
            <a:r>
              <a:rPr lang="en-US" alt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hlinkClick r:id="rId2"/>
              </a:rPr>
              <a:t>http://wiki.osdev.org/ELF</a:t>
            </a:r>
            <a:endParaRPr lang="en-US" altLang="zh-CN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80"/>
          <p:cNvSpPr txBox="1"/>
          <p:nvPr/>
        </p:nvSpPr>
        <p:spPr>
          <a:xfrm>
            <a:off x="2123728" y="214296"/>
            <a:ext cx="684076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x86</a:t>
            </a:r>
            <a:r>
              <a:rPr lang="zh-CN" altLang="en-US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启动顺序 </a:t>
            </a:r>
            <a:r>
              <a:rPr lang="en-US" altLang="zh-CN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– </a:t>
            </a:r>
            <a:r>
              <a:rPr lang="zh-CN" altLang="en-US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参考资料</a:t>
            </a:r>
          </a:p>
        </p:txBody>
      </p:sp>
    </p:spTree>
    <p:extLst>
      <p:ext uri="{BB962C8B-B14F-4D97-AF65-F5344CB8AC3E}">
        <p14:creationId xmlns="" xmlns:p14="http://schemas.microsoft.com/office/powerpoint/2010/main" val="339814269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956592" y="1128219"/>
            <a:ext cx="7143800" cy="1803571"/>
            <a:chOff x="1115616" y="1131590"/>
            <a:chExt cx="7143800" cy="1803571"/>
          </a:xfrm>
        </p:grpSpPr>
        <p:sp>
          <p:nvSpPr>
            <p:cNvPr id="83" name="TextBox 82"/>
            <p:cNvSpPr txBox="1"/>
            <p:nvPr/>
          </p:nvSpPr>
          <p:spPr>
            <a:xfrm>
              <a:off x="1115616" y="1131590"/>
              <a:ext cx="7143800" cy="18035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   理解</a:t>
              </a:r>
              <a:r>
                <a:rPr lang="en-US" altLang="zh-CN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函数调用在汇编级是如何实现的</a:t>
              </a:r>
            </a:p>
            <a:p>
              <a:pPr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   理解</a:t>
              </a: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如何在汇编级代码中调用</a:t>
              </a:r>
              <a:r>
                <a:rPr lang="en-US" altLang="zh-CN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函数</a:t>
              </a:r>
            </a:p>
            <a:p>
              <a:pPr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   理解</a:t>
              </a: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基于</a:t>
              </a:r>
              <a:r>
                <a:rPr lang="en-US" altLang="zh-CN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EBP</a:t>
              </a: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寄存器的函数调用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栈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Arial" panose="020B0604020202020204" pitchFamily="34" charset="0"/>
              </a:endParaRPr>
            </a:p>
            <a:p>
              <a:pPr>
                <a:spcBef>
                  <a:spcPct val="20000"/>
                </a:spcBef>
              </a:pPr>
              <a:r>
                <a:rPr lang="en-US" altLang="zh-CN" sz="3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</a:t>
              </a:r>
              <a:r>
                <a:rPr lang="zh-CN" altLang="en-US" sz="3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函数调用的实现</a:t>
              </a:r>
              <a:endParaRPr lang="zh-CN" altLang="en-US" sz="3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Arial" panose="020B0604020202020204" pitchFamily="34" charset="0"/>
              </a:endParaRPr>
            </a:p>
          </p:txBody>
        </p:sp>
        <p:pic>
          <p:nvPicPr>
            <p:cNvPr id="85" name="图片 84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59632" y="1271579"/>
              <a:ext cx="151066" cy="148997"/>
            </a:xfrm>
            <a:prstGeom prst="rect">
              <a:avLst/>
            </a:prstGeom>
          </p:spPr>
        </p:pic>
        <p:pic>
          <p:nvPicPr>
            <p:cNvPr id="16" name="图片 15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59632" y="1621082"/>
              <a:ext cx="151066" cy="148997"/>
            </a:xfrm>
            <a:prstGeom prst="rect">
              <a:avLst/>
            </a:prstGeom>
          </p:spPr>
        </p:pic>
        <p:pic>
          <p:nvPicPr>
            <p:cNvPr id="17" name="图片 16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59632" y="1979318"/>
              <a:ext cx="151066" cy="14899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="" xmlns:p14="http://schemas.microsoft.com/office/powerpoint/2010/main" val="287441140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80"/>
          <p:cNvSpPr txBox="1"/>
          <p:nvPr/>
        </p:nvSpPr>
        <p:spPr>
          <a:xfrm>
            <a:off x="2771800" y="195486"/>
            <a:ext cx="684076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函数调用的实现</a:t>
            </a: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749484"/>
            <a:ext cx="6053994" cy="431795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15993665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80"/>
          <p:cNvSpPr txBox="1"/>
          <p:nvPr/>
        </p:nvSpPr>
        <p:spPr>
          <a:xfrm>
            <a:off x="2771800" y="195486"/>
            <a:ext cx="684076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函数调用的实现</a:t>
            </a: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749484"/>
            <a:ext cx="6053994" cy="431795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77685611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80"/>
          <p:cNvSpPr txBox="1"/>
          <p:nvPr/>
        </p:nvSpPr>
        <p:spPr>
          <a:xfrm>
            <a:off x="2771800" y="195486"/>
            <a:ext cx="684076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函数调用的实现</a:t>
            </a: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749484"/>
            <a:ext cx="6053993" cy="431795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46768049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80"/>
          <p:cNvSpPr txBox="1"/>
          <p:nvPr/>
        </p:nvSpPr>
        <p:spPr>
          <a:xfrm>
            <a:off x="2771800" y="195486"/>
            <a:ext cx="684076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函数调用的实现</a:t>
            </a: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749484"/>
            <a:ext cx="6053993" cy="431795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55540570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1414" y="754025"/>
            <a:ext cx="6768752" cy="4440771"/>
          </a:xfrm>
          <a:prstGeom prst="rect">
            <a:avLst/>
          </a:prstGeom>
        </p:spPr>
      </p:pic>
      <p:sp>
        <p:nvSpPr>
          <p:cNvPr id="14" name="TextBox 80"/>
          <p:cNvSpPr txBox="1"/>
          <p:nvPr/>
        </p:nvSpPr>
        <p:spPr>
          <a:xfrm>
            <a:off x="2771800" y="195486"/>
            <a:ext cx="684076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函数调用的实现</a:t>
            </a:r>
          </a:p>
        </p:txBody>
      </p:sp>
    </p:spTree>
    <p:extLst>
      <p:ext uri="{BB962C8B-B14F-4D97-AF65-F5344CB8AC3E}">
        <p14:creationId xmlns="" xmlns:p14="http://schemas.microsoft.com/office/powerpoint/2010/main" val="3236378496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1414" y="754025"/>
            <a:ext cx="6768751" cy="4440771"/>
          </a:xfrm>
          <a:prstGeom prst="rect">
            <a:avLst/>
          </a:prstGeom>
        </p:spPr>
      </p:pic>
      <p:sp>
        <p:nvSpPr>
          <p:cNvPr id="14" name="TextBox 80"/>
          <p:cNvSpPr txBox="1"/>
          <p:nvPr/>
        </p:nvSpPr>
        <p:spPr>
          <a:xfrm>
            <a:off x="2771800" y="195486"/>
            <a:ext cx="684076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函数调用的实现</a:t>
            </a:r>
          </a:p>
        </p:txBody>
      </p:sp>
    </p:spTree>
    <p:extLst>
      <p:ext uri="{BB962C8B-B14F-4D97-AF65-F5344CB8AC3E}">
        <p14:creationId xmlns="" xmlns:p14="http://schemas.microsoft.com/office/powerpoint/2010/main" val="43036618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1414" y="754025"/>
            <a:ext cx="6768751" cy="4440771"/>
          </a:xfrm>
          <a:prstGeom prst="rect">
            <a:avLst/>
          </a:prstGeom>
        </p:spPr>
      </p:pic>
      <p:sp>
        <p:nvSpPr>
          <p:cNvPr id="14" name="TextBox 80"/>
          <p:cNvSpPr txBox="1"/>
          <p:nvPr/>
        </p:nvSpPr>
        <p:spPr>
          <a:xfrm>
            <a:off x="2771800" y="195486"/>
            <a:ext cx="684076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函数调用的实现</a:t>
            </a:r>
          </a:p>
        </p:txBody>
      </p:sp>
    </p:spTree>
    <p:extLst>
      <p:ext uri="{BB962C8B-B14F-4D97-AF65-F5344CB8AC3E}">
        <p14:creationId xmlns="" xmlns:p14="http://schemas.microsoft.com/office/powerpoint/2010/main" val="20710732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1414" y="754025"/>
            <a:ext cx="6768751" cy="4440771"/>
          </a:xfrm>
          <a:prstGeom prst="rect">
            <a:avLst/>
          </a:prstGeom>
        </p:spPr>
      </p:pic>
      <p:sp>
        <p:nvSpPr>
          <p:cNvPr id="14" name="TextBox 80"/>
          <p:cNvSpPr txBox="1"/>
          <p:nvPr/>
        </p:nvSpPr>
        <p:spPr>
          <a:xfrm>
            <a:off x="2771800" y="195486"/>
            <a:ext cx="684076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函数调用的实现</a:t>
            </a:r>
          </a:p>
        </p:txBody>
      </p:sp>
    </p:spTree>
    <p:extLst>
      <p:ext uri="{BB962C8B-B14F-4D97-AF65-F5344CB8AC3E}">
        <p14:creationId xmlns="" xmlns:p14="http://schemas.microsoft.com/office/powerpoint/2010/main" val="198117401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956592" y="1128219"/>
            <a:ext cx="7143800" cy="1803571"/>
            <a:chOff x="1115616" y="1131590"/>
            <a:chExt cx="7143800" cy="1803571"/>
          </a:xfrm>
        </p:grpSpPr>
        <p:sp>
          <p:nvSpPr>
            <p:cNvPr id="83" name="TextBox 82"/>
            <p:cNvSpPr txBox="1"/>
            <p:nvPr/>
          </p:nvSpPr>
          <p:spPr>
            <a:xfrm>
              <a:off x="1115616" y="1131590"/>
              <a:ext cx="7143800" cy="18035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   理解</a:t>
              </a: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x86-32平台的启动过程</a:t>
              </a:r>
            </a:p>
            <a:p>
              <a:pPr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Arial" panose="020B0604020202020204" pitchFamily="34" charset="0"/>
                </a:rPr>
                <a:t>    理解</a:t>
              </a: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Arial" panose="020B0604020202020204" pitchFamily="34" charset="0"/>
                </a:rPr>
                <a:t>x86-32的实模式、保护模式</a:t>
              </a:r>
            </a:p>
            <a:p>
              <a:pPr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Arial" panose="020B0604020202020204" pitchFamily="34" charset="0"/>
                </a:rPr>
                <a:t>    理解</a:t>
              </a: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Arial" panose="020B0604020202020204" pitchFamily="34" charset="0"/>
                </a:rPr>
                <a:t>段</a:t>
              </a: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Arial" panose="020B0604020202020204" pitchFamily="34" charset="0"/>
                </a:rPr>
                <a:t>机制</a:t>
              </a:r>
              <a:endPara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Arial" panose="020B0604020202020204" pitchFamily="34" charset="0"/>
              </a:endParaRPr>
            </a:p>
            <a:p>
              <a:pPr>
                <a:spcBef>
                  <a:spcPct val="20000"/>
                </a:spcBef>
              </a:pPr>
              <a:r>
                <a:rPr lang="zh-CN" altLang="en-US" sz="3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x86启动顺序</a:t>
              </a:r>
              <a:endParaRPr lang="zh-CN" altLang="en-US" sz="3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Arial" panose="020B0604020202020204" pitchFamily="34" charset="0"/>
              </a:endParaRPr>
            </a:p>
          </p:txBody>
        </p:sp>
        <p:pic>
          <p:nvPicPr>
            <p:cNvPr id="85" name="图片 84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59632" y="1271579"/>
              <a:ext cx="151066" cy="148997"/>
            </a:xfrm>
            <a:prstGeom prst="rect">
              <a:avLst/>
            </a:prstGeom>
          </p:spPr>
        </p:pic>
        <p:pic>
          <p:nvPicPr>
            <p:cNvPr id="16" name="图片 15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59632" y="1621082"/>
              <a:ext cx="151066" cy="148997"/>
            </a:xfrm>
            <a:prstGeom prst="rect">
              <a:avLst/>
            </a:prstGeom>
          </p:spPr>
        </p:pic>
        <p:pic>
          <p:nvPicPr>
            <p:cNvPr id="17" name="图片 16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59632" y="1979318"/>
              <a:ext cx="151066" cy="14899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="" xmlns:p14="http://schemas.microsoft.com/office/powerpoint/2010/main" val="1311108842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80"/>
          <p:cNvSpPr txBox="1"/>
          <p:nvPr/>
        </p:nvSpPr>
        <p:spPr>
          <a:xfrm>
            <a:off x="2771800" y="195486"/>
            <a:ext cx="684076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函数调用的实现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4294967295"/>
          </p:nvPr>
        </p:nvSpPr>
        <p:spPr>
          <a:xfrm>
            <a:off x="755576" y="1131590"/>
            <a:ext cx="7772400" cy="1657598"/>
          </a:xfrm>
          <a:prstGeom prst="rect">
            <a:avLst/>
          </a:prstGeom>
        </p:spPr>
        <p:txBody>
          <a:bodyPr/>
          <a:lstStyle/>
          <a:p>
            <a:pPr marL="0" lvl="1" indent="0">
              <a:buNone/>
            </a:pPr>
            <a:r>
              <a:rPr lang="zh-CN" altLang="en-US" sz="18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 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其他</a:t>
            </a: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需要注意的事项</a:t>
            </a:r>
          </a:p>
          <a:p>
            <a:pPr marL="0" lvl="2" indent="0">
              <a:buNone/>
            </a:pPr>
            <a:r>
              <a:rPr lang="zh-CN" altLang="en-US" sz="18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         参数</a:t>
            </a:r>
            <a:r>
              <a:rPr lang="zh-CN" altLang="en-US" sz="18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（parameters） &amp; 函数返回值（return values）可通过寄存器或位于内存中的栈来传递</a:t>
            </a:r>
          </a:p>
          <a:p>
            <a:pPr marL="0" lvl="2" indent="0">
              <a:buNone/>
            </a:pPr>
            <a:r>
              <a:rPr lang="zh-CN" altLang="en-US" sz="18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         不</a:t>
            </a:r>
            <a:r>
              <a:rPr lang="zh-CN" altLang="en-US" sz="18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需要保存/恢复(save/restore)所有寄存器</a:t>
            </a:r>
          </a:p>
        </p:txBody>
      </p:sp>
      <p:pic>
        <p:nvPicPr>
          <p:cNvPr id="5" name="图片 4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16158" y="1592597"/>
            <a:ext cx="151066" cy="148997"/>
          </a:xfrm>
          <a:prstGeom prst="rect">
            <a:avLst/>
          </a:prstGeom>
        </p:spPr>
      </p:pic>
      <p:pic>
        <p:nvPicPr>
          <p:cNvPr id="6" name="图片 5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16158" y="2189313"/>
            <a:ext cx="151066" cy="14899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816172334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80"/>
          <p:cNvSpPr txBox="1"/>
          <p:nvPr/>
        </p:nvSpPr>
        <p:spPr>
          <a:xfrm>
            <a:off x="2123728" y="195486"/>
            <a:ext cx="684076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函数调用</a:t>
            </a: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参考资料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4294967295"/>
          </p:nvPr>
        </p:nvSpPr>
        <p:spPr>
          <a:xfrm>
            <a:off x="611560" y="1059582"/>
            <a:ext cx="7772400" cy="1008112"/>
          </a:xfrm>
          <a:prstGeom prst="rect">
            <a:avLst/>
          </a:prstGeom>
        </p:spPr>
        <p:txBody>
          <a:bodyPr/>
          <a:lstStyle/>
          <a:p>
            <a:pPr marL="0" lvl="1" indent="0">
              <a:buNone/>
            </a:pPr>
            <a:r>
              <a:rPr lang="zh-CN" altLang="en-US" sz="18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 </a:t>
            </a:r>
            <a:r>
              <a: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Understanding the Stack: </a:t>
            </a:r>
            <a:endParaRPr lang="en-US" altLang="zh-CN" sz="2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lvl="1" indent="0">
              <a:buNone/>
            </a:pPr>
            <a:r>
              <a:rPr lang="en-US" altLang="zh-CN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hlinkClick r:id="rId2"/>
              </a:rPr>
              <a:t>http</a:t>
            </a:r>
            <a:r>
              <a: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hlinkClick r:id="rId2"/>
              </a:rPr>
              <a:t>://</a:t>
            </a:r>
            <a:r>
              <a:rPr lang="en-US" altLang="zh-CN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hlinkClick r:id="rId2"/>
              </a:rPr>
              <a:t>www.cs.umd.edu/class/sum2003/cmsc311/Notes/Mips/stack.html</a:t>
            </a:r>
            <a:endParaRPr lang="en-US" altLang="zh-CN" sz="16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49585393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827584" y="2154915"/>
            <a:ext cx="7488832" cy="1064907"/>
            <a:chOff x="1130624" y="1131590"/>
            <a:chExt cx="7488832" cy="1064907"/>
          </a:xfrm>
        </p:grpSpPr>
        <p:sp>
          <p:nvSpPr>
            <p:cNvPr id="83" name="TextBox 82"/>
            <p:cNvSpPr txBox="1"/>
            <p:nvPr/>
          </p:nvSpPr>
          <p:spPr>
            <a:xfrm>
              <a:off x="1130624" y="1131590"/>
              <a:ext cx="7488832" cy="10649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   阅读</a:t>
              </a: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理解内联汇编（</a:t>
              </a:r>
              <a:r>
                <a:rPr lang="en-US" altLang="zh-CN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inline assembly instructions</a:t>
              </a: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）</a:t>
              </a:r>
            </a:p>
            <a:p>
              <a:pPr>
                <a:spcBef>
                  <a:spcPct val="20000"/>
                </a:spcBef>
              </a:pPr>
              <a:r>
                <a:rPr lang="en-US" altLang="zh-CN" sz="3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GCC</a:t>
              </a:r>
              <a:r>
                <a:rPr lang="zh-CN" altLang="en-US" sz="3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内联汇编 </a:t>
              </a:r>
              <a:r>
                <a:rPr lang="en-US" altLang="zh-CN" sz="3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INLINE ASSEMBLY</a:t>
              </a:r>
              <a:endParaRPr lang="zh-CN" altLang="en-US" sz="3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Arial" panose="020B0604020202020204" pitchFamily="34" charset="0"/>
              </a:endParaRPr>
            </a:p>
          </p:txBody>
        </p:sp>
        <p:pic>
          <p:nvPicPr>
            <p:cNvPr id="85" name="图片 84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59632" y="1271579"/>
              <a:ext cx="151066" cy="14899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="" xmlns:p14="http://schemas.microsoft.com/office/powerpoint/2010/main" val="56601983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Box 82"/>
          <p:cNvSpPr txBox="1"/>
          <p:nvPr/>
        </p:nvSpPr>
        <p:spPr>
          <a:xfrm>
            <a:off x="928662" y="987574"/>
            <a:ext cx="6955706" cy="320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 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什么</a:t>
            </a: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是内联汇编（ Inline assembly ）?</a:t>
            </a:r>
          </a:p>
          <a:p>
            <a:pPr marL="0" lvl="1">
              <a:spcBef>
                <a:spcPct val="20000"/>
              </a:spcBef>
            </a:pPr>
            <a:r>
              <a:rPr lang="zh-CN" altLang="en-US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         这</a:t>
            </a:r>
            <a:r>
              <a: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是GCC对C语言的</a:t>
            </a:r>
            <a:r>
              <a:rPr lang="zh-CN" altLang="en-US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扩展</a:t>
            </a:r>
            <a:endParaRPr lang="zh-CN" altLang="en-US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lvl="1">
              <a:spcBef>
                <a:spcPct val="20000"/>
              </a:spcBef>
            </a:pPr>
            <a:r>
              <a:rPr lang="zh-CN" altLang="en-US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         可</a:t>
            </a:r>
            <a:r>
              <a: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直接在C语句中插入汇编指令</a:t>
            </a:r>
          </a:p>
          <a:p>
            <a:pPr>
              <a:spcBef>
                <a:spcPct val="20000"/>
              </a:spcBef>
            </a:pPr>
            <a:r>
              <a:rPr lang="zh-CN" altLang="en-US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 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有</a:t>
            </a: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何用处?</a:t>
            </a:r>
          </a:p>
          <a:p>
            <a:pPr marL="0" lvl="1">
              <a:spcBef>
                <a:spcPct val="20000"/>
              </a:spcBef>
            </a:pPr>
            <a:r>
              <a:rPr lang="zh-CN" altLang="en-US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         调用</a:t>
            </a:r>
            <a:r>
              <a: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C语言不支持的指令</a:t>
            </a:r>
          </a:p>
          <a:p>
            <a:pPr marL="0" lvl="1">
              <a:spcBef>
                <a:spcPct val="20000"/>
              </a:spcBef>
            </a:pPr>
            <a:r>
              <a:rPr lang="zh-CN" altLang="en-US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         用</a:t>
            </a:r>
            <a:r>
              <a: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汇编在C语言中手动优化</a:t>
            </a:r>
          </a:p>
          <a:p>
            <a:pPr>
              <a:spcBef>
                <a:spcPct val="20000"/>
              </a:spcBef>
            </a:pPr>
            <a:r>
              <a:rPr lang="zh-CN" altLang="en-US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 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如何</a:t>
            </a: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工作?</a:t>
            </a:r>
          </a:p>
          <a:p>
            <a:pPr marL="0" lvl="1">
              <a:spcBef>
                <a:spcPct val="20000"/>
              </a:spcBef>
            </a:pPr>
            <a:r>
              <a:rPr lang="zh-CN" altLang="en-US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         用</a:t>
            </a:r>
            <a:r>
              <a: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给定的模板和约束来生成汇编指令</a:t>
            </a:r>
          </a:p>
          <a:p>
            <a:pPr marL="0" lvl="1">
              <a:spcBef>
                <a:spcPct val="20000"/>
              </a:spcBef>
            </a:pPr>
            <a:r>
              <a:rPr lang="zh-CN" altLang="en-US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         在</a:t>
            </a:r>
            <a:r>
              <a: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C函数内形成汇编源码</a:t>
            </a:r>
          </a:p>
        </p:txBody>
      </p:sp>
      <p:sp>
        <p:nvSpPr>
          <p:cNvPr id="7" name="TextBox 80"/>
          <p:cNvSpPr txBox="1"/>
          <p:nvPr/>
        </p:nvSpPr>
        <p:spPr>
          <a:xfrm>
            <a:off x="3203848" y="195486"/>
            <a:ext cx="684076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CC</a:t>
            </a:r>
            <a:r>
              <a:rPr lang="zh-CN" altLang="en-US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内联汇编</a:t>
            </a:r>
          </a:p>
        </p:txBody>
      </p:sp>
      <p:pic>
        <p:nvPicPr>
          <p:cNvPr id="4" name="图片 3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82176" y="1452099"/>
            <a:ext cx="151066" cy="148997"/>
          </a:xfrm>
          <a:prstGeom prst="rect">
            <a:avLst/>
          </a:prstGeom>
        </p:spPr>
      </p:pic>
      <p:pic>
        <p:nvPicPr>
          <p:cNvPr id="5" name="图片 4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80488" y="1779662"/>
            <a:ext cx="151066" cy="148997"/>
          </a:xfrm>
          <a:prstGeom prst="rect">
            <a:avLst/>
          </a:prstGeom>
        </p:spPr>
      </p:pic>
      <p:pic>
        <p:nvPicPr>
          <p:cNvPr id="8" name="图片 7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82176" y="2470170"/>
            <a:ext cx="151066" cy="148997"/>
          </a:xfrm>
          <a:prstGeom prst="rect">
            <a:avLst/>
          </a:prstGeom>
        </p:spPr>
      </p:pic>
      <p:pic>
        <p:nvPicPr>
          <p:cNvPr id="9" name="图片 8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80488" y="2797733"/>
            <a:ext cx="151066" cy="148997"/>
          </a:xfrm>
          <a:prstGeom prst="rect">
            <a:avLst/>
          </a:prstGeom>
        </p:spPr>
      </p:pic>
      <p:pic>
        <p:nvPicPr>
          <p:cNvPr id="10" name="图片 9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82176" y="3513389"/>
            <a:ext cx="151066" cy="148997"/>
          </a:xfrm>
          <a:prstGeom prst="rect">
            <a:avLst/>
          </a:prstGeom>
        </p:spPr>
      </p:pic>
      <p:pic>
        <p:nvPicPr>
          <p:cNvPr id="11" name="图片 10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80488" y="3840952"/>
            <a:ext cx="151066" cy="14899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944201003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80"/>
          <p:cNvSpPr txBox="1"/>
          <p:nvPr/>
        </p:nvSpPr>
        <p:spPr>
          <a:xfrm>
            <a:off x="1907704" y="195486"/>
            <a:ext cx="684076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CC</a:t>
            </a:r>
            <a:r>
              <a:rPr lang="zh-CN" altLang="en-US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内联</a:t>
            </a: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汇编</a:t>
            </a:r>
            <a:r>
              <a:rPr lang="en-US" altLang="zh-CN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– Example 1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TextBox 3"/>
          <p:cNvSpPr txBox="1">
            <a:spLocks noChangeArrowheads="1"/>
          </p:cNvSpPr>
          <p:nvPr/>
        </p:nvSpPr>
        <p:spPr bwMode="auto">
          <a:xfrm>
            <a:off x="1115616" y="1059582"/>
            <a:ext cx="3878263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1" charset="2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Monotype Sorts" pitchFamily="1" charset="2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1" charset="2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1" charset="2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Font typeface="Monotype Sorts" pitchFamily="1" charset="2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Monotype Sorts" pitchFamily="1" charset="2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Monotype Sorts" pitchFamily="1" charset="2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Monotype Sorts" pitchFamily="1" charset="2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Monotype Sorts" pitchFamily="1" charset="2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b="1" dirty="0">
                <a:solidFill>
                  <a:srgbClr val="11576A"/>
                </a:solidFill>
                <a:latin typeface="Times" panose="02020603050405020304" pitchFamily="18" charset="0"/>
                <a:ea typeface="宋体" panose="02010600030101010101" pitchFamily="2" charset="-122"/>
              </a:rPr>
              <a:t>Assembly (*.S):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b="1" dirty="0">
                <a:solidFill>
                  <a:srgbClr val="11576A"/>
                </a:solidFill>
                <a:latin typeface="Times" panose="02020603050405020304" pitchFamily="18" charset="0"/>
                <a:ea typeface="宋体" panose="02010600030101010101" pitchFamily="2" charset="-122"/>
              </a:rPr>
              <a:t>	</a:t>
            </a:r>
            <a:r>
              <a:rPr lang="zh-CN" altLang="en-US" sz="2000" b="1" dirty="0">
                <a:solidFill>
                  <a:srgbClr val="11576A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movl $0xffff, %eax</a:t>
            </a:r>
          </a:p>
        </p:txBody>
      </p:sp>
      <p:sp>
        <p:nvSpPr>
          <p:cNvPr id="13" name="TextBox 4"/>
          <p:cNvSpPr txBox="1">
            <a:spLocks noChangeArrowheads="1"/>
          </p:cNvSpPr>
          <p:nvPr/>
        </p:nvSpPr>
        <p:spPr bwMode="auto">
          <a:xfrm>
            <a:off x="1115616" y="3028082"/>
            <a:ext cx="577594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1" charset="2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Monotype Sorts" pitchFamily="1" charset="2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1" charset="2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1" charset="2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Font typeface="Monotype Sorts" pitchFamily="1" charset="2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Monotype Sorts" pitchFamily="1" charset="2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Monotype Sorts" pitchFamily="1" charset="2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Monotype Sorts" pitchFamily="1" charset="2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Monotype Sorts" pitchFamily="1" charset="2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b="1">
                <a:solidFill>
                  <a:srgbClr val="11576A"/>
                </a:solidFill>
                <a:latin typeface="Times" panose="02020603050405020304" pitchFamily="18" charset="0"/>
                <a:ea typeface="宋体" panose="02010600030101010101" pitchFamily="2" charset="-122"/>
              </a:rPr>
              <a:t>Inline assembly (*.c):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b="1">
                <a:solidFill>
                  <a:srgbClr val="11576A"/>
                </a:solidFill>
                <a:latin typeface="Times" panose="02020603050405020304" pitchFamily="18" charset="0"/>
                <a:ea typeface="宋体" panose="02010600030101010101" pitchFamily="2" charset="-122"/>
              </a:rPr>
              <a:t>	</a:t>
            </a:r>
            <a:r>
              <a:rPr lang="zh-CN" altLang="en-US" sz="2000" b="1">
                <a:solidFill>
                  <a:srgbClr val="11576A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asm (“movl $0xffff, %%eax\n”)</a:t>
            </a:r>
          </a:p>
        </p:txBody>
      </p:sp>
      <p:sp>
        <p:nvSpPr>
          <p:cNvPr id="14" name="Down Arrow 5"/>
          <p:cNvSpPr>
            <a:spLocks noChangeArrowheads="1"/>
          </p:cNvSpPr>
          <p:nvPr/>
        </p:nvSpPr>
        <p:spPr bwMode="auto">
          <a:xfrm>
            <a:off x="2728516" y="2189882"/>
            <a:ext cx="406400" cy="6223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1" charset="2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Monotype Sorts" pitchFamily="1" charset="2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1" charset="2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1" charset="2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Font typeface="Monotype Sorts" pitchFamily="1" charset="2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Monotype Sorts" pitchFamily="1" charset="2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Monotype Sorts" pitchFamily="1" charset="2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Monotype Sorts" pitchFamily="1" charset="2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Monotype Sorts" pitchFamily="1" charset="2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b="1">
              <a:solidFill>
                <a:srgbClr val="11576A"/>
              </a:solidFill>
              <a:latin typeface="Times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87111535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80"/>
          <p:cNvSpPr txBox="1"/>
          <p:nvPr/>
        </p:nvSpPr>
        <p:spPr>
          <a:xfrm>
            <a:off x="1907704" y="195486"/>
            <a:ext cx="684076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CC</a:t>
            </a:r>
            <a:r>
              <a:rPr lang="zh-CN" altLang="en-US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内联</a:t>
            </a: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汇编</a:t>
            </a:r>
            <a:r>
              <a:rPr lang="en-US" altLang="zh-CN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– Syntax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4294967295"/>
          </p:nvPr>
        </p:nvSpPr>
        <p:spPr>
          <a:xfrm>
            <a:off x="755576" y="1028700"/>
            <a:ext cx="7772400" cy="4114800"/>
          </a:xfrm>
          <a:prstGeom prst="rect">
            <a:avLst/>
          </a:prstGeom>
        </p:spPr>
        <p:txBody>
          <a:bodyPr/>
          <a:lstStyle/>
          <a:p>
            <a:pPr marL="0" indent="0">
              <a:buFont typeface="Monotype Sorts" pitchFamily="1" charset="2"/>
              <a:buNone/>
            </a:pPr>
            <a:r>
              <a:rPr lang="zh-CN" altLang="en-US" sz="2800" dirty="0" smtClean="0">
                <a:solidFill>
                  <a:srgbClr val="11576A"/>
                </a:solidFill>
              </a:rPr>
              <a:t>asm ( assembler template</a:t>
            </a:r>
          </a:p>
          <a:p>
            <a:pPr marL="0" indent="0">
              <a:buFont typeface="Monotype Sorts" pitchFamily="1" charset="2"/>
              <a:buNone/>
            </a:pPr>
            <a:r>
              <a:rPr lang="zh-CN" altLang="en-US" sz="2800" dirty="0" smtClean="0">
                <a:solidFill>
                  <a:srgbClr val="11576A"/>
                </a:solidFill>
              </a:rPr>
              <a:t>    : output operands	(optional)</a:t>
            </a:r>
          </a:p>
          <a:p>
            <a:pPr marL="0" indent="0">
              <a:buFont typeface="Monotype Sorts" pitchFamily="1" charset="2"/>
              <a:buNone/>
            </a:pPr>
            <a:r>
              <a:rPr lang="zh-CN" altLang="en-US" sz="2800" dirty="0" smtClean="0">
                <a:solidFill>
                  <a:srgbClr val="11576A"/>
                </a:solidFill>
              </a:rPr>
              <a:t>    : input operands	            (optional)</a:t>
            </a:r>
          </a:p>
          <a:p>
            <a:pPr marL="0" indent="0">
              <a:buFont typeface="Monotype Sorts" pitchFamily="1" charset="2"/>
              <a:buNone/>
            </a:pPr>
            <a:r>
              <a:rPr lang="zh-CN" altLang="en-US" sz="2800" dirty="0" smtClean="0">
                <a:solidFill>
                  <a:srgbClr val="11576A"/>
                </a:solidFill>
              </a:rPr>
              <a:t>    : clobbers 	  	            (optional)</a:t>
            </a:r>
          </a:p>
          <a:p>
            <a:pPr marL="0" indent="0">
              <a:buFont typeface="Monotype Sorts" pitchFamily="1" charset="2"/>
              <a:buNone/>
            </a:pPr>
            <a:r>
              <a:rPr lang="zh-CN" altLang="en-US" sz="2800" dirty="0" smtClean="0">
                <a:solidFill>
                  <a:srgbClr val="11576A"/>
                </a:solidFill>
              </a:rPr>
              <a:t>    );</a:t>
            </a:r>
          </a:p>
        </p:txBody>
      </p:sp>
    </p:spTree>
    <p:extLst>
      <p:ext uri="{BB962C8B-B14F-4D97-AF65-F5344CB8AC3E}">
        <p14:creationId xmlns="" xmlns:p14="http://schemas.microsoft.com/office/powerpoint/2010/main" val="11770332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80"/>
          <p:cNvSpPr txBox="1"/>
          <p:nvPr/>
        </p:nvSpPr>
        <p:spPr>
          <a:xfrm>
            <a:off x="1907704" y="195486"/>
            <a:ext cx="684076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CC</a:t>
            </a:r>
            <a:r>
              <a:rPr lang="zh-CN" altLang="en-US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内联</a:t>
            </a: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汇编</a:t>
            </a:r>
            <a:r>
              <a:rPr lang="en-US" altLang="zh-CN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– Example </a:t>
            </a:r>
            <a:r>
              <a:rPr lang="en-US" altLang="zh-CN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827584" y="807467"/>
            <a:ext cx="7724775" cy="169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1" charset="2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Monotype Sorts" pitchFamily="1" charset="2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1" charset="2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1" charset="2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Font typeface="Monotype Sorts" pitchFamily="1" charset="2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Monotype Sorts" pitchFamily="1" charset="2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Monotype Sorts" pitchFamily="1" charset="2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Monotype Sorts" pitchFamily="1" charset="2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Monotype Sorts" pitchFamily="1" charset="2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b="1" dirty="0">
                <a:solidFill>
                  <a:srgbClr val="11576A"/>
                </a:solidFill>
                <a:latin typeface="Times" panose="02020603050405020304" pitchFamily="18" charset="0"/>
                <a:ea typeface="宋体" panose="02010600030101010101" pitchFamily="2" charset="-122"/>
              </a:rPr>
              <a:t>Inline assembly (*.c):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b="1" dirty="0">
                <a:solidFill>
                  <a:srgbClr val="11576A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 uint32_t </a:t>
            </a:r>
            <a:r>
              <a:rPr lang="zh-CN" altLang="en-US" sz="2000" b="1" dirty="0">
                <a:solidFill>
                  <a:srgbClr val="C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cr0</a:t>
            </a:r>
            <a:r>
              <a:rPr lang="zh-CN" altLang="en-US" sz="2000" b="1" dirty="0">
                <a:solidFill>
                  <a:srgbClr val="11576A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;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pt-BR" altLang="en-US" sz="2000" b="1" dirty="0">
                <a:solidFill>
                  <a:srgbClr val="11576A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 asm volatile ("movl %%cr0, %0\n" :"=r"(</a:t>
            </a:r>
            <a:r>
              <a:rPr lang="pt-BR" altLang="en-US" sz="2000" b="1" dirty="0">
                <a:solidFill>
                  <a:srgbClr val="C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cr0</a:t>
            </a:r>
            <a:r>
              <a:rPr lang="pt-BR" altLang="en-US" sz="2000" b="1" dirty="0">
                <a:solidFill>
                  <a:srgbClr val="11576A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));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pt-BR" altLang="en-US" sz="2000" b="1" dirty="0">
                <a:solidFill>
                  <a:srgbClr val="11576A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 </a:t>
            </a:r>
            <a:r>
              <a:rPr lang="pt-BR" altLang="en-US" sz="2000" b="1" dirty="0">
                <a:solidFill>
                  <a:srgbClr val="C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cr0</a:t>
            </a:r>
            <a:r>
              <a:rPr lang="pt-BR" altLang="en-US" sz="2000" b="1" dirty="0">
                <a:solidFill>
                  <a:srgbClr val="11576A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|= 0x80000000;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pt-BR" altLang="en-US" sz="2000" b="1" dirty="0">
                <a:solidFill>
                  <a:srgbClr val="11576A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 asm volatile ("movl %0, %%cr0\n" ::"r"(</a:t>
            </a:r>
            <a:r>
              <a:rPr lang="pt-BR" altLang="en-US" sz="2000" b="1" dirty="0">
                <a:solidFill>
                  <a:srgbClr val="C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cr0</a:t>
            </a:r>
            <a:r>
              <a:rPr lang="pt-BR" altLang="en-US" sz="2000" b="1" dirty="0">
                <a:solidFill>
                  <a:srgbClr val="11576A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));</a:t>
            </a:r>
          </a:p>
        </p:txBody>
      </p:sp>
      <p:sp>
        <p:nvSpPr>
          <p:cNvPr id="8" name="TextBox 3"/>
          <p:cNvSpPr txBox="1">
            <a:spLocks noChangeArrowheads="1"/>
          </p:cNvSpPr>
          <p:nvPr/>
        </p:nvSpPr>
        <p:spPr bwMode="auto">
          <a:xfrm>
            <a:off x="827584" y="3003798"/>
            <a:ext cx="5262563" cy="200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1" charset="2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Monotype Sorts" pitchFamily="1" charset="2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1" charset="2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1" charset="2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Font typeface="Monotype Sorts" pitchFamily="1" charset="2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Monotype Sorts" pitchFamily="1" charset="2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Monotype Sorts" pitchFamily="1" charset="2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Monotype Sorts" pitchFamily="1" charset="2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Monotype Sorts" pitchFamily="1" charset="2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b="1" dirty="0">
                <a:solidFill>
                  <a:srgbClr val="11576A"/>
                </a:solidFill>
                <a:latin typeface="Times" panose="02020603050405020304" pitchFamily="18" charset="0"/>
                <a:ea typeface="宋体" panose="02010600030101010101" pitchFamily="2" charset="-122"/>
              </a:rPr>
              <a:t>Generated asssembly code (*.s):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b="1" dirty="0">
                <a:solidFill>
                  <a:srgbClr val="11576A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 	movl %cr0, %ebx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b="1" dirty="0">
                <a:solidFill>
                  <a:srgbClr val="11576A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movl %ebx, </a:t>
            </a:r>
            <a:r>
              <a:rPr lang="zh-CN" altLang="en-US" sz="2000" b="1" dirty="0">
                <a:solidFill>
                  <a:srgbClr val="C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12(%esp)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b="1" dirty="0">
                <a:solidFill>
                  <a:srgbClr val="11576A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orl  $-2147483648, </a:t>
            </a:r>
            <a:r>
              <a:rPr lang="zh-CN" altLang="en-US" sz="2000" b="1" dirty="0">
                <a:solidFill>
                  <a:srgbClr val="C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12(%esp)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b="1" dirty="0">
                <a:solidFill>
                  <a:srgbClr val="11576A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movl </a:t>
            </a:r>
            <a:r>
              <a:rPr lang="zh-CN" altLang="en-US" sz="2000" b="1" dirty="0">
                <a:solidFill>
                  <a:srgbClr val="C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12(%esp)</a:t>
            </a:r>
            <a:r>
              <a:rPr lang="zh-CN" altLang="en-US" sz="2000" b="1" dirty="0">
                <a:solidFill>
                  <a:srgbClr val="11576A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, %eax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b="1" dirty="0">
                <a:solidFill>
                  <a:srgbClr val="11576A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movl %eax, %cr0</a:t>
            </a:r>
            <a:endParaRPr lang="pt-BR" altLang="en-US" sz="2000" b="1" dirty="0">
              <a:solidFill>
                <a:srgbClr val="11576A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9" name="Down Arrow 5"/>
          <p:cNvSpPr>
            <a:spLocks noChangeArrowheads="1"/>
          </p:cNvSpPr>
          <p:nvPr/>
        </p:nvSpPr>
        <p:spPr bwMode="auto">
          <a:xfrm>
            <a:off x="2555776" y="2499742"/>
            <a:ext cx="406400" cy="6223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1" charset="2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Monotype Sorts" pitchFamily="1" charset="2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1" charset="2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1" charset="2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Font typeface="Monotype Sorts" pitchFamily="1" charset="2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Monotype Sorts" pitchFamily="1" charset="2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Monotype Sorts" pitchFamily="1" charset="2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Monotype Sorts" pitchFamily="1" charset="2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Monotype Sorts" pitchFamily="1" charset="2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>
              <a:solidFill>
                <a:srgbClr val="000000"/>
              </a:solidFill>
              <a:latin typeface="Times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92167343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80"/>
          <p:cNvSpPr txBox="1"/>
          <p:nvPr/>
        </p:nvSpPr>
        <p:spPr>
          <a:xfrm>
            <a:off x="1907704" y="195486"/>
            <a:ext cx="684076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CC</a:t>
            </a:r>
            <a:r>
              <a:rPr lang="zh-CN" altLang="en-US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内联</a:t>
            </a: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汇编</a:t>
            </a:r>
            <a:r>
              <a:rPr lang="en-US" altLang="zh-CN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– Example </a:t>
            </a:r>
            <a:r>
              <a:rPr lang="en-US" altLang="zh-CN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TextBox 4"/>
          <p:cNvSpPr txBox="1">
            <a:spLocks noChangeArrowheads="1"/>
          </p:cNvSpPr>
          <p:nvPr/>
        </p:nvSpPr>
        <p:spPr bwMode="auto">
          <a:xfrm>
            <a:off x="755576" y="699542"/>
            <a:ext cx="7725192" cy="4154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1" charset="2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20000"/>
              </a:spcBef>
              <a:buClr>
                <a:schemeClr val="tx1"/>
              </a:buClr>
              <a:buSzPct val="100000"/>
              <a:buFont typeface="Monotype Sorts" pitchFamily="1" charset="2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1" charset="2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1" charset="2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Font typeface="Monotype Sorts" pitchFamily="1" charset="2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Monotype Sorts" pitchFamily="1" charset="2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Monotype Sorts" pitchFamily="1" charset="2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Monotype Sorts" pitchFamily="1" charset="2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Monotype Sorts" pitchFamily="1" charset="2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b="1" dirty="0">
                <a:solidFill>
                  <a:srgbClr val="11576A"/>
                </a:solidFill>
                <a:latin typeface="Times" panose="02020603050405020304" pitchFamily="18" charset="0"/>
                <a:ea typeface="宋体" panose="02010600030101010101" pitchFamily="2" charset="-122"/>
              </a:rPr>
              <a:t>Inline assembly (*.c):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b="1" dirty="0">
                <a:solidFill>
                  <a:srgbClr val="11576A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 uint32_t cr0;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pt-BR" altLang="en-US" sz="2000" b="1" dirty="0">
                <a:solidFill>
                  <a:srgbClr val="11576A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 asm volatile ("movl %%cr0, %0\n" :"=r"(cr0));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pt-BR" altLang="en-US" sz="2000" b="1" dirty="0">
                <a:solidFill>
                  <a:srgbClr val="11576A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 cr0 |= 0x80000000;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pt-BR" altLang="en-US" sz="2000" b="1" dirty="0">
                <a:solidFill>
                  <a:srgbClr val="11576A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 asm volatile ("movl %0, %%cr0\n" ::"r"(cr0));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pt-BR" altLang="en-US" sz="2000" b="1" dirty="0">
              <a:solidFill>
                <a:srgbClr val="11576A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pt-BR" altLang="en-US" sz="2000" b="1" dirty="0">
              <a:solidFill>
                <a:srgbClr val="11576A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rgbClr val="11576A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volatile</a:t>
            </a:r>
          </a:p>
          <a:p>
            <a:pPr lvl="1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b="1" dirty="0">
                <a:solidFill>
                  <a:srgbClr val="11576A"/>
                </a:solidFill>
                <a:latin typeface="Times" panose="02020603050405020304" pitchFamily="18" charset="0"/>
                <a:ea typeface="宋体" panose="02010600030101010101" pitchFamily="2" charset="-122"/>
              </a:rPr>
              <a:t>No reordering; No elimination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2000" b="1" dirty="0" smtClean="0">
                <a:solidFill>
                  <a:srgbClr val="11576A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%</a:t>
            </a:r>
            <a:r>
              <a:rPr lang="en-US" altLang="zh-CN" sz="2000" b="1" dirty="0">
                <a:solidFill>
                  <a:srgbClr val="11576A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0</a:t>
            </a:r>
          </a:p>
          <a:p>
            <a:pPr lvl="1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b="1" dirty="0">
                <a:solidFill>
                  <a:srgbClr val="11576A"/>
                </a:solidFill>
                <a:latin typeface="Times" panose="02020603050405020304" pitchFamily="18" charset="0"/>
                <a:ea typeface="宋体" panose="02010600030101010101" pitchFamily="2" charset="-122"/>
              </a:rPr>
              <a:t>The first constraint </a:t>
            </a:r>
            <a:r>
              <a:rPr lang="en-US" altLang="zh-CN" b="1" dirty="0" smtClean="0">
                <a:solidFill>
                  <a:srgbClr val="11576A"/>
                </a:solidFill>
                <a:latin typeface="Times" panose="02020603050405020304" pitchFamily="18" charset="0"/>
                <a:ea typeface="宋体" panose="02010600030101010101" pitchFamily="2" charset="-122"/>
              </a:rPr>
              <a:t>following</a:t>
            </a:r>
            <a:endParaRPr lang="en-US" altLang="zh-CN" b="1" dirty="0">
              <a:solidFill>
                <a:srgbClr val="11576A"/>
              </a:solidFill>
              <a:latin typeface="Times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2000" b="1" dirty="0" smtClean="0">
                <a:solidFill>
                  <a:srgbClr val="11576A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r</a:t>
            </a:r>
            <a:endParaRPr lang="en-US" altLang="zh-CN" sz="2000" b="1" dirty="0">
              <a:solidFill>
                <a:srgbClr val="11576A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1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b="1" dirty="0" smtClean="0">
                <a:solidFill>
                  <a:srgbClr val="11576A"/>
                </a:solidFill>
                <a:latin typeface="Times" panose="02020603050405020304" pitchFamily="18" charset="0"/>
                <a:ea typeface="宋体" panose="02010600030101010101" pitchFamily="2" charset="-122"/>
              </a:rPr>
              <a:t>A constraint; GCC is free to use any register</a:t>
            </a:r>
            <a:endParaRPr lang="en-US" altLang="zh-CN" b="1" dirty="0">
              <a:solidFill>
                <a:srgbClr val="11576A"/>
              </a:solidFill>
              <a:latin typeface="Times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02196405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80"/>
          <p:cNvSpPr txBox="1"/>
          <p:nvPr/>
        </p:nvSpPr>
        <p:spPr>
          <a:xfrm>
            <a:off x="1907704" y="195486"/>
            <a:ext cx="684076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CC</a:t>
            </a:r>
            <a:r>
              <a:rPr lang="zh-CN" altLang="en-US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内联</a:t>
            </a: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汇编</a:t>
            </a:r>
            <a:r>
              <a:rPr lang="en-US" altLang="zh-CN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– Example </a:t>
            </a:r>
            <a:r>
              <a:rPr lang="en-US" altLang="zh-CN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4294967295"/>
          </p:nvPr>
        </p:nvSpPr>
        <p:spPr>
          <a:xfrm>
            <a:off x="323528" y="749484"/>
            <a:ext cx="8394700" cy="1477962"/>
          </a:xfrm>
          <a:prstGeom prst="rect">
            <a:avLst/>
          </a:prstGeom>
        </p:spPr>
        <p:txBody>
          <a:bodyPr/>
          <a:lstStyle/>
          <a:p>
            <a:pPr marL="0" indent="0">
              <a:buFont typeface="Monotype Sorts" pitchFamily="1" charset="2"/>
              <a:buNone/>
            </a:pPr>
            <a:r>
              <a:rPr lang="en-US" altLang="zh-CN" sz="1800" b="1" dirty="0" smtClean="0">
                <a:solidFill>
                  <a:srgbClr val="11576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 __res, arg1 = 2, arg2 = 22, arg3 = 222, arg4 = 233;</a:t>
            </a:r>
          </a:p>
          <a:p>
            <a:pPr marL="0" indent="0">
              <a:buFont typeface="Monotype Sorts" pitchFamily="1" charset="2"/>
              <a:buNone/>
            </a:pPr>
            <a:r>
              <a:rPr lang="en-US" altLang="zh-CN" sz="1800" b="1" dirty="0" smtClean="0">
                <a:solidFill>
                  <a:srgbClr val="11576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altLang="zh-CN" sz="1800" b="1" dirty="0" err="1" smtClean="0">
                <a:solidFill>
                  <a:srgbClr val="11576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asm</a:t>
            </a:r>
            <a:r>
              <a:rPr lang="en-US" altLang="zh-CN" sz="1800" b="1" dirty="0" smtClean="0">
                <a:solidFill>
                  <a:srgbClr val="11576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 volatile ("</a:t>
            </a:r>
            <a:r>
              <a:rPr lang="en-US" altLang="zh-CN" sz="1800" b="1" dirty="0" err="1" smtClean="0">
                <a:solidFill>
                  <a:srgbClr val="11576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1800" b="1" dirty="0" smtClean="0">
                <a:solidFill>
                  <a:srgbClr val="11576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$0x80"</a:t>
            </a:r>
          </a:p>
          <a:p>
            <a:pPr marL="0" indent="0">
              <a:buFont typeface="Monotype Sorts" pitchFamily="1" charset="2"/>
              <a:buNone/>
            </a:pPr>
            <a:r>
              <a:rPr lang="en-US" altLang="zh-CN" sz="1800" b="1" dirty="0" smtClean="0">
                <a:solidFill>
                  <a:srgbClr val="11576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: "=a" (__res)</a:t>
            </a:r>
          </a:p>
          <a:p>
            <a:pPr marL="0" indent="0">
              <a:buFont typeface="Monotype Sorts" pitchFamily="1" charset="2"/>
              <a:buNone/>
            </a:pPr>
            <a:r>
              <a:rPr lang="en-US" altLang="zh-CN" sz="1800" b="1" dirty="0" smtClean="0">
                <a:solidFill>
                  <a:srgbClr val="11576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: "0" (11),"b" (arg1),"c" (arg2),"d" (arg3),"S" (arg4));</a:t>
            </a:r>
          </a:p>
        </p:txBody>
      </p:sp>
      <p:sp>
        <p:nvSpPr>
          <p:cNvPr id="11" name="TextBox 3"/>
          <p:cNvSpPr txBox="1">
            <a:spLocks noChangeArrowheads="1"/>
          </p:cNvSpPr>
          <p:nvPr/>
        </p:nvSpPr>
        <p:spPr bwMode="auto">
          <a:xfrm>
            <a:off x="395536" y="2234843"/>
            <a:ext cx="4339650" cy="2800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1" charset="2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Monotype Sorts" pitchFamily="1" charset="2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1" charset="2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1" charset="2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Font typeface="Monotype Sorts" pitchFamily="1" charset="2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Monotype Sorts" pitchFamily="1" charset="2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Monotype Sorts" pitchFamily="1" charset="2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Monotype Sorts" pitchFamily="1" charset="2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Monotype Sorts" pitchFamily="1" charset="2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 b="1" dirty="0">
                <a:solidFill>
                  <a:srgbClr val="11576A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……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b="1" dirty="0">
                <a:solidFill>
                  <a:srgbClr val="11576A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   movl	$11, %eax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b="1" dirty="0">
                <a:solidFill>
                  <a:srgbClr val="11576A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movl	-28(%ebp), %ebx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b="1" dirty="0">
                <a:solidFill>
                  <a:srgbClr val="11576A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movl	-24(%ebp), %ecx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b="1" dirty="0">
                <a:solidFill>
                  <a:srgbClr val="11576A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movl	-20(%ebp), %edx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b="1" dirty="0">
                <a:solidFill>
                  <a:srgbClr val="11576A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movl	-16(%ebp), %esi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b="1" dirty="0">
                <a:solidFill>
                  <a:srgbClr val="11576A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int 	$0x</a:t>
            </a:r>
            <a:r>
              <a:rPr lang="zh-CN" altLang="en-US" sz="2000" b="1" dirty="0" smtClean="0">
                <a:solidFill>
                  <a:srgbClr val="11576A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80</a:t>
            </a:r>
            <a:endParaRPr lang="en-US" altLang="zh-CN" sz="2000" b="1" dirty="0" smtClean="0">
              <a:solidFill>
                <a:srgbClr val="11576A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Tx/>
              <a:buSzTx/>
              <a:buNone/>
            </a:pPr>
            <a:r>
              <a:rPr lang="zh-CN" altLang="en-US" sz="2000" b="1" dirty="0">
                <a:solidFill>
                  <a:srgbClr val="11576A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movl	%</a:t>
            </a:r>
            <a:r>
              <a:rPr lang="zh-CN" altLang="en-US" sz="2000" b="1" dirty="0" smtClean="0">
                <a:solidFill>
                  <a:srgbClr val="11576A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e</a:t>
            </a:r>
            <a:r>
              <a:rPr lang="en-US" altLang="zh-CN" sz="2000" b="1" dirty="0" smtClean="0">
                <a:solidFill>
                  <a:srgbClr val="11576A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ax</a:t>
            </a:r>
            <a:r>
              <a:rPr lang="zh-CN" altLang="en-US" sz="2000" b="1" dirty="0" smtClean="0">
                <a:solidFill>
                  <a:srgbClr val="11576A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, </a:t>
            </a:r>
            <a:r>
              <a:rPr lang="zh-CN" altLang="en-US" sz="2000" b="1" dirty="0">
                <a:solidFill>
                  <a:srgbClr val="11576A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%edi </a:t>
            </a:r>
            <a:endParaRPr lang="en-US" altLang="zh-CN" sz="2000" b="1" dirty="0">
              <a:solidFill>
                <a:srgbClr val="11576A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Tx/>
              <a:buSzTx/>
              <a:buNone/>
            </a:pPr>
            <a:r>
              <a:rPr lang="en-US" altLang="zh-CN" sz="2000" b="1" dirty="0">
                <a:solidFill>
                  <a:srgbClr val="11576A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2000" b="1" dirty="0" smtClean="0">
                <a:solidFill>
                  <a:srgbClr val="11576A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  </a:t>
            </a:r>
            <a:r>
              <a:rPr lang="zh-CN" altLang="en-US" sz="2000" b="1" dirty="0" smtClean="0">
                <a:solidFill>
                  <a:srgbClr val="11576A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movl</a:t>
            </a:r>
            <a:r>
              <a:rPr lang="zh-CN" altLang="en-US" sz="2000" b="1" dirty="0">
                <a:solidFill>
                  <a:srgbClr val="11576A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%edi, -12(%ebp)</a:t>
            </a:r>
            <a:endParaRPr lang="pt-BR" altLang="en-US" sz="2000" b="1" dirty="0">
              <a:solidFill>
                <a:srgbClr val="11576A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12" name="Down Arrow 4"/>
          <p:cNvSpPr>
            <a:spLocks noChangeArrowheads="1"/>
          </p:cNvSpPr>
          <p:nvPr/>
        </p:nvSpPr>
        <p:spPr bwMode="auto">
          <a:xfrm>
            <a:off x="539552" y="1926965"/>
            <a:ext cx="406400" cy="6223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1" charset="2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Monotype Sorts" pitchFamily="1" charset="2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1" charset="2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1" charset="2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Font typeface="Monotype Sorts" pitchFamily="1" charset="2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Monotype Sorts" pitchFamily="1" charset="2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Monotype Sorts" pitchFamily="1" charset="2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Monotype Sorts" pitchFamily="1" charset="2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Monotype Sorts" pitchFamily="1" charset="2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>
              <a:solidFill>
                <a:srgbClr val="000000"/>
              </a:solidFill>
              <a:latin typeface="Times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" name="TextBox 5"/>
          <p:cNvSpPr txBox="1">
            <a:spLocks noChangeArrowheads="1"/>
          </p:cNvSpPr>
          <p:nvPr/>
        </p:nvSpPr>
        <p:spPr bwMode="auto">
          <a:xfrm>
            <a:off x="5508104" y="2112021"/>
            <a:ext cx="3059112" cy="304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1" charset="2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Monotype Sorts" pitchFamily="1" charset="2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1" charset="2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1" charset="2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Font typeface="Monotype Sorts" pitchFamily="1" charset="2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Monotype Sorts" pitchFamily="1" charset="2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Monotype Sorts" pitchFamily="1" charset="2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Monotype Sorts" pitchFamily="1" charset="2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Monotype Sorts" pitchFamily="1" charset="2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11576A"/>
                </a:solidFill>
                <a:latin typeface="Times" panose="02020603050405020304" pitchFamily="18" charset="0"/>
                <a:ea typeface="宋体" panose="02010600030101010101" pitchFamily="2" charset="-122"/>
              </a:rPr>
              <a:t>Constraints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b="1" dirty="0">
                <a:solidFill>
                  <a:srgbClr val="11576A"/>
                </a:solidFill>
                <a:latin typeface="Times" panose="02020603050405020304" pitchFamily="18" charset="0"/>
                <a:ea typeface="宋体" panose="02010600030101010101" pitchFamily="2" charset="-122"/>
              </a:rPr>
              <a:t>	a = %eax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b="1" dirty="0">
                <a:solidFill>
                  <a:srgbClr val="11576A"/>
                </a:solidFill>
                <a:latin typeface="Times" panose="02020603050405020304" pitchFamily="18" charset="0"/>
                <a:ea typeface="宋体" panose="02010600030101010101" pitchFamily="2" charset="-122"/>
              </a:rPr>
              <a:t>	b = %ebx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b="1" dirty="0">
                <a:solidFill>
                  <a:srgbClr val="11576A"/>
                </a:solidFill>
                <a:latin typeface="Times" panose="02020603050405020304" pitchFamily="18" charset="0"/>
                <a:ea typeface="宋体" panose="02010600030101010101" pitchFamily="2" charset="-122"/>
              </a:rPr>
              <a:t>	c = %ecx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b="1" dirty="0">
                <a:solidFill>
                  <a:srgbClr val="11576A"/>
                </a:solidFill>
                <a:latin typeface="Times" panose="02020603050405020304" pitchFamily="18" charset="0"/>
                <a:ea typeface="宋体" panose="02010600030101010101" pitchFamily="2" charset="-122"/>
              </a:rPr>
              <a:t>	d = %edx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b="1" dirty="0">
                <a:solidFill>
                  <a:srgbClr val="11576A"/>
                </a:solidFill>
                <a:latin typeface="Times" panose="02020603050405020304" pitchFamily="18" charset="0"/>
                <a:ea typeface="宋体" panose="02010600030101010101" pitchFamily="2" charset="-122"/>
              </a:rPr>
              <a:t>	S = %esi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b="1" dirty="0">
                <a:solidFill>
                  <a:srgbClr val="11576A"/>
                </a:solidFill>
                <a:latin typeface="Times" panose="02020603050405020304" pitchFamily="18" charset="0"/>
                <a:ea typeface="宋体" panose="02010600030101010101" pitchFamily="2" charset="-122"/>
              </a:rPr>
              <a:t>	D = %edi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b="1" dirty="0">
                <a:solidFill>
                  <a:srgbClr val="11576A"/>
                </a:solidFill>
                <a:latin typeface="Times" panose="02020603050405020304" pitchFamily="18" charset="0"/>
                <a:ea typeface="宋体" panose="02010600030101010101" pitchFamily="2" charset="-122"/>
              </a:rPr>
              <a:t>	0 = same as the first</a:t>
            </a:r>
          </a:p>
        </p:txBody>
      </p:sp>
    </p:spTree>
    <p:extLst>
      <p:ext uri="{BB962C8B-B14F-4D97-AF65-F5344CB8AC3E}">
        <p14:creationId xmlns="" xmlns:p14="http://schemas.microsoft.com/office/powerpoint/2010/main" val="3226280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80"/>
          <p:cNvSpPr txBox="1"/>
          <p:nvPr/>
        </p:nvSpPr>
        <p:spPr>
          <a:xfrm>
            <a:off x="2411760" y="195486"/>
            <a:ext cx="684076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CC</a:t>
            </a:r>
            <a:r>
              <a:rPr lang="zh-CN" altLang="en-US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内联汇编</a:t>
            </a:r>
            <a:r>
              <a:rPr lang="en-US" altLang="zh-CN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- </a:t>
            </a:r>
            <a:r>
              <a:rPr lang="zh-CN" altLang="en-US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参考资料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4294967295"/>
          </p:nvPr>
        </p:nvSpPr>
        <p:spPr>
          <a:xfrm>
            <a:off x="611560" y="1059582"/>
            <a:ext cx="8352928" cy="1008112"/>
          </a:xfrm>
          <a:prstGeom prst="rect">
            <a:avLst/>
          </a:prstGeom>
        </p:spPr>
        <p:txBody>
          <a:bodyPr/>
          <a:lstStyle/>
          <a:p>
            <a:pPr marL="0" lvl="1" indent="0">
              <a:buNone/>
            </a:pPr>
            <a:r>
              <a:rPr lang="zh-CN" altLang="en-US" sz="18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 </a:t>
            </a:r>
            <a:r>
              <a: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GCC Manual 6.41 – 6.43</a:t>
            </a:r>
          </a:p>
          <a:p>
            <a:pPr marL="0" lvl="1" indent="0">
              <a:buNone/>
            </a:pPr>
            <a:r>
              <a:rPr lang="zh-CN" altLang="en-US" sz="1800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r>
              <a:rPr lang="zh-CN" altLang="en-US" sz="2400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 </a:t>
            </a:r>
            <a:r>
              <a: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Inline </a:t>
            </a:r>
            <a:r>
              <a: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assembly for x86 in Linux: </a:t>
            </a:r>
            <a:r>
              <a: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   </a:t>
            </a:r>
          </a:p>
          <a:p>
            <a:pPr marL="0" lvl="1" indent="0">
              <a:buNone/>
            </a:pPr>
            <a:r>
              <a:rPr lang="en-US" altLang="zh-CN" sz="16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hlinkClick r:id="rId2"/>
              </a:rPr>
              <a:t>http</a:t>
            </a:r>
            <a:r>
              <a: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hlinkClick r:id="rId2"/>
              </a:rPr>
              <a:t>://www.ibm.com/developerworks/library/l-ia/index.html</a:t>
            </a:r>
            <a:endParaRPr lang="en-US" altLang="zh-CN" sz="16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3035169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Box 80"/>
          <p:cNvSpPr txBox="1"/>
          <p:nvPr/>
        </p:nvSpPr>
        <p:spPr>
          <a:xfrm>
            <a:off x="1979712" y="214296"/>
            <a:ext cx="525658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x86</a:t>
            </a:r>
            <a:r>
              <a:rPr lang="zh-CN" altLang="en-US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启动顺序 </a:t>
            </a:r>
            <a:r>
              <a:rPr lang="en-US" altLang="zh-CN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– </a:t>
            </a:r>
            <a:r>
              <a:rPr lang="zh-CN" altLang="en-US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寄存器初始值</a:t>
            </a: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915566"/>
            <a:ext cx="6624736" cy="33288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1" name="Straight Arrow Connector 5"/>
          <p:cNvCxnSpPr>
            <a:cxnSpLocks noChangeShapeType="1"/>
          </p:cNvCxnSpPr>
          <p:nvPr/>
        </p:nvCxnSpPr>
        <p:spPr bwMode="auto">
          <a:xfrm>
            <a:off x="755576" y="1768610"/>
            <a:ext cx="446087" cy="0"/>
          </a:xfrm>
          <a:prstGeom prst="straightConnector1">
            <a:avLst/>
          </a:prstGeom>
          <a:noFill/>
          <a:ln w="25400">
            <a:solidFill>
              <a:schemeClr val="accent2"/>
            </a:solidFill>
            <a:round/>
            <a:headEnd/>
            <a:tailEnd type="arrow" w="med" len="med"/>
          </a:ln>
          <a:effectLst>
            <a:outerShdw dist="20000" dir="5400000" algn="ctr" rotWithShape="0">
              <a:srgbClr val="000000">
                <a:alpha val="31998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2" name="Straight Arrow Connector 7"/>
          <p:cNvCxnSpPr>
            <a:cxnSpLocks noChangeShapeType="1"/>
          </p:cNvCxnSpPr>
          <p:nvPr/>
        </p:nvCxnSpPr>
        <p:spPr bwMode="auto">
          <a:xfrm>
            <a:off x="755575" y="2372174"/>
            <a:ext cx="446088" cy="0"/>
          </a:xfrm>
          <a:prstGeom prst="straightConnector1">
            <a:avLst/>
          </a:prstGeom>
          <a:noFill/>
          <a:ln w="25400">
            <a:solidFill>
              <a:schemeClr val="accent2"/>
            </a:solidFill>
            <a:round/>
            <a:headEnd/>
            <a:tailEnd type="arrow" w="med" len="med"/>
          </a:ln>
          <a:effectLst>
            <a:outerShdw dist="20000" dir="5400000" algn="ctr" rotWithShape="0">
              <a:srgbClr val="000000">
                <a:alpha val="31998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3" name="Text Box 6"/>
          <p:cNvSpPr txBox="1">
            <a:spLocks noChangeArrowheads="1"/>
          </p:cNvSpPr>
          <p:nvPr/>
        </p:nvSpPr>
        <p:spPr bwMode="auto">
          <a:xfrm>
            <a:off x="2339752" y="4244382"/>
            <a:ext cx="416081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1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Monotype Sorts" pitchFamily="1" charset="2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1" charset="2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1" charset="2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Font typeface="Monotype Sorts" pitchFamily="1" charset="2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Monotype Sorts" pitchFamily="1" charset="2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Monotype Sorts" pitchFamily="1" charset="2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Monotype Sorts" pitchFamily="1" charset="2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Monotype Sorts" pitchFamily="1" charset="2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摘自"IA-32 Intel体系结构软件开发者手册"</a:t>
            </a:r>
          </a:p>
        </p:txBody>
      </p:sp>
    </p:spTree>
    <p:extLst>
      <p:ext uri="{BB962C8B-B14F-4D97-AF65-F5344CB8AC3E}">
        <p14:creationId xmlns="" xmlns:p14="http://schemas.microsoft.com/office/powerpoint/2010/main" val="2878086263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956592" y="1128219"/>
            <a:ext cx="7143800" cy="1803571"/>
            <a:chOff x="1115616" y="1131590"/>
            <a:chExt cx="7143800" cy="1803571"/>
          </a:xfrm>
        </p:grpSpPr>
        <p:sp>
          <p:nvSpPr>
            <p:cNvPr id="83" name="TextBox 82"/>
            <p:cNvSpPr txBox="1"/>
            <p:nvPr/>
          </p:nvSpPr>
          <p:spPr>
            <a:xfrm>
              <a:off x="1115616" y="1131590"/>
              <a:ext cx="7143800" cy="18035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   了解</a:t>
              </a:r>
              <a:r>
                <a:rPr lang="en-US" altLang="zh-CN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x86</a:t>
              </a: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中的中断源</a:t>
              </a:r>
            </a:p>
            <a:p>
              <a:pPr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   了解</a:t>
              </a:r>
              <a:r>
                <a:rPr lang="en-US" altLang="zh-CN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CPU</a:t>
              </a: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与操作系统如何处理中断</a:t>
              </a:r>
            </a:p>
            <a:p>
              <a:pPr>
                <a:spcBef>
                  <a:spcPct val="20000"/>
                </a:spcBef>
              </a:pPr>
              <a:r>
                <a:rPr lang="zh-CN" altLang="en-US" sz="2000" b="1" dirty="0" smtClean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   能够</a:t>
              </a: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对中断向量表（中断描述符表，简称</a:t>
              </a:r>
              <a:r>
                <a:rPr lang="en-US" altLang="zh-CN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IDT</a:t>
              </a: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）进行初始化</a:t>
              </a:r>
            </a:p>
            <a:p>
              <a:pPr>
                <a:spcBef>
                  <a:spcPct val="20000"/>
                </a:spcBef>
              </a:pPr>
              <a:r>
                <a:rPr lang="en-US" altLang="zh-CN" sz="3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X86</a:t>
              </a:r>
              <a:r>
                <a:rPr lang="zh-CN" altLang="en-US" sz="3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中的中断处理</a:t>
              </a:r>
              <a:endParaRPr lang="zh-CN" altLang="en-US" sz="3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Arial" panose="020B0604020202020204" pitchFamily="34" charset="0"/>
              </a:endParaRPr>
            </a:p>
          </p:txBody>
        </p:sp>
        <p:pic>
          <p:nvPicPr>
            <p:cNvPr id="85" name="图片 84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59632" y="1271579"/>
              <a:ext cx="151066" cy="148997"/>
            </a:xfrm>
            <a:prstGeom prst="rect">
              <a:avLst/>
            </a:prstGeom>
          </p:spPr>
        </p:pic>
        <p:pic>
          <p:nvPicPr>
            <p:cNvPr id="16" name="图片 15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59632" y="1621082"/>
              <a:ext cx="151066" cy="148997"/>
            </a:xfrm>
            <a:prstGeom prst="rect">
              <a:avLst/>
            </a:prstGeom>
          </p:spPr>
        </p:pic>
        <p:pic>
          <p:nvPicPr>
            <p:cNvPr id="17" name="图片 16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59632" y="1979318"/>
              <a:ext cx="151066" cy="14899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="" xmlns:p14="http://schemas.microsoft.com/office/powerpoint/2010/main" val="3455963555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Box 82"/>
          <p:cNvSpPr txBox="1"/>
          <p:nvPr/>
        </p:nvSpPr>
        <p:spPr>
          <a:xfrm>
            <a:off x="928662" y="871311"/>
            <a:ext cx="6955706" cy="34286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 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中断 </a:t>
            </a:r>
            <a:r>
              <a: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Interrupts</a:t>
            </a:r>
          </a:p>
          <a:p>
            <a:pPr>
              <a:spcBef>
                <a:spcPct val="20000"/>
              </a:spcBef>
            </a:pPr>
            <a:r>
              <a:rPr lang="zh-CN" altLang="en-US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         外部中断 </a:t>
            </a:r>
            <a:r>
              <a:rPr lang="en-US" alt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External (hardware generated) interrupts</a:t>
            </a:r>
          </a:p>
          <a:p>
            <a:pPr>
              <a:spcBef>
                <a:spcPct val="20000"/>
              </a:spcBef>
            </a:pPr>
            <a:r>
              <a:rPr lang="en-US" alt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        </a:t>
            </a:r>
            <a:r>
              <a:rPr lang="zh-CN" altLang="en-US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串口</a:t>
            </a:r>
            <a:r>
              <a: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、硬盘、网卡、时钟、</a:t>
            </a:r>
            <a:r>
              <a:rPr lang="en-US" alt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…</a:t>
            </a:r>
          </a:p>
          <a:p>
            <a:pPr>
              <a:spcBef>
                <a:spcPct val="20000"/>
              </a:spcBef>
            </a:pPr>
            <a:r>
              <a:rPr lang="zh-CN" altLang="en-US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         软件</a:t>
            </a:r>
            <a:r>
              <a: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产生的中断 </a:t>
            </a:r>
            <a:r>
              <a:rPr lang="en-US" alt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Software generated interrupts</a:t>
            </a:r>
          </a:p>
          <a:p>
            <a:pPr>
              <a:spcBef>
                <a:spcPct val="20000"/>
              </a:spcBef>
            </a:pPr>
            <a:r>
              <a: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         The </a:t>
            </a:r>
            <a:r>
              <a:rPr lang="en-US" alt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INT n </a:t>
            </a:r>
            <a:r>
              <a: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指令，通常用于系统调用</a:t>
            </a:r>
          </a:p>
          <a:p>
            <a:pPr>
              <a:spcBef>
                <a:spcPct val="20000"/>
              </a:spcBef>
            </a:pP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异常 </a:t>
            </a:r>
            <a:r>
              <a: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Exceptions</a:t>
            </a:r>
          </a:p>
          <a:p>
            <a:pPr>
              <a:spcBef>
                <a:spcPct val="20000"/>
              </a:spcBef>
            </a:pPr>
            <a:r>
              <a:rPr lang="zh-CN" altLang="en-US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         程序</a:t>
            </a:r>
            <a:r>
              <a: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错误</a:t>
            </a:r>
          </a:p>
          <a:p>
            <a:pPr>
              <a:spcBef>
                <a:spcPct val="20000"/>
              </a:spcBef>
            </a:pPr>
            <a:r>
              <a:rPr lang="zh-CN" altLang="en-US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         软件</a:t>
            </a:r>
            <a:r>
              <a: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产生的异常 </a:t>
            </a:r>
            <a:r>
              <a:rPr lang="en-US" alt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Software generated exceptions</a:t>
            </a:r>
          </a:p>
          <a:p>
            <a:pPr>
              <a:spcBef>
                <a:spcPct val="20000"/>
              </a:spcBef>
            </a:pPr>
            <a:r>
              <a: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         INTO</a:t>
            </a:r>
            <a:r>
              <a:rPr lang="en-US" alt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, INT 3 and BOUND</a:t>
            </a:r>
          </a:p>
          <a:p>
            <a:pPr>
              <a:spcBef>
                <a:spcPct val="20000"/>
              </a:spcBef>
            </a:pPr>
            <a:r>
              <a:rPr lang="zh-CN" altLang="en-US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         机器检查</a:t>
            </a:r>
            <a:r>
              <a: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出的异常</a:t>
            </a:r>
            <a:r>
              <a:rPr lang="en-US" alt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S</a:t>
            </a:r>
          </a:p>
        </p:txBody>
      </p:sp>
      <p:sp>
        <p:nvSpPr>
          <p:cNvPr id="7" name="TextBox 80"/>
          <p:cNvSpPr txBox="1"/>
          <p:nvPr/>
        </p:nvSpPr>
        <p:spPr>
          <a:xfrm>
            <a:off x="2303240" y="195486"/>
            <a:ext cx="684076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X86</a:t>
            </a:r>
            <a:r>
              <a:rPr lang="zh-CN" altLang="en-US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中的中断处理</a:t>
            </a:r>
            <a:r>
              <a:rPr lang="en-US" altLang="zh-CN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– </a:t>
            </a:r>
            <a:r>
              <a:rPr lang="zh-CN" altLang="en-US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中断源</a:t>
            </a:r>
          </a:p>
        </p:txBody>
      </p:sp>
      <p:pic>
        <p:nvPicPr>
          <p:cNvPr id="4" name="图片 3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82176" y="1335836"/>
            <a:ext cx="151066" cy="148997"/>
          </a:xfrm>
          <a:prstGeom prst="rect">
            <a:avLst/>
          </a:prstGeom>
        </p:spPr>
      </p:pic>
      <p:pic>
        <p:nvPicPr>
          <p:cNvPr id="5" name="图片 4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80488" y="2008653"/>
            <a:ext cx="151066" cy="148997"/>
          </a:xfrm>
          <a:prstGeom prst="rect">
            <a:avLst/>
          </a:prstGeom>
        </p:spPr>
      </p:pic>
      <p:pic>
        <p:nvPicPr>
          <p:cNvPr id="9" name="图片 8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80488" y="3038122"/>
            <a:ext cx="151066" cy="148997"/>
          </a:xfrm>
          <a:prstGeom prst="rect">
            <a:avLst/>
          </a:prstGeom>
        </p:spPr>
      </p:pic>
      <p:pic>
        <p:nvPicPr>
          <p:cNvPr id="10" name="图片 9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80488" y="3350710"/>
            <a:ext cx="151066" cy="148997"/>
          </a:xfrm>
          <a:prstGeom prst="rect">
            <a:avLst/>
          </a:prstGeom>
        </p:spPr>
      </p:pic>
      <p:pic>
        <p:nvPicPr>
          <p:cNvPr id="11" name="图片 10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80488" y="3999967"/>
            <a:ext cx="151066" cy="14899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623760605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Box 82"/>
          <p:cNvSpPr txBox="1"/>
          <p:nvPr/>
        </p:nvSpPr>
        <p:spPr>
          <a:xfrm>
            <a:off x="928662" y="771550"/>
            <a:ext cx="6955706" cy="1403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 </a:t>
            </a:r>
            <a:r>
              <a:rPr lang="zh-CN" altLang="en-US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每个</a:t>
            </a:r>
            <a:r>
              <a: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中断或异常与一个中断服务例程（ </a:t>
            </a:r>
            <a:r>
              <a:rPr lang="en-US" alt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Interrupt Service </a:t>
            </a:r>
            <a:r>
              <a: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    </a:t>
            </a:r>
          </a:p>
          <a:p>
            <a:pPr>
              <a:spcBef>
                <a:spcPct val="20000"/>
              </a:spcBef>
            </a:pPr>
            <a:r>
              <a:rPr lang="en-US" alt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    Routine </a:t>
            </a:r>
            <a:r>
              <a: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，简称</a:t>
            </a:r>
            <a:r>
              <a:rPr lang="en-US" alt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ISR</a:t>
            </a:r>
            <a:r>
              <a: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）关联，其关联关系存储在中断描述符</a:t>
            </a:r>
            <a:r>
              <a:rPr lang="zh-CN" altLang="en-US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表</a:t>
            </a:r>
            <a:endParaRPr lang="en-US" altLang="zh-CN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ct val="20000"/>
              </a:spcBef>
            </a:pPr>
            <a:r>
              <a:rPr lang="en-US" alt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zh-CN" altLang="en-US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（ </a:t>
            </a:r>
            <a:r>
              <a:rPr lang="en-US" alt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Interrupt Descriptor Table</a:t>
            </a:r>
            <a:r>
              <a: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，简称</a:t>
            </a:r>
            <a:r>
              <a:rPr lang="en-US" alt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IDT</a:t>
            </a:r>
            <a:r>
              <a: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）。</a:t>
            </a:r>
          </a:p>
          <a:p>
            <a:pPr>
              <a:spcBef>
                <a:spcPct val="20000"/>
              </a:spcBef>
            </a:pPr>
            <a:r>
              <a:rPr lang="zh-CN" altLang="en-US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r>
              <a:rPr lang="zh-CN" altLang="en-US" sz="2000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 </a:t>
            </a:r>
            <a:r>
              <a: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IDT</a:t>
            </a:r>
            <a:r>
              <a: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的起始地址和大小保存在中断描述符表寄存器</a:t>
            </a:r>
            <a:r>
              <a:rPr lang="en-US" alt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IDTR</a:t>
            </a:r>
            <a:r>
              <a: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中</a:t>
            </a:r>
            <a:endParaRPr lang="en-US" altLang="zh-CN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80"/>
          <p:cNvSpPr txBox="1"/>
          <p:nvPr/>
        </p:nvSpPr>
        <p:spPr>
          <a:xfrm>
            <a:off x="827584" y="195486"/>
            <a:ext cx="831641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X86</a:t>
            </a:r>
            <a:r>
              <a:rPr lang="zh-CN" altLang="en-US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中的中断处理</a:t>
            </a:r>
            <a:r>
              <a:rPr lang="en-US" altLang="zh-CN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– </a:t>
            </a:r>
            <a:r>
              <a:rPr lang="zh-CN" altLang="en-US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确定中断服务例程（</a:t>
            </a:r>
            <a:r>
              <a:rPr lang="en-US" altLang="zh-CN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ISR</a:t>
            </a:r>
            <a:r>
              <a:rPr lang="zh-CN" altLang="en-US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  <p:pic>
        <p:nvPicPr>
          <p:cNvPr id="12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2139702"/>
            <a:ext cx="3339901" cy="2459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 Box 6"/>
          <p:cNvSpPr txBox="1">
            <a:spLocks noChangeArrowheads="1"/>
          </p:cNvSpPr>
          <p:nvPr/>
        </p:nvSpPr>
        <p:spPr bwMode="auto">
          <a:xfrm>
            <a:off x="2326105" y="4647549"/>
            <a:ext cx="416081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1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Monotype Sorts" pitchFamily="1" charset="2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1" charset="2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1" charset="2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Font typeface="Monotype Sorts" pitchFamily="1" charset="2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Monotype Sorts" pitchFamily="1" charset="2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Monotype Sorts" pitchFamily="1" charset="2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Monotype Sorts" pitchFamily="1" charset="2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Monotype Sorts" pitchFamily="1" charset="2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摘自"IA-32 Intel体系结构软件开发者手册"</a:t>
            </a:r>
          </a:p>
        </p:txBody>
      </p:sp>
    </p:spTree>
    <p:extLst>
      <p:ext uri="{BB962C8B-B14F-4D97-AF65-F5344CB8AC3E}">
        <p14:creationId xmlns="" xmlns:p14="http://schemas.microsoft.com/office/powerpoint/2010/main" val="326317805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80"/>
          <p:cNvSpPr txBox="1"/>
          <p:nvPr/>
        </p:nvSpPr>
        <p:spPr>
          <a:xfrm>
            <a:off x="827584" y="195486"/>
            <a:ext cx="831641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X86</a:t>
            </a:r>
            <a:r>
              <a:rPr lang="zh-CN" altLang="en-US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中的中断处理</a:t>
            </a:r>
            <a:r>
              <a:rPr lang="en-US" altLang="zh-CN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– </a:t>
            </a:r>
            <a:r>
              <a:rPr lang="zh-CN" altLang="en-US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确定中断服务例程（</a:t>
            </a:r>
            <a:r>
              <a:rPr lang="en-US" altLang="zh-CN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ISR</a:t>
            </a:r>
            <a:r>
              <a:rPr lang="zh-CN" altLang="en-US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  <p:sp>
        <p:nvSpPr>
          <p:cNvPr id="13" name="Text Box 6"/>
          <p:cNvSpPr txBox="1">
            <a:spLocks noChangeArrowheads="1"/>
          </p:cNvSpPr>
          <p:nvPr/>
        </p:nvSpPr>
        <p:spPr bwMode="auto">
          <a:xfrm>
            <a:off x="2326105" y="4647549"/>
            <a:ext cx="416081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1" charset="2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Monotype Sorts" pitchFamily="1" charset="2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1" charset="2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1" charset="2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Font typeface="Monotype Sorts" pitchFamily="1" charset="2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Monotype Sorts" pitchFamily="1" charset="2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Monotype Sorts" pitchFamily="1" charset="2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Monotype Sorts" pitchFamily="1" charset="2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Monotype Sorts" pitchFamily="1" charset="2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摘自"IA-32 Intel体系结构软件开发者手册"</a:t>
            </a: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1791" y="841280"/>
            <a:ext cx="3878401" cy="3664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2516175543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80"/>
          <p:cNvSpPr txBox="1"/>
          <p:nvPr/>
        </p:nvSpPr>
        <p:spPr>
          <a:xfrm>
            <a:off x="827584" y="195486"/>
            <a:ext cx="831641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X86</a:t>
            </a:r>
            <a:r>
              <a:rPr lang="zh-CN" altLang="en-US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中的中断处理</a:t>
            </a:r>
            <a:r>
              <a:rPr lang="en-US" altLang="zh-CN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– </a:t>
            </a:r>
            <a:r>
              <a:rPr lang="zh-CN" altLang="en-US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确定中断服务例程（</a:t>
            </a:r>
            <a:r>
              <a:rPr lang="en-US" altLang="zh-CN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ISR</a:t>
            </a:r>
            <a:r>
              <a:rPr lang="zh-CN" altLang="en-US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  <p:sp>
        <p:nvSpPr>
          <p:cNvPr id="13" name="Text Box 6"/>
          <p:cNvSpPr txBox="1">
            <a:spLocks noChangeArrowheads="1"/>
          </p:cNvSpPr>
          <p:nvPr/>
        </p:nvSpPr>
        <p:spPr bwMode="auto">
          <a:xfrm>
            <a:off x="2326105" y="4647549"/>
            <a:ext cx="416081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1" charset="2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Monotype Sorts" pitchFamily="1" charset="2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1" charset="2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1" charset="2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Font typeface="Monotype Sorts" pitchFamily="1" charset="2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Monotype Sorts" pitchFamily="1" charset="2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Monotype Sorts" pitchFamily="1" charset="2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Monotype Sorts" pitchFamily="1" charset="2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Monotype Sorts" pitchFamily="1" charset="2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摘自"IA-32 Intel体系结构软件开发者手册"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865824"/>
            <a:ext cx="4032448" cy="36501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2740827182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80"/>
          <p:cNvSpPr txBox="1"/>
          <p:nvPr/>
        </p:nvSpPr>
        <p:spPr>
          <a:xfrm>
            <a:off x="683568" y="195486"/>
            <a:ext cx="831641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X86</a:t>
            </a:r>
            <a:r>
              <a:rPr lang="zh-CN" altLang="en-US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中的中断处理</a:t>
            </a:r>
            <a:r>
              <a:rPr lang="en-US" altLang="zh-CN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–</a:t>
            </a:r>
            <a:r>
              <a:rPr lang="zh-CN" altLang="en-US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切换到中断服务例程（</a:t>
            </a:r>
            <a:r>
              <a:rPr lang="en-US" altLang="zh-CN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ISR</a:t>
            </a:r>
            <a:r>
              <a:rPr lang="zh-CN" altLang="en-US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  <p:sp>
        <p:nvSpPr>
          <p:cNvPr id="6" name="TextBox 82"/>
          <p:cNvSpPr txBox="1"/>
          <p:nvPr/>
        </p:nvSpPr>
        <p:spPr>
          <a:xfrm>
            <a:off x="928662" y="915566"/>
            <a:ext cx="69557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 </a:t>
            </a: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不同特权级的中断切换对堆栈的影响</a:t>
            </a:r>
          </a:p>
        </p:txBody>
      </p:sp>
      <p:graphicFrame>
        <p:nvGraphicFramePr>
          <p:cNvPr id="8" name="Group 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080355041"/>
              </p:ext>
            </p:extLst>
          </p:nvPr>
        </p:nvGraphicFramePr>
        <p:xfrm>
          <a:off x="1108894" y="2044477"/>
          <a:ext cx="1117600" cy="2319423"/>
        </p:xfrm>
        <a:graphic>
          <a:graphicData uri="http://schemas.openxmlformats.org/drawingml/2006/table">
            <a:tbl>
              <a:tblPr/>
              <a:tblGrid>
                <a:gridCol w="11176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44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Monotype Sorts" pitchFamily="1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buFont typeface="Monotype Sorts" pitchFamily="1" charset="2"/>
                        <a:defRPr>
                          <a:solidFill>
                            <a:schemeClr val="folHlink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pitchFamily="1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Monotype Sorts" pitchFamily="1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buFont typeface="Monotype Sorts" pitchFamily="1" charset="2"/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Monotype Sorts" pitchFamily="1" charset="2"/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Monotype Sorts" pitchFamily="1" charset="2"/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Monotype Sorts" pitchFamily="1" charset="2"/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Monotype Sorts" pitchFamily="1" charset="2"/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zh-CN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  <a:ea typeface="MS PGothic" panose="020B0600070205080204" pitchFamily="34" charset="-128"/>
                      </a:endParaRPr>
                    </a:p>
                  </a:txBody>
                  <a:tcPr marT="45691" marB="456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44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Monotype Sorts" pitchFamily="1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buFont typeface="Monotype Sorts" pitchFamily="1" charset="2"/>
                        <a:defRPr>
                          <a:solidFill>
                            <a:schemeClr val="folHlink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pitchFamily="1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Monotype Sorts" pitchFamily="1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buFont typeface="Monotype Sorts" pitchFamily="1" charset="2"/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Monotype Sorts" pitchFamily="1" charset="2"/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Monotype Sorts" pitchFamily="1" charset="2"/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Monotype Sorts" pitchFamily="1" charset="2"/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Monotype Sorts" pitchFamily="1" charset="2"/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zh-CN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  <a:ea typeface="MS PGothic" panose="020B0600070205080204" pitchFamily="34" charset="-128"/>
                      </a:endParaRPr>
                    </a:p>
                  </a:txBody>
                  <a:tcPr marT="45691" marB="456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44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Monotype Sorts" pitchFamily="1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buFont typeface="Monotype Sorts" pitchFamily="1" charset="2"/>
                        <a:defRPr>
                          <a:solidFill>
                            <a:schemeClr val="folHlink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pitchFamily="1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Monotype Sorts" pitchFamily="1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buFont typeface="Monotype Sorts" pitchFamily="1" charset="2"/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Monotype Sorts" pitchFamily="1" charset="2"/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Monotype Sorts" pitchFamily="1" charset="2"/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Monotype Sorts" pitchFamily="1" charset="2"/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Monotype Sorts" pitchFamily="1" charset="2"/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zh-CN" altLang="en-US" sz="1200" b="1" kern="1200" dirty="0" smtClean="0">
                          <a:solidFill>
                            <a:srgbClr val="11576A"/>
                          </a:solidFill>
                          <a:latin typeface="Times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EFLAGS</a:t>
                      </a:r>
                    </a:p>
                  </a:txBody>
                  <a:tcPr marT="45691" marB="456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44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Monotype Sorts" pitchFamily="1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buFont typeface="Monotype Sorts" pitchFamily="1" charset="2"/>
                        <a:defRPr>
                          <a:solidFill>
                            <a:schemeClr val="folHlink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pitchFamily="1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Monotype Sorts" pitchFamily="1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buFont typeface="Monotype Sorts" pitchFamily="1" charset="2"/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Monotype Sorts" pitchFamily="1" charset="2"/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Monotype Sorts" pitchFamily="1" charset="2"/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Monotype Sorts" pitchFamily="1" charset="2"/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Monotype Sorts" pitchFamily="1" charset="2"/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zh-CN" altLang="en-US" sz="1200" b="1" kern="1200" dirty="0" smtClean="0">
                          <a:solidFill>
                            <a:srgbClr val="11576A"/>
                          </a:solidFill>
                          <a:latin typeface="Times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CS</a:t>
                      </a:r>
                    </a:p>
                  </a:txBody>
                  <a:tcPr marT="45691" marB="456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44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Monotype Sorts" pitchFamily="1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buFont typeface="Monotype Sorts" pitchFamily="1" charset="2"/>
                        <a:defRPr>
                          <a:solidFill>
                            <a:schemeClr val="folHlink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pitchFamily="1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Monotype Sorts" pitchFamily="1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buFont typeface="Monotype Sorts" pitchFamily="1" charset="2"/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Monotype Sorts" pitchFamily="1" charset="2"/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Monotype Sorts" pitchFamily="1" charset="2"/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Monotype Sorts" pitchFamily="1" charset="2"/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Monotype Sorts" pitchFamily="1" charset="2"/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zh-CN" altLang="en-US" sz="1200" b="1" kern="1200" dirty="0" smtClean="0">
                          <a:solidFill>
                            <a:srgbClr val="11576A"/>
                          </a:solidFill>
                          <a:latin typeface="Times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EIP</a:t>
                      </a:r>
                    </a:p>
                  </a:txBody>
                  <a:tcPr marT="45691" marB="456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44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Monotype Sorts" pitchFamily="1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buFont typeface="Monotype Sorts" pitchFamily="1" charset="2"/>
                        <a:defRPr>
                          <a:solidFill>
                            <a:schemeClr val="folHlink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pitchFamily="1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Monotype Sorts" pitchFamily="1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buFont typeface="Monotype Sorts" pitchFamily="1" charset="2"/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Monotype Sorts" pitchFamily="1" charset="2"/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Monotype Sorts" pitchFamily="1" charset="2"/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Monotype Sorts" pitchFamily="1" charset="2"/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Monotype Sorts" pitchFamily="1" charset="2"/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zh-CN" altLang="en-US" sz="1200" b="1" kern="1200" dirty="0" smtClean="0">
                          <a:solidFill>
                            <a:srgbClr val="11576A"/>
                          </a:solidFill>
                          <a:latin typeface="Times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Error Code</a:t>
                      </a:r>
                    </a:p>
                  </a:txBody>
                  <a:tcPr marT="45691" marB="456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44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Monotype Sorts" pitchFamily="1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buFont typeface="Monotype Sorts" pitchFamily="1" charset="2"/>
                        <a:defRPr>
                          <a:solidFill>
                            <a:schemeClr val="folHlink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pitchFamily="1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Monotype Sorts" pitchFamily="1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buFont typeface="Monotype Sorts" pitchFamily="1" charset="2"/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Monotype Sorts" pitchFamily="1" charset="2"/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Monotype Sorts" pitchFamily="1" charset="2"/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Monotype Sorts" pitchFamily="1" charset="2"/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Monotype Sorts" pitchFamily="1" charset="2"/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zh-CN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  <a:ea typeface="MS PGothic" panose="020B0600070205080204" pitchFamily="34" charset="-128"/>
                      </a:endParaRPr>
                    </a:p>
                  </a:txBody>
                  <a:tcPr marT="45691" marB="456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44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Monotype Sorts" pitchFamily="1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buFont typeface="Monotype Sorts" pitchFamily="1" charset="2"/>
                        <a:defRPr>
                          <a:solidFill>
                            <a:schemeClr val="folHlink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pitchFamily="1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Monotype Sorts" pitchFamily="1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buFont typeface="Monotype Sorts" pitchFamily="1" charset="2"/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Monotype Sorts" pitchFamily="1" charset="2"/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Monotype Sorts" pitchFamily="1" charset="2"/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Monotype Sorts" pitchFamily="1" charset="2"/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Monotype Sorts" pitchFamily="1" charset="2"/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zh-CN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  <a:ea typeface="MS PGothic" panose="020B0600070205080204" pitchFamily="34" charset="-128"/>
                      </a:endParaRPr>
                    </a:p>
                  </a:txBody>
                  <a:tcPr marT="45691" marB="456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44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Monotype Sorts" pitchFamily="1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buFont typeface="Monotype Sorts" pitchFamily="1" charset="2"/>
                        <a:defRPr>
                          <a:solidFill>
                            <a:schemeClr val="folHlink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pitchFamily="1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Monotype Sorts" pitchFamily="1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buFont typeface="Monotype Sorts" pitchFamily="1" charset="2"/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Monotype Sorts" pitchFamily="1" charset="2"/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Monotype Sorts" pitchFamily="1" charset="2"/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Monotype Sorts" pitchFamily="1" charset="2"/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Monotype Sorts" pitchFamily="1" charset="2"/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zh-CN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  <a:ea typeface="MS PGothic" panose="020B0600070205080204" pitchFamily="34" charset="-128"/>
                      </a:endParaRPr>
                    </a:p>
                  </a:txBody>
                  <a:tcPr marT="45691" marB="456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9" name="TextBox 5"/>
          <p:cNvSpPr txBox="1">
            <a:spLocks noChangeArrowheads="1"/>
          </p:cNvSpPr>
          <p:nvPr/>
        </p:nvSpPr>
        <p:spPr bwMode="auto">
          <a:xfrm>
            <a:off x="2642419" y="2282602"/>
            <a:ext cx="150579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1" charset="2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Monotype Sorts" pitchFamily="1" charset="2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1" charset="2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1" charset="2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Font typeface="Monotype Sorts" pitchFamily="1" charset="2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Monotype Sorts" pitchFamily="1" charset="2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Monotype Sorts" pitchFamily="1" charset="2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Monotype Sorts" pitchFamily="1" charset="2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Monotype Sorts" pitchFamily="1" charset="2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200" b="1" dirty="0">
                <a:solidFill>
                  <a:srgbClr val="11576A"/>
                </a:solidFill>
                <a:latin typeface="Times" panose="02020603050405020304" pitchFamily="18" charset="0"/>
                <a:ea typeface="宋体" panose="02010600030101010101" pitchFamily="2" charset="-122"/>
              </a:rPr>
              <a:t>ESP Before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200" b="1" dirty="0">
                <a:solidFill>
                  <a:srgbClr val="11576A"/>
                </a:solidFill>
                <a:latin typeface="Times" panose="02020603050405020304" pitchFamily="18" charset="0"/>
                <a:ea typeface="宋体" panose="02010600030101010101" pitchFamily="2" charset="-122"/>
              </a:rPr>
              <a:t>Transfer to Handler</a:t>
            </a:r>
          </a:p>
        </p:txBody>
      </p:sp>
      <p:cxnSp>
        <p:nvCxnSpPr>
          <p:cNvPr id="10" name="Straight Arrow Connector 6"/>
          <p:cNvCxnSpPr>
            <a:cxnSpLocks noChangeShapeType="1"/>
          </p:cNvCxnSpPr>
          <p:nvPr/>
        </p:nvCxnSpPr>
        <p:spPr bwMode="auto">
          <a:xfrm flipH="1">
            <a:off x="2266182" y="2414364"/>
            <a:ext cx="417512" cy="0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1" name="TextBox 7"/>
          <p:cNvSpPr txBox="1">
            <a:spLocks noChangeArrowheads="1"/>
          </p:cNvSpPr>
          <p:nvPr/>
        </p:nvSpPr>
        <p:spPr bwMode="auto">
          <a:xfrm>
            <a:off x="2642419" y="3258914"/>
            <a:ext cx="150579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1" charset="2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Monotype Sorts" pitchFamily="1" charset="2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1" charset="2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1" charset="2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Font typeface="Monotype Sorts" pitchFamily="1" charset="2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Monotype Sorts" pitchFamily="1" charset="2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Monotype Sorts" pitchFamily="1" charset="2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Monotype Sorts" pitchFamily="1" charset="2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Monotype Sorts" pitchFamily="1" charset="2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200" b="1">
                <a:solidFill>
                  <a:srgbClr val="11576A"/>
                </a:solidFill>
                <a:latin typeface="Times" panose="02020603050405020304" pitchFamily="18" charset="0"/>
                <a:ea typeface="宋体" panose="02010600030101010101" pitchFamily="2" charset="-122"/>
              </a:rPr>
              <a:t>ESP After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200" b="1">
                <a:solidFill>
                  <a:srgbClr val="11576A"/>
                </a:solidFill>
                <a:latin typeface="Times" panose="02020603050405020304" pitchFamily="18" charset="0"/>
                <a:ea typeface="宋体" panose="02010600030101010101" pitchFamily="2" charset="-122"/>
              </a:rPr>
              <a:t>Transfer to Handler</a:t>
            </a:r>
          </a:p>
        </p:txBody>
      </p:sp>
      <p:cxnSp>
        <p:nvCxnSpPr>
          <p:cNvPr id="12" name="Straight Arrow Connector 8"/>
          <p:cNvCxnSpPr>
            <a:cxnSpLocks noChangeShapeType="1"/>
          </p:cNvCxnSpPr>
          <p:nvPr/>
        </p:nvCxnSpPr>
        <p:spPr bwMode="auto">
          <a:xfrm flipH="1">
            <a:off x="2266182" y="3390677"/>
            <a:ext cx="417512" cy="0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4" name="TextBox 9"/>
          <p:cNvSpPr txBox="1">
            <a:spLocks noChangeArrowheads="1"/>
          </p:cNvSpPr>
          <p:nvPr/>
        </p:nvSpPr>
        <p:spPr bwMode="auto">
          <a:xfrm>
            <a:off x="1617926" y="1452339"/>
            <a:ext cx="172354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1" charset="2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Monotype Sorts" pitchFamily="1" charset="2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1" charset="2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1" charset="2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Font typeface="Monotype Sorts" pitchFamily="1" charset="2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Monotype Sorts" pitchFamily="1" charset="2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Monotype Sorts" pitchFamily="1" charset="2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Monotype Sorts" pitchFamily="1" charset="2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Monotype Sorts" pitchFamily="1" charset="2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200" b="1">
                <a:solidFill>
                  <a:srgbClr val="11576A"/>
                </a:solidFill>
                <a:latin typeface="Times" panose="02020603050405020304" pitchFamily="18" charset="0"/>
                <a:ea typeface="宋体" panose="02010600030101010101" pitchFamily="2" charset="-122"/>
              </a:rPr>
              <a:t>Stack Usage with No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200" b="1">
                <a:solidFill>
                  <a:srgbClr val="11576A"/>
                </a:solidFill>
                <a:latin typeface="Times" panose="02020603050405020304" pitchFamily="18" charset="0"/>
                <a:ea typeface="宋体" panose="02010600030101010101" pitchFamily="2" charset="-122"/>
              </a:rPr>
              <a:t>Privilege-Level Change</a:t>
            </a:r>
          </a:p>
        </p:txBody>
      </p:sp>
      <p:graphicFrame>
        <p:nvGraphicFramePr>
          <p:cNvPr id="15" name="Group 29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875972707"/>
              </p:ext>
            </p:extLst>
          </p:nvPr>
        </p:nvGraphicFramePr>
        <p:xfrm>
          <a:off x="4531544" y="2044477"/>
          <a:ext cx="1117600" cy="2200275"/>
        </p:xfrm>
        <a:graphic>
          <a:graphicData uri="http://schemas.openxmlformats.org/drawingml/2006/table">
            <a:tbl>
              <a:tblPr/>
              <a:tblGrid>
                <a:gridCol w="11176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44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Monotype Sorts" pitchFamily="1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buFont typeface="Monotype Sorts" pitchFamily="1" charset="2"/>
                        <a:defRPr>
                          <a:solidFill>
                            <a:schemeClr val="folHlink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pitchFamily="1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Monotype Sorts" pitchFamily="1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buFont typeface="Monotype Sorts" pitchFamily="1" charset="2"/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Monotype Sorts" pitchFamily="1" charset="2"/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Monotype Sorts" pitchFamily="1" charset="2"/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Monotype Sorts" pitchFamily="1" charset="2"/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Monotype Sorts" pitchFamily="1" charset="2"/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zh-CN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  <a:ea typeface="MS PGothic" panose="020B0600070205080204" pitchFamily="34" charset="-128"/>
                      </a:endParaRPr>
                    </a:p>
                  </a:txBody>
                  <a:tcPr marT="45691" marB="456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44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Monotype Sorts" pitchFamily="1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buFont typeface="Monotype Sorts" pitchFamily="1" charset="2"/>
                        <a:defRPr>
                          <a:solidFill>
                            <a:schemeClr val="folHlink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pitchFamily="1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Monotype Sorts" pitchFamily="1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buFont typeface="Monotype Sorts" pitchFamily="1" charset="2"/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Monotype Sorts" pitchFamily="1" charset="2"/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Monotype Sorts" pitchFamily="1" charset="2"/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Monotype Sorts" pitchFamily="1" charset="2"/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Monotype Sorts" pitchFamily="1" charset="2"/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zh-CN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  <a:ea typeface="MS PGothic" panose="020B0600070205080204" pitchFamily="34" charset="-128"/>
                      </a:endParaRPr>
                    </a:p>
                  </a:txBody>
                  <a:tcPr marT="45691" marB="456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44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Monotype Sorts" pitchFamily="1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buFont typeface="Monotype Sorts" pitchFamily="1" charset="2"/>
                        <a:defRPr>
                          <a:solidFill>
                            <a:schemeClr val="folHlink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pitchFamily="1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Monotype Sorts" pitchFamily="1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buFont typeface="Monotype Sorts" pitchFamily="1" charset="2"/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Monotype Sorts" pitchFamily="1" charset="2"/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Monotype Sorts" pitchFamily="1" charset="2"/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Monotype Sorts" pitchFamily="1" charset="2"/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Monotype Sorts" pitchFamily="1" charset="2"/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zh-CN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  <a:ea typeface="MS PGothic" panose="020B0600070205080204" pitchFamily="34" charset="-128"/>
                      </a:endParaRPr>
                    </a:p>
                  </a:txBody>
                  <a:tcPr marT="45691" marB="456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44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Monotype Sorts" pitchFamily="1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buFont typeface="Monotype Sorts" pitchFamily="1" charset="2"/>
                        <a:defRPr>
                          <a:solidFill>
                            <a:schemeClr val="folHlink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pitchFamily="1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Monotype Sorts" pitchFamily="1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buFont typeface="Monotype Sorts" pitchFamily="1" charset="2"/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Monotype Sorts" pitchFamily="1" charset="2"/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Monotype Sorts" pitchFamily="1" charset="2"/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Monotype Sorts" pitchFamily="1" charset="2"/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Monotype Sorts" pitchFamily="1" charset="2"/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zh-CN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  <a:ea typeface="MS PGothic" panose="020B0600070205080204" pitchFamily="34" charset="-128"/>
                      </a:endParaRPr>
                    </a:p>
                  </a:txBody>
                  <a:tcPr marT="45691" marB="456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44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Monotype Sorts" pitchFamily="1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buFont typeface="Monotype Sorts" pitchFamily="1" charset="2"/>
                        <a:defRPr>
                          <a:solidFill>
                            <a:schemeClr val="folHlink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pitchFamily="1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Monotype Sorts" pitchFamily="1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buFont typeface="Monotype Sorts" pitchFamily="1" charset="2"/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Monotype Sorts" pitchFamily="1" charset="2"/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Monotype Sorts" pitchFamily="1" charset="2"/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Monotype Sorts" pitchFamily="1" charset="2"/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Monotype Sorts" pitchFamily="1" charset="2"/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zh-CN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  <a:ea typeface="MS PGothic" panose="020B0600070205080204" pitchFamily="34" charset="-128"/>
                      </a:endParaRPr>
                    </a:p>
                  </a:txBody>
                  <a:tcPr marT="45691" marB="456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44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Monotype Sorts" pitchFamily="1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buFont typeface="Monotype Sorts" pitchFamily="1" charset="2"/>
                        <a:defRPr>
                          <a:solidFill>
                            <a:schemeClr val="folHlink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pitchFamily="1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Monotype Sorts" pitchFamily="1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buFont typeface="Monotype Sorts" pitchFamily="1" charset="2"/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Monotype Sorts" pitchFamily="1" charset="2"/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Monotype Sorts" pitchFamily="1" charset="2"/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Monotype Sorts" pitchFamily="1" charset="2"/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Monotype Sorts" pitchFamily="1" charset="2"/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zh-CN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  <a:ea typeface="MS PGothic" panose="020B0600070205080204" pitchFamily="34" charset="-128"/>
                      </a:endParaRPr>
                    </a:p>
                  </a:txBody>
                  <a:tcPr marT="45691" marB="456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44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Monotype Sorts" pitchFamily="1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buFont typeface="Monotype Sorts" pitchFamily="1" charset="2"/>
                        <a:defRPr>
                          <a:solidFill>
                            <a:schemeClr val="folHlink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pitchFamily="1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Monotype Sorts" pitchFamily="1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buFont typeface="Monotype Sorts" pitchFamily="1" charset="2"/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Monotype Sorts" pitchFamily="1" charset="2"/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Monotype Sorts" pitchFamily="1" charset="2"/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Monotype Sorts" pitchFamily="1" charset="2"/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Monotype Sorts" pitchFamily="1" charset="2"/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zh-CN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  <a:ea typeface="MS PGothic" panose="020B0600070205080204" pitchFamily="34" charset="-128"/>
                      </a:endParaRPr>
                    </a:p>
                  </a:txBody>
                  <a:tcPr marT="45691" marB="456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44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Monotype Sorts" pitchFamily="1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buFont typeface="Monotype Sorts" pitchFamily="1" charset="2"/>
                        <a:defRPr>
                          <a:solidFill>
                            <a:schemeClr val="folHlink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pitchFamily="1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Monotype Sorts" pitchFamily="1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buFont typeface="Monotype Sorts" pitchFamily="1" charset="2"/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Monotype Sorts" pitchFamily="1" charset="2"/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Monotype Sorts" pitchFamily="1" charset="2"/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Monotype Sorts" pitchFamily="1" charset="2"/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Monotype Sorts" pitchFamily="1" charset="2"/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zh-CN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  <a:ea typeface="MS PGothic" panose="020B0600070205080204" pitchFamily="34" charset="-128"/>
                      </a:endParaRPr>
                    </a:p>
                  </a:txBody>
                  <a:tcPr marT="45691" marB="456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44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Monotype Sorts" pitchFamily="1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buFont typeface="Monotype Sorts" pitchFamily="1" charset="2"/>
                        <a:defRPr>
                          <a:solidFill>
                            <a:schemeClr val="folHlink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pitchFamily="1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Monotype Sorts" pitchFamily="1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buFont typeface="Monotype Sorts" pitchFamily="1" charset="2"/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Monotype Sorts" pitchFamily="1" charset="2"/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Monotype Sorts" pitchFamily="1" charset="2"/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Monotype Sorts" pitchFamily="1" charset="2"/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Monotype Sorts" pitchFamily="1" charset="2"/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zh-CN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  <a:ea typeface="MS PGothic" panose="020B0600070205080204" pitchFamily="34" charset="-128"/>
                      </a:endParaRPr>
                    </a:p>
                  </a:txBody>
                  <a:tcPr marT="45691" marB="456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6" name="TextBox 11"/>
          <p:cNvSpPr txBox="1">
            <a:spLocks noChangeArrowheads="1"/>
          </p:cNvSpPr>
          <p:nvPr/>
        </p:nvSpPr>
        <p:spPr bwMode="auto">
          <a:xfrm>
            <a:off x="6066657" y="2261964"/>
            <a:ext cx="150579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1" charset="2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Monotype Sorts" pitchFamily="1" charset="2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1" charset="2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1" charset="2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Font typeface="Monotype Sorts" pitchFamily="1" charset="2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Monotype Sorts" pitchFamily="1" charset="2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Monotype Sorts" pitchFamily="1" charset="2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Monotype Sorts" pitchFamily="1" charset="2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Monotype Sorts" pitchFamily="1" charset="2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200" b="1">
                <a:solidFill>
                  <a:srgbClr val="11576A"/>
                </a:solidFill>
                <a:latin typeface="Times" panose="02020603050405020304" pitchFamily="18" charset="0"/>
                <a:ea typeface="宋体" panose="02010600030101010101" pitchFamily="2" charset="-122"/>
              </a:rPr>
              <a:t>ESP Before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200" b="1">
                <a:solidFill>
                  <a:srgbClr val="11576A"/>
                </a:solidFill>
                <a:latin typeface="Times" panose="02020603050405020304" pitchFamily="18" charset="0"/>
                <a:ea typeface="宋体" panose="02010600030101010101" pitchFamily="2" charset="-122"/>
              </a:rPr>
              <a:t>Transfer to Handler</a:t>
            </a:r>
          </a:p>
        </p:txBody>
      </p:sp>
      <p:cxnSp>
        <p:nvCxnSpPr>
          <p:cNvPr id="17" name="Straight Arrow Connector 12"/>
          <p:cNvCxnSpPr>
            <a:cxnSpLocks noChangeShapeType="1"/>
          </p:cNvCxnSpPr>
          <p:nvPr/>
        </p:nvCxnSpPr>
        <p:spPr bwMode="auto">
          <a:xfrm flipH="1">
            <a:off x="5669782" y="2395314"/>
            <a:ext cx="417512" cy="0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8" name="TextBox 13"/>
          <p:cNvSpPr txBox="1">
            <a:spLocks noChangeArrowheads="1"/>
          </p:cNvSpPr>
          <p:nvPr/>
        </p:nvSpPr>
        <p:spPr bwMode="auto">
          <a:xfrm>
            <a:off x="5711057" y="3654202"/>
            <a:ext cx="150579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1" charset="2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Monotype Sorts" pitchFamily="1" charset="2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1" charset="2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1" charset="2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Font typeface="Monotype Sorts" pitchFamily="1" charset="2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Monotype Sorts" pitchFamily="1" charset="2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Monotype Sorts" pitchFamily="1" charset="2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Monotype Sorts" pitchFamily="1" charset="2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Monotype Sorts" pitchFamily="1" charset="2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200" b="1">
                <a:solidFill>
                  <a:srgbClr val="11576A"/>
                </a:solidFill>
                <a:latin typeface="Times" panose="02020603050405020304" pitchFamily="18" charset="0"/>
                <a:ea typeface="宋体" panose="02010600030101010101" pitchFamily="2" charset="-122"/>
              </a:rPr>
              <a:t>ESP After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200" b="1">
                <a:solidFill>
                  <a:srgbClr val="11576A"/>
                </a:solidFill>
                <a:latin typeface="Times" panose="02020603050405020304" pitchFamily="18" charset="0"/>
                <a:ea typeface="宋体" panose="02010600030101010101" pitchFamily="2" charset="-122"/>
              </a:rPr>
              <a:t>Transfer to Handler</a:t>
            </a:r>
          </a:p>
        </p:txBody>
      </p:sp>
      <p:sp>
        <p:nvSpPr>
          <p:cNvPr id="19" name="TextBox 14"/>
          <p:cNvSpPr txBox="1">
            <a:spLocks noChangeArrowheads="1"/>
          </p:cNvSpPr>
          <p:nvPr/>
        </p:nvSpPr>
        <p:spPr bwMode="auto">
          <a:xfrm>
            <a:off x="5722407" y="1452339"/>
            <a:ext cx="172354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1" charset="2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Monotype Sorts" pitchFamily="1" charset="2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1" charset="2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1" charset="2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Font typeface="Monotype Sorts" pitchFamily="1" charset="2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Monotype Sorts" pitchFamily="1" charset="2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Monotype Sorts" pitchFamily="1" charset="2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Monotype Sorts" pitchFamily="1" charset="2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Monotype Sorts" pitchFamily="1" charset="2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200" b="1">
                <a:solidFill>
                  <a:srgbClr val="11576A"/>
                </a:solidFill>
                <a:latin typeface="Times" panose="02020603050405020304" pitchFamily="18" charset="0"/>
                <a:ea typeface="宋体" panose="02010600030101010101" pitchFamily="2" charset="-122"/>
              </a:rPr>
              <a:t>Stack Usage with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200" b="1">
                <a:solidFill>
                  <a:srgbClr val="11576A"/>
                </a:solidFill>
                <a:latin typeface="Times" panose="02020603050405020304" pitchFamily="18" charset="0"/>
                <a:ea typeface="宋体" panose="02010600030101010101" pitchFamily="2" charset="-122"/>
              </a:rPr>
              <a:t>Privilege-Level Change</a:t>
            </a:r>
          </a:p>
        </p:txBody>
      </p:sp>
      <p:graphicFrame>
        <p:nvGraphicFramePr>
          <p:cNvPr id="20" name="Group 5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521802146"/>
              </p:ext>
            </p:extLst>
          </p:nvPr>
        </p:nvGraphicFramePr>
        <p:xfrm>
          <a:off x="7519219" y="2049239"/>
          <a:ext cx="1117600" cy="2379165"/>
        </p:xfrm>
        <a:graphic>
          <a:graphicData uri="http://schemas.openxmlformats.org/drawingml/2006/table">
            <a:tbl>
              <a:tblPr/>
              <a:tblGrid>
                <a:gridCol w="11176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44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Monotype Sorts" pitchFamily="1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buFont typeface="Monotype Sorts" pitchFamily="1" charset="2"/>
                        <a:defRPr>
                          <a:solidFill>
                            <a:schemeClr val="folHlink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pitchFamily="1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Monotype Sorts" pitchFamily="1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buFont typeface="Monotype Sorts" pitchFamily="1" charset="2"/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Monotype Sorts" pitchFamily="1" charset="2"/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Monotype Sorts" pitchFamily="1" charset="2"/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Monotype Sorts" pitchFamily="1" charset="2"/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Monotype Sorts" pitchFamily="1" charset="2"/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zh-CN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  <a:ea typeface="MS PGothic" panose="020B0600070205080204" pitchFamily="34" charset="-128"/>
                      </a:endParaRPr>
                    </a:p>
                  </a:txBody>
                  <a:tcPr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44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Monotype Sorts" pitchFamily="1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buFont typeface="Monotype Sorts" pitchFamily="1" charset="2"/>
                        <a:defRPr>
                          <a:solidFill>
                            <a:schemeClr val="folHlink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pitchFamily="1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Monotype Sorts" pitchFamily="1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buFont typeface="Monotype Sorts" pitchFamily="1" charset="2"/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Monotype Sorts" pitchFamily="1" charset="2"/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Monotype Sorts" pitchFamily="1" charset="2"/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Monotype Sorts" pitchFamily="1" charset="2"/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Monotype Sorts" pitchFamily="1" charset="2"/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zh-CN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  <a:ea typeface="MS PGothic" panose="020B0600070205080204" pitchFamily="34" charset="-128"/>
                      </a:endParaRPr>
                    </a:p>
                  </a:txBody>
                  <a:tcPr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44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Monotype Sorts" pitchFamily="1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buFont typeface="Monotype Sorts" pitchFamily="1" charset="2"/>
                        <a:defRPr>
                          <a:solidFill>
                            <a:schemeClr val="folHlink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pitchFamily="1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Monotype Sorts" pitchFamily="1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buFont typeface="Monotype Sorts" pitchFamily="1" charset="2"/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Monotype Sorts" pitchFamily="1" charset="2"/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Monotype Sorts" pitchFamily="1" charset="2"/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Monotype Sorts" pitchFamily="1" charset="2"/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Monotype Sorts" pitchFamily="1" charset="2"/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zh-CN" altLang="en-US" sz="1200" b="1" kern="1200" dirty="0" smtClean="0">
                          <a:solidFill>
                            <a:srgbClr val="11576A"/>
                          </a:solidFill>
                          <a:latin typeface="Times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SS</a:t>
                      </a:r>
                    </a:p>
                  </a:txBody>
                  <a:tcPr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44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Monotype Sorts" pitchFamily="1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buFont typeface="Monotype Sorts" pitchFamily="1" charset="2"/>
                        <a:defRPr>
                          <a:solidFill>
                            <a:schemeClr val="folHlink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pitchFamily="1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Monotype Sorts" pitchFamily="1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buFont typeface="Monotype Sorts" pitchFamily="1" charset="2"/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Monotype Sorts" pitchFamily="1" charset="2"/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Monotype Sorts" pitchFamily="1" charset="2"/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Monotype Sorts" pitchFamily="1" charset="2"/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Monotype Sorts" pitchFamily="1" charset="2"/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zh-CN" altLang="en-US" sz="1200" b="1" kern="1200" dirty="0" smtClean="0">
                          <a:solidFill>
                            <a:srgbClr val="11576A"/>
                          </a:solidFill>
                          <a:latin typeface="Times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ESP</a:t>
                      </a:r>
                    </a:p>
                  </a:txBody>
                  <a:tcPr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44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Monotype Sorts" pitchFamily="1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buFont typeface="Monotype Sorts" pitchFamily="1" charset="2"/>
                        <a:defRPr>
                          <a:solidFill>
                            <a:schemeClr val="folHlink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pitchFamily="1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Monotype Sorts" pitchFamily="1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buFont typeface="Monotype Sorts" pitchFamily="1" charset="2"/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Monotype Sorts" pitchFamily="1" charset="2"/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Monotype Sorts" pitchFamily="1" charset="2"/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Monotype Sorts" pitchFamily="1" charset="2"/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Monotype Sorts" pitchFamily="1" charset="2"/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zh-CN" altLang="en-US" sz="1200" b="1" kern="1200" dirty="0" smtClean="0">
                          <a:solidFill>
                            <a:srgbClr val="11576A"/>
                          </a:solidFill>
                          <a:latin typeface="Times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EFLAGS</a:t>
                      </a:r>
                    </a:p>
                  </a:txBody>
                  <a:tcPr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44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Monotype Sorts" pitchFamily="1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buFont typeface="Monotype Sorts" pitchFamily="1" charset="2"/>
                        <a:defRPr>
                          <a:solidFill>
                            <a:schemeClr val="folHlink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pitchFamily="1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Monotype Sorts" pitchFamily="1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buFont typeface="Monotype Sorts" pitchFamily="1" charset="2"/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Monotype Sorts" pitchFamily="1" charset="2"/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Monotype Sorts" pitchFamily="1" charset="2"/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Monotype Sorts" pitchFamily="1" charset="2"/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Monotype Sorts" pitchFamily="1" charset="2"/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zh-CN" altLang="en-US" sz="1200" b="1" kern="1200" dirty="0" smtClean="0">
                          <a:solidFill>
                            <a:srgbClr val="11576A"/>
                          </a:solidFill>
                          <a:latin typeface="Times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CS</a:t>
                      </a:r>
                    </a:p>
                  </a:txBody>
                  <a:tcPr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44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Monotype Sorts" pitchFamily="1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buFont typeface="Monotype Sorts" pitchFamily="1" charset="2"/>
                        <a:defRPr>
                          <a:solidFill>
                            <a:schemeClr val="folHlink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pitchFamily="1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Monotype Sorts" pitchFamily="1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buFont typeface="Monotype Sorts" pitchFamily="1" charset="2"/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Monotype Sorts" pitchFamily="1" charset="2"/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Monotype Sorts" pitchFamily="1" charset="2"/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Monotype Sorts" pitchFamily="1" charset="2"/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Monotype Sorts" pitchFamily="1" charset="2"/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zh-CN" altLang="en-US" sz="1200" b="1" kern="1200" dirty="0" smtClean="0">
                          <a:solidFill>
                            <a:srgbClr val="11576A"/>
                          </a:solidFill>
                          <a:latin typeface="Times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EIP</a:t>
                      </a:r>
                    </a:p>
                  </a:txBody>
                  <a:tcPr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44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Monotype Sorts" pitchFamily="1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buFont typeface="Monotype Sorts" pitchFamily="1" charset="2"/>
                        <a:defRPr>
                          <a:solidFill>
                            <a:schemeClr val="folHlink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pitchFamily="1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Monotype Sorts" pitchFamily="1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buFont typeface="Monotype Sorts" pitchFamily="1" charset="2"/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Monotype Sorts" pitchFamily="1" charset="2"/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Monotype Sorts" pitchFamily="1" charset="2"/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Monotype Sorts" pitchFamily="1" charset="2"/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Monotype Sorts" pitchFamily="1" charset="2"/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zh-CN" altLang="en-US" sz="1200" b="1" kern="1200" dirty="0" smtClean="0">
                          <a:solidFill>
                            <a:srgbClr val="11576A"/>
                          </a:solidFill>
                          <a:latin typeface="Times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Error Code</a:t>
                      </a:r>
                    </a:p>
                  </a:txBody>
                  <a:tcPr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44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Monotype Sorts" pitchFamily="1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buFont typeface="Monotype Sorts" pitchFamily="1" charset="2"/>
                        <a:defRPr>
                          <a:solidFill>
                            <a:schemeClr val="folHlink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pitchFamily="1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Monotype Sorts" pitchFamily="1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buFont typeface="Monotype Sorts" pitchFamily="1" charset="2"/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Monotype Sorts" pitchFamily="1" charset="2"/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Monotype Sorts" pitchFamily="1" charset="2"/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Monotype Sorts" pitchFamily="1" charset="2"/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Monotype Sorts" pitchFamily="1" charset="2"/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zh-CN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  <a:ea typeface="MS PGothic" panose="020B0600070205080204" pitchFamily="34" charset="-128"/>
                      </a:endParaRPr>
                    </a:p>
                  </a:txBody>
                  <a:tcPr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</a:tbl>
          </a:graphicData>
        </a:graphic>
      </p:graphicFrame>
      <p:cxnSp>
        <p:nvCxnSpPr>
          <p:cNvPr id="21" name="Straight Arrow Connector 16"/>
          <p:cNvCxnSpPr>
            <a:cxnSpLocks noChangeShapeType="1"/>
          </p:cNvCxnSpPr>
          <p:nvPr/>
        </p:nvCxnSpPr>
        <p:spPr bwMode="auto">
          <a:xfrm>
            <a:off x="7225198" y="4004136"/>
            <a:ext cx="289665" cy="942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2" name="TextBox 1"/>
          <p:cNvSpPr txBox="1">
            <a:spLocks noChangeArrowheads="1"/>
          </p:cNvSpPr>
          <p:nvPr/>
        </p:nvSpPr>
        <p:spPr bwMode="auto">
          <a:xfrm>
            <a:off x="475482" y="1914302"/>
            <a:ext cx="61908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1" charset="2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Monotype Sorts" pitchFamily="1" charset="2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1" charset="2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1" charset="2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Font typeface="Monotype Sorts" pitchFamily="1" charset="2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Monotype Sorts" pitchFamily="1" charset="2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Monotype Sorts" pitchFamily="1" charset="2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Monotype Sorts" pitchFamily="1" charset="2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Monotype Sorts" pitchFamily="1" charset="2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 b="1">
                <a:solidFill>
                  <a:srgbClr val="11576A"/>
                </a:solidFill>
                <a:latin typeface="Times" panose="02020603050405020304" pitchFamily="18" charset="0"/>
                <a:ea typeface="宋体" panose="02010600030101010101" pitchFamily="2" charset="-122"/>
              </a:rPr>
              <a:t>High</a:t>
            </a:r>
          </a:p>
        </p:txBody>
      </p:sp>
      <p:sp>
        <p:nvSpPr>
          <p:cNvPr id="23" name="TextBox 18"/>
          <p:cNvSpPr txBox="1">
            <a:spLocks noChangeArrowheads="1"/>
          </p:cNvSpPr>
          <p:nvPr/>
        </p:nvSpPr>
        <p:spPr bwMode="auto">
          <a:xfrm>
            <a:off x="467544" y="4116164"/>
            <a:ext cx="57099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1" charset="2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Monotype Sorts" pitchFamily="1" charset="2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1" charset="2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1" charset="2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Font typeface="Monotype Sorts" pitchFamily="1" charset="2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Monotype Sorts" pitchFamily="1" charset="2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Monotype Sorts" pitchFamily="1" charset="2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Monotype Sorts" pitchFamily="1" charset="2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Monotype Sorts" pitchFamily="1" charset="2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 b="1">
                <a:solidFill>
                  <a:srgbClr val="11576A"/>
                </a:solidFill>
                <a:latin typeface="Times" panose="02020603050405020304" pitchFamily="18" charset="0"/>
                <a:ea typeface="宋体" panose="02010600030101010101" pitchFamily="2" charset="-122"/>
              </a:rPr>
              <a:t>Low</a:t>
            </a:r>
          </a:p>
        </p:txBody>
      </p:sp>
      <p:sp>
        <p:nvSpPr>
          <p:cNvPr id="24" name="矩形 4"/>
          <p:cNvSpPr>
            <a:spLocks noChangeArrowheads="1"/>
          </p:cNvSpPr>
          <p:nvPr/>
        </p:nvSpPr>
        <p:spPr bwMode="auto">
          <a:xfrm>
            <a:off x="1159694" y="4486052"/>
            <a:ext cx="115127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1" charset="2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Monotype Sorts" pitchFamily="1" charset="2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1" charset="2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1" charset="2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Font typeface="Monotype Sorts" pitchFamily="1" charset="2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Monotype Sorts" pitchFamily="1" charset="2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Monotype Sorts" pitchFamily="1" charset="2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Monotype Sorts" pitchFamily="1" charset="2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Monotype Sorts" pitchFamily="1" charset="2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b="1">
                <a:solidFill>
                  <a:srgbClr val="11576A"/>
                </a:solidFill>
                <a:latin typeface="Times" panose="02020603050405020304" pitchFamily="18" charset="0"/>
                <a:ea typeface="宋体" panose="02010600030101010101" pitchFamily="2" charset="-122"/>
              </a:rPr>
              <a:t>Stack 1</a:t>
            </a:r>
            <a:endParaRPr lang="zh-CN" altLang="en-US" b="1">
              <a:solidFill>
                <a:srgbClr val="11576A"/>
              </a:solidFill>
              <a:latin typeface="Times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5" name="矩形 23"/>
          <p:cNvSpPr>
            <a:spLocks noChangeArrowheads="1"/>
          </p:cNvSpPr>
          <p:nvPr/>
        </p:nvSpPr>
        <p:spPr bwMode="auto">
          <a:xfrm>
            <a:off x="4518844" y="4486052"/>
            <a:ext cx="115127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1" charset="2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Monotype Sorts" pitchFamily="1" charset="2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1" charset="2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1" charset="2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Font typeface="Monotype Sorts" pitchFamily="1" charset="2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Monotype Sorts" pitchFamily="1" charset="2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Monotype Sorts" pitchFamily="1" charset="2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Monotype Sorts" pitchFamily="1" charset="2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Monotype Sorts" pitchFamily="1" charset="2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b="1">
                <a:solidFill>
                  <a:srgbClr val="11576A"/>
                </a:solidFill>
                <a:latin typeface="Times" panose="02020603050405020304" pitchFamily="18" charset="0"/>
                <a:ea typeface="宋体" panose="02010600030101010101" pitchFamily="2" charset="-122"/>
              </a:rPr>
              <a:t>Stack 1</a:t>
            </a:r>
            <a:endParaRPr lang="zh-CN" altLang="en-US" b="1">
              <a:solidFill>
                <a:srgbClr val="11576A"/>
              </a:solidFill>
              <a:latin typeface="Times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6" name="矩形 24"/>
          <p:cNvSpPr>
            <a:spLocks noChangeArrowheads="1"/>
          </p:cNvSpPr>
          <p:nvPr/>
        </p:nvSpPr>
        <p:spPr bwMode="auto">
          <a:xfrm>
            <a:off x="7517632" y="4454302"/>
            <a:ext cx="115127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1" charset="2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Monotype Sorts" pitchFamily="1" charset="2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1" charset="2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1" charset="2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Font typeface="Monotype Sorts" pitchFamily="1" charset="2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Monotype Sorts" pitchFamily="1" charset="2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Monotype Sorts" pitchFamily="1" charset="2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Monotype Sorts" pitchFamily="1" charset="2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Monotype Sorts" pitchFamily="1" charset="2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b="1">
                <a:solidFill>
                  <a:srgbClr val="11576A"/>
                </a:solidFill>
                <a:latin typeface="Times" panose="02020603050405020304" pitchFamily="18" charset="0"/>
                <a:ea typeface="宋体" panose="02010600030101010101" pitchFamily="2" charset="-122"/>
              </a:rPr>
              <a:t>Stack 2</a:t>
            </a:r>
            <a:endParaRPr lang="zh-CN" altLang="en-US" b="1">
              <a:solidFill>
                <a:srgbClr val="11576A"/>
              </a:solidFill>
              <a:latin typeface="Times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00535822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80"/>
          <p:cNvSpPr txBox="1"/>
          <p:nvPr/>
        </p:nvSpPr>
        <p:spPr>
          <a:xfrm>
            <a:off x="827584" y="214417"/>
            <a:ext cx="83164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X86</a:t>
            </a:r>
            <a:r>
              <a:rPr lang="zh-CN" altLang="en-US" sz="28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中的中断处理</a:t>
            </a:r>
            <a:r>
              <a:rPr lang="en-US" altLang="zh-CN" sz="28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–</a:t>
            </a:r>
            <a:r>
              <a:rPr lang="zh-CN" altLang="en-US" sz="28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从中断服务例程（</a:t>
            </a:r>
            <a:r>
              <a:rPr lang="en-US" altLang="zh-CN" sz="28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ISR</a:t>
            </a:r>
            <a:r>
              <a:rPr lang="zh-CN" altLang="en-US" sz="28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）返回</a:t>
            </a:r>
          </a:p>
        </p:txBody>
      </p:sp>
      <p:sp>
        <p:nvSpPr>
          <p:cNvPr id="6" name="TextBox 82"/>
          <p:cNvSpPr txBox="1"/>
          <p:nvPr/>
        </p:nvSpPr>
        <p:spPr>
          <a:xfrm>
            <a:off x="899592" y="843558"/>
            <a:ext cx="695570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 </a:t>
            </a:r>
            <a:r>
              <a:rPr lang="en-US" altLang="zh-CN" sz="2000" b="1" dirty="0" err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iret</a:t>
            </a:r>
            <a:r>
              <a: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 vs. ret vs. </a:t>
            </a:r>
            <a:r>
              <a:rPr lang="en-US" altLang="zh-CN" sz="2000" b="1" dirty="0" err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retf</a:t>
            </a:r>
            <a:r>
              <a: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 : </a:t>
            </a:r>
            <a:r>
              <a:rPr lang="en-US" altLang="zh-CN" sz="2000" b="1" dirty="0" err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iret</a:t>
            </a:r>
            <a:r>
              <a: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弹出 </a:t>
            </a:r>
            <a:r>
              <a: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EFLAGS </a:t>
            </a: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和 </a:t>
            </a:r>
            <a:r>
              <a: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SS/ESP</a:t>
            </a: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根  </a:t>
            </a:r>
            <a:endParaRPr lang="en-US" altLang="zh-CN" sz="2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ct val="20000"/>
              </a:spcBef>
            </a:pPr>
            <a:r>
              <a: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据</a:t>
            </a: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是否改变特权级），但 </a:t>
            </a:r>
            <a:r>
              <a: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ret</a:t>
            </a: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弹出</a:t>
            </a:r>
            <a:r>
              <a: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EIP</a:t>
            </a: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， </a:t>
            </a:r>
            <a:r>
              <a:rPr lang="en-US" altLang="zh-CN" sz="2000" b="1" dirty="0" err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retf</a:t>
            </a: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弹出</a:t>
            </a:r>
            <a:r>
              <a: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CS</a:t>
            </a: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EIP</a:t>
            </a:r>
          </a:p>
        </p:txBody>
      </p:sp>
      <p:graphicFrame>
        <p:nvGraphicFramePr>
          <p:cNvPr id="27" name="Group 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810140204"/>
              </p:ext>
            </p:extLst>
          </p:nvPr>
        </p:nvGraphicFramePr>
        <p:xfrm>
          <a:off x="1108894" y="2324512"/>
          <a:ext cx="1117600" cy="2319423"/>
        </p:xfrm>
        <a:graphic>
          <a:graphicData uri="http://schemas.openxmlformats.org/drawingml/2006/table">
            <a:tbl>
              <a:tblPr/>
              <a:tblGrid>
                <a:gridCol w="11176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44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Monotype Sorts" pitchFamily="1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buFont typeface="Monotype Sorts" pitchFamily="1" charset="2"/>
                        <a:defRPr>
                          <a:solidFill>
                            <a:schemeClr val="folHlink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pitchFamily="1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Monotype Sorts" pitchFamily="1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buFont typeface="Monotype Sorts" pitchFamily="1" charset="2"/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Monotype Sorts" pitchFamily="1" charset="2"/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Monotype Sorts" pitchFamily="1" charset="2"/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Monotype Sorts" pitchFamily="1" charset="2"/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Monotype Sorts" pitchFamily="1" charset="2"/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zh-CN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  <a:ea typeface="MS PGothic" panose="020B0600070205080204" pitchFamily="34" charset="-128"/>
                      </a:endParaRPr>
                    </a:p>
                  </a:txBody>
                  <a:tcPr marT="45691" marB="456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44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Monotype Sorts" pitchFamily="1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buFont typeface="Monotype Sorts" pitchFamily="1" charset="2"/>
                        <a:defRPr>
                          <a:solidFill>
                            <a:schemeClr val="folHlink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pitchFamily="1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Monotype Sorts" pitchFamily="1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buFont typeface="Monotype Sorts" pitchFamily="1" charset="2"/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Monotype Sorts" pitchFamily="1" charset="2"/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Monotype Sorts" pitchFamily="1" charset="2"/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Monotype Sorts" pitchFamily="1" charset="2"/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Monotype Sorts" pitchFamily="1" charset="2"/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zh-CN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  <a:ea typeface="MS PGothic" panose="020B0600070205080204" pitchFamily="34" charset="-128"/>
                      </a:endParaRPr>
                    </a:p>
                  </a:txBody>
                  <a:tcPr marT="45691" marB="456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44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Monotype Sorts" pitchFamily="1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buFont typeface="Monotype Sorts" pitchFamily="1" charset="2"/>
                        <a:defRPr>
                          <a:solidFill>
                            <a:schemeClr val="folHlink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pitchFamily="1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Monotype Sorts" pitchFamily="1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buFont typeface="Monotype Sorts" pitchFamily="1" charset="2"/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Monotype Sorts" pitchFamily="1" charset="2"/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Monotype Sorts" pitchFamily="1" charset="2"/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Monotype Sorts" pitchFamily="1" charset="2"/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Monotype Sorts" pitchFamily="1" charset="2"/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zh-CN" altLang="en-US" sz="1200" b="1" kern="1200" dirty="0" smtClean="0">
                          <a:solidFill>
                            <a:srgbClr val="11576A"/>
                          </a:solidFill>
                          <a:latin typeface="Times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EFLAGS</a:t>
                      </a:r>
                    </a:p>
                  </a:txBody>
                  <a:tcPr marT="45691" marB="456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44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Monotype Sorts" pitchFamily="1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buFont typeface="Monotype Sorts" pitchFamily="1" charset="2"/>
                        <a:defRPr>
                          <a:solidFill>
                            <a:schemeClr val="folHlink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pitchFamily="1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Monotype Sorts" pitchFamily="1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buFont typeface="Monotype Sorts" pitchFamily="1" charset="2"/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Monotype Sorts" pitchFamily="1" charset="2"/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Monotype Sorts" pitchFamily="1" charset="2"/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Monotype Sorts" pitchFamily="1" charset="2"/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Monotype Sorts" pitchFamily="1" charset="2"/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zh-CN" altLang="en-US" sz="1200" b="1" kern="1200" dirty="0" smtClean="0">
                          <a:solidFill>
                            <a:srgbClr val="11576A"/>
                          </a:solidFill>
                          <a:latin typeface="Times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CS</a:t>
                      </a:r>
                    </a:p>
                  </a:txBody>
                  <a:tcPr marT="45691" marB="456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44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Monotype Sorts" pitchFamily="1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buFont typeface="Monotype Sorts" pitchFamily="1" charset="2"/>
                        <a:defRPr>
                          <a:solidFill>
                            <a:schemeClr val="folHlink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pitchFamily="1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Monotype Sorts" pitchFamily="1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buFont typeface="Monotype Sorts" pitchFamily="1" charset="2"/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Monotype Sorts" pitchFamily="1" charset="2"/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Monotype Sorts" pitchFamily="1" charset="2"/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Monotype Sorts" pitchFamily="1" charset="2"/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Monotype Sorts" pitchFamily="1" charset="2"/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zh-CN" altLang="en-US" sz="1200" b="1" kern="1200" dirty="0" smtClean="0">
                          <a:solidFill>
                            <a:srgbClr val="11576A"/>
                          </a:solidFill>
                          <a:latin typeface="Times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EIP</a:t>
                      </a:r>
                    </a:p>
                  </a:txBody>
                  <a:tcPr marT="45691" marB="456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44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Monotype Sorts" pitchFamily="1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buFont typeface="Monotype Sorts" pitchFamily="1" charset="2"/>
                        <a:defRPr>
                          <a:solidFill>
                            <a:schemeClr val="folHlink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pitchFamily="1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Monotype Sorts" pitchFamily="1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buFont typeface="Monotype Sorts" pitchFamily="1" charset="2"/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Monotype Sorts" pitchFamily="1" charset="2"/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Monotype Sorts" pitchFamily="1" charset="2"/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Monotype Sorts" pitchFamily="1" charset="2"/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Monotype Sorts" pitchFamily="1" charset="2"/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zh-CN" altLang="en-US" sz="1200" b="1" kern="1200" dirty="0" smtClean="0">
                          <a:solidFill>
                            <a:srgbClr val="11576A"/>
                          </a:solidFill>
                          <a:latin typeface="Times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Error Code</a:t>
                      </a:r>
                    </a:p>
                  </a:txBody>
                  <a:tcPr marT="45691" marB="456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44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Monotype Sorts" pitchFamily="1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buFont typeface="Monotype Sorts" pitchFamily="1" charset="2"/>
                        <a:defRPr>
                          <a:solidFill>
                            <a:schemeClr val="folHlink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pitchFamily="1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Monotype Sorts" pitchFamily="1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buFont typeface="Monotype Sorts" pitchFamily="1" charset="2"/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Monotype Sorts" pitchFamily="1" charset="2"/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Monotype Sorts" pitchFamily="1" charset="2"/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Monotype Sorts" pitchFamily="1" charset="2"/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Monotype Sorts" pitchFamily="1" charset="2"/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zh-CN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  <a:ea typeface="MS PGothic" panose="020B0600070205080204" pitchFamily="34" charset="-128"/>
                      </a:endParaRPr>
                    </a:p>
                  </a:txBody>
                  <a:tcPr marT="45691" marB="456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44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Monotype Sorts" pitchFamily="1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buFont typeface="Monotype Sorts" pitchFamily="1" charset="2"/>
                        <a:defRPr>
                          <a:solidFill>
                            <a:schemeClr val="folHlink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pitchFamily="1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Monotype Sorts" pitchFamily="1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buFont typeface="Monotype Sorts" pitchFamily="1" charset="2"/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Monotype Sorts" pitchFamily="1" charset="2"/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Monotype Sorts" pitchFamily="1" charset="2"/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Monotype Sorts" pitchFamily="1" charset="2"/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Monotype Sorts" pitchFamily="1" charset="2"/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zh-CN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  <a:ea typeface="MS PGothic" panose="020B0600070205080204" pitchFamily="34" charset="-128"/>
                      </a:endParaRPr>
                    </a:p>
                  </a:txBody>
                  <a:tcPr marT="45691" marB="456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44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Monotype Sorts" pitchFamily="1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buFont typeface="Monotype Sorts" pitchFamily="1" charset="2"/>
                        <a:defRPr>
                          <a:solidFill>
                            <a:schemeClr val="folHlink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pitchFamily="1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Monotype Sorts" pitchFamily="1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buFont typeface="Monotype Sorts" pitchFamily="1" charset="2"/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Monotype Sorts" pitchFamily="1" charset="2"/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Monotype Sorts" pitchFamily="1" charset="2"/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Monotype Sorts" pitchFamily="1" charset="2"/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Monotype Sorts" pitchFamily="1" charset="2"/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zh-CN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  <a:ea typeface="MS PGothic" panose="020B0600070205080204" pitchFamily="34" charset="-128"/>
                      </a:endParaRPr>
                    </a:p>
                  </a:txBody>
                  <a:tcPr marT="45691" marB="456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8" name="TextBox 5"/>
          <p:cNvSpPr txBox="1">
            <a:spLocks noChangeArrowheads="1"/>
          </p:cNvSpPr>
          <p:nvPr/>
        </p:nvSpPr>
        <p:spPr bwMode="auto">
          <a:xfrm>
            <a:off x="2642419" y="2553112"/>
            <a:ext cx="150579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1" charset="2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Monotype Sorts" pitchFamily="1" charset="2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1" charset="2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1" charset="2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Font typeface="Monotype Sorts" pitchFamily="1" charset="2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Monotype Sorts" pitchFamily="1" charset="2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Monotype Sorts" pitchFamily="1" charset="2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Monotype Sorts" pitchFamily="1" charset="2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Monotype Sorts" pitchFamily="1" charset="2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200" b="1" dirty="0">
                <a:solidFill>
                  <a:srgbClr val="11576A"/>
                </a:solidFill>
                <a:latin typeface="Times" panose="02020603050405020304" pitchFamily="18" charset="0"/>
                <a:ea typeface="宋体" panose="02010600030101010101" pitchFamily="2" charset="-122"/>
              </a:rPr>
              <a:t>ESP After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200" b="1" dirty="0">
                <a:solidFill>
                  <a:srgbClr val="11576A"/>
                </a:solidFill>
                <a:latin typeface="Times" panose="02020603050405020304" pitchFamily="18" charset="0"/>
                <a:ea typeface="宋体" panose="02010600030101010101" pitchFamily="2" charset="-122"/>
              </a:rPr>
              <a:t>Transfer to Handler</a:t>
            </a:r>
          </a:p>
        </p:txBody>
      </p:sp>
      <p:cxnSp>
        <p:nvCxnSpPr>
          <p:cNvPr id="29" name="Straight Arrow Connector 7"/>
          <p:cNvCxnSpPr>
            <a:cxnSpLocks noChangeShapeType="1"/>
          </p:cNvCxnSpPr>
          <p:nvPr/>
        </p:nvCxnSpPr>
        <p:spPr bwMode="auto">
          <a:xfrm flipH="1">
            <a:off x="2266181" y="2684874"/>
            <a:ext cx="417513" cy="0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30" name="TextBox 8"/>
          <p:cNvSpPr txBox="1">
            <a:spLocks noChangeArrowheads="1"/>
          </p:cNvSpPr>
          <p:nvPr/>
        </p:nvSpPr>
        <p:spPr bwMode="auto">
          <a:xfrm>
            <a:off x="2642419" y="3294474"/>
            <a:ext cx="150579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1" charset="2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Monotype Sorts" pitchFamily="1" charset="2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1" charset="2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1" charset="2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Font typeface="Monotype Sorts" pitchFamily="1" charset="2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Monotype Sorts" pitchFamily="1" charset="2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Monotype Sorts" pitchFamily="1" charset="2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Monotype Sorts" pitchFamily="1" charset="2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Monotype Sorts" pitchFamily="1" charset="2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200" b="1">
                <a:solidFill>
                  <a:srgbClr val="11576A"/>
                </a:solidFill>
                <a:latin typeface="Times" panose="02020603050405020304" pitchFamily="18" charset="0"/>
                <a:ea typeface="宋体" panose="02010600030101010101" pitchFamily="2" charset="-122"/>
              </a:rPr>
              <a:t>ESP Before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200" b="1">
                <a:solidFill>
                  <a:srgbClr val="11576A"/>
                </a:solidFill>
                <a:latin typeface="Times" panose="02020603050405020304" pitchFamily="18" charset="0"/>
                <a:ea typeface="宋体" panose="02010600030101010101" pitchFamily="2" charset="-122"/>
              </a:rPr>
              <a:t>Transfer to Handler</a:t>
            </a:r>
          </a:p>
        </p:txBody>
      </p:sp>
      <p:cxnSp>
        <p:nvCxnSpPr>
          <p:cNvPr id="31" name="Straight Arrow Connector 9"/>
          <p:cNvCxnSpPr>
            <a:cxnSpLocks noChangeShapeType="1"/>
          </p:cNvCxnSpPr>
          <p:nvPr/>
        </p:nvCxnSpPr>
        <p:spPr bwMode="auto">
          <a:xfrm flipH="1">
            <a:off x="2266181" y="3426237"/>
            <a:ext cx="417513" cy="0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32" name="TextBox 10"/>
          <p:cNvSpPr txBox="1">
            <a:spLocks noChangeArrowheads="1"/>
          </p:cNvSpPr>
          <p:nvPr/>
        </p:nvSpPr>
        <p:spPr bwMode="auto">
          <a:xfrm>
            <a:off x="1617925" y="1732374"/>
            <a:ext cx="172354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1" charset="2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Monotype Sorts" pitchFamily="1" charset="2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1" charset="2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1" charset="2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Font typeface="Monotype Sorts" pitchFamily="1" charset="2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Monotype Sorts" pitchFamily="1" charset="2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Monotype Sorts" pitchFamily="1" charset="2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Monotype Sorts" pitchFamily="1" charset="2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Monotype Sorts" pitchFamily="1" charset="2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200" b="1">
                <a:solidFill>
                  <a:srgbClr val="11576A"/>
                </a:solidFill>
                <a:latin typeface="Times" panose="02020603050405020304" pitchFamily="18" charset="0"/>
                <a:ea typeface="宋体" panose="02010600030101010101" pitchFamily="2" charset="-122"/>
              </a:rPr>
              <a:t>Stack Usage with No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200" b="1">
                <a:solidFill>
                  <a:srgbClr val="11576A"/>
                </a:solidFill>
                <a:latin typeface="Times" panose="02020603050405020304" pitchFamily="18" charset="0"/>
                <a:ea typeface="宋体" panose="02010600030101010101" pitchFamily="2" charset="-122"/>
              </a:rPr>
              <a:t>Privilege-Level Change</a:t>
            </a:r>
          </a:p>
        </p:txBody>
      </p:sp>
      <p:graphicFrame>
        <p:nvGraphicFramePr>
          <p:cNvPr id="33" name="Group 29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935715522"/>
              </p:ext>
            </p:extLst>
          </p:nvPr>
        </p:nvGraphicFramePr>
        <p:xfrm>
          <a:off x="4531544" y="2324512"/>
          <a:ext cx="1117600" cy="2378997"/>
        </p:xfrm>
        <a:graphic>
          <a:graphicData uri="http://schemas.openxmlformats.org/drawingml/2006/table">
            <a:tbl>
              <a:tblPr/>
              <a:tblGrid>
                <a:gridCol w="11176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44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Monotype Sorts" pitchFamily="1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buFont typeface="Monotype Sorts" pitchFamily="1" charset="2"/>
                        <a:defRPr>
                          <a:solidFill>
                            <a:schemeClr val="folHlink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pitchFamily="1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Monotype Sorts" pitchFamily="1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buFont typeface="Monotype Sorts" pitchFamily="1" charset="2"/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Monotype Sorts" pitchFamily="1" charset="2"/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Monotype Sorts" pitchFamily="1" charset="2"/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Monotype Sorts" pitchFamily="1" charset="2"/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Monotype Sorts" pitchFamily="1" charset="2"/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zh-CN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  <a:ea typeface="MS PGothic" panose="020B0600070205080204" pitchFamily="34" charset="-128"/>
                      </a:endParaRPr>
                    </a:p>
                  </a:txBody>
                  <a:tcPr marT="45691" marB="456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44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Monotype Sorts" pitchFamily="1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buFont typeface="Monotype Sorts" pitchFamily="1" charset="2"/>
                        <a:defRPr>
                          <a:solidFill>
                            <a:schemeClr val="folHlink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pitchFamily="1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Monotype Sorts" pitchFamily="1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buFont typeface="Monotype Sorts" pitchFamily="1" charset="2"/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Monotype Sorts" pitchFamily="1" charset="2"/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Monotype Sorts" pitchFamily="1" charset="2"/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Monotype Sorts" pitchFamily="1" charset="2"/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Monotype Sorts" pitchFamily="1" charset="2"/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zh-CN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  <a:ea typeface="MS PGothic" panose="020B0600070205080204" pitchFamily="34" charset="-128"/>
                      </a:endParaRPr>
                    </a:p>
                  </a:txBody>
                  <a:tcPr marT="45691" marB="456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44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Monotype Sorts" pitchFamily="1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buFont typeface="Monotype Sorts" pitchFamily="1" charset="2"/>
                        <a:defRPr>
                          <a:solidFill>
                            <a:schemeClr val="folHlink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pitchFamily="1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Monotype Sorts" pitchFamily="1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buFont typeface="Monotype Sorts" pitchFamily="1" charset="2"/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Monotype Sorts" pitchFamily="1" charset="2"/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Monotype Sorts" pitchFamily="1" charset="2"/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Monotype Sorts" pitchFamily="1" charset="2"/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Monotype Sorts" pitchFamily="1" charset="2"/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zh-CN" altLang="en-US" sz="1200" b="1" kern="1200" dirty="0" smtClean="0">
                          <a:solidFill>
                            <a:srgbClr val="11576A"/>
                          </a:solidFill>
                          <a:latin typeface="Times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SS</a:t>
                      </a:r>
                    </a:p>
                  </a:txBody>
                  <a:tcPr marT="45691" marB="456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44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Monotype Sorts" pitchFamily="1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buFont typeface="Monotype Sorts" pitchFamily="1" charset="2"/>
                        <a:defRPr>
                          <a:solidFill>
                            <a:schemeClr val="folHlink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pitchFamily="1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Monotype Sorts" pitchFamily="1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buFont typeface="Monotype Sorts" pitchFamily="1" charset="2"/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Monotype Sorts" pitchFamily="1" charset="2"/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Monotype Sorts" pitchFamily="1" charset="2"/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Monotype Sorts" pitchFamily="1" charset="2"/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Monotype Sorts" pitchFamily="1" charset="2"/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zh-CN" altLang="en-US" sz="1200" b="1" kern="1200" dirty="0" smtClean="0">
                          <a:solidFill>
                            <a:srgbClr val="11576A"/>
                          </a:solidFill>
                          <a:latin typeface="Times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ESP</a:t>
                      </a:r>
                    </a:p>
                  </a:txBody>
                  <a:tcPr marT="45691" marB="456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44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Monotype Sorts" pitchFamily="1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buFont typeface="Monotype Sorts" pitchFamily="1" charset="2"/>
                        <a:defRPr>
                          <a:solidFill>
                            <a:schemeClr val="folHlink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pitchFamily="1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Monotype Sorts" pitchFamily="1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buFont typeface="Monotype Sorts" pitchFamily="1" charset="2"/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Monotype Sorts" pitchFamily="1" charset="2"/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Monotype Sorts" pitchFamily="1" charset="2"/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Monotype Sorts" pitchFamily="1" charset="2"/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Monotype Sorts" pitchFamily="1" charset="2"/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zh-CN" altLang="en-US" sz="1200" b="1" kern="1200" dirty="0" smtClean="0">
                          <a:solidFill>
                            <a:srgbClr val="11576A"/>
                          </a:solidFill>
                          <a:latin typeface="Times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EFLAGS</a:t>
                      </a:r>
                    </a:p>
                  </a:txBody>
                  <a:tcPr marT="45691" marB="456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44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Monotype Sorts" pitchFamily="1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buFont typeface="Monotype Sorts" pitchFamily="1" charset="2"/>
                        <a:defRPr>
                          <a:solidFill>
                            <a:schemeClr val="folHlink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pitchFamily="1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Monotype Sorts" pitchFamily="1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buFont typeface="Monotype Sorts" pitchFamily="1" charset="2"/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Monotype Sorts" pitchFamily="1" charset="2"/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Monotype Sorts" pitchFamily="1" charset="2"/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Monotype Sorts" pitchFamily="1" charset="2"/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Monotype Sorts" pitchFamily="1" charset="2"/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zh-CN" altLang="en-US" sz="1200" b="1" kern="1200" dirty="0" smtClean="0">
                          <a:solidFill>
                            <a:srgbClr val="11576A"/>
                          </a:solidFill>
                          <a:latin typeface="Times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CS</a:t>
                      </a:r>
                    </a:p>
                  </a:txBody>
                  <a:tcPr marT="45691" marB="456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44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Monotype Sorts" pitchFamily="1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buFont typeface="Monotype Sorts" pitchFamily="1" charset="2"/>
                        <a:defRPr>
                          <a:solidFill>
                            <a:schemeClr val="folHlink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pitchFamily="1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Monotype Sorts" pitchFamily="1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buFont typeface="Monotype Sorts" pitchFamily="1" charset="2"/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Monotype Sorts" pitchFamily="1" charset="2"/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Monotype Sorts" pitchFamily="1" charset="2"/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Monotype Sorts" pitchFamily="1" charset="2"/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Monotype Sorts" pitchFamily="1" charset="2"/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zh-CN" altLang="en-US" sz="1200" b="1" kern="1200" dirty="0" smtClean="0">
                          <a:solidFill>
                            <a:srgbClr val="11576A"/>
                          </a:solidFill>
                          <a:latin typeface="Times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EIP</a:t>
                      </a:r>
                    </a:p>
                  </a:txBody>
                  <a:tcPr marT="45691" marB="456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44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Monotype Sorts" pitchFamily="1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buFont typeface="Monotype Sorts" pitchFamily="1" charset="2"/>
                        <a:defRPr>
                          <a:solidFill>
                            <a:schemeClr val="folHlink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pitchFamily="1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Monotype Sorts" pitchFamily="1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buFont typeface="Monotype Sorts" pitchFamily="1" charset="2"/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Monotype Sorts" pitchFamily="1" charset="2"/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Monotype Sorts" pitchFamily="1" charset="2"/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Monotype Sorts" pitchFamily="1" charset="2"/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Monotype Sorts" pitchFamily="1" charset="2"/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zh-CN" altLang="en-US" sz="1200" b="1" kern="1200" dirty="0" smtClean="0">
                          <a:solidFill>
                            <a:srgbClr val="11576A"/>
                          </a:solidFill>
                          <a:latin typeface="Times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Error Code</a:t>
                      </a:r>
                    </a:p>
                  </a:txBody>
                  <a:tcPr marT="45691" marB="456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44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Monotype Sorts" pitchFamily="1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buFont typeface="Monotype Sorts" pitchFamily="1" charset="2"/>
                        <a:defRPr>
                          <a:solidFill>
                            <a:schemeClr val="folHlink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pitchFamily="1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Monotype Sorts" pitchFamily="1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buFont typeface="Monotype Sorts" pitchFamily="1" charset="2"/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Monotype Sorts" pitchFamily="1" charset="2"/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Monotype Sorts" pitchFamily="1" charset="2"/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Monotype Sorts" pitchFamily="1" charset="2"/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Monotype Sorts" pitchFamily="1" charset="2"/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zh-CN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  <a:ea typeface="MS PGothic" panose="020B0600070205080204" pitchFamily="34" charset="-128"/>
                      </a:endParaRPr>
                    </a:p>
                  </a:txBody>
                  <a:tcPr marT="45691" marB="456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4" name="TextBox 12"/>
          <p:cNvSpPr txBox="1">
            <a:spLocks noChangeArrowheads="1"/>
          </p:cNvSpPr>
          <p:nvPr/>
        </p:nvSpPr>
        <p:spPr bwMode="auto">
          <a:xfrm>
            <a:off x="6066656" y="3772312"/>
            <a:ext cx="150579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1" charset="2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Monotype Sorts" pitchFamily="1" charset="2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1" charset="2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1" charset="2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Font typeface="Monotype Sorts" pitchFamily="1" charset="2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Monotype Sorts" pitchFamily="1" charset="2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Monotype Sorts" pitchFamily="1" charset="2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Monotype Sorts" pitchFamily="1" charset="2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Monotype Sorts" pitchFamily="1" charset="2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200" b="1">
                <a:solidFill>
                  <a:srgbClr val="11576A"/>
                </a:solidFill>
                <a:latin typeface="Times" panose="02020603050405020304" pitchFamily="18" charset="0"/>
                <a:ea typeface="宋体" panose="02010600030101010101" pitchFamily="2" charset="-122"/>
              </a:rPr>
              <a:t>ESP Before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200" b="1">
                <a:solidFill>
                  <a:srgbClr val="11576A"/>
                </a:solidFill>
                <a:latin typeface="Times" panose="02020603050405020304" pitchFamily="18" charset="0"/>
                <a:ea typeface="宋体" panose="02010600030101010101" pitchFamily="2" charset="-122"/>
              </a:rPr>
              <a:t>Transfer to Handler</a:t>
            </a:r>
          </a:p>
        </p:txBody>
      </p:sp>
      <p:cxnSp>
        <p:nvCxnSpPr>
          <p:cNvPr id="35" name="Straight Arrow Connector 13"/>
          <p:cNvCxnSpPr>
            <a:cxnSpLocks noChangeShapeType="1"/>
          </p:cNvCxnSpPr>
          <p:nvPr/>
        </p:nvCxnSpPr>
        <p:spPr bwMode="auto">
          <a:xfrm flipH="1">
            <a:off x="5649143" y="4003144"/>
            <a:ext cx="417513" cy="0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36" name="TextBox 14"/>
          <p:cNvSpPr txBox="1">
            <a:spLocks noChangeArrowheads="1"/>
          </p:cNvSpPr>
          <p:nvPr/>
        </p:nvSpPr>
        <p:spPr bwMode="auto">
          <a:xfrm>
            <a:off x="5711056" y="2472149"/>
            <a:ext cx="150579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1" charset="2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Monotype Sorts" pitchFamily="1" charset="2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1" charset="2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1" charset="2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Font typeface="Monotype Sorts" pitchFamily="1" charset="2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Monotype Sorts" pitchFamily="1" charset="2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Monotype Sorts" pitchFamily="1" charset="2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Monotype Sorts" pitchFamily="1" charset="2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Monotype Sorts" pitchFamily="1" charset="2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200" b="1">
                <a:solidFill>
                  <a:srgbClr val="11576A"/>
                </a:solidFill>
                <a:latin typeface="Times" panose="02020603050405020304" pitchFamily="18" charset="0"/>
                <a:ea typeface="宋体" panose="02010600030101010101" pitchFamily="2" charset="-122"/>
              </a:rPr>
              <a:t>ESP After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200" b="1">
                <a:solidFill>
                  <a:srgbClr val="11576A"/>
                </a:solidFill>
                <a:latin typeface="Times" panose="02020603050405020304" pitchFamily="18" charset="0"/>
                <a:ea typeface="宋体" panose="02010600030101010101" pitchFamily="2" charset="-122"/>
              </a:rPr>
              <a:t>Transfer to Handler</a:t>
            </a:r>
          </a:p>
        </p:txBody>
      </p:sp>
      <p:sp>
        <p:nvSpPr>
          <p:cNvPr id="37" name="TextBox 16"/>
          <p:cNvSpPr txBox="1">
            <a:spLocks noChangeArrowheads="1"/>
          </p:cNvSpPr>
          <p:nvPr/>
        </p:nvSpPr>
        <p:spPr bwMode="auto">
          <a:xfrm>
            <a:off x="5722407" y="1732374"/>
            <a:ext cx="172354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1" charset="2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Monotype Sorts" pitchFamily="1" charset="2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1" charset="2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1" charset="2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Font typeface="Monotype Sorts" pitchFamily="1" charset="2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Monotype Sorts" pitchFamily="1" charset="2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Monotype Sorts" pitchFamily="1" charset="2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Monotype Sorts" pitchFamily="1" charset="2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Monotype Sorts" pitchFamily="1" charset="2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200" b="1">
                <a:solidFill>
                  <a:srgbClr val="11576A"/>
                </a:solidFill>
                <a:latin typeface="Times" panose="02020603050405020304" pitchFamily="18" charset="0"/>
                <a:ea typeface="宋体" panose="02010600030101010101" pitchFamily="2" charset="-122"/>
              </a:rPr>
              <a:t>Stack Usage with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200" b="1">
                <a:solidFill>
                  <a:srgbClr val="11576A"/>
                </a:solidFill>
                <a:latin typeface="Times" panose="02020603050405020304" pitchFamily="18" charset="0"/>
                <a:ea typeface="宋体" panose="02010600030101010101" pitchFamily="2" charset="-122"/>
              </a:rPr>
              <a:t>Privilege-Level Change</a:t>
            </a:r>
          </a:p>
        </p:txBody>
      </p:sp>
      <p:graphicFrame>
        <p:nvGraphicFramePr>
          <p:cNvPr id="38" name="Group 5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019325001"/>
              </p:ext>
            </p:extLst>
          </p:nvPr>
        </p:nvGraphicFramePr>
        <p:xfrm>
          <a:off x="7519219" y="2329274"/>
          <a:ext cx="1117600" cy="2379165"/>
        </p:xfrm>
        <a:graphic>
          <a:graphicData uri="http://schemas.openxmlformats.org/drawingml/2006/table">
            <a:tbl>
              <a:tblPr/>
              <a:tblGrid>
                <a:gridCol w="11176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44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Monotype Sorts" pitchFamily="1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buFont typeface="Monotype Sorts" pitchFamily="1" charset="2"/>
                        <a:defRPr>
                          <a:solidFill>
                            <a:schemeClr val="folHlink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pitchFamily="1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Monotype Sorts" pitchFamily="1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buFont typeface="Monotype Sorts" pitchFamily="1" charset="2"/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Monotype Sorts" pitchFamily="1" charset="2"/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Monotype Sorts" pitchFamily="1" charset="2"/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Monotype Sorts" pitchFamily="1" charset="2"/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Monotype Sorts" pitchFamily="1" charset="2"/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zh-CN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  <a:ea typeface="MS PGothic" panose="020B0600070205080204" pitchFamily="34" charset="-128"/>
                      </a:endParaRPr>
                    </a:p>
                  </a:txBody>
                  <a:tcPr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44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Monotype Sorts" pitchFamily="1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buFont typeface="Monotype Sorts" pitchFamily="1" charset="2"/>
                        <a:defRPr>
                          <a:solidFill>
                            <a:schemeClr val="folHlink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pitchFamily="1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Monotype Sorts" pitchFamily="1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buFont typeface="Monotype Sorts" pitchFamily="1" charset="2"/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Monotype Sorts" pitchFamily="1" charset="2"/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Monotype Sorts" pitchFamily="1" charset="2"/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Monotype Sorts" pitchFamily="1" charset="2"/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Monotype Sorts" pitchFamily="1" charset="2"/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zh-CN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  <a:ea typeface="MS PGothic" panose="020B0600070205080204" pitchFamily="34" charset="-128"/>
                      </a:endParaRPr>
                    </a:p>
                  </a:txBody>
                  <a:tcPr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44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Monotype Sorts" pitchFamily="1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buFont typeface="Monotype Sorts" pitchFamily="1" charset="2"/>
                        <a:defRPr>
                          <a:solidFill>
                            <a:schemeClr val="folHlink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pitchFamily="1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Monotype Sorts" pitchFamily="1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buFont typeface="Monotype Sorts" pitchFamily="1" charset="2"/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Monotype Sorts" pitchFamily="1" charset="2"/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Monotype Sorts" pitchFamily="1" charset="2"/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Monotype Sorts" pitchFamily="1" charset="2"/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Monotype Sorts" pitchFamily="1" charset="2"/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zh-CN" altLang="en-US" sz="1200" b="1" kern="1200" dirty="0" smtClean="0">
                          <a:solidFill>
                            <a:srgbClr val="11576A"/>
                          </a:solidFill>
                          <a:latin typeface="Times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SS</a:t>
                      </a:r>
                    </a:p>
                  </a:txBody>
                  <a:tcPr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44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Monotype Sorts" pitchFamily="1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buFont typeface="Monotype Sorts" pitchFamily="1" charset="2"/>
                        <a:defRPr>
                          <a:solidFill>
                            <a:schemeClr val="folHlink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pitchFamily="1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Monotype Sorts" pitchFamily="1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buFont typeface="Monotype Sorts" pitchFamily="1" charset="2"/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Monotype Sorts" pitchFamily="1" charset="2"/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Monotype Sorts" pitchFamily="1" charset="2"/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Monotype Sorts" pitchFamily="1" charset="2"/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Monotype Sorts" pitchFamily="1" charset="2"/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zh-CN" altLang="en-US" sz="1200" b="1" kern="1200" dirty="0" smtClean="0">
                          <a:solidFill>
                            <a:srgbClr val="11576A"/>
                          </a:solidFill>
                          <a:latin typeface="Times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ESP</a:t>
                      </a:r>
                    </a:p>
                  </a:txBody>
                  <a:tcPr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44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Monotype Sorts" pitchFamily="1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buFont typeface="Monotype Sorts" pitchFamily="1" charset="2"/>
                        <a:defRPr>
                          <a:solidFill>
                            <a:schemeClr val="folHlink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pitchFamily="1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Monotype Sorts" pitchFamily="1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buFont typeface="Monotype Sorts" pitchFamily="1" charset="2"/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Monotype Sorts" pitchFamily="1" charset="2"/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Monotype Sorts" pitchFamily="1" charset="2"/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Monotype Sorts" pitchFamily="1" charset="2"/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Monotype Sorts" pitchFamily="1" charset="2"/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zh-CN" altLang="en-US" sz="1200" b="1" kern="1200" dirty="0" smtClean="0">
                          <a:solidFill>
                            <a:srgbClr val="11576A"/>
                          </a:solidFill>
                          <a:latin typeface="Times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EFLAGS</a:t>
                      </a:r>
                    </a:p>
                  </a:txBody>
                  <a:tcPr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44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Monotype Sorts" pitchFamily="1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buFont typeface="Monotype Sorts" pitchFamily="1" charset="2"/>
                        <a:defRPr>
                          <a:solidFill>
                            <a:schemeClr val="folHlink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pitchFamily="1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Monotype Sorts" pitchFamily="1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buFont typeface="Monotype Sorts" pitchFamily="1" charset="2"/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Monotype Sorts" pitchFamily="1" charset="2"/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Monotype Sorts" pitchFamily="1" charset="2"/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Monotype Sorts" pitchFamily="1" charset="2"/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Monotype Sorts" pitchFamily="1" charset="2"/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zh-CN" altLang="en-US" sz="1200" b="1" kern="1200" dirty="0" smtClean="0">
                          <a:solidFill>
                            <a:srgbClr val="11576A"/>
                          </a:solidFill>
                          <a:latin typeface="Times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CS</a:t>
                      </a:r>
                    </a:p>
                  </a:txBody>
                  <a:tcPr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44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Monotype Sorts" pitchFamily="1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buFont typeface="Monotype Sorts" pitchFamily="1" charset="2"/>
                        <a:defRPr>
                          <a:solidFill>
                            <a:schemeClr val="folHlink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pitchFamily="1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Monotype Sorts" pitchFamily="1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buFont typeface="Monotype Sorts" pitchFamily="1" charset="2"/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Monotype Sorts" pitchFamily="1" charset="2"/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Monotype Sorts" pitchFamily="1" charset="2"/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Monotype Sorts" pitchFamily="1" charset="2"/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Monotype Sorts" pitchFamily="1" charset="2"/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zh-CN" altLang="en-US" sz="1200" b="1" kern="1200" dirty="0" smtClean="0">
                          <a:solidFill>
                            <a:srgbClr val="11576A"/>
                          </a:solidFill>
                          <a:latin typeface="Times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EIP</a:t>
                      </a:r>
                    </a:p>
                  </a:txBody>
                  <a:tcPr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44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Monotype Sorts" pitchFamily="1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buFont typeface="Monotype Sorts" pitchFamily="1" charset="2"/>
                        <a:defRPr>
                          <a:solidFill>
                            <a:schemeClr val="folHlink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pitchFamily="1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Monotype Sorts" pitchFamily="1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buFont typeface="Monotype Sorts" pitchFamily="1" charset="2"/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Monotype Sorts" pitchFamily="1" charset="2"/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Monotype Sorts" pitchFamily="1" charset="2"/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Monotype Sorts" pitchFamily="1" charset="2"/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Monotype Sorts" pitchFamily="1" charset="2"/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zh-CN" altLang="en-US" sz="1200" b="1" kern="1200" dirty="0" smtClean="0">
                          <a:solidFill>
                            <a:srgbClr val="11576A"/>
                          </a:solidFill>
                          <a:latin typeface="Times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Error Code</a:t>
                      </a:r>
                    </a:p>
                  </a:txBody>
                  <a:tcPr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44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75000"/>
                        <a:buFont typeface="Monotype Sorts" pitchFamily="1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buFont typeface="Monotype Sorts" pitchFamily="1" charset="2"/>
                        <a:defRPr>
                          <a:solidFill>
                            <a:schemeClr val="folHlink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pitchFamily="1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Monotype Sorts" pitchFamily="1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buFont typeface="Monotype Sorts" pitchFamily="1" charset="2"/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Monotype Sorts" pitchFamily="1" charset="2"/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Monotype Sorts" pitchFamily="1" charset="2"/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Monotype Sorts" pitchFamily="1" charset="2"/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 typeface="Monotype Sorts" pitchFamily="1" charset="2"/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zh-CN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  <a:ea typeface="MS PGothic" panose="020B0600070205080204" pitchFamily="34" charset="-128"/>
                      </a:endParaRPr>
                    </a:p>
                  </a:txBody>
                  <a:tcPr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</a:tbl>
          </a:graphicData>
        </a:graphic>
      </p:graphicFrame>
      <p:cxnSp>
        <p:nvCxnSpPr>
          <p:cNvPr id="39" name="Straight Arrow Connector 20"/>
          <p:cNvCxnSpPr>
            <a:cxnSpLocks noChangeShapeType="1"/>
            <a:stCxn id="36" idx="3"/>
          </p:cNvCxnSpPr>
          <p:nvPr/>
        </p:nvCxnSpPr>
        <p:spPr bwMode="auto">
          <a:xfrm flipV="1">
            <a:off x="7216853" y="2702338"/>
            <a:ext cx="289666" cy="644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40" name="TextBox 23"/>
          <p:cNvSpPr txBox="1">
            <a:spLocks noChangeArrowheads="1"/>
          </p:cNvSpPr>
          <p:nvPr/>
        </p:nvSpPr>
        <p:spPr bwMode="auto">
          <a:xfrm>
            <a:off x="475481" y="2194337"/>
            <a:ext cx="61908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1" charset="2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Monotype Sorts" pitchFamily="1" charset="2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1" charset="2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1" charset="2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Font typeface="Monotype Sorts" pitchFamily="1" charset="2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Monotype Sorts" pitchFamily="1" charset="2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Monotype Sorts" pitchFamily="1" charset="2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Monotype Sorts" pitchFamily="1" charset="2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Monotype Sorts" pitchFamily="1" charset="2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 b="1">
                <a:solidFill>
                  <a:srgbClr val="11576A"/>
                </a:solidFill>
                <a:latin typeface="Times" panose="02020603050405020304" pitchFamily="18" charset="0"/>
                <a:ea typeface="宋体" panose="02010600030101010101" pitchFamily="2" charset="-122"/>
              </a:rPr>
              <a:t>High</a:t>
            </a:r>
          </a:p>
        </p:txBody>
      </p:sp>
      <p:sp>
        <p:nvSpPr>
          <p:cNvPr id="41" name="TextBox 24"/>
          <p:cNvSpPr txBox="1">
            <a:spLocks noChangeArrowheads="1"/>
          </p:cNvSpPr>
          <p:nvPr/>
        </p:nvSpPr>
        <p:spPr bwMode="auto">
          <a:xfrm>
            <a:off x="467544" y="4396199"/>
            <a:ext cx="57099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1" charset="2"/>
              <a:buBlip>
                <a:blip r:embed="rId2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Monotype Sorts" pitchFamily="1" charset="2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1" charset="2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1" charset="2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Font typeface="Monotype Sorts" pitchFamily="1" charset="2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Monotype Sorts" pitchFamily="1" charset="2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Monotype Sorts" pitchFamily="1" charset="2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Monotype Sorts" pitchFamily="1" charset="2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Monotype Sorts" pitchFamily="1" charset="2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 b="1">
                <a:solidFill>
                  <a:srgbClr val="11576A"/>
                </a:solidFill>
                <a:latin typeface="Times" panose="02020603050405020304" pitchFamily="18" charset="0"/>
                <a:ea typeface="宋体" panose="02010600030101010101" pitchFamily="2" charset="-122"/>
              </a:rPr>
              <a:t>Low</a:t>
            </a:r>
          </a:p>
        </p:txBody>
      </p:sp>
    </p:spTree>
    <p:extLst>
      <p:ext uri="{BB962C8B-B14F-4D97-AF65-F5344CB8AC3E}">
        <p14:creationId xmlns="" xmlns:p14="http://schemas.microsoft.com/office/powerpoint/2010/main" val="2787311516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Box 82"/>
          <p:cNvSpPr txBox="1"/>
          <p:nvPr/>
        </p:nvSpPr>
        <p:spPr>
          <a:xfrm>
            <a:off x="928662" y="1021137"/>
            <a:ext cx="6955706" cy="1766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 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用户</a:t>
            </a: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程序通过系统调用访问</a:t>
            </a:r>
            <a:r>
              <a: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OS</a:t>
            </a: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内核服务。</a:t>
            </a:r>
          </a:p>
          <a:p>
            <a:pPr>
              <a:spcBef>
                <a:spcPct val="20000"/>
              </a:spcBef>
            </a:pPr>
            <a:r>
              <a:rPr lang="zh-CN" altLang="en-US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 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如何</a:t>
            </a: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实现</a:t>
            </a:r>
          </a:p>
          <a:p>
            <a:pPr>
              <a:spcBef>
                <a:spcPct val="20000"/>
              </a:spcBef>
            </a:pPr>
            <a:r>
              <a:rPr lang="zh-CN" altLang="en-US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         需要</a:t>
            </a:r>
            <a:r>
              <a: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指定中断号</a:t>
            </a:r>
          </a:p>
          <a:p>
            <a:pPr>
              <a:spcBef>
                <a:spcPct val="20000"/>
              </a:spcBef>
            </a:pPr>
            <a:r>
              <a:rPr lang="zh-CN" altLang="en-US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         使用</a:t>
            </a:r>
            <a:r>
              <a:rPr lang="en-US" alt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Trap</a:t>
            </a:r>
            <a:r>
              <a: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，也称</a:t>
            </a:r>
            <a:r>
              <a:rPr lang="en-US" alt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Software generated interrupt</a:t>
            </a:r>
          </a:p>
          <a:p>
            <a:pPr>
              <a:spcBef>
                <a:spcPct val="20000"/>
              </a:spcBef>
            </a:pPr>
            <a:r>
              <a:rPr lang="zh-CN" altLang="en-US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         或</a:t>
            </a:r>
            <a:r>
              <a: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使用特殊指令 </a:t>
            </a:r>
            <a:r>
              <a:rPr lang="en-US" alt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(SYSENTER/SYSEXIT)</a:t>
            </a:r>
          </a:p>
        </p:txBody>
      </p:sp>
      <p:sp>
        <p:nvSpPr>
          <p:cNvPr id="7" name="TextBox 80"/>
          <p:cNvSpPr txBox="1"/>
          <p:nvPr/>
        </p:nvSpPr>
        <p:spPr>
          <a:xfrm>
            <a:off x="2123728" y="195486"/>
            <a:ext cx="684076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X86</a:t>
            </a:r>
            <a:r>
              <a:rPr lang="zh-CN" altLang="en-US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中的中断处理</a:t>
            </a:r>
            <a:r>
              <a:rPr lang="en-US" altLang="zh-CN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–</a:t>
            </a:r>
            <a:r>
              <a:rPr lang="zh-CN" altLang="en-US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系统调用</a:t>
            </a:r>
          </a:p>
        </p:txBody>
      </p:sp>
      <p:pic>
        <p:nvPicPr>
          <p:cNvPr id="4" name="图片 3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80488" y="1842771"/>
            <a:ext cx="151066" cy="148997"/>
          </a:xfrm>
          <a:prstGeom prst="rect">
            <a:avLst/>
          </a:prstGeom>
        </p:spPr>
      </p:pic>
      <p:pic>
        <p:nvPicPr>
          <p:cNvPr id="5" name="图片 4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80488" y="2199151"/>
            <a:ext cx="151066" cy="148997"/>
          </a:xfrm>
          <a:prstGeom prst="rect">
            <a:avLst/>
          </a:prstGeom>
        </p:spPr>
      </p:pic>
      <p:pic>
        <p:nvPicPr>
          <p:cNvPr id="9" name="图片 8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80488" y="2508189"/>
            <a:ext cx="151066" cy="14899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26454291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Box 82"/>
          <p:cNvSpPr txBox="1"/>
          <p:nvPr/>
        </p:nvSpPr>
        <p:spPr>
          <a:xfrm>
            <a:off x="827584" y="1203598"/>
            <a:ext cx="69557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 </a:t>
            </a: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Chap. 6, Vol. 3, Intel® and IA-32 Architectures 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endParaRPr lang="en-US" altLang="zh-CN" sz="2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     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Software </a:t>
            </a: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Developer’s Manual</a:t>
            </a:r>
          </a:p>
        </p:txBody>
      </p:sp>
      <p:sp>
        <p:nvSpPr>
          <p:cNvPr id="7" name="TextBox 80"/>
          <p:cNvSpPr txBox="1"/>
          <p:nvPr/>
        </p:nvSpPr>
        <p:spPr>
          <a:xfrm>
            <a:off x="2123728" y="195486"/>
            <a:ext cx="684076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X86</a:t>
            </a:r>
            <a:r>
              <a:rPr lang="zh-CN" altLang="en-US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中的中断处理</a:t>
            </a:r>
            <a:r>
              <a:rPr lang="en-US" altLang="zh-CN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–</a:t>
            </a:r>
            <a:r>
              <a:rPr lang="zh-CN" altLang="en-US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参考资料</a:t>
            </a:r>
          </a:p>
        </p:txBody>
      </p:sp>
    </p:spTree>
    <p:extLst>
      <p:ext uri="{BB962C8B-B14F-4D97-AF65-F5344CB8AC3E}">
        <p14:creationId xmlns="" xmlns:p14="http://schemas.microsoft.com/office/powerpoint/2010/main" val="871656273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Box 82"/>
          <p:cNvSpPr txBox="1"/>
          <p:nvPr/>
        </p:nvSpPr>
        <p:spPr>
          <a:xfrm>
            <a:off x="928662" y="1131590"/>
            <a:ext cx="71438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zh-CN" altLang="en-US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 </a:t>
            </a:r>
            <a:r>
              <a: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CS = F000H, EIP = 0000FFF0H</a:t>
            </a:r>
          </a:p>
          <a:p>
            <a:pPr marL="342900" indent="-342900"/>
            <a:r>
              <a:rPr lang="zh-CN" altLang="en-US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 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实际</a:t>
            </a: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地址是</a:t>
            </a:r>
            <a:r>
              <a: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:</a:t>
            </a:r>
          </a:p>
          <a:p>
            <a:pPr marL="800100" lvl="1" indent="-342900"/>
            <a:r>
              <a:rPr lang="en-US" altLang="zh-CN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     Base </a:t>
            </a:r>
            <a:r>
              <a:rPr lang="en-US" alt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+ EIP = FFFF0000H + 0000FFF0H = FFFFFFF0H</a:t>
            </a:r>
          </a:p>
          <a:p>
            <a:pPr marL="800100" lvl="1" indent="-342900"/>
            <a:r>
              <a:rPr lang="zh-CN" altLang="en-US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     这</a:t>
            </a:r>
            <a:r>
              <a: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是</a:t>
            </a:r>
            <a:r>
              <a:rPr lang="en-US" alt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BIOS</a:t>
            </a:r>
            <a:r>
              <a: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EPROM (Erasable Programmable Read Only Memory) </a:t>
            </a:r>
            <a:r>
              <a: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所在地</a:t>
            </a:r>
          </a:p>
          <a:p>
            <a:pPr marL="342900" indent="-342900"/>
            <a:r>
              <a:rPr lang="zh-CN" altLang="en-US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 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当</a:t>
            </a:r>
            <a:r>
              <a: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CS</a:t>
            </a: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被新值加载，则地址转换规则将开始起作用</a:t>
            </a:r>
          </a:p>
          <a:p>
            <a:pPr marL="342900" indent="-342900"/>
            <a:r>
              <a:rPr lang="zh-CN" altLang="en-US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 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通常</a:t>
            </a: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第一条指令是一条长跳转指令</a:t>
            </a:r>
            <a:r>
              <a: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这样</a:t>
            </a:r>
            <a:r>
              <a: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CS</a:t>
            </a: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EIP</a:t>
            </a: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都会更新</a:t>
            </a:r>
            <a:r>
              <a: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到</a:t>
            </a:r>
            <a:r>
              <a: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BIOS</a:t>
            </a: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代码中执行</a:t>
            </a:r>
          </a:p>
        </p:txBody>
      </p:sp>
      <p:sp>
        <p:nvSpPr>
          <p:cNvPr id="7" name="TextBox 80"/>
          <p:cNvSpPr txBox="1"/>
          <p:nvPr/>
        </p:nvSpPr>
        <p:spPr>
          <a:xfrm>
            <a:off x="1979712" y="214296"/>
            <a:ext cx="525658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x86</a:t>
            </a:r>
            <a:r>
              <a:rPr lang="zh-CN" altLang="en-US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启动顺序 </a:t>
            </a:r>
            <a:r>
              <a:rPr lang="en-US" altLang="zh-CN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– </a:t>
            </a:r>
            <a:r>
              <a:rPr lang="zh-CN" altLang="en-US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第一条指令</a:t>
            </a:r>
          </a:p>
        </p:txBody>
      </p:sp>
    </p:spTree>
    <p:extLst>
      <p:ext uri="{BB962C8B-B14F-4D97-AF65-F5344CB8AC3E}">
        <p14:creationId xmlns="" xmlns:p14="http://schemas.microsoft.com/office/powerpoint/2010/main" val="390483005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Box 82"/>
          <p:cNvSpPr txBox="1"/>
          <p:nvPr/>
        </p:nvSpPr>
        <p:spPr>
          <a:xfrm>
            <a:off x="1259632" y="3952096"/>
            <a:ext cx="7143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zh-CN" altLang="en-US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 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段</a:t>
            </a: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选择子（</a:t>
            </a:r>
            <a:r>
              <a: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Segment Selector</a:t>
            </a: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: CS, DS, SS, …</a:t>
            </a:r>
          </a:p>
          <a:p>
            <a:pPr marL="342900" indent="-342900"/>
            <a:r>
              <a:rPr lang="zh-CN" altLang="en-US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 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偏移</a:t>
            </a: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量（</a:t>
            </a:r>
            <a:r>
              <a: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Offset</a:t>
            </a: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: EIP</a:t>
            </a:r>
          </a:p>
        </p:txBody>
      </p:sp>
      <p:sp>
        <p:nvSpPr>
          <p:cNvPr id="7" name="TextBox 80"/>
          <p:cNvSpPr txBox="1"/>
          <p:nvPr/>
        </p:nvSpPr>
        <p:spPr>
          <a:xfrm>
            <a:off x="1835696" y="214296"/>
            <a:ext cx="56166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x86</a:t>
            </a:r>
            <a:r>
              <a:rPr lang="zh-CN" altLang="en-US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启动顺序 </a:t>
            </a:r>
            <a:r>
              <a:rPr lang="en-US" altLang="zh-CN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– </a:t>
            </a:r>
            <a:r>
              <a:rPr lang="zh-CN" altLang="en-US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处于实模式的段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7684" y="1026589"/>
            <a:ext cx="5832648" cy="2358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2483768" y="3385324"/>
            <a:ext cx="416081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1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Font typeface="Monotype Sorts" pitchFamily="1" charset="2"/>
              <a:buChar char="Ø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1" charset="2"/>
              <a:buChar char="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1" charset="2"/>
              <a:buChar char="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Font typeface="Monotype Sorts" pitchFamily="1" charset="2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Monotype Sorts" pitchFamily="1" charset="2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Monotype Sorts" pitchFamily="1" charset="2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Monotype Sorts" pitchFamily="1" charset="2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Monotype Sorts" pitchFamily="1" charset="2"/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摘自"IA-32 Intel体系结构软件开发者手册"</a:t>
            </a:r>
          </a:p>
        </p:txBody>
      </p:sp>
    </p:spTree>
    <p:extLst>
      <p:ext uri="{BB962C8B-B14F-4D97-AF65-F5344CB8AC3E}">
        <p14:creationId xmlns="" xmlns:p14="http://schemas.microsoft.com/office/powerpoint/2010/main" val="1767743992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Box 82"/>
          <p:cNvSpPr txBox="1"/>
          <p:nvPr/>
        </p:nvSpPr>
        <p:spPr>
          <a:xfrm>
            <a:off x="971600" y="1187336"/>
            <a:ext cx="6955706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zh-CN" altLang="en-US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 </a:t>
            </a: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BIOS 加载存储设备（比如软盘、硬盘、光盘、USB盘）上的第一个 扇区(主引导扇区，Master Boot Record, or MBR) 的512字节到内存的 0x7c00 …</a:t>
            </a:r>
          </a:p>
          <a:p>
            <a:pPr marL="342900" indent="-342900"/>
            <a:endParaRPr lang="en-US" altLang="zh-CN" b="1" dirty="0" smtClean="0">
              <a:solidFill>
                <a:srgbClr val="11576A"/>
              </a:solidFill>
              <a:latin typeface="张海山锐谐体2.0-授权联系：Samtype@QQ.com" pitchFamily="2" charset="-122"/>
              <a:ea typeface="张海山锐谐体2.0-授权联系：Samtype@QQ.com" pitchFamily="2" charset="-122"/>
            </a:endParaRPr>
          </a:p>
          <a:p>
            <a:pPr marL="342900" indent="-342900"/>
            <a:r>
              <a:rPr lang="zh-CN" altLang="en-US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 </a:t>
            </a:r>
            <a:r>
              <a:rPr lang="zh-CN" altLang="en-US" sz="2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然后</a:t>
            </a: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转跳到  @ 0x7c00的第一条指令开始执行</a:t>
            </a:r>
          </a:p>
        </p:txBody>
      </p:sp>
      <p:sp>
        <p:nvSpPr>
          <p:cNvPr id="7" name="TextBox 80"/>
          <p:cNvSpPr txBox="1"/>
          <p:nvPr/>
        </p:nvSpPr>
        <p:spPr>
          <a:xfrm>
            <a:off x="1259632" y="214296"/>
            <a:ext cx="684076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x86</a:t>
            </a:r>
            <a:r>
              <a:rPr lang="zh-CN" altLang="en-US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启动顺序 </a:t>
            </a:r>
            <a:r>
              <a:rPr lang="en-US" altLang="zh-CN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– </a:t>
            </a:r>
            <a:r>
              <a:rPr lang="zh-CN" altLang="en-US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从</a:t>
            </a:r>
            <a:r>
              <a:rPr lang="en-US" altLang="zh-CN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BIOS</a:t>
            </a:r>
            <a:r>
              <a:rPr lang="zh-CN" altLang="en-US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到</a:t>
            </a:r>
            <a:r>
              <a:rPr lang="en-US" altLang="zh-CN" sz="3000" b="1" dirty="0" err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Bootloader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851790304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Box 82"/>
          <p:cNvSpPr txBox="1"/>
          <p:nvPr/>
        </p:nvSpPr>
        <p:spPr>
          <a:xfrm>
            <a:off x="928662" y="1131590"/>
            <a:ext cx="695570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zh-CN" altLang="en-US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 </a:t>
            </a: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bootloader做的事情:</a:t>
            </a:r>
          </a:p>
          <a:p>
            <a:pPr marL="342900" lvl="1" indent="-342900"/>
            <a:r>
              <a:rPr lang="zh-CN" altLang="en-US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         使</a:t>
            </a:r>
            <a:r>
              <a: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能保护模式（protection mode） &amp; 段机制（segment-level protection）</a:t>
            </a:r>
          </a:p>
          <a:p>
            <a:pPr marL="342900" lvl="1" indent="-342900"/>
            <a:r>
              <a:rPr lang="zh-CN" altLang="en-US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         从</a:t>
            </a:r>
            <a:r>
              <a: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硬盘上读取kernel in ELF 格式的ucore kernel (跟在MBR后面的扇区)并放到内存中固定位置</a:t>
            </a:r>
          </a:p>
          <a:p>
            <a:pPr marL="342900" lvl="1" indent="-342900"/>
            <a:r>
              <a:rPr lang="zh-CN" altLang="en-US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         跳</a:t>
            </a:r>
            <a:r>
              <a: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转到ucore OS的入口点（entry point）执行，这时控制权到了ucore OS中</a:t>
            </a:r>
          </a:p>
        </p:txBody>
      </p:sp>
      <p:sp>
        <p:nvSpPr>
          <p:cNvPr id="7" name="TextBox 80"/>
          <p:cNvSpPr txBox="1"/>
          <p:nvPr/>
        </p:nvSpPr>
        <p:spPr>
          <a:xfrm>
            <a:off x="1475656" y="214296"/>
            <a:ext cx="684076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x86</a:t>
            </a:r>
            <a:r>
              <a:rPr lang="zh-CN" altLang="en-US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启动顺序 </a:t>
            </a:r>
            <a:r>
              <a:rPr lang="en-US" altLang="zh-CN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– </a:t>
            </a:r>
            <a:r>
              <a:rPr lang="zh-CN" altLang="en-US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从</a:t>
            </a:r>
            <a:r>
              <a:rPr lang="en-US" altLang="zh-CN" sz="3000" b="1" dirty="0" err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bootloader</a:t>
            </a:r>
            <a:r>
              <a:rPr lang="zh-CN" altLang="en-US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到</a:t>
            </a:r>
            <a:r>
              <a:rPr lang="en-US" altLang="zh-CN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OS</a:t>
            </a:r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图片 3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77810" y="1545525"/>
            <a:ext cx="151066" cy="148997"/>
          </a:xfrm>
          <a:prstGeom prst="rect">
            <a:avLst/>
          </a:prstGeom>
        </p:spPr>
      </p:pic>
      <p:pic>
        <p:nvPicPr>
          <p:cNvPr id="5" name="图片 4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77810" y="2088142"/>
            <a:ext cx="151066" cy="148997"/>
          </a:xfrm>
          <a:prstGeom prst="rect">
            <a:avLst/>
          </a:prstGeom>
        </p:spPr>
      </p:pic>
      <p:pic>
        <p:nvPicPr>
          <p:cNvPr id="6" name="图片 5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77810" y="2640917"/>
            <a:ext cx="151066" cy="14899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126666976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80"/>
          <p:cNvSpPr txBox="1"/>
          <p:nvPr/>
        </p:nvSpPr>
        <p:spPr>
          <a:xfrm>
            <a:off x="2195736" y="195486"/>
            <a:ext cx="68407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x86</a:t>
            </a:r>
            <a:r>
              <a:rPr lang="zh-CN" altLang="en-US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启动顺序 </a:t>
            </a:r>
            <a:r>
              <a:rPr lang="en-US" altLang="zh-CN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– </a:t>
            </a: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实模式（</a:t>
            </a:r>
            <a:r>
              <a:rPr lang="en-US" altLang="zh-CN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history</a:t>
            </a:r>
            <a:r>
              <a:rPr lang="zh-CN" altLang="en-US" sz="30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3000" b="1" dirty="0" smtClean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690" y="987574"/>
            <a:ext cx="8787806" cy="367240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634640616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1029</TotalTime>
  <Words>1857</Words>
  <Application>Microsoft Office PowerPoint</Application>
  <PresentationFormat>全屏显示(16:9)</PresentationFormat>
  <Paragraphs>286</Paragraphs>
  <Slides>48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48</vt:i4>
      </vt:variant>
    </vt:vector>
  </HeadingPairs>
  <TitlesOfParts>
    <vt:vector size="49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  <vt:lpstr>幻灯片 35</vt:lpstr>
      <vt:lpstr>幻灯片 36</vt:lpstr>
      <vt:lpstr>幻灯片 37</vt:lpstr>
      <vt:lpstr>幻灯片 38</vt:lpstr>
      <vt:lpstr>幻灯片 39</vt:lpstr>
      <vt:lpstr>幻灯片 40</vt:lpstr>
      <vt:lpstr>幻灯片 41</vt:lpstr>
      <vt:lpstr>幻灯片 42</vt:lpstr>
      <vt:lpstr>幻灯片 43</vt:lpstr>
      <vt:lpstr>幻灯片 44</vt:lpstr>
      <vt:lpstr>幻灯片 45</vt:lpstr>
      <vt:lpstr>幻灯片 46</vt:lpstr>
      <vt:lpstr>幻灯片 47</vt:lpstr>
      <vt:lpstr>幻灯片 48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MECHREVO</cp:lastModifiedBy>
  <cp:revision>166</cp:revision>
  <dcterms:created xsi:type="dcterms:W3CDTF">2015-01-11T06:38:50Z</dcterms:created>
  <dcterms:modified xsi:type="dcterms:W3CDTF">2019-08-22T17:17:24Z</dcterms:modified>
</cp:coreProperties>
</file>