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43306" y="21429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624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28586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163564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199475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592" y="234453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520709" y="9556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20709" y="130750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520709" y="166269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520709" y="201452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20709" y="23557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76754" y="408391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Lec6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物理内存管理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非连续内存分配清华大学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58780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912624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页式存储管理的概念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034139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24692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页式存储管理的地址转换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367735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48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57706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5875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9180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92245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5675" y="874312"/>
            <a:ext cx="8552829" cy="392092"/>
            <a:chOff x="555675" y="874312"/>
            <a:chExt cx="8552829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55675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页帧（帧、物理页面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Frame, Page Frame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734501"/>
            <a:chOff x="1044380" y="1242135"/>
            <a:chExt cx="7358114" cy="734501"/>
          </a:xfrm>
        </p:grpSpPr>
        <p:sp>
          <p:nvSpPr>
            <p:cNvPr id="32" name="TextBox 31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把物理地址空间划分为大小相同的基本分配单位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次方，如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12, 4096, 8192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6205" y="2037214"/>
            <a:ext cx="8587795" cy="392092"/>
            <a:chOff x="556205" y="2037214"/>
            <a:chExt cx="8587795" cy="392092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556205" y="205941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2037214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页面（页、逻辑页面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Page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9396" y="2405037"/>
            <a:ext cx="7358114" cy="734501"/>
            <a:chOff x="1049396" y="2405037"/>
            <a:chExt cx="7358114" cy="734501"/>
          </a:xfrm>
        </p:grpSpPr>
        <p:sp>
          <p:nvSpPr>
            <p:cNvPr id="37" name="TextBox 36"/>
            <p:cNvSpPr txBox="1"/>
            <p:nvPr/>
          </p:nvSpPr>
          <p:spPr>
            <a:xfrm>
              <a:off x="1200462" y="240503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把逻辑地址空间也划分为相同大小的基本分配单位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526552"/>
              <a:ext cx="151066" cy="1489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200462" y="275481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帧和页的大小必须是相同的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876332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27628" y="3148300"/>
            <a:ext cx="7851305" cy="1415037"/>
            <a:chOff x="556205" y="3201046"/>
            <a:chExt cx="7851305" cy="1415037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556205" y="32232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201046"/>
              <a:ext cx="594759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页面到页帧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0462" y="356886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逻辑地址到物理地址的转换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3705624"/>
              <a:ext cx="151066" cy="14899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462" y="3918649"/>
              <a:ext cx="9689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055404"/>
              <a:ext cx="151066" cy="14899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0462" y="4231362"/>
              <a:ext cx="4857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MMU/TLB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36811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-0.15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 (Frame)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5422358" cy="392092"/>
            <a:chOff x="520709" y="874312"/>
            <a:chExt cx="5422358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50499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物理内存被划分成大小相等的帧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3344" y="1275313"/>
            <a:ext cx="4254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内存物理地址的表示：二元组 (f, o)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2498" y="3963512"/>
            <a:ext cx="1922984" cy="533350"/>
            <a:chOff x="1972498" y="3963512"/>
            <a:chExt cx="1922984" cy="53335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39579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f</a:t>
              </a:r>
              <a:endParaRPr lang="zh-CN" altLang="en-US" b="1" i="1" dirty="0">
                <a:solidFill>
                  <a:srgbClr val="11576A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208702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36" name="AutoShape 30"/>
            <p:cNvSpPr/>
            <p:nvPr/>
          </p:nvSpPr>
          <p:spPr bwMode="auto">
            <a:xfrm rot="16200000">
              <a:off x="3265934" y="3501843"/>
              <a:ext cx="167879" cy="1091217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AutoShape 31"/>
            <p:cNvSpPr/>
            <p:nvPr/>
          </p:nvSpPr>
          <p:spPr bwMode="auto">
            <a:xfrm rot="16200000">
              <a:off x="2296811" y="3639199"/>
              <a:ext cx="167879" cy="816505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635" y="3043990"/>
            <a:ext cx="2197696" cy="951953"/>
            <a:chOff x="1845635" y="3043990"/>
            <a:chExt cx="2197696" cy="951953"/>
          </a:xfrm>
        </p:grpSpPr>
        <p:grpSp>
          <p:nvGrpSpPr>
            <p:cNvPr id="30" name="Group 25"/>
            <p:cNvGrpSpPr/>
            <p:nvPr/>
          </p:nvGrpSpPr>
          <p:grpSpPr bwMode="auto">
            <a:xfrm>
              <a:off x="2675495" y="3637292"/>
              <a:ext cx="1367836" cy="358651"/>
              <a:chOff x="-93" y="0"/>
              <a:chExt cx="1434" cy="376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034" y="0"/>
                <a:ext cx="307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-93" y="56"/>
                <a:ext cx="304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grpSp>
            <p:nvGrpSpPr>
              <p:cNvPr id="57" name="Group 28"/>
              <p:cNvGrpSpPr/>
              <p:nvPr/>
            </p:nvGrpSpPr>
            <p:grpSpPr bwMode="auto">
              <a:xfrm>
                <a:off x="63" y="27"/>
                <a:ext cx="55" cy="50"/>
                <a:chOff x="0" y="0"/>
                <a:chExt cx="55" cy="50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2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" name="Group 33"/>
            <p:cNvGrpSpPr/>
            <p:nvPr/>
          </p:nvGrpSpPr>
          <p:grpSpPr bwMode="auto">
            <a:xfrm>
              <a:off x="1845635" y="3662092"/>
              <a:ext cx="527485" cy="333851"/>
              <a:chOff x="0" y="0"/>
              <a:chExt cx="553" cy="350"/>
            </a:xfrm>
          </p:grpSpPr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553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F+S</a:t>
                </a:r>
              </a:p>
            </p:txBody>
          </p:sp>
          <p:grpSp>
            <p:nvGrpSpPr>
              <p:cNvPr id="43" name="Group 35"/>
              <p:cNvGrpSpPr/>
              <p:nvPr/>
            </p:nvGrpSpPr>
            <p:grpSpPr bwMode="auto">
              <a:xfrm>
                <a:off x="130" y="0"/>
                <a:ext cx="55" cy="63"/>
                <a:chOff x="0" y="0"/>
                <a:chExt cx="55" cy="63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"/>
            <p:cNvGrpSpPr/>
            <p:nvPr/>
          </p:nvGrpSpPr>
          <p:grpSpPr bwMode="auto">
            <a:xfrm>
              <a:off x="1959144" y="3422673"/>
              <a:ext cx="1944923" cy="235603"/>
              <a:chOff x="0" y="0"/>
              <a:chExt cx="2039" cy="24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140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166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79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37" name="矩形 1"/>
            <p:cNvSpPr>
              <a:spLocks noChangeArrowheads="1"/>
            </p:cNvSpPr>
            <p:nvPr/>
          </p:nvSpPr>
          <p:spPr bwMode="auto">
            <a:xfrm>
              <a:off x="2483768" y="3043990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26563" y="1918004"/>
            <a:ext cx="616504" cy="2756474"/>
            <a:chOff x="5326563" y="1918004"/>
            <a:chExt cx="616504" cy="2756474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V="1">
              <a:off x="5942022" y="2608428"/>
              <a:ext cx="1045" cy="206605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5942022" y="2123774"/>
              <a:ext cx="1045" cy="51181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629472" y="3364657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5629472" y="2228225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5326563" y="1918004"/>
              <a:ext cx="507895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1420" y="1131590"/>
            <a:ext cx="1983540" cy="3837132"/>
            <a:chOff x="5091420" y="1131590"/>
            <a:chExt cx="1983540" cy="3837132"/>
          </a:xfrm>
        </p:grpSpPr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377744" y="4564804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091420" y="1131590"/>
              <a:ext cx="8561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47546" y="1239070"/>
              <a:ext cx="1127414" cy="3729652"/>
              <a:chOff x="5947546" y="1239070"/>
              <a:chExt cx="1127414" cy="3729652"/>
            </a:xfrm>
          </p:grpSpPr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6050651" y="1255782"/>
                <a:ext cx="827255" cy="3409295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6059008" y="1247426"/>
                <a:ext cx="827255" cy="3417652"/>
              </a:xfrm>
              <a:prstGeom prst="rect">
                <a:avLst/>
              </a:prstGeom>
              <a:solidFill>
                <a:srgbClr val="FFFFCC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8" name="Rectangle 42"/>
              <p:cNvSpPr>
                <a:spLocks noChangeArrowheads="1"/>
              </p:cNvSpPr>
              <p:nvPr/>
            </p:nvSpPr>
            <p:spPr bwMode="auto">
              <a:xfrm>
                <a:off x="6050953" y="3979875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9" name="Line 43"/>
              <p:cNvSpPr>
                <a:spLocks noChangeShapeType="1"/>
              </p:cNvSpPr>
              <p:nvPr/>
            </p:nvSpPr>
            <p:spPr bwMode="auto">
              <a:xfrm>
                <a:off x="6063487" y="458151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4"/>
              <p:cNvSpPr>
                <a:spLocks noChangeShapeType="1"/>
              </p:cNvSpPr>
              <p:nvPr/>
            </p:nvSpPr>
            <p:spPr bwMode="auto">
              <a:xfrm>
                <a:off x="6063487" y="4497954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"/>
              <p:cNvSpPr>
                <a:spLocks noChangeShapeType="1"/>
              </p:cNvSpPr>
              <p:nvPr/>
            </p:nvSpPr>
            <p:spPr bwMode="auto">
              <a:xfrm>
                <a:off x="6063487" y="441439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6"/>
              <p:cNvSpPr>
                <a:spLocks noChangeShapeType="1"/>
              </p:cNvSpPr>
              <p:nvPr/>
            </p:nvSpPr>
            <p:spPr bwMode="auto">
              <a:xfrm>
                <a:off x="6063487" y="433083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6063487" y="424727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8"/>
              <p:cNvSpPr>
                <a:spLocks noChangeShapeType="1"/>
              </p:cNvSpPr>
              <p:nvPr/>
            </p:nvSpPr>
            <p:spPr bwMode="auto">
              <a:xfrm>
                <a:off x="6063487" y="4163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9"/>
              <p:cNvSpPr>
                <a:spLocks noChangeShapeType="1"/>
              </p:cNvSpPr>
              <p:nvPr/>
            </p:nvSpPr>
            <p:spPr bwMode="auto">
              <a:xfrm>
                <a:off x="6063487" y="408014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6050953" y="3294673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6063487" y="389631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6063487" y="381275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6063487" y="372919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5"/>
              <p:cNvSpPr>
                <a:spLocks noChangeShapeType="1"/>
              </p:cNvSpPr>
              <p:nvPr/>
            </p:nvSpPr>
            <p:spPr bwMode="auto">
              <a:xfrm>
                <a:off x="6063487" y="364563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063487" y="356206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57"/>
              <p:cNvSpPr>
                <a:spLocks noChangeShapeType="1"/>
              </p:cNvSpPr>
              <p:nvPr/>
            </p:nvSpPr>
            <p:spPr bwMode="auto">
              <a:xfrm>
                <a:off x="6063487" y="347850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6063487" y="339494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60"/>
              <p:cNvSpPr>
                <a:spLocks noChangeArrowheads="1"/>
              </p:cNvSpPr>
              <p:nvPr/>
            </p:nvSpPr>
            <p:spPr bwMode="auto">
              <a:xfrm>
                <a:off x="6050953" y="2609472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13" name="Line 61"/>
              <p:cNvSpPr>
                <a:spLocks noChangeShapeType="1"/>
              </p:cNvSpPr>
              <p:nvPr/>
            </p:nvSpPr>
            <p:spPr bwMode="auto">
              <a:xfrm>
                <a:off x="6063487" y="321111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2"/>
              <p:cNvSpPr>
                <a:spLocks noChangeShapeType="1"/>
              </p:cNvSpPr>
              <p:nvPr/>
            </p:nvSpPr>
            <p:spPr bwMode="auto">
              <a:xfrm>
                <a:off x="6063487" y="312755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3"/>
              <p:cNvSpPr>
                <a:spLocks noChangeShapeType="1"/>
              </p:cNvSpPr>
              <p:nvPr/>
            </p:nvSpPr>
            <p:spPr bwMode="auto">
              <a:xfrm>
                <a:off x="6063487" y="304399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6063487" y="296042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6063487" y="287686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6063487" y="279330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6063487" y="270974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6050953" y="1239070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6063487" y="1840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auto">
              <a:xfrm>
                <a:off x="6063487" y="175714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72"/>
              <p:cNvSpPr>
                <a:spLocks noChangeShapeType="1"/>
              </p:cNvSpPr>
              <p:nvPr/>
            </p:nvSpPr>
            <p:spPr bwMode="auto">
              <a:xfrm>
                <a:off x="6063487" y="167358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3"/>
              <p:cNvSpPr>
                <a:spLocks noChangeShapeType="1"/>
              </p:cNvSpPr>
              <p:nvPr/>
            </p:nvSpPr>
            <p:spPr bwMode="auto">
              <a:xfrm>
                <a:off x="6063487" y="159002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4"/>
              <p:cNvSpPr>
                <a:spLocks noChangeShapeType="1"/>
              </p:cNvSpPr>
              <p:nvPr/>
            </p:nvSpPr>
            <p:spPr bwMode="auto">
              <a:xfrm>
                <a:off x="6063487" y="150646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6063487" y="142290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>
                <a:off x="6063487" y="133934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85"/>
              <p:cNvSpPr>
                <a:spLocks noChangeArrowheads="1"/>
              </p:cNvSpPr>
              <p:nvPr/>
            </p:nvSpPr>
            <p:spPr bwMode="auto">
              <a:xfrm>
                <a:off x="6050954" y="1924271"/>
                <a:ext cx="827255" cy="678934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>
                <a:off x="6063489" y="2525912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063489" y="2442351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6063489" y="2358789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063489" y="2275228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>
                <a:off x="6063489" y="2191667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063186" y="2108106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6063186" y="2024545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93"/>
              <p:cNvSpPr>
                <a:spLocks noChangeArrowheads="1"/>
              </p:cNvSpPr>
              <p:nvPr/>
            </p:nvSpPr>
            <p:spPr bwMode="auto">
              <a:xfrm>
                <a:off x="6067488" y="2024545"/>
                <a:ext cx="802187" cy="83561"/>
              </a:xfrm>
              <a:prstGeom prst="rect">
                <a:avLst/>
              </a:prstGeom>
              <a:solidFill>
                <a:srgbClr val="99FFCC"/>
              </a:solidFill>
              <a:ln w="12600" cmpd="sng">
                <a:solidFill>
                  <a:srgbClr val="007C8B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</p:txBody>
          </p:sp>
          <p:sp>
            <p:nvSpPr>
              <p:cNvPr id="138" name="Rectangle 41"/>
              <p:cNvSpPr>
                <a:spLocks noChangeArrowheads="1"/>
              </p:cNvSpPr>
              <p:nvPr/>
            </p:nvSpPr>
            <p:spPr bwMode="auto">
              <a:xfrm>
                <a:off x="5947546" y="4694631"/>
                <a:ext cx="1127414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</a:t>
                </a: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地址空间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</p:grpSp>
      <p:sp>
        <p:nvSpPr>
          <p:cNvPr id="136" name="TextBox 31"/>
          <p:cNvSpPr txBox="1"/>
          <p:nvPr/>
        </p:nvSpPr>
        <p:spPr>
          <a:xfrm>
            <a:off x="893166" y="163275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  — 帧号 (F 位, 共有2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个帧)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39" name="TextBox 31"/>
          <p:cNvSpPr txBox="1"/>
          <p:nvPr/>
        </p:nvSpPr>
        <p:spPr>
          <a:xfrm>
            <a:off x="892988" y="2009837"/>
            <a:ext cx="448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—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帧内偏移 (S 位, 每帧有2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40" name="TextBox 31"/>
          <p:cNvSpPr txBox="1"/>
          <p:nvPr/>
        </p:nvSpPr>
        <p:spPr>
          <a:xfrm>
            <a:off x="892810" y="2374284"/>
            <a:ext cx="3952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 =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*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+ 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" grpId="0"/>
      <p:bldP spid="139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195736" y="214296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基于页帧的物理地址计算实例</a:t>
            </a:r>
          </a:p>
          <a:p>
            <a:pPr>
              <a:buSzPct val="100000"/>
            </a:pP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768614"/>
            <a:ext cx="7881785" cy="996230"/>
            <a:chOff x="520709" y="605330"/>
            <a:chExt cx="7881785" cy="996230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62753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605330"/>
              <a:ext cx="5407026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195446" y="89629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16-bit的地址空间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996549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1195446" y="124607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9-bit (512 byte) 大小的页帧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32153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2113743"/>
            <a:ext cx="7358114" cy="674031"/>
            <a:chOff x="1044380" y="1947994"/>
            <a:chExt cx="7358114" cy="674031"/>
          </a:xfrm>
        </p:grpSpPr>
        <p:sp>
          <p:nvSpPr>
            <p:cNvPr id="144" name="TextBox 143"/>
            <p:cNvSpPr txBox="1"/>
            <p:nvPr/>
          </p:nvSpPr>
          <p:spPr>
            <a:xfrm>
              <a:off x="1195446" y="1947994"/>
              <a:ext cx="720704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物理地址表示 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=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(3, 6)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45" name="图片 1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2069509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71441" y="2411330"/>
            <a:ext cx="2234468" cy="485404"/>
            <a:chOff x="2071441" y="2411330"/>
            <a:chExt cx="2234468" cy="485404"/>
          </a:xfrm>
        </p:grpSpPr>
        <p:sp>
          <p:nvSpPr>
            <p:cNvPr id="156" name="AutoShape 24"/>
            <p:cNvSpPr/>
            <p:nvPr/>
          </p:nvSpPr>
          <p:spPr bwMode="auto">
            <a:xfrm rot="5400000" flipV="1">
              <a:off x="3574399" y="2165224"/>
              <a:ext cx="195048" cy="12679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57" name="AutoShape 25"/>
            <p:cNvSpPr/>
            <p:nvPr/>
          </p:nvSpPr>
          <p:spPr bwMode="auto">
            <a:xfrm rot="5400000" flipV="1">
              <a:off x="2448298" y="2324829"/>
              <a:ext cx="195048" cy="948762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75" name="Text Box 43"/>
            <p:cNvSpPr>
              <a:spLocks noChangeArrowheads="1"/>
            </p:cNvSpPr>
            <p:nvPr/>
          </p:nvSpPr>
          <p:spPr bwMode="auto">
            <a:xfrm>
              <a:off x="2430552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</a:p>
          </p:txBody>
        </p:sp>
        <p:sp>
          <p:nvSpPr>
            <p:cNvPr id="176" name="Text Box 44"/>
            <p:cNvSpPr>
              <a:spLocks noChangeArrowheads="1"/>
            </p:cNvSpPr>
            <p:nvPr/>
          </p:nvSpPr>
          <p:spPr bwMode="auto">
            <a:xfrm>
              <a:off x="3556653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</a:p>
          </p:txBody>
        </p:sp>
      </p:grpSp>
      <p:sp>
        <p:nvSpPr>
          <p:cNvPr id="177" name="Text Box 45"/>
          <p:cNvSpPr>
            <a:spLocks noChangeArrowheads="1"/>
          </p:cNvSpPr>
          <p:nvPr/>
        </p:nvSpPr>
        <p:spPr bwMode="auto">
          <a:xfrm>
            <a:off x="1143037" y="3600295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物理地址 = 2</a:t>
            </a:r>
            <a:r>
              <a:rPr lang="zh-CN" altLang="en-US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*f +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2956579"/>
            <a:ext cx="3290869" cy="551275"/>
            <a:chOff x="791050" y="2828967"/>
            <a:chExt cx="3290869" cy="551275"/>
          </a:xfrm>
        </p:grpSpPr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171717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5"/>
            <p:cNvSpPr>
              <a:spLocks noChangeArrowheads="1"/>
            </p:cNvSpPr>
            <p:nvPr/>
          </p:nvSpPr>
          <p:spPr bwMode="auto">
            <a:xfrm>
              <a:off x="185904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200091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2" name="Rectangle 7"/>
            <p:cNvSpPr>
              <a:spLocks noChangeArrowheads="1"/>
            </p:cNvSpPr>
            <p:nvPr/>
          </p:nvSpPr>
          <p:spPr bwMode="auto">
            <a:xfrm>
              <a:off x="214278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8"/>
            <p:cNvSpPr>
              <a:spLocks noChangeArrowheads="1"/>
            </p:cNvSpPr>
            <p:nvPr/>
          </p:nvSpPr>
          <p:spPr bwMode="auto">
            <a:xfrm>
              <a:off x="228465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9"/>
            <p:cNvSpPr>
              <a:spLocks noChangeArrowheads="1"/>
            </p:cNvSpPr>
            <p:nvPr/>
          </p:nvSpPr>
          <p:spPr bwMode="auto">
            <a:xfrm>
              <a:off x="242652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10"/>
            <p:cNvSpPr>
              <a:spLocks noChangeArrowheads="1"/>
            </p:cNvSpPr>
            <p:nvPr/>
          </p:nvSpPr>
          <p:spPr bwMode="auto">
            <a:xfrm>
              <a:off x="2568397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2710268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2852139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13"/>
            <p:cNvSpPr>
              <a:spLocks noChangeArrowheads="1"/>
            </p:cNvSpPr>
            <p:nvPr/>
          </p:nvSpPr>
          <p:spPr bwMode="auto">
            <a:xfrm>
              <a:off x="2994010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14"/>
            <p:cNvSpPr>
              <a:spLocks noChangeArrowheads="1"/>
            </p:cNvSpPr>
            <p:nvPr/>
          </p:nvSpPr>
          <p:spPr bwMode="auto">
            <a:xfrm>
              <a:off x="313588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327775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16"/>
            <p:cNvSpPr>
              <a:spLocks noChangeArrowheads="1"/>
            </p:cNvSpPr>
            <p:nvPr/>
          </p:nvSpPr>
          <p:spPr bwMode="auto">
            <a:xfrm>
              <a:off x="341962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356149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370336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384523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2" name="Text Box 20"/>
            <p:cNvSpPr>
              <a:spLocks noChangeArrowheads="1"/>
            </p:cNvSpPr>
            <p:nvPr/>
          </p:nvSpPr>
          <p:spPr bwMode="auto">
            <a:xfrm>
              <a:off x="379070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3812872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686771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791050" y="2865317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1622738" y="3121540"/>
              <a:ext cx="355610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27"/>
            <p:cNvSpPr>
              <a:spLocks noChangeArrowheads="1"/>
            </p:cNvSpPr>
            <p:nvPr/>
          </p:nvSpPr>
          <p:spPr bwMode="auto">
            <a:xfrm>
              <a:off x="350917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0" name="Text Box 28"/>
            <p:cNvSpPr>
              <a:spLocks noChangeArrowheads="1"/>
            </p:cNvSpPr>
            <p:nvPr/>
          </p:nvSpPr>
          <p:spPr bwMode="auto">
            <a:xfrm>
              <a:off x="251962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1" name="Text Box 29"/>
            <p:cNvSpPr>
              <a:spLocks noChangeArrowheads="1"/>
            </p:cNvSpPr>
            <p:nvPr/>
          </p:nvSpPr>
          <p:spPr bwMode="auto">
            <a:xfrm>
              <a:off x="2378645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2" name="Text Box 30"/>
            <p:cNvSpPr>
              <a:spLocks noChangeArrowheads="1"/>
            </p:cNvSpPr>
            <p:nvPr/>
          </p:nvSpPr>
          <p:spPr bwMode="auto">
            <a:xfrm>
              <a:off x="3367308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3" name="Text Box 31"/>
            <p:cNvSpPr>
              <a:spLocks noChangeArrowheads="1"/>
            </p:cNvSpPr>
            <p:nvPr/>
          </p:nvSpPr>
          <p:spPr bwMode="auto">
            <a:xfrm>
              <a:off x="365016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4" name="Text Box 32"/>
            <p:cNvSpPr>
              <a:spLocks noChangeArrowheads="1"/>
            </p:cNvSpPr>
            <p:nvPr/>
          </p:nvSpPr>
          <p:spPr bwMode="auto">
            <a:xfrm>
              <a:off x="322676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5" name="Text Box 33"/>
            <p:cNvSpPr>
              <a:spLocks noChangeArrowheads="1"/>
            </p:cNvSpPr>
            <p:nvPr/>
          </p:nvSpPr>
          <p:spPr bwMode="auto">
            <a:xfrm>
              <a:off x="308489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6" name="Text Box 34"/>
            <p:cNvSpPr>
              <a:spLocks noChangeArrowheads="1"/>
            </p:cNvSpPr>
            <p:nvPr/>
          </p:nvSpPr>
          <p:spPr bwMode="auto">
            <a:xfrm>
              <a:off x="294391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7" name="Text Box 35"/>
            <p:cNvSpPr>
              <a:spLocks noChangeArrowheads="1"/>
            </p:cNvSpPr>
            <p:nvPr/>
          </p:nvSpPr>
          <p:spPr bwMode="auto">
            <a:xfrm>
              <a:off x="2802041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8" name="Text Box 36"/>
            <p:cNvSpPr>
              <a:spLocks noChangeArrowheads="1"/>
            </p:cNvSpPr>
            <p:nvPr/>
          </p:nvSpPr>
          <p:spPr bwMode="auto">
            <a:xfrm>
              <a:off x="2661500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9" name="Text Box 37"/>
            <p:cNvSpPr>
              <a:spLocks noChangeArrowheads="1"/>
            </p:cNvSpPr>
            <p:nvPr/>
          </p:nvSpPr>
          <p:spPr bwMode="auto">
            <a:xfrm>
              <a:off x="223677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0" name="Text Box 38"/>
            <p:cNvSpPr>
              <a:spLocks noChangeArrowheads="1"/>
            </p:cNvSpPr>
            <p:nvPr/>
          </p:nvSpPr>
          <p:spPr bwMode="auto">
            <a:xfrm>
              <a:off x="209623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1" name="Text Box 39"/>
            <p:cNvSpPr>
              <a:spLocks noChangeArrowheads="1"/>
            </p:cNvSpPr>
            <p:nvPr/>
          </p:nvSpPr>
          <p:spPr bwMode="auto">
            <a:xfrm>
              <a:off x="195436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2" name="Text Box 40"/>
            <p:cNvSpPr>
              <a:spLocks noChangeArrowheads="1"/>
            </p:cNvSpPr>
            <p:nvPr/>
          </p:nvSpPr>
          <p:spPr bwMode="auto">
            <a:xfrm>
              <a:off x="181337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3" name="Text Box 41"/>
            <p:cNvSpPr>
              <a:spLocks noChangeArrowheads="1"/>
            </p:cNvSpPr>
            <p:nvPr/>
          </p:nvSpPr>
          <p:spPr bwMode="auto">
            <a:xfrm>
              <a:off x="167150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2451797" y="3121540"/>
              <a:ext cx="35560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</p:grpSp>
      <p:sp>
        <p:nvSpPr>
          <p:cNvPr id="195" name="Text Box 45"/>
          <p:cNvSpPr>
            <a:spLocks noChangeArrowheads="1"/>
          </p:cNvSpPr>
          <p:nvPr/>
        </p:nvSpPr>
        <p:spPr bwMode="auto">
          <a:xfrm>
            <a:off x="1142976" y="3912068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F=7     S=9     f=3     o=6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0388" y="4371950"/>
            <a:ext cx="4785748" cy="402291"/>
            <a:chOff x="1010388" y="4371950"/>
            <a:chExt cx="4785748" cy="402291"/>
          </a:xfrm>
        </p:grpSpPr>
        <p:pic>
          <p:nvPicPr>
            <p:cNvPr id="147" name="图片 1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388" y="4508444"/>
              <a:ext cx="151066" cy="148997"/>
            </a:xfrm>
            <a:prstGeom prst="rect">
              <a:avLst/>
            </a:prstGeom>
          </p:spPr>
        </p:pic>
        <p:sp>
          <p:nvSpPr>
            <p:cNvPr id="196" name="Text Box 45"/>
            <p:cNvSpPr>
              <a:spLocks noChangeArrowheads="1"/>
            </p:cNvSpPr>
            <p:nvPr/>
          </p:nvSpPr>
          <p:spPr bwMode="auto">
            <a:xfrm>
              <a:off x="1142976" y="4371950"/>
              <a:ext cx="4653160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实际物理地址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=29 *3+ 6=1536+6=1542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4609" y="1663261"/>
            <a:ext cx="528733" cy="2668295"/>
            <a:chOff x="6114609" y="1663261"/>
            <a:chExt cx="528733" cy="2668295"/>
          </a:xfrm>
        </p:grpSpPr>
        <p:sp>
          <p:nvSpPr>
            <p:cNvPr id="205" name="Line 95"/>
            <p:cNvSpPr>
              <a:spLocks noChangeShapeType="1"/>
            </p:cNvSpPr>
            <p:nvPr/>
          </p:nvSpPr>
          <p:spPr bwMode="auto">
            <a:xfrm flipV="1">
              <a:off x="6159302" y="1850589"/>
              <a:ext cx="951" cy="23068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6"/>
            <p:cNvSpPr>
              <a:spLocks noChangeArrowheads="1"/>
            </p:cNvSpPr>
            <p:nvPr/>
          </p:nvSpPr>
          <p:spPr bwMode="auto">
            <a:xfrm>
              <a:off x="6114609" y="1663261"/>
              <a:ext cx="528733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1542</a:t>
              </a:r>
            </a:p>
          </p:txBody>
        </p:sp>
        <p:sp>
          <p:nvSpPr>
            <p:cNvPr id="207" name="Rectangle 97"/>
            <p:cNvSpPr>
              <a:spLocks noChangeArrowheads="1"/>
            </p:cNvSpPr>
            <p:nvPr/>
          </p:nvSpPr>
          <p:spPr bwMode="auto">
            <a:xfrm>
              <a:off x="6116511" y="4072854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3434" y="1661359"/>
            <a:ext cx="1647263" cy="2839499"/>
            <a:chOff x="4723434" y="1661359"/>
            <a:chExt cx="1647263" cy="2839499"/>
          </a:xfrm>
        </p:grpSpPr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3434" y="4072854"/>
              <a:ext cx="504688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284468" y="1661359"/>
              <a:ext cx="753117" cy="2502782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92075" y="1661359"/>
              <a:ext cx="753117" cy="250278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284468" y="1760253"/>
              <a:ext cx="753117" cy="7607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1" name="Rectangle 59"/>
            <p:cNvSpPr>
              <a:spLocks noChangeArrowheads="1"/>
            </p:cNvSpPr>
            <p:nvPr/>
          </p:nvSpPr>
          <p:spPr bwMode="auto">
            <a:xfrm>
              <a:off x="5286380" y="3540348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2" name="Line 60"/>
            <p:cNvSpPr>
              <a:spLocks noChangeShapeType="1"/>
            </p:cNvSpPr>
            <p:nvPr/>
          </p:nvSpPr>
          <p:spPr bwMode="auto">
            <a:xfrm>
              <a:off x="5297791" y="40881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5297791" y="40120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62"/>
            <p:cNvSpPr>
              <a:spLocks noChangeShapeType="1"/>
            </p:cNvSpPr>
            <p:nvPr/>
          </p:nvSpPr>
          <p:spPr bwMode="auto">
            <a:xfrm>
              <a:off x="5297791" y="393596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63"/>
            <p:cNvSpPr>
              <a:spLocks noChangeShapeType="1"/>
            </p:cNvSpPr>
            <p:nvPr/>
          </p:nvSpPr>
          <p:spPr bwMode="auto">
            <a:xfrm>
              <a:off x="5297791" y="385988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4"/>
            <p:cNvSpPr>
              <a:spLocks noChangeShapeType="1"/>
            </p:cNvSpPr>
            <p:nvPr/>
          </p:nvSpPr>
          <p:spPr bwMode="auto">
            <a:xfrm>
              <a:off x="5297791" y="378380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>
              <a:off x="5297791" y="37077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66"/>
            <p:cNvSpPr>
              <a:spLocks noChangeShapeType="1"/>
            </p:cNvSpPr>
            <p:nvPr/>
          </p:nvSpPr>
          <p:spPr bwMode="auto">
            <a:xfrm>
              <a:off x="5297791" y="36316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68"/>
            <p:cNvSpPr>
              <a:spLocks noChangeArrowheads="1"/>
            </p:cNvSpPr>
            <p:nvPr/>
          </p:nvSpPr>
          <p:spPr bwMode="auto">
            <a:xfrm>
              <a:off x="5286380" y="2916554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4" name="Line 69"/>
            <p:cNvSpPr>
              <a:spLocks noChangeShapeType="1"/>
            </p:cNvSpPr>
            <p:nvPr/>
          </p:nvSpPr>
          <p:spPr bwMode="auto">
            <a:xfrm>
              <a:off x="5297791" y="34643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0"/>
            <p:cNvSpPr>
              <a:spLocks noChangeShapeType="1"/>
            </p:cNvSpPr>
            <p:nvPr/>
          </p:nvSpPr>
          <p:spPr bwMode="auto">
            <a:xfrm>
              <a:off x="5297791" y="33882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5297791" y="331217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5297791" y="323609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3"/>
            <p:cNvSpPr>
              <a:spLocks noChangeShapeType="1"/>
            </p:cNvSpPr>
            <p:nvPr/>
          </p:nvSpPr>
          <p:spPr bwMode="auto">
            <a:xfrm>
              <a:off x="5297791" y="316001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74"/>
            <p:cNvSpPr>
              <a:spLocks noChangeShapeType="1"/>
            </p:cNvSpPr>
            <p:nvPr/>
          </p:nvSpPr>
          <p:spPr bwMode="auto">
            <a:xfrm>
              <a:off x="5297791" y="30839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75"/>
            <p:cNvSpPr>
              <a:spLocks noChangeShapeType="1"/>
            </p:cNvSpPr>
            <p:nvPr/>
          </p:nvSpPr>
          <p:spPr bwMode="auto">
            <a:xfrm>
              <a:off x="5297791" y="30078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5286380" y="2292760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78"/>
            <p:cNvSpPr>
              <a:spLocks noChangeShapeType="1"/>
            </p:cNvSpPr>
            <p:nvPr/>
          </p:nvSpPr>
          <p:spPr bwMode="auto">
            <a:xfrm>
              <a:off x="5297791" y="28405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9"/>
            <p:cNvSpPr>
              <a:spLocks noChangeShapeType="1"/>
            </p:cNvSpPr>
            <p:nvPr/>
          </p:nvSpPr>
          <p:spPr bwMode="auto">
            <a:xfrm>
              <a:off x="5297791" y="27644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0"/>
            <p:cNvSpPr>
              <a:spLocks noChangeShapeType="1"/>
            </p:cNvSpPr>
            <p:nvPr/>
          </p:nvSpPr>
          <p:spPr bwMode="auto">
            <a:xfrm>
              <a:off x="5297791" y="268837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81"/>
            <p:cNvSpPr>
              <a:spLocks noChangeShapeType="1"/>
            </p:cNvSpPr>
            <p:nvPr/>
          </p:nvSpPr>
          <p:spPr bwMode="auto">
            <a:xfrm>
              <a:off x="5297791" y="261229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82"/>
            <p:cNvSpPr>
              <a:spLocks noChangeShapeType="1"/>
            </p:cNvSpPr>
            <p:nvPr/>
          </p:nvSpPr>
          <p:spPr bwMode="auto">
            <a:xfrm>
              <a:off x="5297791" y="253621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83"/>
            <p:cNvSpPr>
              <a:spLocks noChangeShapeType="1"/>
            </p:cNvSpPr>
            <p:nvPr/>
          </p:nvSpPr>
          <p:spPr bwMode="auto">
            <a:xfrm>
              <a:off x="5297791" y="24601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84"/>
            <p:cNvSpPr>
              <a:spLocks noChangeShapeType="1"/>
            </p:cNvSpPr>
            <p:nvPr/>
          </p:nvSpPr>
          <p:spPr bwMode="auto">
            <a:xfrm>
              <a:off x="5297791" y="23840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5286380" y="1668966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Line 87"/>
            <p:cNvSpPr>
              <a:spLocks noChangeShapeType="1"/>
            </p:cNvSpPr>
            <p:nvPr/>
          </p:nvSpPr>
          <p:spPr bwMode="auto">
            <a:xfrm>
              <a:off x="5297791" y="22167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88"/>
            <p:cNvSpPr>
              <a:spLocks noChangeShapeType="1"/>
            </p:cNvSpPr>
            <p:nvPr/>
          </p:nvSpPr>
          <p:spPr bwMode="auto">
            <a:xfrm>
              <a:off x="5297791" y="21406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89"/>
            <p:cNvSpPr>
              <a:spLocks noChangeShapeType="1"/>
            </p:cNvSpPr>
            <p:nvPr/>
          </p:nvSpPr>
          <p:spPr bwMode="auto">
            <a:xfrm>
              <a:off x="5297791" y="206458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0"/>
            <p:cNvSpPr>
              <a:spLocks noChangeShapeType="1"/>
            </p:cNvSpPr>
            <p:nvPr/>
          </p:nvSpPr>
          <p:spPr bwMode="auto">
            <a:xfrm>
              <a:off x="5297791" y="198850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1"/>
            <p:cNvSpPr>
              <a:spLocks noChangeShapeType="1"/>
            </p:cNvSpPr>
            <p:nvPr/>
          </p:nvSpPr>
          <p:spPr bwMode="auto">
            <a:xfrm>
              <a:off x="5297791" y="191242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92"/>
            <p:cNvSpPr>
              <a:spLocks noChangeShapeType="1"/>
            </p:cNvSpPr>
            <p:nvPr/>
          </p:nvSpPr>
          <p:spPr bwMode="auto">
            <a:xfrm>
              <a:off x="5297791" y="18363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93"/>
            <p:cNvSpPr>
              <a:spLocks noChangeShapeType="1"/>
            </p:cNvSpPr>
            <p:nvPr/>
          </p:nvSpPr>
          <p:spPr bwMode="auto">
            <a:xfrm>
              <a:off x="5297791" y="17602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98"/>
            <p:cNvSpPr>
              <a:spLocks noChangeArrowheads="1"/>
            </p:cNvSpPr>
            <p:nvPr/>
          </p:nvSpPr>
          <p:spPr bwMode="auto">
            <a:xfrm>
              <a:off x="5291125" y="1760253"/>
              <a:ext cx="730295" cy="76072"/>
            </a:xfrm>
            <a:prstGeom prst="rect">
              <a:avLst/>
            </a:prstGeom>
            <a:solidFill>
              <a:srgbClr val="99FFCC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</p:txBody>
        </p:sp>
        <p:sp>
          <p:nvSpPr>
            <p:cNvPr id="355" name="Rectangle 41"/>
            <p:cNvSpPr>
              <a:spLocks noChangeArrowheads="1"/>
            </p:cNvSpPr>
            <p:nvPr/>
          </p:nvSpPr>
          <p:spPr bwMode="auto">
            <a:xfrm>
              <a:off x="5017872" y="4195990"/>
              <a:ext cx="1352825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0709" y="1769343"/>
            <a:ext cx="8587795" cy="377916"/>
            <a:chOff x="520709" y="1603594"/>
            <a:chExt cx="8587795" cy="377916"/>
          </a:xfrm>
        </p:grpSpPr>
        <p:sp>
          <p:nvSpPr>
            <p:cNvPr id="105" name="矩形 8"/>
            <p:cNvSpPr>
              <a:spLocks noChangeArrowheads="1"/>
            </p:cNvSpPr>
            <p:nvPr/>
          </p:nvSpPr>
          <p:spPr bwMode="auto">
            <a:xfrm>
              <a:off x="520709" y="161162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06" name="TextBox 344"/>
            <p:cNvSpPr txBox="1"/>
            <p:nvPr/>
          </p:nvSpPr>
          <p:spPr>
            <a:xfrm>
              <a:off x="893166" y="1603594"/>
              <a:ext cx="821533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物理地址计算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76" y="1663261"/>
            <a:ext cx="519194" cy="2509438"/>
            <a:chOff x="4714876" y="1663261"/>
            <a:chExt cx="519194" cy="2509438"/>
          </a:xfrm>
        </p:grpSpPr>
        <p:sp>
          <p:nvSpPr>
            <p:cNvPr id="200" name="Line 50"/>
            <p:cNvSpPr>
              <a:spLocks noChangeShapeType="1"/>
            </p:cNvSpPr>
            <p:nvPr/>
          </p:nvSpPr>
          <p:spPr bwMode="auto">
            <a:xfrm flipV="1">
              <a:off x="5185574" y="2291809"/>
              <a:ext cx="951" cy="188089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"/>
            <p:cNvSpPr>
              <a:spLocks noChangeShapeType="1"/>
            </p:cNvSpPr>
            <p:nvPr/>
          </p:nvSpPr>
          <p:spPr bwMode="auto">
            <a:xfrm flipV="1">
              <a:off x="5185574" y="1849638"/>
              <a:ext cx="951" cy="465943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auto">
            <a:xfrm>
              <a:off x="4952602" y="2980264"/>
              <a:ext cx="281468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C00000"/>
                  </a:solidFill>
                  <a:sym typeface="Comic Sans MS" charset="0"/>
                </a:rPr>
                <a:t>f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auto">
            <a:xfrm>
              <a:off x="4952602" y="1945680"/>
              <a:ext cx="28146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C00000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714876" y="1663261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(3,6)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4967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</a:t>
            </a:r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8587795" cy="392092"/>
            <a:chOff x="520709" y="874312"/>
            <a:chExt cx="8587795" cy="392092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进程逻辑地址空间被划分为大小相等的页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384721"/>
            <a:chOff x="1044380" y="1242135"/>
            <a:chExt cx="7358114" cy="384721"/>
          </a:xfrm>
        </p:grpSpPr>
        <p:sp>
          <p:nvSpPr>
            <p:cNvPr id="346" name="TextBox 345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页内偏移 = 帧内偏移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1591915"/>
            <a:ext cx="7358114" cy="384721"/>
            <a:chOff x="1044380" y="1591915"/>
            <a:chExt cx="7358114" cy="384721"/>
          </a:xfrm>
        </p:grpSpPr>
        <p:sp>
          <p:nvSpPr>
            <p:cNvPr id="348" name="TextBox 347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通常：页号大小 ≠ 帧号大小</a:t>
              </a: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678996" y="4408033"/>
            <a:ext cx="2883828" cy="554949"/>
            <a:chOff x="1678996" y="4408033"/>
            <a:chExt cx="2883828" cy="554949"/>
          </a:xfrm>
        </p:grpSpPr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2275650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p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694963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11" name="AutoShape 33"/>
            <p:cNvSpPr/>
            <p:nvPr/>
          </p:nvSpPr>
          <p:spPr bwMode="auto">
            <a:xfrm rot="16200000">
              <a:off x="3744784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2" name="AutoShape 34"/>
            <p:cNvSpPr/>
            <p:nvPr/>
          </p:nvSpPr>
          <p:spPr bwMode="auto">
            <a:xfrm rot="16200000">
              <a:off x="2298350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8133" y="3478648"/>
            <a:ext cx="3987863" cy="935030"/>
            <a:chOff x="698133" y="3478648"/>
            <a:chExt cx="3987863" cy="935030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70272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184737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99201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213665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28130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242594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257058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271523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285987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300451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314916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29380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43844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358309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372773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387237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98133" y="3792786"/>
              <a:ext cx="949222" cy="3048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逻辑地址: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401702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416166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430630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3" name="Rectangle 26"/>
            <p:cNvSpPr>
              <a:spLocks noChangeArrowheads="1"/>
            </p:cNvSpPr>
            <p:nvPr/>
          </p:nvSpPr>
          <p:spPr bwMode="auto">
            <a:xfrm>
              <a:off x="445095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grpSp>
          <p:nvGrpSpPr>
            <p:cNvPr id="110" name="Group 28"/>
            <p:cNvGrpSpPr/>
            <p:nvPr/>
          </p:nvGrpSpPr>
          <p:grpSpPr bwMode="auto">
            <a:xfrm>
              <a:off x="2981917" y="4067107"/>
              <a:ext cx="1704079" cy="346571"/>
              <a:chOff x="0" y="0"/>
              <a:chExt cx="1508" cy="307"/>
            </a:xfrm>
          </p:grpSpPr>
          <p:sp>
            <p:nvSpPr>
              <p:cNvPr id="118" name="Rectangle 28"/>
              <p:cNvSpPr>
                <a:spLocks noChangeArrowheads="1"/>
              </p:cNvSpPr>
              <p:nvPr/>
            </p:nvSpPr>
            <p:spPr bwMode="auto">
              <a:xfrm>
                <a:off x="1263" y="0"/>
                <a:ext cx="245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44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</a:p>
            </p:txBody>
          </p:sp>
          <p:grpSp>
            <p:nvGrpSpPr>
              <p:cNvPr id="120" name="Group 31"/>
              <p:cNvGrpSpPr/>
              <p:nvPr/>
            </p:nvGrpSpPr>
            <p:grpSpPr bwMode="auto">
              <a:xfrm>
                <a:off x="43" y="42"/>
                <a:ext cx="57" cy="64"/>
                <a:chOff x="-1" y="0"/>
                <a:chExt cx="57" cy="64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Group 36"/>
            <p:cNvGrpSpPr/>
            <p:nvPr/>
          </p:nvGrpSpPr>
          <p:grpSpPr bwMode="auto">
            <a:xfrm>
              <a:off x="1576164" y="4105490"/>
              <a:ext cx="493822" cy="308187"/>
              <a:chOff x="0" y="0"/>
              <a:chExt cx="437" cy="273"/>
            </a:xfrm>
          </p:grpSpPr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437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P+S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5" name="Group 38"/>
              <p:cNvGrpSpPr/>
              <p:nvPr/>
            </p:nvGrpSpPr>
            <p:grpSpPr bwMode="auto">
              <a:xfrm>
                <a:off x="143" y="0"/>
                <a:ext cx="57" cy="64"/>
                <a:chOff x="-1" y="0"/>
                <a:chExt cx="57" cy="64"/>
              </a:xfrm>
            </p:grpSpPr>
            <p:sp>
              <p:nvSpPr>
                <p:cNvPr id="1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2129033" y="3478648"/>
              <a:ext cx="2005796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n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 =(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 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74399" y="1211391"/>
            <a:ext cx="1687991" cy="3672250"/>
            <a:chOff x="5174399" y="1211391"/>
            <a:chExt cx="1687991" cy="3672250"/>
          </a:xfrm>
        </p:grpSpPr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777194" y="1219566"/>
              <a:ext cx="809286" cy="3343415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46"/>
            <p:cNvSpPr>
              <a:spLocks noChangeArrowheads="1"/>
            </p:cNvSpPr>
            <p:nvPr/>
          </p:nvSpPr>
          <p:spPr bwMode="auto">
            <a:xfrm>
              <a:off x="5791793" y="3892663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/>
          </p:nvSpPr>
          <p:spPr bwMode="auto">
            <a:xfrm>
              <a:off x="5804055" y="448123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8"/>
            <p:cNvSpPr>
              <a:spLocks noChangeShapeType="1"/>
            </p:cNvSpPr>
            <p:nvPr/>
          </p:nvSpPr>
          <p:spPr bwMode="auto">
            <a:xfrm>
              <a:off x="5804055" y="43994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9"/>
            <p:cNvSpPr>
              <a:spLocks noChangeShapeType="1"/>
            </p:cNvSpPr>
            <p:nvPr/>
          </p:nvSpPr>
          <p:spPr bwMode="auto">
            <a:xfrm>
              <a:off x="5804055" y="43177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0"/>
            <p:cNvSpPr>
              <a:spLocks noChangeShapeType="1"/>
            </p:cNvSpPr>
            <p:nvPr/>
          </p:nvSpPr>
          <p:spPr bwMode="auto">
            <a:xfrm>
              <a:off x="5804055" y="42359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>
              <a:off x="5804055" y="41542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>
              <a:off x="5804055" y="407250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>
              <a:off x="5804055" y="399075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5791793" y="3222345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3" name="Line 56"/>
            <p:cNvSpPr>
              <a:spLocks noChangeShapeType="1"/>
            </p:cNvSpPr>
            <p:nvPr/>
          </p:nvSpPr>
          <p:spPr bwMode="auto">
            <a:xfrm>
              <a:off x="5804055" y="381091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7"/>
            <p:cNvSpPr>
              <a:spLocks noChangeShapeType="1"/>
            </p:cNvSpPr>
            <p:nvPr/>
          </p:nvSpPr>
          <p:spPr bwMode="auto">
            <a:xfrm>
              <a:off x="5804055" y="37291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>
              <a:off x="5804055" y="36474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>
              <a:off x="5804055" y="35656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0"/>
            <p:cNvSpPr>
              <a:spLocks noChangeShapeType="1"/>
            </p:cNvSpPr>
            <p:nvPr/>
          </p:nvSpPr>
          <p:spPr bwMode="auto">
            <a:xfrm>
              <a:off x="5804055" y="34839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61"/>
            <p:cNvSpPr>
              <a:spLocks noChangeShapeType="1"/>
            </p:cNvSpPr>
            <p:nvPr/>
          </p:nvSpPr>
          <p:spPr bwMode="auto">
            <a:xfrm>
              <a:off x="5804055" y="340218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62"/>
            <p:cNvSpPr>
              <a:spLocks noChangeShapeType="1"/>
            </p:cNvSpPr>
            <p:nvPr/>
          </p:nvSpPr>
          <p:spPr bwMode="auto">
            <a:xfrm>
              <a:off x="5804055" y="332044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5791793" y="2552027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5804055" y="314060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5804055" y="305885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5804055" y="297710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>
              <a:off x="5804055" y="289536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5804055" y="281361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0"/>
            <p:cNvSpPr>
              <a:spLocks noChangeShapeType="1"/>
            </p:cNvSpPr>
            <p:nvPr/>
          </p:nvSpPr>
          <p:spPr bwMode="auto">
            <a:xfrm>
              <a:off x="5804055" y="273186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>
              <a:off x="5804055" y="265012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5791793" y="1211391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5804055" y="179996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5804055" y="171821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5804055" y="16364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>
              <a:off x="5804055" y="15547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>
              <a:off x="5804055" y="14729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>
              <a:off x="5804055" y="13912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>
              <a:off x="5804055" y="130948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5174399" y="4488717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Rectangle 89"/>
            <p:cNvSpPr>
              <a:spLocks noChangeArrowheads="1"/>
            </p:cNvSpPr>
            <p:nvPr/>
          </p:nvSpPr>
          <p:spPr bwMode="auto">
            <a:xfrm>
              <a:off x="5785368" y="1987979"/>
              <a:ext cx="809286" cy="6539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5791793" y="1881709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>
              <a:off x="5804055" y="247028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93"/>
            <p:cNvSpPr>
              <a:spLocks noChangeShapeType="1"/>
            </p:cNvSpPr>
            <p:nvPr/>
          </p:nvSpPr>
          <p:spPr bwMode="auto">
            <a:xfrm>
              <a:off x="5804055" y="238853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94"/>
            <p:cNvSpPr>
              <a:spLocks noChangeShapeType="1"/>
            </p:cNvSpPr>
            <p:nvPr/>
          </p:nvSpPr>
          <p:spPr bwMode="auto">
            <a:xfrm>
              <a:off x="5804055" y="23067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95"/>
            <p:cNvSpPr>
              <a:spLocks noChangeShapeType="1"/>
            </p:cNvSpPr>
            <p:nvPr/>
          </p:nvSpPr>
          <p:spPr bwMode="auto">
            <a:xfrm>
              <a:off x="5804055" y="22250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96"/>
            <p:cNvSpPr>
              <a:spLocks noChangeShapeType="1"/>
            </p:cNvSpPr>
            <p:nvPr/>
          </p:nvSpPr>
          <p:spPr bwMode="auto">
            <a:xfrm>
              <a:off x="5804055" y="21432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97"/>
            <p:cNvSpPr>
              <a:spLocks noChangeShapeType="1"/>
            </p:cNvSpPr>
            <p:nvPr/>
          </p:nvSpPr>
          <p:spPr bwMode="auto">
            <a:xfrm>
              <a:off x="5804055" y="20615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98"/>
            <p:cNvSpPr>
              <a:spLocks noChangeShapeType="1"/>
            </p:cNvSpPr>
            <p:nvPr/>
          </p:nvSpPr>
          <p:spPr bwMode="auto">
            <a:xfrm>
              <a:off x="5804055" y="197980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5602687" y="4578773"/>
              <a:ext cx="1259703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893344" y="1914265"/>
            <a:ext cx="43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进程逻辑地址的表示：二元组 (p, o)</a:t>
            </a:r>
          </a:p>
        </p:txBody>
      </p:sp>
      <p:sp>
        <p:nvSpPr>
          <p:cNvPr id="99" name="TextBox 288"/>
          <p:cNvSpPr txBox="1"/>
          <p:nvPr/>
        </p:nvSpPr>
        <p:spPr>
          <a:xfrm>
            <a:off x="893166" y="2268787"/>
            <a:ext cx="396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   — 页号 (P 位,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个页)</a:t>
            </a:r>
          </a:p>
        </p:txBody>
      </p:sp>
      <p:sp>
        <p:nvSpPr>
          <p:cNvPr id="100" name="TextBox 288"/>
          <p:cNvSpPr txBox="1"/>
          <p:nvPr/>
        </p:nvSpPr>
        <p:spPr>
          <a:xfrm>
            <a:off x="892988" y="2616933"/>
            <a:ext cx="720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  — 页内偏移 (S 位, 每页有2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01" name="TextBox 288"/>
          <p:cNvSpPr txBox="1"/>
          <p:nvPr/>
        </p:nvSpPr>
        <p:spPr>
          <a:xfrm>
            <a:off x="901789" y="2967132"/>
            <a:ext cx="43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虚拟地址 = 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*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+ o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4251" y="1875578"/>
            <a:ext cx="519115" cy="2720980"/>
            <a:chOff x="5214251" y="1875578"/>
            <a:chExt cx="519115" cy="2720980"/>
          </a:xfrm>
        </p:grpSpPr>
        <p:sp>
          <p:nvSpPr>
            <p:cNvPr id="271" name="Line 84"/>
            <p:cNvSpPr>
              <a:spLocks noChangeShapeType="1"/>
            </p:cNvSpPr>
            <p:nvPr/>
          </p:nvSpPr>
          <p:spPr bwMode="auto">
            <a:xfrm flipV="1">
              <a:off x="5672748" y="2575386"/>
              <a:ext cx="1022" cy="202117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414309" y="3316211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V="1">
              <a:off x="5672748" y="2101259"/>
              <a:ext cx="1022" cy="5006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5414309" y="2204464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5214251" y="1875578"/>
              <a:ext cx="519115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71461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页式存储中的地址映射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6250" y="843558"/>
            <a:ext cx="7358114" cy="1543929"/>
            <a:chOff x="2016250" y="986259"/>
            <a:chExt cx="7358114" cy="1543929"/>
          </a:xfrm>
        </p:grpSpPr>
        <p:sp>
          <p:nvSpPr>
            <p:cNvPr id="346" name="TextBox 345"/>
            <p:cNvSpPr txBox="1"/>
            <p:nvPr/>
          </p:nvSpPr>
          <p:spPr>
            <a:xfrm>
              <a:off x="2167316" y="98625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页到帧的映射 </a:t>
              </a: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107774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2167316" y="133603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逻辑地址中的页号是连续的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457554"/>
              <a:ext cx="151066" cy="14899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67316" y="1724249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物理地址中的帧号是不连续的</a:t>
              </a:r>
            </a:p>
          </p:txBody>
        </p:sp>
        <p:pic>
          <p:nvPicPr>
            <p:cNvPr id="237" name="图片 2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845764"/>
              <a:ext cx="151066" cy="14899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167316" y="214546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不是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所有的页都有对应的帧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50" name="图片 2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2266982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773286" y="2307169"/>
            <a:ext cx="3860876" cy="1575383"/>
            <a:chOff x="1773286" y="2449870"/>
            <a:chExt cx="3860876" cy="1575383"/>
          </a:xfrm>
        </p:grpSpPr>
        <p:sp>
          <p:nvSpPr>
            <p:cNvPr id="163" name="Line 39"/>
            <p:cNvSpPr>
              <a:spLocks noChangeShapeType="1"/>
            </p:cNvSpPr>
            <p:nvPr/>
          </p:nvSpPr>
          <p:spPr bwMode="auto">
            <a:xfrm flipV="1">
              <a:off x="1940904" y="2449870"/>
              <a:ext cx="3693258" cy="1214098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0"/>
            <p:cNvSpPr>
              <a:spLocks noChangeShapeType="1"/>
            </p:cNvSpPr>
            <p:nvPr/>
          </p:nvSpPr>
          <p:spPr bwMode="auto">
            <a:xfrm>
              <a:off x="1949964" y="2924410"/>
              <a:ext cx="3671740" cy="503987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73"/>
            <p:cNvSpPr/>
            <p:nvPr/>
          </p:nvSpPr>
          <p:spPr bwMode="auto">
            <a:xfrm>
              <a:off x="1773286" y="3300418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8" name="AutoShape 74"/>
            <p:cNvSpPr/>
            <p:nvPr/>
          </p:nvSpPr>
          <p:spPr bwMode="auto">
            <a:xfrm>
              <a:off x="1773286" y="2557463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307" y="1653100"/>
            <a:ext cx="1343481" cy="3320689"/>
            <a:chOff x="5479307" y="1795801"/>
            <a:chExt cx="1343481" cy="3320689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5680472" y="1795801"/>
              <a:ext cx="941152" cy="298088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C8B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5688525" y="1807168"/>
              <a:ext cx="942285" cy="757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5685285" y="3293469"/>
              <a:ext cx="942285" cy="757287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46"/>
            <p:cNvSpPr>
              <a:spLocks noChangeArrowheads="1"/>
            </p:cNvSpPr>
            <p:nvPr/>
          </p:nvSpPr>
          <p:spPr bwMode="auto">
            <a:xfrm>
              <a:off x="5687392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Line 47"/>
            <p:cNvSpPr>
              <a:spLocks noChangeShapeType="1"/>
            </p:cNvSpPr>
            <p:nvPr/>
          </p:nvSpPr>
          <p:spPr bwMode="auto">
            <a:xfrm>
              <a:off x="5703248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>
              <a:off x="5695195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5703248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5703248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5703248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>
              <a:off x="5703248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5687392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5703248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6"/>
            <p:cNvSpPr>
              <a:spLocks noChangeShapeType="1"/>
            </p:cNvSpPr>
            <p:nvPr/>
          </p:nvSpPr>
          <p:spPr bwMode="auto">
            <a:xfrm>
              <a:off x="5703248" y="308296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7"/>
            <p:cNvSpPr>
              <a:spLocks noChangeShapeType="1"/>
            </p:cNvSpPr>
            <p:nvPr/>
          </p:nvSpPr>
          <p:spPr bwMode="auto">
            <a:xfrm>
              <a:off x="5703248" y="297424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8"/>
            <p:cNvSpPr>
              <a:spLocks noChangeShapeType="1"/>
            </p:cNvSpPr>
            <p:nvPr/>
          </p:nvSpPr>
          <p:spPr bwMode="auto">
            <a:xfrm>
              <a:off x="5703248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9"/>
            <p:cNvSpPr>
              <a:spLocks noChangeShapeType="1"/>
            </p:cNvSpPr>
            <p:nvPr/>
          </p:nvSpPr>
          <p:spPr bwMode="auto">
            <a:xfrm>
              <a:off x="5703248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0"/>
            <p:cNvSpPr>
              <a:spLocks noChangeShapeType="1"/>
            </p:cNvSpPr>
            <p:nvPr/>
          </p:nvSpPr>
          <p:spPr bwMode="auto">
            <a:xfrm>
              <a:off x="5703248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5702115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5702115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708786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5702115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5702115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" name="Group 68"/>
            <p:cNvGrpSpPr/>
            <p:nvPr/>
          </p:nvGrpSpPr>
          <p:grpSpPr bwMode="auto">
            <a:xfrm>
              <a:off x="5688525" y="1922100"/>
              <a:ext cx="1009106" cy="274078"/>
              <a:chOff x="0" y="0"/>
              <a:chExt cx="891" cy="242"/>
            </a:xfrm>
          </p:grpSpPr>
          <p:sp>
            <p:nvSpPr>
              <p:cNvPr id="200" name="Rectangle 68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69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Group 71"/>
            <p:cNvGrpSpPr/>
            <p:nvPr/>
          </p:nvGrpSpPr>
          <p:grpSpPr bwMode="auto">
            <a:xfrm>
              <a:off x="5697585" y="3616401"/>
              <a:ext cx="1009106" cy="274078"/>
              <a:chOff x="0" y="0"/>
              <a:chExt cx="891" cy="242"/>
            </a:xfrm>
          </p:grpSpPr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" name="Rectangle 85"/>
            <p:cNvSpPr>
              <a:spLocks noChangeArrowheads="1"/>
            </p:cNvSpPr>
            <p:nvPr/>
          </p:nvSpPr>
          <p:spPr bwMode="auto">
            <a:xfrm>
              <a:off x="5687392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Line 86"/>
            <p:cNvSpPr>
              <a:spLocks noChangeShapeType="1"/>
            </p:cNvSpPr>
            <p:nvPr/>
          </p:nvSpPr>
          <p:spPr bwMode="auto">
            <a:xfrm>
              <a:off x="5703248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7"/>
            <p:cNvSpPr>
              <a:spLocks noChangeShapeType="1"/>
            </p:cNvSpPr>
            <p:nvPr/>
          </p:nvSpPr>
          <p:spPr bwMode="auto">
            <a:xfrm>
              <a:off x="5703248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8"/>
            <p:cNvSpPr>
              <a:spLocks noChangeShapeType="1"/>
            </p:cNvSpPr>
            <p:nvPr/>
          </p:nvSpPr>
          <p:spPr bwMode="auto">
            <a:xfrm>
              <a:off x="5703248" y="371719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9"/>
            <p:cNvSpPr>
              <a:spLocks noChangeShapeType="1"/>
            </p:cNvSpPr>
            <p:nvPr/>
          </p:nvSpPr>
          <p:spPr bwMode="auto">
            <a:xfrm>
              <a:off x="5703248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90"/>
            <p:cNvSpPr>
              <a:spLocks noChangeShapeType="1"/>
            </p:cNvSpPr>
            <p:nvPr/>
          </p:nvSpPr>
          <p:spPr bwMode="auto">
            <a:xfrm>
              <a:off x="5703248" y="349974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>
              <a:off x="5703248" y="339102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5687392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Line 93"/>
            <p:cNvSpPr>
              <a:spLocks noChangeShapeType="1"/>
            </p:cNvSpPr>
            <p:nvPr/>
          </p:nvSpPr>
          <p:spPr bwMode="auto">
            <a:xfrm>
              <a:off x="5702115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479307" y="4811622"/>
              <a:ext cx="134348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084" y="928851"/>
            <a:ext cx="1421921" cy="4071948"/>
            <a:chOff x="492084" y="1071552"/>
            <a:chExt cx="1421921" cy="4071948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728131" y="1071552"/>
              <a:ext cx="942285" cy="148591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726998" y="4042241"/>
              <a:ext cx="942285" cy="738425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726998" y="2556331"/>
              <a:ext cx="942285" cy="738425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726998" y="3301151"/>
              <a:ext cx="942285" cy="738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225" name="Rectangle 8"/>
            <p:cNvSpPr>
              <a:spLocks noChangeArrowheads="1"/>
            </p:cNvSpPr>
            <p:nvPr/>
          </p:nvSpPr>
          <p:spPr bwMode="auto">
            <a:xfrm>
              <a:off x="722276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738132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738132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>
              <a:off x="738132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"/>
            <p:cNvSpPr>
              <a:spLocks noChangeShapeType="1"/>
            </p:cNvSpPr>
            <p:nvPr/>
          </p:nvSpPr>
          <p:spPr bwMode="auto">
            <a:xfrm>
              <a:off x="738132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3"/>
            <p:cNvSpPr>
              <a:spLocks noChangeShapeType="1"/>
            </p:cNvSpPr>
            <p:nvPr/>
          </p:nvSpPr>
          <p:spPr bwMode="auto">
            <a:xfrm>
              <a:off x="738132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738132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>
              <a:off x="736999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736999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736999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736999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736999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736999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722276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6" name="Line 23"/>
            <p:cNvSpPr>
              <a:spLocks noChangeShapeType="1"/>
            </p:cNvSpPr>
            <p:nvPr/>
          </p:nvSpPr>
          <p:spPr bwMode="auto">
            <a:xfrm>
              <a:off x="736999" y="171144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"/>
            <p:cNvSpPr>
              <a:spLocks noChangeShapeType="1"/>
            </p:cNvSpPr>
            <p:nvPr/>
          </p:nvSpPr>
          <p:spPr bwMode="auto">
            <a:xfrm>
              <a:off x="736999" y="1701252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736999" y="149399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736999" y="116781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736999" y="138526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736999" y="127654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722276" y="1071552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738132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738132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38131" y="371023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732469" y="3496350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0" name="Line 36"/>
            <p:cNvSpPr>
              <a:spLocks noChangeShapeType="1"/>
            </p:cNvSpPr>
            <p:nvPr/>
          </p:nvSpPr>
          <p:spPr bwMode="auto">
            <a:xfrm>
              <a:off x="738132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747192" y="3485991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738132" y="33910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42"/>
            <p:cNvSpPr>
              <a:spLocks noChangeArrowheads="1"/>
            </p:cNvSpPr>
            <p:nvPr/>
          </p:nvSpPr>
          <p:spPr bwMode="auto">
            <a:xfrm>
              <a:off x="732469" y="2970845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22276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738132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738131" y="2975375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728784" y="307164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738132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738132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738132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3"/>
            <p:cNvSpPr>
              <a:spLocks noChangeArrowheads="1"/>
            </p:cNvSpPr>
            <p:nvPr/>
          </p:nvSpPr>
          <p:spPr bwMode="auto">
            <a:xfrm>
              <a:off x="722276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6" name="Rectangle 15"/>
            <p:cNvSpPr>
              <a:spLocks noChangeArrowheads="1"/>
            </p:cNvSpPr>
            <p:nvPr/>
          </p:nvSpPr>
          <p:spPr bwMode="auto">
            <a:xfrm>
              <a:off x="492084" y="4838632"/>
              <a:ext cx="14219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821941" y="2862624"/>
              <a:ext cx="950212" cy="27407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849123" y="3396286"/>
              <a:ext cx="816570" cy="274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68516" y="193564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96" name="Text Box 1"/>
          <p:cNvSpPr>
            <a:spLocks noChangeArrowheads="1"/>
          </p:cNvSpPr>
          <p:nvPr/>
        </p:nvSpPr>
        <p:spPr bwMode="auto">
          <a:xfrm>
            <a:off x="2744865" y="1425740"/>
            <a:ext cx="2719525" cy="668979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页表保存了逻辑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</a:t>
            </a:r>
          </a:p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地址之间的映射关系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3594" y="935654"/>
            <a:ext cx="1114611" cy="3886922"/>
            <a:chOff x="623594" y="935654"/>
            <a:chExt cx="1114611" cy="388692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860235" y="935654"/>
              <a:ext cx="646645" cy="3471463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868744" y="944162"/>
              <a:ext cx="655153" cy="3479971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861299" y="93565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868744" y="153124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868744" y="142914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868744" y="13270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868744" y="122494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>
              <a:off x="868744" y="112284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868744" y="10207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868744" y="3215928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861299" y="372643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868744" y="43220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"/>
            <p:cNvSpPr>
              <a:spLocks noChangeShapeType="1"/>
            </p:cNvSpPr>
            <p:nvPr/>
          </p:nvSpPr>
          <p:spPr bwMode="auto">
            <a:xfrm>
              <a:off x="868744" y="421993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868744" y="411782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868744" y="40157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68744" y="391362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868744" y="381152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861299" y="302874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868744" y="36243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868744" y="352223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868744" y="34201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868744" y="33180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868744" y="321592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1"/>
            <p:cNvSpPr>
              <a:spLocks noChangeShapeType="1"/>
            </p:cNvSpPr>
            <p:nvPr/>
          </p:nvSpPr>
          <p:spPr bwMode="auto">
            <a:xfrm>
              <a:off x="868744" y="31138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861299" y="233104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>
              <a:off x="868744" y="29266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868744" y="282453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868744" y="27224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868744" y="26203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868744" y="251823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9"/>
            <p:cNvSpPr>
              <a:spLocks noChangeShapeType="1"/>
            </p:cNvSpPr>
            <p:nvPr/>
          </p:nvSpPr>
          <p:spPr bwMode="auto">
            <a:xfrm>
              <a:off x="868744" y="24161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61299" y="1633350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Line 52"/>
            <p:cNvSpPr>
              <a:spLocks noChangeShapeType="1"/>
            </p:cNvSpPr>
            <p:nvPr/>
          </p:nvSpPr>
          <p:spPr bwMode="auto">
            <a:xfrm>
              <a:off x="868744" y="22289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3"/>
            <p:cNvSpPr>
              <a:spLocks noChangeShapeType="1"/>
            </p:cNvSpPr>
            <p:nvPr/>
          </p:nvSpPr>
          <p:spPr bwMode="auto">
            <a:xfrm>
              <a:off x="868744" y="212684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4"/>
            <p:cNvSpPr>
              <a:spLocks noChangeShapeType="1"/>
            </p:cNvSpPr>
            <p:nvPr/>
          </p:nvSpPr>
          <p:spPr bwMode="auto">
            <a:xfrm>
              <a:off x="868744" y="20247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5"/>
            <p:cNvSpPr>
              <a:spLocks noChangeShapeType="1"/>
            </p:cNvSpPr>
            <p:nvPr/>
          </p:nvSpPr>
          <p:spPr bwMode="auto">
            <a:xfrm>
              <a:off x="868744" y="19226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6"/>
            <p:cNvSpPr>
              <a:spLocks noChangeShapeType="1"/>
            </p:cNvSpPr>
            <p:nvPr/>
          </p:nvSpPr>
          <p:spPr bwMode="auto">
            <a:xfrm>
              <a:off x="868744" y="182053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57"/>
            <p:cNvSpPr>
              <a:spLocks noChangeShapeType="1"/>
            </p:cNvSpPr>
            <p:nvPr/>
          </p:nvSpPr>
          <p:spPr bwMode="auto">
            <a:xfrm>
              <a:off x="868744" y="17184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58"/>
            <p:cNvSpPr>
              <a:spLocks noChangeArrowheads="1"/>
            </p:cNvSpPr>
            <p:nvPr/>
          </p:nvSpPr>
          <p:spPr bwMode="auto">
            <a:xfrm>
              <a:off x="848536" y="3124462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  <p:sp>
          <p:nvSpPr>
            <p:cNvPr id="235" name="Rectangle 60"/>
            <p:cNvSpPr>
              <a:spLocks noChangeArrowheads="1"/>
            </p:cNvSpPr>
            <p:nvPr/>
          </p:nvSpPr>
          <p:spPr bwMode="auto">
            <a:xfrm>
              <a:off x="623594" y="4240709"/>
              <a:ext cx="1114611" cy="5818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579" y="901620"/>
            <a:ext cx="1292226" cy="3826537"/>
            <a:chOff x="5785579" y="901620"/>
            <a:chExt cx="1292226" cy="3826537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6135496" y="901620"/>
              <a:ext cx="646645" cy="348848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8" name="Rectangle 61"/>
            <p:cNvSpPr>
              <a:spLocks noChangeArrowheads="1"/>
            </p:cNvSpPr>
            <p:nvPr/>
          </p:nvSpPr>
          <p:spPr bwMode="auto">
            <a:xfrm>
              <a:off x="6144005" y="910128"/>
              <a:ext cx="655153" cy="34799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9" name="Line 62"/>
            <p:cNvSpPr>
              <a:spLocks noChangeShapeType="1"/>
            </p:cNvSpPr>
            <p:nvPr/>
          </p:nvSpPr>
          <p:spPr bwMode="auto">
            <a:xfrm>
              <a:off x="6144005" y="149721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>
              <a:off x="6144005" y="139511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4"/>
            <p:cNvSpPr>
              <a:spLocks noChangeShapeType="1"/>
            </p:cNvSpPr>
            <p:nvPr/>
          </p:nvSpPr>
          <p:spPr bwMode="auto">
            <a:xfrm>
              <a:off x="6144005" y="12930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6144005" y="9867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6136560" y="369240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6" name="Line 68"/>
            <p:cNvSpPr>
              <a:spLocks noChangeShapeType="1"/>
            </p:cNvSpPr>
            <p:nvPr/>
          </p:nvSpPr>
          <p:spPr bwMode="auto">
            <a:xfrm>
              <a:off x="6144005" y="42879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9"/>
            <p:cNvSpPr>
              <a:spLocks noChangeShapeType="1"/>
            </p:cNvSpPr>
            <p:nvPr/>
          </p:nvSpPr>
          <p:spPr bwMode="auto">
            <a:xfrm>
              <a:off x="6144005" y="418589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"/>
            <p:cNvSpPr>
              <a:spLocks noChangeShapeType="1"/>
            </p:cNvSpPr>
            <p:nvPr/>
          </p:nvSpPr>
          <p:spPr bwMode="auto">
            <a:xfrm>
              <a:off x="6144005" y="408379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1"/>
            <p:cNvSpPr>
              <a:spLocks noChangeShapeType="1"/>
            </p:cNvSpPr>
            <p:nvPr/>
          </p:nvSpPr>
          <p:spPr bwMode="auto">
            <a:xfrm>
              <a:off x="6144005" y="39816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>
              <a:off x="6144005" y="387959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3"/>
            <p:cNvSpPr>
              <a:spLocks noChangeShapeType="1"/>
            </p:cNvSpPr>
            <p:nvPr/>
          </p:nvSpPr>
          <p:spPr bwMode="auto">
            <a:xfrm>
              <a:off x="6144005" y="377748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75"/>
            <p:cNvSpPr>
              <a:spLocks noChangeArrowheads="1"/>
            </p:cNvSpPr>
            <p:nvPr/>
          </p:nvSpPr>
          <p:spPr bwMode="auto">
            <a:xfrm>
              <a:off x="6136560" y="299470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5" name="Line 76"/>
            <p:cNvSpPr>
              <a:spLocks noChangeShapeType="1"/>
            </p:cNvSpPr>
            <p:nvPr/>
          </p:nvSpPr>
          <p:spPr bwMode="auto">
            <a:xfrm>
              <a:off x="6144005" y="35903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7"/>
            <p:cNvSpPr>
              <a:spLocks noChangeShapeType="1"/>
            </p:cNvSpPr>
            <p:nvPr/>
          </p:nvSpPr>
          <p:spPr bwMode="auto">
            <a:xfrm>
              <a:off x="6144005" y="348820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8"/>
            <p:cNvSpPr>
              <a:spLocks noChangeShapeType="1"/>
            </p:cNvSpPr>
            <p:nvPr/>
          </p:nvSpPr>
          <p:spPr bwMode="auto">
            <a:xfrm>
              <a:off x="6144005" y="33860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9"/>
            <p:cNvSpPr>
              <a:spLocks noChangeShapeType="1"/>
            </p:cNvSpPr>
            <p:nvPr/>
          </p:nvSpPr>
          <p:spPr bwMode="auto">
            <a:xfrm>
              <a:off x="6144005" y="32839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80"/>
            <p:cNvSpPr>
              <a:spLocks noChangeShapeType="1"/>
            </p:cNvSpPr>
            <p:nvPr/>
          </p:nvSpPr>
          <p:spPr bwMode="auto">
            <a:xfrm>
              <a:off x="6144005" y="318189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81"/>
            <p:cNvSpPr>
              <a:spLocks noChangeShapeType="1"/>
            </p:cNvSpPr>
            <p:nvPr/>
          </p:nvSpPr>
          <p:spPr bwMode="auto">
            <a:xfrm>
              <a:off x="6144005" y="30797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83"/>
            <p:cNvSpPr>
              <a:spLocks noChangeArrowheads="1"/>
            </p:cNvSpPr>
            <p:nvPr/>
          </p:nvSpPr>
          <p:spPr bwMode="auto">
            <a:xfrm>
              <a:off x="6136560" y="229701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>
              <a:off x="6144005" y="28926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85"/>
            <p:cNvSpPr>
              <a:spLocks noChangeShapeType="1"/>
            </p:cNvSpPr>
            <p:nvPr/>
          </p:nvSpPr>
          <p:spPr bwMode="auto">
            <a:xfrm>
              <a:off x="6144005" y="279050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86"/>
            <p:cNvSpPr>
              <a:spLocks noChangeShapeType="1"/>
            </p:cNvSpPr>
            <p:nvPr/>
          </p:nvSpPr>
          <p:spPr bwMode="auto">
            <a:xfrm>
              <a:off x="6144005" y="26884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7"/>
            <p:cNvSpPr>
              <a:spLocks noChangeShapeType="1"/>
            </p:cNvSpPr>
            <p:nvPr/>
          </p:nvSpPr>
          <p:spPr bwMode="auto">
            <a:xfrm>
              <a:off x="6144005" y="25863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6144005" y="248419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89"/>
            <p:cNvSpPr>
              <a:spLocks noChangeShapeType="1"/>
            </p:cNvSpPr>
            <p:nvPr/>
          </p:nvSpPr>
          <p:spPr bwMode="auto">
            <a:xfrm>
              <a:off x="6144005" y="23820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91"/>
            <p:cNvSpPr>
              <a:spLocks noChangeArrowheads="1"/>
            </p:cNvSpPr>
            <p:nvPr/>
          </p:nvSpPr>
          <p:spPr bwMode="auto">
            <a:xfrm>
              <a:off x="6136560" y="159931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1" name="Line 92"/>
            <p:cNvSpPr>
              <a:spLocks noChangeShapeType="1"/>
            </p:cNvSpPr>
            <p:nvPr/>
          </p:nvSpPr>
          <p:spPr bwMode="auto">
            <a:xfrm>
              <a:off x="6144005" y="21949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93"/>
            <p:cNvSpPr>
              <a:spLocks noChangeShapeType="1"/>
            </p:cNvSpPr>
            <p:nvPr/>
          </p:nvSpPr>
          <p:spPr bwMode="auto">
            <a:xfrm>
              <a:off x="6144005" y="209280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6144005" y="19907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6144005" y="18886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6"/>
            <p:cNvSpPr>
              <a:spLocks noChangeShapeType="1"/>
            </p:cNvSpPr>
            <p:nvPr/>
          </p:nvSpPr>
          <p:spPr bwMode="auto">
            <a:xfrm>
              <a:off x="6144005" y="178650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7"/>
            <p:cNvSpPr>
              <a:spLocks noChangeShapeType="1"/>
            </p:cNvSpPr>
            <p:nvPr/>
          </p:nvSpPr>
          <p:spPr bwMode="auto">
            <a:xfrm>
              <a:off x="6144005" y="16844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Rectangle 98"/>
            <p:cNvSpPr>
              <a:spLocks noChangeArrowheads="1"/>
            </p:cNvSpPr>
            <p:nvPr/>
          </p:nvSpPr>
          <p:spPr bwMode="auto">
            <a:xfrm>
              <a:off x="5785579" y="4454066"/>
              <a:ext cx="129222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78" name="Rectangle 99"/>
            <p:cNvSpPr>
              <a:spLocks noChangeArrowheads="1"/>
            </p:cNvSpPr>
            <p:nvPr/>
          </p:nvSpPr>
          <p:spPr bwMode="auto">
            <a:xfrm>
              <a:off x="6144005" y="1088807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6144005" y="119090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01"/>
            <p:cNvSpPr>
              <a:spLocks noChangeShapeType="1"/>
            </p:cNvSpPr>
            <p:nvPr/>
          </p:nvSpPr>
          <p:spPr bwMode="auto">
            <a:xfrm>
              <a:off x="6144005" y="108880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02"/>
            <p:cNvSpPr>
              <a:spLocks noChangeArrowheads="1"/>
            </p:cNvSpPr>
            <p:nvPr/>
          </p:nvSpPr>
          <p:spPr bwMode="auto">
            <a:xfrm>
              <a:off x="6136560" y="901620"/>
              <a:ext cx="647708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6128052" y="1022033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f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</p:grpSp>
      <p:sp>
        <p:nvSpPr>
          <p:cNvPr id="319" name="AutoShape 140"/>
          <p:cNvSpPr/>
          <p:nvPr/>
        </p:nvSpPr>
        <p:spPr bwMode="auto">
          <a:xfrm>
            <a:off x="1916351" y="3292505"/>
            <a:ext cx="289289" cy="26376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5475" y="1148366"/>
            <a:ext cx="3228970" cy="2514258"/>
            <a:chOff x="2855475" y="1148366"/>
            <a:chExt cx="3228970" cy="2514258"/>
          </a:xfrm>
        </p:grpSpPr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2855475" y="2475690"/>
              <a:ext cx="2026083" cy="1064"/>
            </a:xfrm>
            <a:prstGeom prst="line">
              <a:avLst/>
            </a:prstGeom>
            <a:noFill/>
            <a:ln w="1908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Rectangle 120"/>
            <p:cNvSpPr>
              <a:spLocks noChangeArrowheads="1"/>
            </p:cNvSpPr>
            <p:nvPr/>
          </p:nvSpPr>
          <p:spPr bwMode="auto">
            <a:xfrm>
              <a:off x="565370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4767757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509214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490921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535590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546651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5576063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5686674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4929418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501982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513043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524104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4930482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5347398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5088953" y="278306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314" name="AutoShape 135"/>
            <p:cNvSpPr/>
            <p:nvPr/>
          </p:nvSpPr>
          <p:spPr bwMode="auto">
            <a:xfrm>
              <a:off x="5157020" y="2628843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utoShape 143"/>
            <p:cNvSpPr/>
            <p:nvPr/>
          </p:nvSpPr>
          <p:spPr bwMode="auto">
            <a:xfrm>
              <a:off x="4867732" y="3526488"/>
              <a:ext cx="153153" cy="13613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44"/>
            <p:cNvSpPr>
              <a:spLocks noChangeShapeType="1"/>
            </p:cNvSpPr>
            <p:nvPr/>
          </p:nvSpPr>
          <p:spPr bwMode="auto">
            <a:xfrm flipH="1">
              <a:off x="5026203" y="2730945"/>
              <a:ext cx="3190" cy="83064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45"/>
            <p:cNvSpPr>
              <a:spLocks noChangeShapeType="1"/>
            </p:cNvSpPr>
            <p:nvPr/>
          </p:nvSpPr>
          <p:spPr bwMode="auto">
            <a:xfrm flipH="1">
              <a:off x="4471024" y="3561586"/>
              <a:ext cx="555179" cy="10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AutoShape 146"/>
            <p:cNvSpPr/>
            <p:nvPr/>
          </p:nvSpPr>
          <p:spPr bwMode="auto">
            <a:xfrm rot="10800000">
              <a:off x="5335699" y="1882223"/>
              <a:ext cx="85085" cy="85085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AutoShape 147"/>
            <p:cNvSpPr/>
            <p:nvPr/>
          </p:nvSpPr>
          <p:spPr bwMode="auto">
            <a:xfrm rot="10800000">
              <a:off x="5256995" y="1877969"/>
              <a:ext cx="78703" cy="8933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AutoShape 148"/>
            <p:cNvSpPr/>
            <p:nvPr/>
          </p:nvSpPr>
          <p:spPr bwMode="auto">
            <a:xfrm>
              <a:off x="4919847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50"/>
            <p:cNvSpPr/>
            <p:nvPr/>
          </p:nvSpPr>
          <p:spPr bwMode="auto">
            <a:xfrm>
              <a:off x="5638814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52"/>
            <p:cNvSpPr>
              <a:spLocks noChangeShapeType="1"/>
            </p:cNvSpPr>
            <p:nvPr/>
          </p:nvSpPr>
          <p:spPr bwMode="auto">
            <a:xfrm flipH="1">
              <a:off x="5315491" y="1148366"/>
              <a:ext cx="768954" cy="2127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AutoShape 153"/>
            <p:cNvSpPr/>
            <p:nvPr/>
          </p:nvSpPr>
          <p:spPr bwMode="auto">
            <a:xfrm rot="10800000">
              <a:off x="5335699" y="1149430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5315491" y="1149430"/>
              <a:ext cx="1063" cy="1228412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14224" y="2645860"/>
            <a:ext cx="2558927" cy="1955888"/>
            <a:chOff x="1914224" y="2645860"/>
            <a:chExt cx="2558927" cy="1955888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3631875" y="4296506"/>
              <a:ext cx="541352" cy="3052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Rectangle 59"/>
            <p:cNvSpPr>
              <a:spLocks noChangeArrowheads="1"/>
            </p:cNvSpPr>
            <p:nvPr/>
          </p:nvSpPr>
          <p:spPr bwMode="auto">
            <a:xfrm>
              <a:off x="2892700" y="3797697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3315997" y="3225960"/>
              <a:ext cx="1157154" cy="104441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3319188" y="3445658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3319188" y="3649862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3319188" y="385406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3319188" y="4058269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3319188" y="324145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flipH="1">
              <a:off x="1914224" y="3556268"/>
              <a:ext cx="1345404" cy="53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39"/>
            <p:cNvSpPr>
              <a:spLocks noChangeShapeType="1"/>
            </p:cNvSpPr>
            <p:nvPr/>
          </p:nvSpPr>
          <p:spPr bwMode="auto">
            <a:xfrm flipH="1">
              <a:off x="1915287" y="2645860"/>
              <a:ext cx="0" cy="9157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141"/>
            <p:cNvSpPr>
              <a:spLocks noChangeShapeType="1"/>
            </p:cNvSpPr>
            <p:nvPr/>
          </p:nvSpPr>
          <p:spPr bwMode="auto">
            <a:xfrm flipV="1">
              <a:off x="3191560" y="3656243"/>
              <a:ext cx="1064" cy="65728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3723341" y="341694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6635" y="983515"/>
            <a:ext cx="1301118" cy="2032156"/>
            <a:chOff x="1636635" y="983515"/>
            <a:chExt cx="1301118" cy="2032156"/>
          </a:xfrm>
        </p:grpSpPr>
        <p:sp>
          <p:nvSpPr>
            <p:cNvPr id="285" name="Rectangle 106"/>
            <p:cNvSpPr>
              <a:spLocks noChangeArrowheads="1"/>
            </p:cNvSpPr>
            <p:nvPr/>
          </p:nvSpPr>
          <p:spPr bwMode="auto">
            <a:xfrm>
              <a:off x="172810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1991864" y="1641858"/>
              <a:ext cx="519018" cy="450950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Rectangle 103"/>
            <p:cNvSpPr>
              <a:spLocks noChangeArrowheads="1"/>
            </p:cNvSpPr>
            <p:nvPr/>
          </p:nvSpPr>
          <p:spPr bwMode="auto">
            <a:xfrm>
              <a:off x="2692751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163663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2130127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286" name="Rectangle 107"/>
            <p:cNvSpPr>
              <a:spLocks noChangeArrowheads="1"/>
            </p:cNvSpPr>
            <p:nvPr/>
          </p:nvSpPr>
          <p:spPr bwMode="auto">
            <a:xfrm>
              <a:off x="183871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194825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239495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9" name="Rectangle 110"/>
            <p:cNvSpPr>
              <a:spLocks noChangeArrowheads="1"/>
            </p:cNvSpPr>
            <p:nvPr/>
          </p:nvSpPr>
          <p:spPr bwMode="auto">
            <a:xfrm>
              <a:off x="250556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2615110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1" name="Rectangle 112"/>
            <p:cNvSpPr>
              <a:spLocks noChangeArrowheads="1"/>
            </p:cNvSpPr>
            <p:nvPr/>
          </p:nvSpPr>
          <p:spPr bwMode="auto">
            <a:xfrm>
              <a:off x="2725721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96846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293" name="Rectangle 114"/>
            <p:cNvSpPr>
              <a:spLocks noChangeArrowheads="1"/>
            </p:cNvSpPr>
            <p:nvPr/>
          </p:nvSpPr>
          <p:spPr bwMode="auto">
            <a:xfrm>
              <a:off x="205886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216947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5" name="Rectangle 116"/>
            <p:cNvSpPr>
              <a:spLocks noChangeArrowheads="1"/>
            </p:cNvSpPr>
            <p:nvPr/>
          </p:nvSpPr>
          <p:spPr bwMode="auto">
            <a:xfrm>
              <a:off x="228008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2488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Rectangle 118"/>
            <p:cNvSpPr>
              <a:spLocks noChangeArrowheads="1"/>
            </p:cNvSpPr>
            <p:nvPr/>
          </p:nvSpPr>
          <p:spPr bwMode="auto">
            <a:xfrm>
              <a:off x="238644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315" name="Line 136"/>
            <p:cNvSpPr>
              <a:spLocks noChangeShapeType="1"/>
            </p:cNvSpPr>
            <p:nvPr/>
          </p:nvSpPr>
          <p:spPr bwMode="auto">
            <a:xfrm flipH="1">
              <a:off x="2244991" y="2126842"/>
              <a:ext cx="10636" cy="2637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746182" y="983515"/>
              <a:ext cx="1029527" cy="374373"/>
            </a:xfrm>
            <a:prstGeom prst="rect">
              <a:avLst/>
            </a:prstGeom>
            <a:solidFill>
              <a:srgbClr val="8CF4EA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 dirty="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2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AutoShape 138"/>
            <p:cNvSpPr/>
            <p:nvPr/>
          </p:nvSpPr>
          <p:spPr bwMode="auto">
            <a:xfrm>
              <a:off x="2486420" y="2620334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947194" y="274158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</a:p>
          </p:txBody>
        </p:sp>
        <p:sp>
          <p:nvSpPr>
            <p:cNvPr id="333" name="AutoShape 156"/>
            <p:cNvSpPr>
              <a:spLocks noChangeArrowheads="1"/>
            </p:cNvSpPr>
            <p:nvPr/>
          </p:nvSpPr>
          <p:spPr bwMode="auto">
            <a:xfrm rot="16200000" flipH="1">
              <a:off x="2128000" y="1195163"/>
              <a:ext cx="246746" cy="6211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99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4164625"/>
            <a:ext cx="1816895" cy="369332"/>
            <a:chOff x="1500166" y="4164625"/>
            <a:chExt cx="1816895" cy="369332"/>
          </a:xfrm>
        </p:grpSpPr>
        <p:sp>
          <p:nvSpPr>
            <p:cNvPr id="335" name="TextBox 158"/>
            <p:cNvSpPr>
              <a:spLocks noChangeArrowheads="1"/>
            </p:cNvSpPr>
            <p:nvPr/>
          </p:nvSpPr>
          <p:spPr bwMode="auto">
            <a:xfrm>
              <a:off x="1500166" y="4164625"/>
              <a:ext cx="138901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页表基址 </a:t>
              </a:r>
            </a:p>
          </p:txBody>
        </p:sp>
        <p:cxnSp>
          <p:nvCxnSpPr>
            <p:cNvPr id="336" name="直接箭头连接符 160"/>
            <p:cNvCxnSpPr>
              <a:cxnSpLocks noChangeShapeType="1"/>
            </p:cNvCxnSpPr>
            <p:nvPr/>
          </p:nvCxnSpPr>
          <p:spPr bwMode="auto">
            <a:xfrm flipV="1">
              <a:off x="2710831" y="4293316"/>
              <a:ext cx="606230" cy="63814"/>
            </a:xfrm>
            <a:prstGeom prst="straightConnector1">
              <a:avLst/>
            </a:prstGeom>
            <a:noFill/>
            <a:ln w="31750" cmpd="sng">
              <a:solidFill>
                <a:srgbClr val="007C8B"/>
              </a:solidFill>
              <a:prstDash val="sysDash"/>
              <a:round/>
              <a:tailEnd type="arrow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1468478" y="3687702"/>
            <a:ext cx="1485909" cy="369332"/>
            <a:chOff x="1468478" y="3687702"/>
            <a:chExt cx="1485909" cy="369332"/>
          </a:xfrm>
        </p:grpSpPr>
        <p:cxnSp>
          <p:nvCxnSpPr>
            <p:cNvPr id="337" name="直接箭头连接符 160"/>
            <p:cNvCxnSpPr>
              <a:cxnSpLocks noChangeShapeType="1"/>
            </p:cNvCxnSpPr>
            <p:nvPr/>
          </p:nvCxnSpPr>
          <p:spPr bwMode="auto">
            <a:xfrm>
              <a:off x="2372619" y="3875336"/>
              <a:ext cx="581768" cy="47861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miter lim="800000"/>
              <a:tailEnd type="arrow" w="med" len="med"/>
            </a:ln>
            <a:effectLst/>
          </p:spPr>
        </p:cxnSp>
        <p:sp>
          <p:nvSpPr>
            <p:cNvPr id="338" name="TextBox 158"/>
            <p:cNvSpPr>
              <a:spLocks noChangeArrowheads="1"/>
            </p:cNvSpPr>
            <p:nvPr/>
          </p:nvSpPr>
          <p:spPr bwMode="auto">
            <a:xfrm>
              <a:off x="1468478" y="3687702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页号</a:t>
              </a: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0748" y="2789441"/>
            <a:ext cx="1448569" cy="627501"/>
            <a:chOff x="3880748" y="2789441"/>
            <a:chExt cx="1448569" cy="627501"/>
          </a:xfrm>
        </p:grpSpPr>
        <p:sp>
          <p:nvSpPr>
            <p:cNvPr id="339" name="TextBox 158"/>
            <p:cNvSpPr>
              <a:spLocks noChangeArrowheads="1"/>
            </p:cNvSpPr>
            <p:nvPr/>
          </p:nvSpPr>
          <p:spPr bwMode="auto">
            <a:xfrm>
              <a:off x="3940307" y="2789441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帧号 </a:t>
              </a:r>
            </a:p>
          </p:txBody>
        </p:sp>
        <p:cxnSp>
          <p:nvCxnSpPr>
            <p:cNvPr id="340" name="直接箭头连接符 160"/>
            <p:cNvCxnSpPr>
              <a:cxnSpLocks noChangeShapeType="1"/>
              <a:endCxn id="332" idx="0"/>
            </p:cNvCxnSpPr>
            <p:nvPr/>
          </p:nvCxnSpPr>
          <p:spPr bwMode="auto">
            <a:xfrm rot="10800000" flipV="1">
              <a:off x="3880748" y="3054266"/>
              <a:ext cx="590278" cy="362676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round/>
              <a:tailEnd type="arrow" w="med" len="med"/>
            </a:ln>
            <a:effectLst/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616505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228617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432504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619772"/>
            <a:ext cx="7207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733732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922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195187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194951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3617394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3623127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9246" y="294858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062543"/>
            <a:ext cx="151066" cy="148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9246" y="3283105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388973"/>
            <a:ext cx="151066" cy="148997"/>
          </a:xfrm>
          <a:prstGeom prst="rect">
            <a:avLst/>
          </a:prstGeom>
        </p:spPr>
      </p:pic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90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43" y="771525"/>
            <a:ext cx="7215188" cy="388938"/>
            <a:chOff x="758825" y="771525"/>
            <a:chExt cx="7215188" cy="388938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每个进程都有一个页表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706" y="1059410"/>
            <a:ext cx="7777162" cy="369332"/>
            <a:chOff x="1042988" y="1059410"/>
            <a:chExt cx="7777162" cy="369332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0594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每个页面对应一个页表项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1879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458706" y="1643056"/>
            <a:ext cx="3957640" cy="646331"/>
            <a:chOff x="1042988" y="1643056"/>
            <a:chExt cx="3957640" cy="646331"/>
          </a:xfrm>
        </p:grpSpPr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643056"/>
              <a:ext cx="395764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页表基址寄存器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(PTBR: Page</a:t>
              </a:r>
            </a:p>
            <a:p>
              <a:pPr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 Table Base Register)</a:t>
              </a:r>
              <a:endPara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7525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458706" y="1357304"/>
            <a:ext cx="7777162" cy="369332"/>
            <a:chOff x="1042988" y="1357304"/>
            <a:chExt cx="7777162" cy="369332"/>
          </a:xfrm>
        </p:grpSpPr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3573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随进程运行状态而动态变化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485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30132" y="2646809"/>
            <a:ext cx="4084849" cy="2179488"/>
            <a:chOff x="630132" y="2646809"/>
            <a:chExt cx="4084849" cy="21794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464018" y="3946101"/>
              <a:ext cx="951941" cy="860946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1433331" y="4214710"/>
              <a:ext cx="988689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474517" y="4134216"/>
              <a:ext cx="111993" cy="1539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586510" y="4132743"/>
              <a:ext cx="80232" cy="151895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66742" y="4134216"/>
              <a:ext cx="97994" cy="1504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2087791" y="3343264"/>
              <a:ext cx="1968628" cy="875"/>
            </a:xfrm>
            <a:prstGeom prst="line">
              <a:avLst/>
            </a:prstGeom>
            <a:noFill/>
            <a:ln w="1270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464893" y="3700243"/>
              <a:ext cx="442079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148163" y="4413322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p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954799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8685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49282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1162099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53093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3212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710690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80168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89180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982798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359837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434207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25201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16196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41718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1703690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439064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3662692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3929550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3779060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146537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4237532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4327651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18646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79568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3870055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61049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4052043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3796559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4139538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038919" y="3601373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</a:p>
          </p:txBody>
        </p:sp>
        <p:sp>
          <p:nvSpPr>
            <p:cNvPr id="60" name="AutoShape 43"/>
            <p:cNvSpPr/>
            <p:nvPr/>
          </p:nvSpPr>
          <p:spPr bwMode="auto">
            <a:xfrm>
              <a:off x="3982923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44"/>
            <p:cNvSpPr/>
            <p:nvPr/>
          </p:nvSpPr>
          <p:spPr bwMode="auto">
            <a:xfrm>
              <a:off x="1785935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1316090" y="3458758"/>
              <a:ext cx="875" cy="725329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 flipV="1">
              <a:off x="2394022" y="4303955"/>
              <a:ext cx="875" cy="505718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1344087" y="3624997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48"/>
            <p:cNvSpPr/>
            <p:nvPr/>
          </p:nvSpPr>
          <p:spPr bwMode="auto">
            <a:xfrm>
              <a:off x="3681941" y="4123716"/>
              <a:ext cx="195988" cy="107618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>
              <a:off x="3877929" y="3542753"/>
              <a:ext cx="15749" cy="71395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H="1">
              <a:off x="3463205" y="4236584"/>
              <a:ext cx="430473" cy="0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991609" y="4077343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f</a:t>
              </a: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397912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630132" y="4123716"/>
              <a:ext cx="419974" cy="160990"/>
            </a:xfrm>
            <a:prstGeom prst="rect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PTBR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1" name="Oval 54"/>
            <p:cNvSpPr>
              <a:spLocks noChangeArrowheads="1"/>
            </p:cNvSpPr>
            <p:nvPr/>
          </p:nvSpPr>
          <p:spPr bwMode="auto">
            <a:xfrm>
              <a:off x="1379085" y="2646809"/>
              <a:ext cx="426974" cy="370977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 flipH="1">
              <a:off x="1587322" y="3045783"/>
              <a:ext cx="8750" cy="216986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 flipH="1">
              <a:off x="826120" y="4289080"/>
              <a:ext cx="0" cy="537217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H="1">
              <a:off x="825245" y="4809673"/>
              <a:ext cx="1589776" cy="3500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58"/>
            <p:cNvSpPr/>
            <p:nvPr/>
          </p:nvSpPr>
          <p:spPr bwMode="auto">
            <a:xfrm>
              <a:off x="826994" y="4667057"/>
              <a:ext cx="153116" cy="14261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ap="rnd" cmpd="sng">
              <a:solidFill>
                <a:srgbClr val="CF0E3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1190927" y="4100092"/>
              <a:ext cx="223987" cy="216986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</a:p>
          </p:txBody>
        </p:sp>
        <p:sp>
          <p:nvSpPr>
            <p:cNvPr id="77" name="Line 60"/>
            <p:cNvSpPr>
              <a:spLocks noChangeShapeType="1"/>
            </p:cNvSpPr>
            <p:nvPr/>
          </p:nvSpPr>
          <p:spPr bwMode="auto">
            <a:xfrm flipH="1">
              <a:off x="1062355" y="4214710"/>
              <a:ext cx="120743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2466642" y="412809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9" name="Rectangle 62"/>
            <p:cNvSpPr>
              <a:spLocks noChangeArrowheads="1"/>
            </p:cNvSpPr>
            <p:nvPr/>
          </p:nvSpPr>
          <p:spPr bwMode="auto">
            <a:xfrm>
              <a:off x="2466642" y="429608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0" name="Rectangle 63"/>
            <p:cNvSpPr>
              <a:spLocks noChangeArrowheads="1"/>
            </p:cNvSpPr>
            <p:nvPr/>
          </p:nvSpPr>
          <p:spPr bwMode="auto">
            <a:xfrm>
              <a:off x="2466642" y="446406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2466642" y="463205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2466642" y="3960102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2498383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2585277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18370" y="816778"/>
            <a:ext cx="5426038" cy="3377809"/>
            <a:chOff x="3402652" y="816778"/>
            <a:chExt cx="5426038" cy="3377809"/>
          </a:xfrm>
        </p:grpSpPr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5000628" y="1214428"/>
              <a:ext cx="3531812" cy="1643074"/>
            </a:xfrm>
            <a:prstGeom prst="rect">
              <a:avLst/>
            </a:prstGeom>
            <a:noFill/>
            <a:ln w="12700" cmpd="sng">
              <a:solidFill>
                <a:srgbClr val="007C8B"/>
              </a:solidFill>
              <a:prstDash val="sysDash"/>
              <a:miter lim="800000"/>
            </a:ln>
          </p:spPr>
          <p:txBody>
            <a:bodyPr lIns="90360" tIns="44280" rIns="90360" bIns="44280"/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5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cxnSp>
          <p:nvCxnSpPr>
            <p:cNvPr id="85" name="直接箭头连接符 2"/>
            <p:cNvCxnSpPr>
              <a:cxnSpLocks noChangeShapeType="1"/>
            </p:cNvCxnSpPr>
            <p:nvPr/>
          </p:nvCxnSpPr>
          <p:spPr bwMode="auto">
            <a:xfrm rot="5400000" flipH="1" flipV="1">
              <a:off x="3211627" y="2548462"/>
              <a:ext cx="1837150" cy="1455099"/>
            </a:xfrm>
            <a:prstGeom prst="straightConnector1">
              <a:avLst/>
            </a:prstGeom>
            <a:noFill/>
            <a:ln w="12700" cmpd="sng">
              <a:solidFill>
                <a:srgbClr val="007C8B"/>
              </a:solidFill>
              <a:prstDash val="sysDash"/>
              <a:round/>
              <a:tailEnd type="triangle" w="med" len="med"/>
            </a:ln>
            <a:effectLst/>
          </p:spPr>
        </p:cxn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5772424" y="816778"/>
              <a:ext cx="1208407" cy="335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页表项组成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1" name="TextBox 4"/>
            <p:cNvSpPr txBox="1">
              <a:spLocks noChangeArrowheads="1"/>
            </p:cNvSpPr>
            <p:nvPr/>
          </p:nvSpPr>
          <p:spPr bwMode="auto">
            <a:xfrm>
              <a:off x="5328228" y="1262473"/>
              <a:ext cx="350046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帧号：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f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2" name="矩形 6"/>
            <p:cNvSpPr>
              <a:spLocks noChangeArrowheads="1"/>
            </p:cNvSpPr>
            <p:nvPr/>
          </p:nvSpPr>
          <p:spPr bwMode="auto">
            <a:xfrm>
              <a:off x="5019592" y="128469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35310" y="1553413"/>
            <a:ext cx="3809098" cy="1234361"/>
            <a:chOff x="4435310" y="1553413"/>
            <a:chExt cx="3809098" cy="123436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4743946" y="1553413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页表项标志</a:t>
              </a:r>
            </a:p>
          </p:txBody>
        </p:sp>
        <p:sp>
          <p:nvSpPr>
            <p:cNvPr id="108" name="矩形 6"/>
            <p:cNvSpPr>
              <a:spLocks noChangeArrowheads="1"/>
            </p:cNvSpPr>
            <p:nvPr/>
          </p:nvSpPr>
          <p:spPr bwMode="auto">
            <a:xfrm>
              <a:off x="4435310" y="1575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9" name="TextBox 7"/>
            <p:cNvSpPr txBox="1">
              <a:spLocks noChangeArrowheads="1"/>
            </p:cNvSpPr>
            <p:nvPr/>
          </p:nvSpPr>
          <p:spPr bwMode="auto">
            <a:xfrm>
              <a:off x="5110716" y="2161188"/>
              <a:ext cx="227643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修改位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dirty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22816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TextBox 9"/>
            <p:cNvSpPr txBox="1">
              <a:spLocks noChangeArrowheads="1"/>
            </p:cNvSpPr>
            <p:nvPr/>
          </p:nvSpPr>
          <p:spPr bwMode="auto">
            <a:xfrm>
              <a:off x="5110716" y="2449220"/>
              <a:ext cx="313369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引用位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clock/reference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2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25506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5110716" y="1875436"/>
              <a:ext cx="27050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存在位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resident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19959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9792" y="214313"/>
            <a:ext cx="33605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页表地址转换实例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40"/>
          <p:cNvGrpSpPr/>
          <p:nvPr/>
        </p:nvGrpSpPr>
        <p:grpSpPr>
          <a:xfrm>
            <a:off x="2399160" y="870431"/>
            <a:ext cx="7069384" cy="774511"/>
            <a:chOff x="809799" y="862709"/>
            <a:chExt cx="7777162" cy="850437"/>
          </a:xfrm>
        </p:grpSpPr>
        <p:sp>
          <p:nvSpPr>
            <p:cNvPr id="51" name="Text Box 1"/>
            <p:cNvSpPr>
              <a:spLocks noChangeArrowheads="1"/>
            </p:cNvSpPr>
            <p:nvPr/>
          </p:nvSpPr>
          <p:spPr bwMode="auto">
            <a:xfrm>
              <a:off x="841182" y="862709"/>
              <a:ext cx="3090554" cy="850437"/>
            </a:xfrm>
            <a:prstGeom prst="rect">
              <a:avLst/>
            </a:prstGeom>
            <a:gradFill>
              <a:gsLst>
                <a:gs pos="50000">
                  <a:srgbClr val="FFF9B1"/>
                </a:gs>
                <a:gs pos="100000">
                  <a:srgbClr val="FDD000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buSzPct val="100000"/>
              </a:pPr>
              <a:endParaRPr lang="zh-CN" altLang="en-US" dirty="0"/>
            </a:p>
          </p:txBody>
        </p: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891103"/>
              <a:ext cx="6858000" cy="304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假定：具有</a:t>
              </a:r>
              <a:r>
                <a:rPr lang="en-US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位地址的计算机系统</a:t>
              </a: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846908" y="873350"/>
              <a:ext cx="399905" cy="3379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809799" y="1138238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物理内存大小：32 KB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23120" y="1178183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809799" y="1391729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每页大小：1024字节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747" y="1454366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5492591" y="825246"/>
            <a:ext cx="1874486" cy="4224871"/>
            <a:chOff x="5492591" y="825246"/>
            <a:chExt cx="1874486" cy="4224871"/>
          </a:xfrm>
        </p:grpSpPr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6233408" y="834713"/>
              <a:ext cx="728980" cy="3891051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6252342" y="866665"/>
              <a:ext cx="728980" cy="387211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6233408" y="4621624"/>
              <a:ext cx="728980" cy="1076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>
              <a:off x="6252342" y="15199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6252342" y="14063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6252342" y="12926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8"/>
            <p:cNvSpPr>
              <a:spLocks noChangeShapeType="1"/>
            </p:cNvSpPr>
            <p:nvPr/>
          </p:nvSpPr>
          <p:spPr bwMode="auto">
            <a:xfrm>
              <a:off x="6252342" y="9518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6244059" y="3186148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Line 61"/>
            <p:cNvSpPr>
              <a:spLocks noChangeShapeType="1"/>
            </p:cNvSpPr>
            <p:nvPr/>
          </p:nvSpPr>
          <p:spPr bwMode="auto">
            <a:xfrm>
              <a:off x="6252343" y="38488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2"/>
            <p:cNvSpPr>
              <a:spLocks noChangeShapeType="1"/>
            </p:cNvSpPr>
            <p:nvPr/>
          </p:nvSpPr>
          <p:spPr bwMode="auto">
            <a:xfrm>
              <a:off x="6252343" y="373524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6252343" y="362164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6252343" y="35080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>
              <a:off x="6252343" y="33944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6252343" y="32808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68"/>
            <p:cNvSpPr>
              <a:spLocks noChangeArrowheads="1"/>
            </p:cNvSpPr>
            <p:nvPr/>
          </p:nvSpPr>
          <p:spPr bwMode="auto">
            <a:xfrm>
              <a:off x="6244059" y="2409831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6252343" y="307254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6252343" y="295893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71"/>
            <p:cNvSpPr>
              <a:spLocks noChangeShapeType="1"/>
            </p:cNvSpPr>
            <p:nvPr/>
          </p:nvSpPr>
          <p:spPr bwMode="auto">
            <a:xfrm>
              <a:off x="6252343" y="284532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72"/>
            <p:cNvSpPr>
              <a:spLocks noChangeShapeType="1"/>
            </p:cNvSpPr>
            <p:nvPr/>
          </p:nvSpPr>
          <p:spPr bwMode="auto">
            <a:xfrm>
              <a:off x="6252343" y="27317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>
              <a:off x="6252343" y="26181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>
              <a:off x="6252343" y="250450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6244059" y="163351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>
              <a:off x="6252343" y="229622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252343" y="21826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6252343" y="20690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6252343" y="195540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6252343" y="184179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82"/>
            <p:cNvSpPr>
              <a:spLocks noChangeShapeType="1"/>
            </p:cNvSpPr>
            <p:nvPr/>
          </p:nvSpPr>
          <p:spPr bwMode="auto">
            <a:xfrm>
              <a:off x="6252343" y="172818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892586" y="4745249"/>
              <a:ext cx="147449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6252342" y="834713"/>
              <a:ext cx="728980" cy="11715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6252342" y="11696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6252342" y="10560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6244059" y="825246"/>
              <a:ext cx="720696" cy="801169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88"/>
            <p:cNvSpPr>
              <a:spLocks noChangeArrowheads="1"/>
            </p:cNvSpPr>
            <p:nvPr/>
          </p:nvSpPr>
          <p:spPr bwMode="auto">
            <a:xfrm>
              <a:off x="5492591" y="860197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(4,1023)</a:t>
              </a:r>
            </a:p>
          </p:txBody>
        </p:sp>
        <p:sp>
          <p:nvSpPr>
            <p:cNvPr id="138" name="Rectangle 89"/>
            <p:cNvSpPr>
              <a:spLocks noChangeArrowheads="1"/>
            </p:cNvSpPr>
            <p:nvPr/>
          </p:nvSpPr>
          <p:spPr bwMode="auto">
            <a:xfrm>
              <a:off x="5589633" y="453050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6244059" y="396246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Line 92"/>
            <p:cNvSpPr>
              <a:spLocks noChangeShapeType="1"/>
            </p:cNvSpPr>
            <p:nvPr/>
          </p:nvSpPr>
          <p:spPr bwMode="auto">
            <a:xfrm>
              <a:off x="6252343" y="462517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>
              <a:off x="6252343" y="45115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4"/>
            <p:cNvSpPr>
              <a:spLocks noChangeShapeType="1"/>
            </p:cNvSpPr>
            <p:nvPr/>
          </p:nvSpPr>
          <p:spPr bwMode="auto">
            <a:xfrm>
              <a:off x="6252343" y="43979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5"/>
            <p:cNvSpPr>
              <a:spLocks noChangeShapeType="1"/>
            </p:cNvSpPr>
            <p:nvPr/>
          </p:nvSpPr>
          <p:spPr bwMode="auto">
            <a:xfrm>
              <a:off x="6252343" y="428435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>
              <a:off x="6252343" y="417074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6252343" y="405713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26397" y="1680851"/>
            <a:ext cx="4582199" cy="1559274"/>
            <a:chOff x="1426397" y="1680851"/>
            <a:chExt cx="4582199" cy="1559274"/>
          </a:xfrm>
        </p:grpSpPr>
        <p:grpSp>
          <p:nvGrpSpPr>
            <p:cNvPr id="7" name="组合 6"/>
            <p:cNvGrpSpPr/>
            <p:nvPr/>
          </p:nvGrpSpPr>
          <p:grpSpPr>
            <a:xfrm>
              <a:off x="4058301" y="2224036"/>
              <a:ext cx="1950295" cy="993604"/>
              <a:chOff x="4058301" y="2224036"/>
              <a:chExt cx="1950295" cy="993604"/>
            </a:xfrm>
          </p:grpSpPr>
          <p:sp>
            <p:nvSpPr>
              <p:cNvPr id="173" name="Rectangle 126"/>
              <p:cNvSpPr>
                <a:spLocks noChangeArrowheads="1"/>
              </p:cNvSpPr>
              <p:nvPr/>
            </p:nvSpPr>
            <p:spPr bwMode="auto">
              <a:xfrm>
                <a:off x="4058301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15</a:t>
                </a:r>
              </a:p>
            </p:txBody>
          </p:sp>
          <p:sp>
            <p:nvSpPr>
              <p:cNvPr id="174" name="Rectangle 127"/>
              <p:cNvSpPr>
                <a:spLocks noChangeArrowheads="1"/>
              </p:cNvSpPr>
              <p:nvPr/>
            </p:nvSpPr>
            <p:spPr bwMode="auto">
              <a:xfrm>
                <a:off x="4677224" y="2486562"/>
                <a:ext cx="321887" cy="427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dirty="0">
                    <a:solidFill>
                      <a:srgbClr val="000099"/>
                    </a:solidFill>
                    <a:sym typeface="Comic Sans MS" charset="0"/>
                  </a:rPr>
                  <a:t> </a:t>
                </a:r>
                <a:endParaRPr lang="en-US" altLang="zh-CN" sz="1400" dirty="0" smtClean="0">
                  <a:solidFill>
                    <a:srgbClr val="000099"/>
                  </a:solidFill>
                  <a:sym typeface="Comic Sans MS" charset="0"/>
                </a:endParaRPr>
              </a:p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5" name="Rectangle 128"/>
              <p:cNvSpPr>
                <a:spLocks noChangeArrowheads="1"/>
              </p:cNvSpPr>
              <p:nvPr/>
            </p:nvSpPr>
            <p:spPr bwMode="auto">
              <a:xfrm>
                <a:off x="4519506" y="2702006"/>
                <a:ext cx="315436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6" name="Rectangle 129"/>
              <p:cNvSpPr>
                <a:spLocks noChangeArrowheads="1"/>
              </p:cNvSpPr>
              <p:nvPr/>
            </p:nvSpPr>
            <p:spPr bwMode="auto">
              <a:xfrm>
                <a:off x="4334035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f</a:t>
                </a:r>
              </a:p>
            </p:txBody>
          </p:sp>
          <p:sp>
            <p:nvSpPr>
              <p:cNvPr id="177" name="Rectangle 130"/>
              <p:cNvSpPr>
                <a:spLocks noChangeArrowheads="1"/>
              </p:cNvSpPr>
              <p:nvPr/>
            </p:nvSpPr>
            <p:spPr bwMode="auto">
              <a:xfrm>
                <a:off x="5119820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78" name="Rectangle 131"/>
              <p:cNvSpPr>
                <a:spLocks noChangeArrowheads="1"/>
              </p:cNvSpPr>
              <p:nvPr/>
            </p:nvSpPr>
            <p:spPr bwMode="auto">
              <a:xfrm>
                <a:off x="4820417" y="2943549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物理地址</a:t>
                </a:r>
              </a:p>
            </p:txBody>
          </p:sp>
          <p:sp>
            <p:nvSpPr>
              <p:cNvPr id="179" name="AutoShape 132"/>
              <p:cNvSpPr/>
              <p:nvPr/>
            </p:nvSpPr>
            <p:spPr bwMode="auto">
              <a:xfrm>
                <a:off x="5154138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Rectangle 145"/>
              <p:cNvSpPr>
                <a:spLocks noChangeArrowheads="1"/>
              </p:cNvSpPr>
              <p:nvPr/>
            </p:nvSpPr>
            <p:spPr bwMode="auto">
              <a:xfrm>
                <a:off x="4302083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3" name="Rectangle 146"/>
              <p:cNvSpPr>
                <a:spLocks noChangeArrowheads="1"/>
              </p:cNvSpPr>
              <p:nvPr/>
            </p:nvSpPr>
            <p:spPr bwMode="auto">
              <a:xfrm>
                <a:off x="4415690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4" name="Rectangle 147"/>
              <p:cNvSpPr>
                <a:spLocks noChangeArrowheads="1"/>
              </p:cNvSpPr>
              <p:nvPr/>
            </p:nvSpPr>
            <p:spPr bwMode="auto">
              <a:xfrm>
                <a:off x="4528115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5" name="Rectangle 148"/>
              <p:cNvSpPr>
                <a:spLocks noChangeArrowheads="1"/>
              </p:cNvSpPr>
              <p:nvPr/>
            </p:nvSpPr>
            <p:spPr bwMode="auto">
              <a:xfrm>
                <a:off x="498727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6" name="Rectangle 149"/>
              <p:cNvSpPr>
                <a:spLocks noChangeArrowheads="1"/>
              </p:cNvSpPr>
              <p:nvPr/>
            </p:nvSpPr>
            <p:spPr bwMode="auto">
              <a:xfrm>
                <a:off x="510088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7" name="Rectangle 150"/>
              <p:cNvSpPr>
                <a:spLocks noChangeArrowheads="1"/>
              </p:cNvSpPr>
              <p:nvPr/>
            </p:nvSpPr>
            <p:spPr bwMode="auto">
              <a:xfrm>
                <a:off x="521330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8" name="Rectangle 151"/>
              <p:cNvSpPr>
                <a:spLocks noChangeArrowheads="1"/>
              </p:cNvSpPr>
              <p:nvPr/>
            </p:nvSpPr>
            <p:spPr bwMode="auto">
              <a:xfrm>
                <a:off x="5326916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152"/>
              <p:cNvSpPr>
                <a:spLocks noChangeArrowheads="1"/>
              </p:cNvSpPr>
              <p:nvPr/>
            </p:nvSpPr>
            <p:spPr bwMode="auto">
              <a:xfrm>
                <a:off x="4641722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0" name="Rectangle 153"/>
              <p:cNvSpPr>
                <a:spLocks noChangeArrowheads="1"/>
              </p:cNvSpPr>
              <p:nvPr/>
            </p:nvSpPr>
            <p:spPr bwMode="auto">
              <a:xfrm>
                <a:off x="475532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154"/>
              <p:cNvSpPr>
                <a:spLocks noChangeArrowheads="1"/>
              </p:cNvSpPr>
              <p:nvPr/>
            </p:nvSpPr>
            <p:spPr bwMode="auto">
              <a:xfrm>
                <a:off x="4868937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2" name="Rectangle 155"/>
              <p:cNvSpPr>
                <a:spLocks noChangeArrowheads="1"/>
              </p:cNvSpPr>
              <p:nvPr/>
            </p:nvSpPr>
            <p:spPr bwMode="auto">
              <a:xfrm>
                <a:off x="5440523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3" name="Rectangle 156"/>
              <p:cNvSpPr>
                <a:spLocks noChangeArrowheads="1"/>
              </p:cNvSpPr>
              <p:nvPr/>
            </p:nvSpPr>
            <p:spPr bwMode="auto">
              <a:xfrm>
                <a:off x="5554131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4" name="Rectangle 157"/>
              <p:cNvSpPr>
                <a:spLocks noChangeArrowheads="1"/>
              </p:cNvSpPr>
              <p:nvPr/>
            </p:nvSpPr>
            <p:spPr bwMode="auto">
              <a:xfrm>
                <a:off x="566773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4188476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4" name="Rectangle 177"/>
              <p:cNvSpPr>
                <a:spLocks noChangeArrowheads="1"/>
              </p:cNvSpPr>
              <p:nvPr/>
            </p:nvSpPr>
            <p:spPr bwMode="auto">
              <a:xfrm>
                <a:off x="5763594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5" name="Rectangle 178"/>
              <p:cNvSpPr>
                <a:spLocks noChangeArrowheads="1"/>
              </p:cNvSpPr>
              <p:nvPr/>
            </p:nvSpPr>
            <p:spPr bwMode="auto">
              <a:xfrm>
                <a:off x="578134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426397" y="1680851"/>
              <a:ext cx="2138458" cy="1559274"/>
              <a:chOff x="1426397" y="1680851"/>
              <a:chExt cx="2138458" cy="1559274"/>
            </a:xfrm>
          </p:grpSpPr>
          <p:sp>
            <p:nvSpPr>
              <p:cNvPr id="54" name="Rectangle 4"/>
              <p:cNvSpPr>
                <a:spLocks noChangeArrowheads="1"/>
              </p:cNvSpPr>
              <p:nvPr/>
            </p:nvSpPr>
            <p:spPr bwMode="auto">
              <a:xfrm>
                <a:off x="1426397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Oval 107"/>
              <p:cNvSpPr>
                <a:spLocks noChangeArrowheads="1"/>
              </p:cNvSpPr>
              <p:nvPr/>
            </p:nvSpPr>
            <p:spPr bwMode="auto">
              <a:xfrm>
                <a:off x="2105675" y="1680851"/>
                <a:ext cx="577504" cy="501766"/>
              </a:xfrm>
              <a:prstGeom prst="ellipse">
                <a:avLst/>
              </a:prstGeom>
              <a:solidFill>
                <a:srgbClr val="FFFFCC"/>
              </a:solidFill>
              <a:ln w="28440" cmpd="sng">
                <a:solidFill>
                  <a:srgbClr val="11576A"/>
                </a:solidFill>
                <a:round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CPU</a:t>
                </a:r>
                <a:endParaRPr lang="zh-CN" altLang="en-US" sz="1200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Rectangle 112"/>
              <p:cNvSpPr>
                <a:spLocks noChangeArrowheads="1"/>
              </p:cNvSpPr>
              <p:nvPr/>
            </p:nvSpPr>
            <p:spPr bwMode="auto">
              <a:xfrm>
                <a:off x="2174312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0" name="Rectangle 113"/>
              <p:cNvSpPr>
                <a:spLocks noChangeArrowheads="1"/>
              </p:cNvSpPr>
              <p:nvPr/>
            </p:nvSpPr>
            <p:spPr bwMode="auto">
              <a:xfrm>
                <a:off x="176485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1" name="Rectangle 114"/>
              <p:cNvSpPr>
                <a:spLocks noChangeArrowheads="1"/>
              </p:cNvSpPr>
              <p:nvPr/>
            </p:nvSpPr>
            <p:spPr bwMode="auto">
              <a:xfrm>
                <a:off x="1887927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2" name="Rectangle 115"/>
              <p:cNvSpPr>
                <a:spLocks noChangeArrowheads="1"/>
              </p:cNvSpPr>
              <p:nvPr/>
            </p:nvSpPr>
            <p:spPr bwMode="auto">
              <a:xfrm>
                <a:off x="2009819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3" name="Rectangle 116"/>
              <p:cNvSpPr>
                <a:spLocks noChangeArrowheads="1"/>
              </p:cNvSpPr>
              <p:nvPr/>
            </p:nvSpPr>
            <p:spPr bwMode="auto">
              <a:xfrm>
                <a:off x="250685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4" name="Rectangle 117"/>
              <p:cNvSpPr>
                <a:spLocks noChangeArrowheads="1"/>
              </p:cNvSpPr>
              <p:nvPr/>
            </p:nvSpPr>
            <p:spPr bwMode="auto">
              <a:xfrm>
                <a:off x="262992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5" name="Rectangle 118"/>
              <p:cNvSpPr>
                <a:spLocks noChangeArrowheads="1"/>
              </p:cNvSpPr>
              <p:nvPr/>
            </p:nvSpPr>
            <p:spPr bwMode="auto">
              <a:xfrm>
                <a:off x="275181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6" name="Rectangle 119"/>
              <p:cNvSpPr>
                <a:spLocks noChangeArrowheads="1"/>
              </p:cNvSpPr>
              <p:nvPr/>
            </p:nvSpPr>
            <p:spPr bwMode="auto">
              <a:xfrm>
                <a:off x="287489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7" name="Rectangle 120"/>
              <p:cNvSpPr>
                <a:spLocks noChangeArrowheads="1"/>
              </p:cNvSpPr>
              <p:nvPr/>
            </p:nvSpPr>
            <p:spPr bwMode="auto">
              <a:xfrm>
                <a:off x="2032303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8" name="Rectangle 121"/>
              <p:cNvSpPr>
                <a:spLocks noChangeArrowheads="1"/>
              </p:cNvSpPr>
              <p:nvPr/>
            </p:nvSpPr>
            <p:spPr bwMode="auto">
              <a:xfrm>
                <a:off x="213289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9" name="Rectangle 122"/>
              <p:cNvSpPr>
                <a:spLocks noChangeArrowheads="1"/>
              </p:cNvSpPr>
              <p:nvPr/>
            </p:nvSpPr>
            <p:spPr bwMode="auto">
              <a:xfrm>
                <a:off x="2255968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0" name="Rectangle 123"/>
              <p:cNvSpPr>
                <a:spLocks noChangeArrowheads="1"/>
              </p:cNvSpPr>
              <p:nvPr/>
            </p:nvSpPr>
            <p:spPr bwMode="auto">
              <a:xfrm>
                <a:off x="2379043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1" name="Rectangle 124"/>
              <p:cNvSpPr>
                <a:spLocks noChangeArrowheads="1"/>
              </p:cNvSpPr>
              <p:nvPr/>
            </p:nvSpPr>
            <p:spPr bwMode="auto">
              <a:xfrm>
                <a:off x="1768403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p</a:t>
                </a:r>
                <a:endParaRPr lang="zh-CN" altLang="en-US" sz="1200" b="1" dirty="0">
                  <a:solidFill>
                    <a:srgbClr val="005072"/>
                  </a:solidFill>
                </a:endParaRPr>
              </a:p>
            </p:txBody>
          </p:sp>
          <p:sp>
            <p:nvSpPr>
              <p:cNvPr id="172" name="Rectangle 125"/>
              <p:cNvSpPr>
                <a:spLocks noChangeArrowheads="1"/>
              </p:cNvSpPr>
              <p:nvPr/>
            </p:nvSpPr>
            <p:spPr bwMode="auto">
              <a:xfrm>
                <a:off x="2648860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80" name="Line 133"/>
              <p:cNvSpPr>
                <a:spLocks noChangeShapeType="1"/>
              </p:cNvSpPr>
              <p:nvPr/>
            </p:nvSpPr>
            <p:spPr bwMode="auto">
              <a:xfrm flipH="1">
                <a:off x="2387326" y="2220486"/>
                <a:ext cx="11834" cy="29348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37"/>
              <p:cNvSpPr>
                <a:spLocks noChangeArrowheads="1"/>
              </p:cNvSpPr>
              <p:nvPr/>
            </p:nvSpPr>
            <p:spPr bwMode="auto">
              <a:xfrm>
                <a:off x="1925796" y="2966034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逻辑地址</a:t>
                </a:r>
              </a:p>
            </p:txBody>
          </p:sp>
          <p:sp>
            <p:nvSpPr>
              <p:cNvPr id="187" name="Rectangle 140"/>
              <p:cNvSpPr>
                <a:spLocks noChangeArrowheads="1"/>
              </p:cNvSpPr>
              <p:nvPr/>
            </p:nvSpPr>
            <p:spPr bwMode="auto">
              <a:xfrm>
                <a:off x="299796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8" name="Rectangle 141"/>
              <p:cNvSpPr>
                <a:spLocks noChangeArrowheads="1"/>
              </p:cNvSpPr>
              <p:nvPr/>
            </p:nvSpPr>
            <p:spPr bwMode="auto">
              <a:xfrm>
                <a:off x="3121040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9" name="Rectangle 142"/>
              <p:cNvSpPr>
                <a:spLocks noChangeArrowheads="1"/>
              </p:cNvSpPr>
              <p:nvPr/>
            </p:nvSpPr>
            <p:spPr bwMode="auto">
              <a:xfrm>
                <a:off x="324411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0" name="Rectangle 143"/>
              <p:cNvSpPr>
                <a:spLocks noChangeArrowheads="1"/>
              </p:cNvSpPr>
              <p:nvPr/>
            </p:nvSpPr>
            <p:spPr bwMode="auto">
              <a:xfrm>
                <a:off x="1641778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1" name="Rectangle 144"/>
              <p:cNvSpPr>
                <a:spLocks noChangeArrowheads="1"/>
              </p:cNvSpPr>
              <p:nvPr/>
            </p:nvSpPr>
            <p:spPr bwMode="auto">
              <a:xfrm>
                <a:off x="151870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6" name="Rectangle 179"/>
              <p:cNvSpPr>
                <a:spLocks noChangeArrowheads="1"/>
              </p:cNvSpPr>
              <p:nvPr/>
            </p:nvSpPr>
            <p:spPr bwMode="auto">
              <a:xfrm>
                <a:off x="3319853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7" name="Rectangle 180"/>
              <p:cNvSpPr>
                <a:spLocks noChangeArrowheads="1"/>
              </p:cNvSpPr>
              <p:nvPr/>
            </p:nvSpPr>
            <p:spPr bwMode="auto">
              <a:xfrm>
                <a:off x="3367189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79644" y="877316"/>
            <a:ext cx="4353764" cy="3709990"/>
            <a:chOff x="1879644" y="877316"/>
            <a:chExt cx="4353764" cy="3709990"/>
          </a:xfrm>
        </p:grpSpPr>
        <p:grpSp>
          <p:nvGrpSpPr>
            <p:cNvPr id="8" name="组合 7"/>
            <p:cNvGrpSpPr/>
            <p:nvPr/>
          </p:nvGrpSpPr>
          <p:grpSpPr>
            <a:xfrm>
              <a:off x="1879644" y="2674915"/>
              <a:ext cx="2596401" cy="1912391"/>
              <a:chOff x="1879644" y="2674915"/>
              <a:chExt cx="2596401" cy="1912391"/>
            </a:xfrm>
          </p:grpSpPr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2872524" y="3390878"/>
                <a:ext cx="1230746" cy="1192877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49" name="Rectangle 101"/>
              <p:cNvSpPr>
                <a:spLocks noChangeArrowheads="1"/>
              </p:cNvSpPr>
              <p:nvPr/>
            </p:nvSpPr>
            <p:spPr bwMode="auto">
              <a:xfrm>
                <a:off x="319914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350622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1" name="Rectangle 103"/>
              <p:cNvSpPr>
                <a:spLocks noChangeArrowheads="1"/>
              </p:cNvSpPr>
              <p:nvPr/>
            </p:nvSpPr>
            <p:spPr bwMode="auto">
              <a:xfrm>
                <a:off x="3502098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2" name="Rectangle 104"/>
              <p:cNvSpPr>
                <a:spLocks noChangeArrowheads="1"/>
              </p:cNvSpPr>
              <p:nvPr/>
            </p:nvSpPr>
            <p:spPr bwMode="auto">
              <a:xfrm>
                <a:off x="365357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3" name="Rectangle 105"/>
              <p:cNvSpPr>
                <a:spLocks noChangeArrowheads="1"/>
              </p:cNvSpPr>
              <p:nvPr/>
            </p:nvSpPr>
            <p:spPr bwMode="auto">
              <a:xfrm>
                <a:off x="3805051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4" name="Rectangle 106"/>
              <p:cNvSpPr>
                <a:spLocks noChangeArrowheads="1"/>
              </p:cNvSpPr>
              <p:nvPr/>
            </p:nvSpPr>
            <p:spPr bwMode="auto">
              <a:xfrm>
                <a:off x="3956527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7" name="Rectangle 110"/>
              <p:cNvSpPr>
                <a:spLocks noChangeArrowheads="1"/>
              </p:cNvSpPr>
              <p:nvPr/>
            </p:nvSpPr>
            <p:spPr bwMode="auto">
              <a:xfrm>
                <a:off x="3200329" y="2889112"/>
                <a:ext cx="490261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页表</a:t>
                </a:r>
              </a:p>
            </p:txBody>
          </p:sp>
          <p:sp>
            <p:nvSpPr>
              <p:cNvPr id="158" name="Rectangle 111"/>
              <p:cNvSpPr>
                <a:spLocks noChangeArrowheads="1"/>
              </p:cNvSpPr>
              <p:nvPr/>
            </p:nvSpPr>
            <p:spPr bwMode="auto">
              <a:xfrm>
                <a:off x="1947098" y="4121042"/>
                <a:ext cx="343189" cy="340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1" name="AutoShape 134"/>
              <p:cNvSpPr/>
              <p:nvPr/>
            </p:nvSpPr>
            <p:spPr bwMode="auto">
              <a:xfrm>
                <a:off x="2608624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135"/>
              <p:cNvSpPr>
                <a:spLocks noChangeShapeType="1"/>
              </p:cNvSpPr>
              <p:nvPr/>
            </p:nvSpPr>
            <p:spPr bwMode="auto">
              <a:xfrm>
                <a:off x="1885560" y="2729352"/>
                <a:ext cx="3551" cy="118577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AutoShape 136"/>
              <p:cNvSpPr/>
              <p:nvPr/>
            </p:nvSpPr>
            <p:spPr bwMode="auto">
              <a:xfrm>
                <a:off x="1879644" y="3646494"/>
                <a:ext cx="170411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AutoShape 138"/>
              <p:cNvSpPr/>
              <p:nvPr/>
            </p:nvSpPr>
            <p:spPr bwMode="auto">
              <a:xfrm>
                <a:off x="4339952" y="3616909"/>
                <a:ext cx="132542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" name="Line 139"/>
              <p:cNvSpPr>
                <a:spLocks noChangeShapeType="1"/>
              </p:cNvSpPr>
              <p:nvPr/>
            </p:nvSpPr>
            <p:spPr bwMode="auto">
              <a:xfrm>
                <a:off x="4463027" y="2674915"/>
                <a:ext cx="13018" cy="1239030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160"/>
              <p:cNvSpPr>
                <a:spLocks noChangeArrowheads="1"/>
              </p:cNvSpPr>
              <p:nvPr/>
            </p:nvSpPr>
            <p:spPr bwMode="auto">
              <a:xfrm>
                <a:off x="319914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8" name="Rectangle 161"/>
              <p:cNvSpPr>
                <a:spLocks noChangeArrowheads="1"/>
              </p:cNvSpPr>
              <p:nvPr/>
            </p:nvSpPr>
            <p:spPr bwMode="auto">
              <a:xfrm>
                <a:off x="3350622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9" name="Rectangle 162"/>
              <p:cNvSpPr>
                <a:spLocks noChangeArrowheads="1"/>
              </p:cNvSpPr>
              <p:nvPr/>
            </p:nvSpPr>
            <p:spPr bwMode="auto">
              <a:xfrm>
                <a:off x="3502098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0" name="Rectangle 163"/>
              <p:cNvSpPr>
                <a:spLocks noChangeArrowheads="1"/>
              </p:cNvSpPr>
              <p:nvPr/>
            </p:nvSpPr>
            <p:spPr bwMode="auto">
              <a:xfrm>
                <a:off x="365357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1" name="Rectangle 164"/>
              <p:cNvSpPr>
                <a:spLocks noChangeArrowheads="1"/>
              </p:cNvSpPr>
              <p:nvPr/>
            </p:nvSpPr>
            <p:spPr bwMode="auto">
              <a:xfrm>
                <a:off x="3805051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2" name="Rectangle 165"/>
              <p:cNvSpPr>
                <a:spLocks noChangeArrowheads="1"/>
              </p:cNvSpPr>
              <p:nvPr/>
            </p:nvSpPr>
            <p:spPr bwMode="auto">
              <a:xfrm>
                <a:off x="3956527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4" name="Rectangle 167"/>
              <p:cNvSpPr>
                <a:spLocks noChangeArrowheads="1"/>
              </p:cNvSpPr>
              <p:nvPr/>
            </p:nvSpPr>
            <p:spPr bwMode="auto">
              <a:xfrm>
                <a:off x="2881991" y="4397960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5" name="Rectangle 168"/>
              <p:cNvSpPr>
                <a:spLocks noChangeArrowheads="1"/>
              </p:cNvSpPr>
              <p:nvPr/>
            </p:nvSpPr>
            <p:spPr bwMode="auto">
              <a:xfrm>
                <a:off x="2881991" y="4199147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6" name="Rectangle 169"/>
              <p:cNvSpPr>
                <a:spLocks noChangeArrowheads="1"/>
              </p:cNvSpPr>
              <p:nvPr/>
            </p:nvSpPr>
            <p:spPr bwMode="auto">
              <a:xfrm>
                <a:off x="2881991" y="4000334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7" name="Rectangle 170"/>
              <p:cNvSpPr>
                <a:spLocks noChangeArrowheads="1"/>
              </p:cNvSpPr>
              <p:nvPr/>
            </p:nvSpPr>
            <p:spPr bwMode="auto">
              <a:xfrm>
                <a:off x="2881991" y="3801522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8" name="Rectangle 171"/>
              <p:cNvSpPr>
                <a:spLocks noChangeArrowheads="1"/>
              </p:cNvSpPr>
              <p:nvPr/>
            </p:nvSpPr>
            <p:spPr bwMode="auto">
              <a:xfrm>
                <a:off x="2881991" y="3602709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9" name="Rectangle 172"/>
              <p:cNvSpPr>
                <a:spLocks noChangeArrowheads="1"/>
              </p:cNvSpPr>
              <p:nvPr/>
            </p:nvSpPr>
            <p:spPr bwMode="auto">
              <a:xfrm>
                <a:off x="2881991" y="3403896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0" name="Line 173"/>
              <p:cNvSpPr>
                <a:spLocks noChangeShapeType="1"/>
              </p:cNvSpPr>
              <p:nvPr/>
            </p:nvSpPr>
            <p:spPr bwMode="auto">
              <a:xfrm flipV="1">
                <a:off x="3345888" y="3399162"/>
                <a:ext cx="1184" cy="1176309"/>
              </a:xfrm>
              <a:prstGeom prst="line">
                <a:avLst/>
              </a:prstGeom>
              <a:noFill/>
              <a:ln w="2556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Rectangle 175"/>
              <p:cNvSpPr>
                <a:spLocks noChangeArrowheads="1"/>
              </p:cNvSpPr>
              <p:nvPr/>
            </p:nvSpPr>
            <p:spPr bwMode="auto">
              <a:xfrm>
                <a:off x="2900512" y="3607442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3" name="Rectangle 176"/>
              <p:cNvSpPr>
                <a:spLocks noChangeArrowheads="1"/>
              </p:cNvSpPr>
              <p:nvPr/>
            </p:nvSpPr>
            <p:spPr bwMode="auto">
              <a:xfrm>
                <a:off x="2900512" y="3806255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30" name="Line 174"/>
              <p:cNvSpPr>
                <a:spLocks noChangeShapeType="1"/>
              </p:cNvSpPr>
              <p:nvPr/>
            </p:nvSpPr>
            <p:spPr bwMode="auto">
              <a:xfrm flipH="1">
                <a:off x="4112737" y="3909211"/>
                <a:ext cx="349106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09"/>
              <p:cNvSpPr>
                <a:spLocks noChangeShapeType="1"/>
              </p:cNvSpPr>
              <p:nvPr/>
            </p:nvSpPr>
            <p:spPr bwMode="auto">
              <a:xfrm flipH="1">
                <a:off x="1885560" y="3909211"/>
                <a:ext cx="986964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Text Box 184"/>
              <p:cNvSpPr txBox="1">
                <a:spLocks noChangeArrowheads="1"/>
              </p:cNvSpPr>
              <p:nvPr/>
            </p:nvSpPr>
            <p:spPr bwMode="auto">
              <a:xfrm>
                <a:off x="2797970" y="3131711"/>
                <a:ext cx="6463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标志位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33" name="Text Box 185"/>
              <p:cNvSpPr txBox="1">
                <a:spLocks noChangeArrowheads="1"/>
              </p:cNvSpPr>
              <p:nvPr/>
            </p:nvSpPr>
            <p:spPr bwMode="auto">
              <a:xfrm>
                <a:off x="3495633" y="3157741"/>
                <a:ext cx="492443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帧号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305393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242" name="Rectangle 160"/>
              <p:cNvSpPr>
                <a:spLocks noChangeArrowheads="1"/>
              </p:cNvSpPr>
              <p:nvPr/>
            </p:nvSpPr>
            <p:spPr bwMode="auto">
              <a:xfrm>
                <a:off x="305393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</p:grp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 flipH="1">
              <a:off x="5509161" y="877316"/>
              <a:ext cx="724247" cy="0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5"/>
            <p:cNvSpPr>
              <a:spLocks noChangeShapeType="1"/>
            </p:cNvSpPr>
            <p:nvPr/>
          </p:nvSpPr>
          <p:spPr bwMode="auto">
            <a:xfrm>
              <a:off x="5509161" y="877316"/>
              <a:ext cx="0" cy="1637839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8247" y="3613277"/>
            <a:ext cx="1437843" cy="1008346"/>
            <a:chOff x="1621731" y="3703993"/>
            <a:chExt cx="1437843" cy="1008346"/>
          </a:xfrm>
        </p:grpSpPr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>
              <a:off x="2917565" y="3902806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28" name="Rectangle 159"/>
            <p:cNvSpPr>
              <a:spLocks noChangeArrowheads="1"/>
            </p:cNvSpPr>
            <p:nvPr/>
          </p:nvSpPr>
          <p:spPr bwMode="auto">
            <a:xfrm>
              <a:off x="2917565" y="3703993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229" name="Text Box 186"/>
            <p:cNvSpPr txBox="1">
              <a:spLocks noChangeArrowheads="1"/>
            </p:cNvSpPr>
            <p:nvPr/>
          </p:nvSpPr>
          <p:spPr bwMode="auto">
            <a:xfrm>
              <a:off x="1621731" y="4435340"/>
              <a:ext cx="9541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存在位标志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9" name="Line 187"/>
            <p:cNvSpPr>
              <a:spLocks noChangeShapeType="1"/>
            </p:cNvSpPr>
            <p:nvPr/>
          </p:nvSpPr>
          <p:spPr bwMode="auto">
            <a:xfrm flipV="1">
              <a:off x="2453668" y="4005762"/>
              <a:ext cx="536085" cy="537268"/>
            </a:xfrm>
            <a:prstGeom prst="line">
              <a:avLst/>
            </a:prstGeom>
            <a:noFill/>
            <a:ln w="9525" cap="rnd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88"/>
            <p:cNvSpPr>
              <a:spLocks noChangeShapeType="1"/>
            </p:cNvSpPr>
            <p:nvPr/>
          </p:nvSpPr>
          <p:spPr bwMode="auto">
            <a:xfrm flipV="1">
              <a:off x="2426450" y="3817600"/>
              <a:ext cx="537268" cy="72543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4863" y="852321"/>
            <a:ext cx="2072052" cy="4209387"/>
            <a:chOff x="144863" y="852321"/>
            <a:chExt cx="2072052" cy="4209387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516902" y="852321"/>
              <a:ext cx="728980" cy="3872116"/>
            </a:xfrm>
            <a:prstGeom prst="rect">
              <a:avLst/>
            </a:prstGeom>
            <a:solidFill>
              <a:srgbClr val="C0FEF9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534106" y="1611030"/>
              <a:ext cx="70413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525823" y="395891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34107" y="462162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534107" y="45080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534107" y="43944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534107" y="428080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107" y="416719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534107" y="405358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525823" y="318259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534107" y="38453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534107" y="37317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534107" y="36180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34107" y="350448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534107" y="339087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534107" y="32772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525823" y="2406281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534107" y="306899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534107" y="295538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534107" y="284177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534107" y="272816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34107" y="261456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4107" y="250095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525823" y="162996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534107" y="229267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534107" y="21790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534107" y="20654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534107" y="195185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534107" y="183824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34107" y="172463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144863" y="4449063"/>
              <a:ext cx="1547731" cy="612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524639" y="1525824"/>
              <a:ext cx="72898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525823" y="85364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534107" y="15163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534107" y="140275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534107" y="128914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534107" y="11755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34107" y="10619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8"/>
            <p:cNvSpPr>
              <a:spLocks noChangeShapeType="1"/>
            </p:cNvSpPr>
            <p:nvPr/>
          </p:nvSpPr>
          <p:spPr bwMode="auto">
            <a:xfrm>
              <a:off x="534107" y="9483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1200366" y="1573161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(3,1023)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1344742" y="1371981"/>
              <a:ext cx="87217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(4,0)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1225898" y="445595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214296"/>
            <a:ext cx="484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非连续分配的设计目标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 Box 1"/>
          <p:cNvSpPr>
            <a:spLocks noChangeArrowheads="1"/>
          </p:cNvSpPr>
          <p:nvPr/>
        </p:nvSpPr>
        <p:spPr bwMode="auto">
          <a:xfrm>
            <a:off x="323528" y="267494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3745" y="1275706"/>
            <a:ext cx="7358114" cy="1427999"/>
            <a:chOff x="968180" y="1285866"/>
            <a:chExt cx="7358114" cy="1427999"/>
          </a:xfrm>
        </p:grpSpPr>
        <p:sp>
          <p:nvSpPr>
            <p:cNvPr id="38" name="TextBox 37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分配给程序的物理内存必须连续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414529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19246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存在外碎片和内碎片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764309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19246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内存分配的动态修改困难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131508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19246" y="234453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内存利用率较低</a:t>
              </a: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481288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99600" y="3220257"/>
            <a:ext cx="7358114" cy="1056254"/>
            <a:chOff x="968180" y="3159975"/>
            <a:chExt cx="7358114" cy="1056254"/>
          </a:xfrm>
        </p:grpSpPr>
        <p:sp>
          <p:nvSpPr>
            <p:cNvPr id="50" name="TextBox 49"/>
            <p:cNvSpPr txBox="1"/>
            <p:nvPr/>
          </p:nvSpPr>
          <p:spPr>
            <a:xfrm>
              <a:off x="1119246" y="315997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允许一个程序的使用非连续的物理地址空间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272454"/>
              <a:ext cx="151066" cy="14899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9246" y="350975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允许共享代码与数据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597958"/>
              <a:ext cx="151066" cy="14899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119246" y="3846897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支持动态加载和动态链接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957065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8676"/>
            <a:ext cx="8566529" cy="384721"/>
            <a:chOff x="520709" y="928676"/>
            <a:chExt cx="8566529" cy="384721"/>
          </a:xfrm>
        </p:grpSpPr>
        <p:sp>
          <p:nvSpPr>
            <p:cNvPr id="37" name="TextBox 36"/>
            <p:cNvSpPr txBox="1"/>
            <p:nvPr/>
          </p:nvSpPr>
          <p:spPr>
            <a:xfrm>
              <a:off x="871900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连续分配的缺点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0" name="矩形 8"/>
            <p:cNvSpPr>
              <a:spLocks noChangeArrowheads="1"/>
            </p:cNvSpPr>
            <p:nvPr/>
          </p:nvSpPr>
          <p:spPr bwMode="auto">
            <a:xfrm>
              <a:off x="520709" y="9291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5614" y="2788137"/>
            <a:ext cx="8568952" cy="384721"/>
            <a:chOff x="520709" y="2802785"/>
            <a:chExt cx="8568952" cy="384721"/>
          </a:xfrm>
        </p:grpSpPr>
        <p:sp>
          <p:nvSpPr>
            <p:cNvPr id="49" name="TextBox 48"/>
            <p:cNvSpPr txBox="1"/>
            <p:nvPr/>
          </p:nvSpPr>
          <p:spPr>
            <a:xfrm>
              <a:off x="874323" y="2802785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非连续分配的设计目标：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提高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内存利用效率和管理灵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活性</a:t>
              </a:r>
            </a:p>
          </p:txBody>
        </p:sp>
        <p:sp>
          <p:nvSpPr>
            <p:cNvPr id="61" name="矩形 8"/>
            <p:cNvSpPr>
              <a:spLocks noChangeArrowheads="1"/>
            </p:cNvSpPr>
            <p:nvPr/>
          </p:nvSpPr>
          <p:spPr bwMode="auto">
            <a:xfrm>
              <a:off x="520709" y="28094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4546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页式存储管理机制的性能问题</a:t>
            </a:r>
            <a:endParaRPr lang="zh-CN" altLang="en-US" sz="3200" b="1" dirty="0" smtClean="0">
              <a:solidFill>
                <a:srgbClr val="99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771525"/>
            <a:ext cx="8061325" cy="1419282"/>
            <a:chOff x="758825" y="771525"/>
            <a:chExt cx="8061325" cy="1419282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内存访问性能问题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访问一个内存单元需要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次内存访问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790697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第二次访问：访问数据</a:t>
              </a: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002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46208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第一次访问：获取页表项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5906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58825" y="2228007"/>
            <a:ext cx="8061325" cy="1090665"/>
            <a:chOff x="758825" y="2228007"/>
            <a:chExt cx="8061325" cy="1090665"/>
          </a:xfrm>
        </p:grpSpPr>
        <p:sp>
          <p:nvSpPr>
            <p:cNvPr id="95" name="TextBox 4"/>
            <p:cNvSpPr txBox="1">
              <a:spLocks noChangeArrowheads="1"/>
            </p:cNvSpPr>
            <p:nvPr/>
          </p:nvSpPr>
          <p:spPr bwMode="auto">
            <a:xfrm>
              <a:off x="1116013" y="222800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页表大小问题：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96" name="矩形 6"/>
            <p:cNvSpPr>
              <a:spLocks noChangeArrowheads="1"/>
            </p:cNvSpPr>
            <p:nvPr/>
          </p:nvSpPr>
          <p:spPr bwMode="auto">
            <a:xfrm>
              <a:off x="758825" y="225023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7" name="TextBox 7"/>
            <p:cNvSpPr txBox="1">
              <a:spLocks noChangeArrowheads="1"/>
            </p:cNvSpPr>
            <p:nvPr/>
          </p:nvSpPr>
          <p:spPr bwMode="auto">
            <a:xfrm>
              <a:off x="1042988" y="255979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页表可能非常大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9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83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7"/>
            <p:cNvSpPr txBox="1">
              <a:spLocks noChangeArrowheads="1"/>
            </p:cNvSpPr>
            <p:nvPr/>
          </p:nvSpPr>
          <p:spPr bwMode="auto">
            <a:xfrm>
              <a:off x="1042988" y="29185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64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位机器如果每页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1024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字节，那么一个页表的大小会是多少？</a:t>
              </a:r>
            </a:p>
          </p:txBody>
        </p:sp>
        <p:pic>
          <p:nvPicPr>
            <p:cNvPr id="10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471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58825" y="3347717"/>
            <a:ext cx="8061325" cy="1090665"/>
            <a:chOff x="758825" y="3347717"/>
            <a:chExt cx="8061325" cy="1090665"/>
          </a:xfrm>
        </p:grpSpPr>
        <p:sp>
          <p:nvSpPr>
            <p:cNvPr id="103" name="TextBox 4"/>
            <p:cNvSpPr txBox="1">
              <a:spLocks noChangeArrowheads="1"/>
            </p:cNvSpPr>
            <p:nvPr/>
          </p:nvSpPr>
          <p:spPr bwMode="auto">
            <a:xfrm>
              <a:off x="1116013" y="334771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如何处理?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4" name="矩形 6"/>
            <p:cNvSpPr>
              <a:spLocks noChangeArrowheads="1"/>
            </p:cNvSpPr>
            <p:nvPr/>
          </p:nvSpPr>
          <p:spPr bwMode="auto">
            <a:xfrm>
              <a:off x="758825" y="336994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5" name="TextBox 7"/>
            <p:cNvSpPr txBox="1">
              <a:spLocks noChangeArrowheads="1"/>
            </p:cNvSpPr>
            <p:nvPr/>
          </p:nvSpPr>
          <p:spPr bwMode="auto">
            <a:xfrm>
              <a:off x="1042988" y="367950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缓存（Caching）</a:t>
              </a:r>
            </a:p>
          </p:txBody>
        </p:sp>
        <p:pic>
          <p:nvPicPr>
            <p:cNvPr id="10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8080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7"/>
            <p:cNvSpPr txBox="1">
              <a:spLocks noChangeArrowheads="1"/>
            </p:cNvSpPr>
            <p:nvPr/>
          </p:nvSpPr>
          <p:spPr bwMode="auto">
            <a:xfrm>
              <a:off x="1042988" y="403827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间接（Indirection）访问</a:t>
              </a:r>
            </a:p>
          </p:txBody>
        </p:sp>
        <p:pic>
          <p:nvPicPr>
            <p:cNvPr id="10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4166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58" y="214313"/>
            <a:ext cx="16430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16013" y="2004449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758825" y="202667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42988" y="2336237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页表概述</a:t>
            </a:r>
          </a:p>
        </p:txBody>
      </p:sp>
      <p:pic>
        <p:nvPicPr>
          <p:cNvPr id="2048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64824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1042988" y="302362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多级页表</a:t>
            </a:r>
          </a:p>
        </p:txBody>
      </p:sp>
      <p:pic>
        <p:nvPicPr>
          <p:cNvPr id="20487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13315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042988" y="2670082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快表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7986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116013" y="92867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58825" y="92867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116013" y="128586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758825" y="128586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1116013" y="164725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58825" y="1647259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1042988" y="3371015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反置页表</a:t>
            </a:r>
          </a:p>
        </p:txBody>
      </p:sp>
      <p:pic>
        <p:nvPicPr>
          <p:cNvPr id="35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48055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116013" y="373240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758825" y="3732408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36841" y="2513685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79375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缓存近期访问的页表项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2225" y="1098913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使用关联存储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(associative memory)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实现，具备快速访问性能</a:t>
              </a: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292225" y="1374954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命中，物理页号可以很快被获取</a:t>
              </a: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92225" y="1669112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未命中，对应的表项被更新到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中</a:t>
              </a: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00100" y="1928774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64784" y="3049137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61614" y="3039238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720" y="3378477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07286" y="2505231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81249" y="350576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6182" y="364720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5794" y="3582546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/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5"/>
          <p:cNvSpPr txBox="1">
            <a:spLocks noChangeArrowheads="1"/>
          </p:cNvSpPr>
          <p:nvPr/>
        </p:nvSpPr>
        <p:spPr bwMode="auto">
          <a:xfrm>
            <a:off x="1599157" y="228091"/>
            <a:ext cx="821537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Translation Look-aside Buffer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TLB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33015" y="2523787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5932" y="405130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598" y="214296"/>
            <a:ext cx="914243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2536" y="2049559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" name="Group 62"/>
            <p:cNvGrpSpPr/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71472" y="87630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通过间接引用将页号分成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k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5354" y="115108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建立页表“树”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5354" y="145301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减少每级页表的长度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9013" y="915566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/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/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/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/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/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15010" y="243129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752" y="214313"/>
            <a:ext cx="421484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二级页表实例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94"/>
          <p:cNvSpPr>
            <a:spLocks noChangeArrowheads="1"/>
          </p:cNvSpPr>
          <p:nvPr/>
        </p:nvSpPr>
        <p:spPr bwMode="auto">
          <a:xfrm>
            <a:off x="4357686" y="1285866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7016" y="232985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44112" y="212695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3612" y="2225456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5433" y="95498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/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" name="Group 57"/>
            <p:cNvGrpSpPr/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1613023" y="2179505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674473" y="360110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3598" y="270505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6093" y="308344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panose="02080604020202020204" charset="0"/>
                </a:rPr>
                <a:t>+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3988486" y="331468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algn="ctr"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panose="02080604020202020204" charset="0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7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90115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90114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39" name="矩形 52"/>
          <p:cNvSpPr>
            <a:spLocks noChangeArrowheads="1"/>
          </p:cNvSpPr>
          <p:nvPr/>
        </p:nvSpPr>
        <p:spPr bwMode="auto">
          <a:xfrm>
            <a:off x="857255" y="125038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40" name="TextBox 53"/>
          <p:cNvSpPr txBox="1">
            <a:spLocks noChangeArrowheads="1"/>
          </p:cNvSpPr>
          <p:nvPr/>
        </p:nvSpPr>
        <p:spPr bwMode="auto">
          <a:xfrm>
            <a:off x="1552769" y="232990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22541" name="图片 54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46324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82519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5" name="矩形 58"/>
          <p:cNvSpPr>
            <a:spLocks noChangeArrowheads="1"/>
          </p:cNvSpPr>
          <p:nvPr/>
        </p:nvSpPr>
        <p:spPr bwMode="auto">
          <a:xfrm>
            <a:off x="857282" y="3750715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929322" y="428610"/>
            <a:ext cx="8086725" cy="387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52"/>
          <p:cNvSpPr>
            <a:spLocks noChangeArrowheads="1"/>
          </p:cNvSpPr>
          <p:nvPr/>
        </p:nvSpPr>
        <p:spPr bwMode="auto">
          <a:xfrm>
            <a:off x="857255" y="16075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1214469" y="127262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1214469" y="161552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1214469" y="197271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857255" y="196476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1552769" y="268709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1552769" y="304428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3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16016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50700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1552769" y="340147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1143007" y="375866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大地址空间问题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5813" y="821923"/>
            <a:ext cx="7648103" cy="1111361"/>
            <a:chOff x="785813" y="821923"/>
            <a:chExt cx="7648103" cy="1111361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1143000" y="824496"/>
              <a:ext cx="635795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对于大地址空间(64-bits)系统，多级页表变得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繁琐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.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785813" y="82192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1491810" y="1175561"/>
              <a:ext cx="3357563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比如：5 级页表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69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1504455" y="1533174"/>
              <a:ext cx="692946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 (虚拟) 地址空间增长速度快于物理地址空间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2207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1880087"/>
            <a:ext cx="6063825" cy="1103067"/>
            <a:chOff x="785813" y="1880087"/>
            <a:chExt cx="6063825" cy="1103067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1143000" y="1880087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寄存器和反置页面的思路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785813" y="1880087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1491810" y="2223308"/>
              <a:ext cx="5072076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不让页表与逻辑地址空间的大小相对应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3169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1491813" y="2583044"/>
              <a:ext cx="535782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让页表与物理地址空间的大小相对应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24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14628" y="263252"/>
            <a:ext cx="94297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页寄存器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Registers)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2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38163" y="2080062"/>
            <a:ext cx="6705645" cy="366713"/>
            <a:chOff x="738163" y="2080062"/>
            <a:chExt cx="6705645" cy="366713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38163" y="208006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9" name="TextBox 21"/>
            <p:cNvSpPr txBox="1">
              <a:spLocks noChangeArrowheads="1"/>
            </p:cNvSpPr>
            <p:nvPr/>
          </p:nvSpPr>
          <p:spPr bwMode="auto">
            <a:xfrm>
              <a:off x="1142976" y="2089585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示例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845584"/>
            <a:ext cx="7315769" cy="1243108"/>
            <a:chOff x="758825" y="845584"/>
            <a:chExt cx="7315769" cy="1243108"/>
          </a:xfrm>
        </p:grpSpPr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758825" y="845584"/>
              <a:ext cx="414338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1128688" y="855106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每个帧与一个页寄存器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(Page Register)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关联，寄存器内容包括：</a:t>
              </a: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1488010" y="145600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占用页号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Occupier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对应的页号p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488010" y="1161878"/>
              <a:ext cx="6586584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使用位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Residence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此帧是否被进程占用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1488010" y="175013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Protection bits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  <p:pic>
          <p:nvPicPr>
            <p:cNvPr id="4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85310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5463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2627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4133" y="2376324"/>
            <a:ext cx="6935469" cy="899548"/>
            <a:chOff x="1284133" y="2376324"/>
            <a:chExt cx="6935469" cy="899548"/>
          </a:xfrm>
        </p:grpSpPr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2458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2733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23"/>
            <p:cNvSpPr txBox="1">
              <a:spLocks noChangeArrowheads="1"/>
            </p:cNvSpPr>
            <p:nvPr/>
          </p:nvSpPr>
          <p:spPr bwMode="auto">
            <a:xfrm>
              <a:off x="1504430" y="2651566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页面大小: 4096 bytes = 4KB</a:t>
              </a: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1504430" y="2376324"/>
              <a:ext cx="671517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物理内存大小: 4096*4096=4K*4KB=16 MB </a:t>
              </a:r>
            </a:p>
          </p:txBody>
        </p:sp>
        <p:sp>
          <p:nvSpPr>
            <p:cNvPr id="40" name="TextBox 23"/>
            <p:cNvSpPr txBox="1">
              <a:spLocks noChangeArrowheads="1"/>
            </p:cNvSpPr>
            <p:nvPr/>
          </p:nvSpPr>
          <p:spPr bwMode="auto">
            <a:xfrm>
              <a:off x="1500166" y="2937318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页帧数: 4096 = 4K</a:t>
              </a:r>
            </a:p>
          </p:txBody>
        </p:sp>
        <p:pic>
          <p:nvPicPr>
            <p:cNvPr id="3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0246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84133" y="3233580"/>
            <a:ext cx="7000661" cy="1386973"/>
            <a:chOff x="1284133" y="3233580"/>
            <a:chExt cx="7000661" cy="1386973"/>
          </a:xfrm>
        </p:grpSpPr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1500166" y="3233580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页寄存器使用的空间 (假设每个页寄存器占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字节):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502448" y="4281999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虚拟内存的大小： 任意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1491788" y="376304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页寄存器带来的额外开销: </a:t>
              </a:r>
            </a:p>
          </p:txBody>
        </p:sp>
        <p:sp>
          <p:nvSpPr>
            <p:cNvPr id="32" name="TextBox 23"/>
            <p:cNvSpPr txBox="1">
              <a:spLocks noChangeArrowheads="1"/>
            </p:cNvSpPr>
            <p:nvPr/>
          </p:nvSpPr>
          <p:spPr bwMode="auto">
            <a:xfrm>
              <a:off x="1783936" y="3505695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8*4096=32 Kbytes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775558" y="402779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32K/16M = 0.2% (大约)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360116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4124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3252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8671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43819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页寄存器方案的特征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048" y="939186"/>
            <a:ext cx="5727532" cy="1132498"/>
            <a:chOff x="1082048" y="939186"/>
            <a:chExt cx="5727532" cy="113249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82048" y="971541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142239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1758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81278" y="93918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808920" y="128586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页表大小相对于物理内存而言很小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Text Box 2"/>
            <p:cNvSpPr>
              <a:spLocks noChangeArrowheads="1"/>
            </p:cNvSpPr>
            <p:nvPr/>
          </p:nvSpPr>
          <p:spPr bwMode="auto">
            <a:xfrm>
              <a:off x="1808920" y="164305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页表大小与逻辑地址空间大小无关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048" y="2008624"/>
            <a:ext cx="6357982" cy="1121988"/>
            <a:chOff x="1082048" y="2008624"/>
            <a:chExt cx="6357982" cy="112198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1082048" y="204097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24918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28174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"/>
            <p:cNvSpPr>
              <a:spLocks noChangeArrowheads="1"/>
            </p:cNvSpPr>
            <p:nvPr/>
          </p:nvSpPr>
          <p:spPr bwMode="auto">
            <a:xfrm>
              <a:off x="1481278" y="200862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" name="Text Box 2"/>
            <p:cNvSpPr>
              <a:spLocks noChangeArrowheads="1"/>
            </p:cNvSpPr>
            <p:nvPr/>
          </p:nvSpPr>
          <p:spPr bwMode="auto">
            <a:xfrm>
              <a:off x="1808920" y="2355304"/>
              <a:ext cx="563111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页表信息对调后，需要依据帧号可找页号</a:t>
              </a:r>
            </a:p>
          </p:txBody>
        </p:sp>
        <p:sp>
          <p:nvSpPr>
            <p:cNvPr id="23" name="Text Box 2"/>
            <p:cNvSpPr>
              <a:spLocks noChangeArrowheads="1"/>
            </p:cNvSpPr>
            <p:nvPr/>
          </p:nvSpPr>
          <p:spPr bwMode="auto">
            <a:xfrm>
              <a:off x="1808920" y="270198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在页寄存器中搜索逻辑地址中的页号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57422" y="214313"/>
            <a:ext cx="407195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1538" y="856444"/>
            <a:ext cx="6490348" cy="1062648"/>
            <a:chOff x="1071538" y="856444"/>
            <a:chExt cx="6490348" cy="106264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71538" y="8572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2858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64305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1386688" y="856444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生成的逻辑地址如何找对应的物理地址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03970" y="1174520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映射，以减少搜索范围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703970" y="151906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需要解决可能的冲突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538" y="3476168"/>
            <a:ext cx="6948374" cy="1062692"/>
            <a:chOff x="1071538" y="3476168"/>
            <a:chExt cx="6948374" cy="106269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904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矩形 6"/>
            <p:cNvSpPr>
              <a:spLocks noChangeArrowheads="1"/>
            </p:cNvSpPr>
            <p:nvPr/>
          </p:nvSpPr>
          <p:spPr bwMode="auto">
            <a:xfrm>
              <a:off x="1071538" y="347616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42619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1511162" y="348667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719080" y="381233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快表的容量限制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719080" y="416952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快表的功耗限制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StrongARM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上快表功耗占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27%)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1538" y="1849278"/>
            <a:ext cx="6948374" cy="1669810"/>
            <a:chOff x="1071538" y="1849278"/>
            <a:chExt cx="6948374" cy="1669810"/>
          </a:xfrm>
        </p:grpSpPr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6189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29361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230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1719080" y="2494924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在快表中查找对应页表项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719080" y="2801696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有冲突时遍历冲突项链表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1"/>
            <p:cNvSpPr txBox="1">
              <a:spLocks noChangeArrowheads="1"/>
            </p:cNvSpPr>
            <p:nvPr/>
          </p:nvSpPr>
          <p:spPr bwMode="auto">
            <a:xfrm>
              <a:off x="1719080" y="3118978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查找失败时，产生异常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1071538" y="185007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386688" y="184927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用快表缓存页表项后的页寄存器搜索步骤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2980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719080" y="2174100"/>
              <a:ext cx="6300832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变换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pPr algn="r" hangingPunct="1">
                <a:buSzPct val="100000"/>
              </a:pPr>
              <a:t>3</a:t>
            </a:fld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87632" y="14285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非连续内存分配的实现</a:t>
            </a: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384721"/>
            <a:chOff x="968180" y="1285866"/>
            <a:chExt cx="7358114" cy="384721"/>
          </a:xfrm>
        </p:grpSpPr>
        <p:sp>
          <p:nvSpPr>
            <p:cNvPr id="32" name="TextBox 31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如何实现虚拟地址和物理地址的转换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398345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46334" y="1635646"/>
            <a:ext cx="7358114" cy="384721"/>
            <a:chOff x="1246334" y="1635646"/>
            <a:chExt cx="7358114" cy="384721"/>
          </a:xfrm>
        </p:grpSpPr>
        <p:sp>
          <p:nvSpPr>
            <p:cNvPr id="34" name="TextBox 33"/>
            <p:cNvSpPr txBox="1"/>
            <p:nvPr/>
          </p:nvSpPr>
          <p:spPr>
            <a:xfrm>
              <a:off x="1397400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软件实现 （灵活，开销大）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1748125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6334" y="1994753"/>
            <a:ext cx="7358114" cy="369332"/>
            <a:chOff x="1246334" y="1994753"/>
            <a:chExt cx="735811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397400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硬件实现 （够用，开销小）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207486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68180" y="2856932"/>
            <a:ext cx="7358114" cy="369332"/>
            <a:chOff x="968180" y="2856932"/>
            <a:chExt cx="735811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119246" y="285693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如何选择非连续分配中的内存分块大小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961319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6334" y="3206712"/>
            <a:ext cx="7358114" cy="369332"/>
            <a:chOff x="1246334" y="3206712"/>
            <a:chExt cx="7358114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1397400" y="320671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 （segmentation）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303007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246334" y="3565819"/>
            <a:ext cx="7358114" cy="369332"/>
            <a:chOff x="1246334" y="3565819"/>
            <a:chExt cx="735811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397400" y="3565819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页式存储管理 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paging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645930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6058"/>
            <a:ext cx="8587795" cy="387339"/>
            <a:chOff x="520709" y="926058"/>
            <a:chExt cx="8587795" cy="387339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非连续分配需要解决的问题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9" name="矩形 8"/>
            <p:cNvSpPr>
              <a:spLocks noChangeArrowheads="1"/>
            </p:cNvSpPr>
            <p:nvPr/>
          </p:nvSpPr>
          <p:spPr bwMode="auto">
            <a:xfrm>
              <a:off x="520709" y="9260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9" y="2499742"/>
            <a:ext cx="8594221" cy="384721"/>
            <a:chOff x="520709" y="2499742"/>
            <a:chExt cx="8594221" cy="384721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249974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非连续分配的硬件辅助机制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1" name="矩形 8"/>
            <p:cNvSpPr>
              <a:spLocks noChangeArrowheads="1"/>
            </p:cNvSpPr>
            <p:nvPr/>
          </p:nvSpPr>
          <p:spPr bwMode="auto">
            <a:xfrm>
              <a:off x="520709" y="2500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7610" y="250486"/>
            <a:ext cx="457203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46125" y="785800"/>
            <a:ext cx="7254899" cy="384721"/>
            <a:chOff x="746125" y="785800"/>
            <a:chExt cx="7254899" cy="38472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0" indent="-34290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基于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映射值查找对应页表项中的帧号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6316340" y="1851669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93642" y="3978250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/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panose="02080604020202020204" charset="0"/>
                </a:rPr>
                <a:t>+</a:t>
              </a: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3635896" y="2862111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24602" name="组合 24601"/>
          <p:cNvGrpSpPr/>
          <p:nvPr/>
        </p:nvGrpSpPr>
        <p:grpSpPr>
          <a:xfrm>
            <a:off x="4397868" y="3162024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1790820" y="2692834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</p:spPr>
      </p:cxnSp>
      <p:sp>
        <p:nvSpPr>
          <p:cNvPr id="106" name="TextBox 105"/>
          <p:cNvSpPr txBox="1"/>
          <p:nvPr/>
        </p:nvSpPr>
        <p:spPr>
          <a:xfrm>
            <a:off x="3112132" y="252355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1096379" y="3380915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048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498828" y="366328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422379" y="1082062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进程标识与页号的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值可能有冲突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28728" y="1376192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页表项中包括保护位、修改位、访问位和存在位等标识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7923" y="1785932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1176548" y="2870724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5942010" y="293179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/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1260875" y="287813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/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/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3108" y="773658"/>
            <a:ext cx="4294218" cy="751859"/>
            <a:chOff x="2143108" y="773658"/>
            <a:chExt cx="4294218" cy="751859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0x123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06705" cy="30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54957" y="216341"/>
            <a:ext cx="478634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Hash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冲突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4106960"/>
            <a:ext cx="3714776" cy="686274"/>
            <a:chOff x="2786050" y="4106960"/>
            <a:chExt cx="3714776" cy="686274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018F1B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0x123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2071670" y="107013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01" name="椭圆 100"/>
          <p:cNvSpPr/>
          <p:nvPr/>
        </p:nvSpPr>
        <p:spPr bwMode="auto">
          <a:xfrm>
            <a:off x="3134626" y="267820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3134626" y="296395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1357290" y="321327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4191436" y="286914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42976" y="170093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18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0x18F1C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0xAF013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3272110" y="1657518"/>
            <a:ext cx="4514600" cy="2270140"/>
            <a:chOff x="3272110" y="1657518"/>
            <a:chExt cx="4514600" cy="2270140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pid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vpn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next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Index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0xA63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---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0x31AB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0x0A921</a:t>
              </a: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7018544" y="220356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0" name="椭圆 109"/>
          <p:cNvSpPr/>
          <p:nvPr/>
        </p:nvSpPr>
        <p:spPr bwMode="auto">
          <a:xfrm>
            <a:off x="6539526" y="207997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28" name="椭圆 127"/>
          <p:cNvSpPr/>
          <p:nvPr/>
        </p:nvSpPr>
        <p:spPr bwMode="auto">
          <a:xfrm>
            <a:off x="4883152" y="107013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4210583" y="225436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85720" y="138597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/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2" name="Arc 29"/>
            <p:cNvSpPr/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273502" y="2123074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/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70" name="Arc 29"/>
            <p:cNvSpPr/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098437" y="172315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/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178858" y="2254365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/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80" name="Arc 29"/>
            <p:cNvSpPr/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 bldLvl="0" animBg="1"/>
      <p:bldP spid="136" grpId="0" bldLvl="0" animBg="1"/>
      <p:bldP spid="28" grpId="0" bldLvl="0" animBg="1"/>
      <p:bldP spid="110" grpId="0" bldLvl="0" animBg="1"/>
      <p:bldP spid="1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段页式存储管理的需求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939187"/>
            <a:ext cx="6693495" cy="759182"/>
            <a:chOff x="758825" y="939187"/>
            <a:chExt cx="6693495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8" y="939187"/>
              <a:ext cx="6254662" cy="759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在内存保护方面有优势，页式存储在内存利用和优化转移到后备存储方面有优势。</a:t>
              </a: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148" y="1624018"/>
            <a:ext cx="7305134" cy="425758"/>
            <a:chOff x="765148" y="1624018"/>
            <a:chExt cx="7305134" cy="42575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212282" y="1624018"/>
              <a:ext cx="6858000" cy="425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页式存储能否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结合？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22966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在段式存储管理基础上，给每个段加一级页表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447639" y="244881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45912" y="247441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82765" y="2487221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1259" y="1224938"/>
            <a:ext cx="6577695" cy="1427429"/>
            <a:chOff x="1071259" y="1224938"/>
            <a:chExt cx="6577695" cy="1427429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367419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596" y="3513946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panose="02080604020202020204" charset="0"/>
                </a:rPr>
                <a:t>+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752" y="3169570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</a:t>
                </a:r>
                <a:r>
                  <a:rPr lang="en-US" altLang="zh-CN" b="1" i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 </a:t>
                </a: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的页表</a:t>
                </a:r>
                <a:endPara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panose="02080604020202020204" charset="0"/>
                  </a:rPr>
                  <a:t>+</a:t>
                </a: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62924" y="245905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段页式存储管理中的内存共享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958" y="3213091"/>
            <a:ext cx="1811338" cy="1638300"/>
            <a:chOff x="261958" y="3213091"/>
            <a:chExt cx="1811338" cy="1638300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88996" y="4516428"/>
              <a:ext cx="13493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61958" y="3922703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V="1">
              <a:off x="663596" y="3829041"/>
              <a:ext cx="1588" cy="701675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712808" y="3529003"/>
              <a:ext cx="1306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共享段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755671" y="4165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711221" y="3846503"/>
              <a:ext cx="13620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堆数据段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89008" y="4164003"/>
              <a:ext cx="1179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5671" y="3848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55671" y="3530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755671" y="3213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Line 77"/>
          <p:cNvSpPr>
            <a:spLocks noChangeShapeType="1"/>
          </p:cNvSpPr>
          <p:nvPr/>
        </p:nvSpPr>
        <p:spPr bwMode="auto">
          <a:xfrm flipH="1">
            <a:off x="2090759" y="3703450"/>
            <a:ext cx="1387475" cy="1588"/>
          </a:xfrm>
          <a:prstGeom prst="line">
            <a:avLst/>
          </a:prstGeom>
          <a:noFill/>
          <a:ln w="28575">
            <a:solidFill>
              <a:srgbClr val="007C8B"/>
            </a:solidFill>
            <a:miter lim="800000"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43123" y="1192731"/>
            <a:ext cx="1453213" cy="3658660"/>
            <a:chOff x="6143123" y="1192731"/>
            <a:chExt cx="1429273" cy="3658660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149996" y="1192731"/>
              <a:ext cx="1346200" cy="3327400"/>
            </a:xfrm>
            <a:prstGeom prst="rect">
              <a:avLst/>
            </a:prstGeom>
            <a:solidFill>
              <a:srgbClr val="C0FEF9"/>
            </a:solidFill>
            <a:ln w="28575">
              <a:solidFill>
                <a:srgbClr val="007C8B"/>
              </a:solidFill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175396" y="4071928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56358" y="3975091"/>
              <a:ext cx="13160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jmp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6167458" y="3424228"/>
              <a:ext cx="1320800" cy="1092200"/>
              <a:chOff x="4163" y="3160"/>
              <a:chExt cx="832" cy="688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169" y="3160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4168" y="3297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>
                <a:off x="4168" y="343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173" y="3564"/>
                <a:ext cx="810" cy="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4163" y="3720"/>
                <a:ext cx="820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6149996" y="2560628"/>
              <a:ext cx="1308100" cy="2159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4" name="Group 20"/>
            <p:cNvGrpSpPr/>
            <p:nvPr/>
          </p:nvGrpSpPr>
          <p:grpSpPr bwMode="auto">
            <a:xfrm>
              <a:off x="6143123" y="2332028"/>
              <a:ext cx="1338263" cy="1092200"/>
              <a:chOff x="4152" y="2472"/>
              <a:chExt cx="843" cy="688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4169" y="2472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176" y="2609"/>
                <a:ext cx="811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162" y="2745"/>
                <a:ext cx="82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52" y="2881"/>
                <a:ext cx="83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>
                <a:off x="4165" y="3033"/>
                <a:ext cx="822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43708" y="2481253"/>
              <a:ext cx="500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180158" y="1684328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5" name="Group 28"/>
            <p:cNvGrpSpPr/>
            <p:nvPr/>
          </p:nvGrpSpPr>
          <p:grpSpPr bwMode="auto">
            <a:xfrm>
              <a:off x="6167461" y="1220253"/>
              <a:ext cx="1312863" cy="1092200"/>
              <a:chOff x="4163" y="1776"/>
              <a:chExt cx="827" cy="688"/>
            </a:xfrm>
          </p:grpSpPr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4164" y="1776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4189" y="1920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1"/>
              <p:cNvSpPr>
                <a:spLocks noChangeShapeType="1"/>
              </p:cNvSpPr>
              <p:nvPr/>
            </p:nvSpPr>
            <p:spPr bwMode="auto">
              <a:xfrm>
                <a:off x="4189" y="2056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>
                <a:off x="4168" y="219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>
                <a:off x="4163" y="2345"/>
                <a:ext cx="823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6467496" y="1579553"/>
              <a:ext cx="7953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389708" y="4516428"/>
              <a:ext cx="1003300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748" y="838200"/>
            <a:ext cx="5871436" cy="400110"/>
            <a:chOff x="358748" y="838200"/>
            <a:chExt cx="5871436" cy="4001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28596" y="838200"/>
              <a:ext cx="5801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通过指向相同的页表基址，实现进程间的段共享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8" name="矩形 6"/>
            <p:cNvSpPr>
              <a:spLocks noChangeArrowheads="1"/>
            </p:cNvSpPr>
            <p:nvPr/>
          </p:nvSpPr>
          <p:spPr bwMode="auto">
            <a:xfrm>
              <a:off x="358748" y="86041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cxnSp>
        <p:nvCxnSpPr>
          <p:cNvPr id="144" name="直接箭头连接符 143"/>
          <p:cNvCxnSpPr/>
          <p:nvPr/>
        </p:nvCxnSpPr>
        <p:spPr>
          <a:xfrm>
            <a:off x="4643438" y="2357436"/>
            <a:ext cx="1428760" cy="1588"/>
          </a:xfrm>
          <a:prstGeom prst="straightConnector1">
            <a:avLst/>
          </a:prstGeom>
          <a:ln w="28575">
            <a:solidFill>
              <a:srgbClr val="007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1958" y="1374766"/>
            <a:ext cx="1851025" cy="1603375"/>
            <a:chOff x="261958" y="1374766"/>
            <a:chExt cx="1851025" cy="1603375"/>
          </a:xfrm>
        </p:grpSpPr>
        <p:grpSp>
          <p:nvGrpSpPr>
            <p:cNvPr id="6" name="Group 53"/>
            <p:cNvGrpSpPr/>
            <p:nvPr/>
          </p:nvGrpSpPr>
          <p:grpSpPr bwMode="auto">
            <a:xfrm>
              <a:off x="261958" y="1374766"/>
              <a:ext cx="1851025" cy="1603375"/>
              <a:chOff x="443" y="1869"/>
              <a:chExt cx="1166" cy="1010"/>
            </a:xfrm>
          </p:grpSpPr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707" y="2668"/>
                <a:ext cx="858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进程</a:t>
                </a:r>
                <a:r>
                  <a:rPr lang="en-US" altLang="zh-CN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的段表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43" y="2314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</a:p>
            </p:txBody>
          </p:sp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 flipV="1">
                <a:off x="696" y="2255"/>
                <a:ext cx="1" cy="442"/>
              </a:xfrm>
              <a:prstGeom prst="line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58"/>
              <p:cNvSpPr>
                <a:spLocks noChangeArrowheads="1"/>
              </p:cNvSpPr>
              <p:nvPr/>
            </p:nvSpPr>
            <p:spPr bwMode="auto">
              <a:xfrm>
                <a:off x="736" y="2076"/>
                <a:ext cx="82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共享段</a:t>
                </a:r>
                <a:endPara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772" y="2470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06" y="2276"/>
                <a:ext cx="90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堆数据段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73" y="2267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73" y="2067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3" y="1869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>
              <a:off x="817394" y="2308112"/>
              <a:ext cx="1179513" cy="335646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321" y="1892291"/>
            <a:ext cx="1824038" cy="2222500"/>
            <a:chOff x="3162321" y="1892291"/>
            <a:chExt cx="1824038" cy="2222500"/>
          </a:xfrm>
        </p:grpSpPr>
        <p:sp>
          <p:nvSpPr>
            <p:cNvPr id="142" name="TextBox 141"/>
            <p:cNvSpPr txBox="1"/>
            <p:nvPr/>
          </p:nvSpPr>
          <p:spPr>
            <a:xfrm>
              <a:off x="3714744" y="2161629"/>
              <a:ext cx="85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i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2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162321" y="3779828"/>
              <a:ext cx="18240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共享段的共用页表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495696" y="3416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3554433" y="24701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3554433" y="30797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1</a:t>
              </a: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3495696" y="31114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3495696" y="28066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3495696" y="25018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3495696" y="21970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3495696" y="1892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9008" y="1849428"/>
            <a:ext cx="1425585" cy="1855432"/>
            <a:chOff x="2059008" y="1849428"/>
            <a:chExt cx="1425585" cy="1855432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0800000">
              <a:off x="2500333" y="1851016"/>
              <a:ext cx="266700" cy="279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773383" y="3386128"/>
              <a:ext cx="241300" cy="317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767033" y="2122478"/>
              <a:ext cx="1588" cy="12763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 flipH="1">
              <a:off x="2059008" y="1849428"/>
              <a:ext cx="447675" cy="1588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 flipH="1">
              <a:off x="2990870" y="3704860"/>
              <a:ext cx="493723" cy="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6138" y="2837927"/>
            <a:ext cx="1429810" cy="1653101"/>
            <a:chOff x="4656138" y="2837927"/>
            <a:chExt cx="1429810" cy="1653101"/>
          </a:xfrm>
        </p:grpSpPr>
        <p:sp>
          <p:nvSpPr>
            <p:cNvPr id="58" name="AutoShape 36"/>
            <p:cNvSpPr>
              <a:spLocks noChangeArrowheads="1"/>
            </p:cNvSpPr>
            <p:nvPr/>
          </p:nvSpPr>
          <p:spPr bwMode="auto">
            <a:xfrm>
              <a:off x="5178446" y="4300528"/>
              <a:ext cx="22860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176858" y="3017828"/>
              <a:ext cx="1588" cy="12890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AutoShape 39"/>
            <p:cNvSpPr>
              <a:spLocks noChangeArrowheads="1"/>
            </p:cNvSpPr>
            <p:nvPr/>
          </p:nvSpPr>
          <p:spPr bwMode="auto">
            <a:xfrm rot="10800000">
              <a:off x="5006996" y="2841616"/>
              <a:ext cx="17145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5371568" y="4486826"/>
              <a:ext cx="714380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656138" y="2837927"/>
              <a:ext cx="357190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60921" y="3214678"/>
            <a:ext cx="1411277" cy="157178"/>
            <a:chOff x="4660921" y="3214678"/>
            <a:chExt cx="1411277" cy="15717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57752" y="3370268"/>
              <a:ext cx="1214446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44"/>
            <p:cNvSpPr>
              <a:spLocks noChangeArrowheads="1"/>
            </p:cNvSpPr>
            <p:nvPr/>
          </p:nvSpPr>
          <p:spPr bwMode="auto">
            <a:xfrm rot="10800000">
              <a:off x="4660921" y="3214678"/>
              <a:ext cx="114300" cy="777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4775221" y="3273416"/>
              <a:ext cx="114300" cy="92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23061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541791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678546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185920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963590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23333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166" y="217234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520709" y="217808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48301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48874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8098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8156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02513" y="214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629" y="951882"/>
            <a:ext cx="3862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进程的段地址空间由多个段组成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4975" y="130907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主代码段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41392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975" y="165885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子模块代码段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76370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75" y="20179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公用库代码段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12281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975" y="23677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堆栈段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(stack)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47259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416438" y="96903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438" y="3829582"/>
            <a:ext cx="3841320" cy="716465"/>
            <a:chOff x="416438" y="3829582"/>
            <a:chExt cx="3841320" cy="716465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段式存储管理的目的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更细粒度和灵活的分离与共享</a:t>
              </a: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14975" y="273897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堆数据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(heap)</a:t>
            </a: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84382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14975" y="3088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初始化数据段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19360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14975" y="3458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符号表等</a:t>
            </a: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56390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4183328" y="951883"/>
            <a:ext cx="2711858" cy="3420068"/>
            <a:chOff x="971600" y="1059582"/>
            <a:chExt cx="3384376" cy="4268217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代码子</a:t>
              </a:r>
              <a:endParaRPr lang="en-US" altLang="zh-CN" sz="14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4132" y="2724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1800" y="382827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835696" y="2142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段式地址空间的不连续二维结构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1233813"/>
            <a:ext cx="1418125" cy="3426169"/>
            <a:chOff x="467544" y="1233813"/>
            <a:chExt cx="1418125" cy="3426169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37596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数据段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2974" y="1025181"/>
            <a:ext cx="4381468" cy="3634801"/>
            <a:chOff x="1912974" y="1025181"/>
            <a:chExt cx="4381468" cy="3634801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函数库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5" name="AutoShape 73"/>
            <p:cNvSpPr/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</a:ln>
            <a:effectLst/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36758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用户代码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99792" y="2142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段地址空间的逻辑视图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4837856" y="-7588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568" y="862698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78072" y="892777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/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/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630233" y="99805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32967" y="1417796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32967" y="276999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32967" y="339892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段式存储管理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9073305" y="-2072481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64083" y="3060462"/>
            <a:ext cx="2484595" cy="1757917"/>
            <a:chOff x="1064083" y="3060462"/>
            <a:chExt cx="2484595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单地址实现方案</a:t>
              </a: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69224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 smtClean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1</a:t>
              </a:r>
              <a:r>
                <a:rPr lang="en-US" altLang="zh-CN" sz="1800" i="1" dirty="0" smtClean="0">
                  <a:solidFill>
                    <a:srgbClr val="FFF9B1"/>
                  </a:solidFill>
                  <a:sym typeface="Comic Sans MS" charset="0"/>
                </a:rPr>
                <a:t>+n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9064" y="3673134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/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AutoShape 51"/>
            <p:cNvSpPr/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709" y="896516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段的概念</a:t>
              </a: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段表示访问方式和存储数据等属性相同的一段地址空间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040" y="1490698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对应一个连续的内存“块”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若干个段组成进程逻辑地址空间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20709" y="2055500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段访问：逻辑地址由二元组(s, addr)表示</a:t>
              </a: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 — 段号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 — 段内偏移</a:t>
              </a: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0906" y="3037352"/>
            <a:ext cx="3251027" cy="1757917"/>
            <a:chOff x="994460" y="3030514"/>
            <a:chExt cx="3251027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“段基址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段内偏移”实现方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案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/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90" name="Group 20"/>
            <p:cNvGrpSpPr/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 smtClean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/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2" name="AutoShape 50"/>
            <p:cNvSpPr/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10958" y="3523506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915816" y="214296"/>
            <a:ext cx="522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段访问的硬件实现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4048" y="110325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1000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3956" y="284153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段基址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1000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是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/>
          <p:nvPr/>
        </p:nvSpPr>
        <p:spPr bwMode="auto">
          <a:xfrm flipV="1">
            <a:off x="4187572" y="373452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592" y="281717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基址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长度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AutoShape 75"/>
            <p:cNvSpPr/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段描述符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74658" y="410186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操作系统设置段表</a:t>
              </a: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1875544" y="3687840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2301483" y="368784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6366" y="115804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偏移</a:t>
              </a: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/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245" y="2250943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段长度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/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0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2200</Words>
  <Application>Microsoft Office PowerPoint</Application>
  <PresentationFormat>全屏显示(16:9)</PresentationFormat>
  <Paragraphs>721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355</cp:revision>
  <dcterms:created xsi:type="dcterms:W3CDTF">2017-03-10T05:29:48Z</dcterms:created>
  <dcterms:modified xsi:type="dcterms:W3CDTF">2019-08-22T17:18:33Z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