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9" r:id="rId2"/>
    <p:sldId id="272" r:id="rId3"/>
    <p:sldId id="283" r:id="rId4"/>
    <p:sldId id="260" r:id="rId5"/>
    <p:sldId id="261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271" r:id="rId15"/>
    <p:sldId id="285" r:id="rId16"/>
    <p:sldId id="282" r:id="rId17"/>
    <p:sldId id="286" r:id="rId18"/>
    <p:sldId id="287" r:id="rId19"/>
    <p:sldId id="288" r:id="rId20"/>
    <p:sldId id="289" r:id="rId21"/>
    <p:sldId id="290" r:id="rId22"/>
    <p:sldId id="266" r:id="rId23"/>
    <p:sldId id="265" r:id="rId24"/>
    <p:sldId id="306" r:id="rId25"/>
    <p:sldId id="269" r:id="rId26"/>
    <p:sldId id="273" r:id="rId27"/>
    <p:sldId id="274" r:id="rId28"/>
    <p:sldId id="275" r:id="rId29"/>
    <p:sldId id="276" r:id="rId30"/>
    <p:sldId id="277" r:id="rId31"/>
    <p:sldId id="291" r:id="rId32"/>
    <p:sldId id="292" r:id="rId33"/>
    <p:sldId id="278" r:id="rId34"/>
    <p:sldId id="279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280" r:id="rId43"/>
    <p:sldId id="300" r:id="rId44"/>
    <p:sldId id="301" r:id="rId45"/>
    <p:sldId id="302" r:id="rId46"/>
    <p:sldId id="303" r:id="rId47"/>
    <p:sldId id="304" r:id="rId48"/>
    <p:sldId id="305" r:id="rId4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00">
          <p15:clr>
            <a:srgbClr val="A4A3A4"/>
          </p15:clr>
        </p15:guide>
        <p15:guide id="2" pos="29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72"/>
    <a:srgbClr val="007C8B"/>
    <a:srgbClr val="00506E"/>
    <a:srgbClr val="FDD000"/>
    <a:srgbClr val="11576A"/>
    <a:srgbClr val="0EB1C8"/>
    <a:srgbClr val="FFF9B1"/>
    <a:srgbClr val="0093DD"/>
    <a:srgbClr val="D6009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537" autoAdjust="0"/>
  </p:normalViewPr>
  <p:slideViewPr>
    <p:cSldViewPr>
      <p:cViewPr varScale="1">
        <p:scale>
          <a:sx n="108" d="100"/>
          <a:sy n="108" d="100"/>
        </p:scale>
        <p:origin x="-706" y="-72"/>
      </p:cViewPr>
      <p:guideLst>
        <p:guide orient="horz" pos="1600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5A7E08B-C7D1-4965-985B-F458D29DC8FC}" type="datetimeFigureOut">
              <a:rPr lang="zh-CN" altLang="en-US"/>
              <a:pPr>
                <a:defRPr/>
              </a:pPr>
              <a:t>2019/8/23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A0CA78E-3178-45F2-B646-C921AF4388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7497A2A-ACCD-48B5-A5F3-2DF80A902532}" type="datetimeFigureOut">
              <a:rPr lang="zh-CN" altLang="en-US"/>
              <a:pPr>
                <a:defRPr/>
              </a:pPr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2BF2C8-6868-4156-B84E-A03FE980E3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EE05F4E-6999-41B8-8DFF-89FE6087134C}" type="datetimeFigureOut">
              <a:rPr lang="zh-CN" altLang="en-US"/>
              <a:pPr>
                <a:defRPr/>
              </a:pPr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EC1033-FFE2-4FC5-999B-4DA3DB0348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86CF0C2-5398-466A-984D-246D3808AB37}" type="datetimeFigureOut">
              <a:rPr lang="zh-CN" altLang="en-US"/>
              <a:pPr>
                <a:defRPr/>
              </a:pPr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8E605BB-0906-42C9-896E-B4CF6C2563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1DCB41D-39A2-40DE-BFB0-A73B8E9A6724}" type="datetimeFigureOut">
              <a:rPr lang="zh-CN" altLang="en-US"/>
              <a:pPr>
                <a:defRPr/>
              </a:pPr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1152445-1FD3-4E2A-A853-371A9F702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1D9FC01-8FDF-456C-A0FC-CA5807AF44C8}" type="datetimeFigureOut">
              <a:rPr lang="zh-CN" altLang="en-US"/>
              <a:pPr>
                <a:defRPr/>
              </a:pPr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99C3E96-ED1F-44E4-84A8-9F0980AC5F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688BA0C-6437-45B7-ABB5-128D4ED5BB65}" type="datetimeFigureOut">
              <a:rPr lang="zh-CN" altLang="en-US"/>
              <a:pPr>
                <a:defRPr/>
              </a:pPr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1C49412-E5F1-4A1C-8829-D19B9B32F2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32D8E7-8591-45C6-90E8-F067127EC699}" type="datetimeFigureOut">
              <a:rPr lang="zh-CN" altLang="en-US"/>
              <a:pPr>
                <a:defRPr/>
              </a:pPr>
              <a:t>2019/8/23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39EB666-F78C-4376-9A7F-DEFBB782CF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97E764-46C7-4E3C-A001-E172787C5673}" type="datetimeFigureOut">
              <a:rPr lang="zh-CN" altLang="en-US"/>
              <a:pPr>
                <a:defRPr/>
              </a:pPr>
              <a:t>2019/8/23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AA16FAE-FAB9-4549-8B34-66FA458B39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E8460D-62A8-4762-9198-EE6EC61A52A6}" type="datetimeFigureOut">
              <a:rPr lang="zh-CN" altLang="en-US"/>
              <a:pPr>
                <a:defRPr/>
              </a:pPr>
              <a:t>2019/8/23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6B15989-076B-4C08-8324-29DB54C9D9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47D2139-62CB-4C25-BC75-ED2C3D3DE7BE}" type="datetimeFigureOut">
              <a:rPr lang="zh-CN" altLang="en-US"/>
              <a:pPr>
                <a:defRPr/>
              </a:pPr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7768E8D-E834-4610-B5FB-BD3BB2ECFB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F3619F4-5F35-41AE-B6EE-5648DB07E210}" type="datetimeFigureOut">
              <a:rPr lang="zh-CN" altLang="en-US"/>
              <a:pPr>
                <a:defRPr/>
              </a:pPr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CA75E46-863B-40A2-B4F3-F56272F425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3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55776" y="206769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操作系统课程实验</a:t>
            </a:r>
            <a:b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Lab2：物理内存管理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068476"/>
            <a:ext cx="4591364" cy="1196510"/>
          </a:xfrm>
          <a:prstGeom prst="rect">
            <a:avLst/>
          </a:prstGeom>
        </p:spPr>
      </p:pic>
      <p:sp>
        <p:nvSpPr>
          <p:cNvPr id="6" name="TextBox 19"/>
          <p:cNvSpPr txBox="1"/>
          <p:nvPr/>
        </p:nvSpPr>
        <p:spPr>
          <a:xfrm>
            <a:off x="2357422" y="4071948"/>
            <a:ext cx="45005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Lec7 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实验二 物理内存管理</a:t>
            </a:r>
            <a:endParaRPr lang="en-US" altLang="zh-CN" sz="225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清华大学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计算机系</a:t>
            </a:r>
            <a:endParaRPr lang="zh-CN" altLang="en-US" sz="22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–当前的特权级?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5916930" y="1018540"/>
            <a:ext cx="2836545" cy="35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段寄存器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DS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FS, GS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23"/>
          <p:cNvSpPr txBox="1"/>
          <p:nvPr/>
        </p:nvSpPr>
        <p:spPr>
          <a:xfrm>
            <a:off x="5364076" y="102561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RPL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8745" y="778049"/>
            <a:ext cx="5194836" cy="2373768"/>
            <a:chOff x="28745" y="778049"/>
            <a:chExt cx="5194836" cy="2373768"/>
          </a:xfrm>
        </p:grpSpPr>
        <p:grpSp>
          <p:nvGrpSpPr>
            <p:cNvPr id="32" name="组合 31"/>
            <p:cNvGrpSpPr/>
            <p:nvPr/>
          </p:nvGrpSpPr>
          <p:grpSpPr>
            <a:xfrm>
              <a:off x="28745" y="778049"/>
              <a:ext cx="5194836" cy="2373768"/>
              <a:chOff x="2090409" y="1618878"/>
              <a:chExt cx="5194836" cy="2373768"/>
            </a:xfrm>
          </p:grpSpPr>
          <p:sp>
            <p:nvSpPr>
              <p:cNvPr id="34" name="矩形 33"/>
              <p:cNvSpPr/>
              <p:nvPr/>
            </p:nvSpPr>
            <p:spPr bwMode="auto">
              <a:xfrm>
                <a:off x="3071167" y="1924995"/>
                <a:ext cx="4214078" cy="414857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TextBox 4"/>
              <p:cNvSpPr txBox="1"/>
              <p:nvPr/>
            </p:nvSpPr>
            <p:spPr>
              <a:xfrm>
                <a:off x="4108157" y="1968007"/>
                <a:ext cx="1274987" cy="49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Index</a:t>
                </a:r>
                <a:endPara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5400000">
                <a:off x="5892839" y="2135122"/>
                <a:ext cx="416010" cy="174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6"/>
              <p:cNvSpPr txBox="1"/>
              <p:nvPr/>
            </p:nvSpPr>
            <p:spPr>
              <a:xfrm>
                <a:off x="5831825" y="1920338"/>
                <a:ext cx="294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T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flipH="1">
                <a:off x="3953851" y="2623306"/>
                <a:ext cx="1614041" cy="280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5400000">
                <a:off x="5645172" y="2121424"/>
                <a:ext cx="414857" cy="21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9"/>
              <p:cNvSpPr txBox="1"/>
              <p:nvPr/>
            </p:nvSpPr>
            <p:spPr>
              <a:xfrm>
                <a:off x="2646828" y="2493028"/>
                <a:ext cx="15579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Table Indicator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TextBox 12"/>
              <p:cNvSpPr txBox="1"/>
              <p:nvPr/>
            </p:nvSpPr>
            <p:spPr>
              <a:xfrm>
                <a:off x="2090409" y="3190910"/>
                <a:ext cx="5001871" cy="254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Requested Privilege Level</a:t>
                </a:r>
                <a:r>
                  <a:rPr lang="zh-CN" altLang="en-US" sz="10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0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RPL</a:t>
                </a:r>
                <a:r>
                  <a:rPr lang="zh-CN" altLang="en-US" sz="10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p:txBody>
          </p:sp>
          <p:sp>
            <p:nvSpPr>
              <p:cNvPr id="43" name="TextBox 13"/>
              <p:cNvSpPr txBox="1"/>
              <p:nvPr/>
            </p:nvSpPr>
            <p:spPr>
              <a:xfrm>
                <a:off x="2775443" y="3654092"/>
                <a:ext cx="33360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段选择子 </a:t>
                </a:r>
                <a:r>
                  <a:rPr lang="en-US" altLang="zh-CN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Segment Selector</a:t>
                </a:r>
                <a:endPara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6308985" y="2328790"/>
                <a:ext cx="7666" cy="10182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4732475" y="3335825"/>
                <a:ext cx="1594192" cy="11245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5400000">
                <a:off x="5442034" y="2491472"/>
                <a:ext cx="266892" cy="21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18"/>
              <p:cNvSpPr txBox="1"/>
              <p:nvPr/>
            </p:nvSpPr>
            <p:spPr>
              <a:xfrm>
                <a:off x="3062099" y="1637292"/>
                <a:ext cx="446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15</a:t>
                </a:r>
              </a:p>
              <a:p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8" name="TextBox 19"/>
              <p:cNvSpPr txBox="1"/>
              <p:nvPr/>
            </p:nvSpPr>
            <p:spPr>
              <a:xfrm>
                <a:off x="5573704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TextBox 20"/>
              <p:cNvSpPr txBox="1"/>
              <p:nvPr/>
            </p:nvSpPr>
            <p:spPr>
              <a:xfrm>
                <a:off x="5837165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0" name="TextBox 21"/>
              <p:cNvSpPr txBox="1"/>
              <p:nvPr/>
            </p:nvSpPr>
            <p:spPr>
              <a:xfrm>
                <a:off x="6072239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1" name="TextBox 22"/>
              <p:cNvSpPr txBox="1"/>
              <p:nvPr/>
            </p:nvSpPr>
            <p:spPr>
              <a:xfrm>
                <a:off x="6346554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" name="TextBox 23"/>
              <p:cNvSpPr txBox="1"/>
              <p:nvPr/>
            </p:nvSpPr>
            <p:spPr>
              <a:xfrm>
                <a:off x="6062527" y="1968007"/>
                <a:ext cx="6480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RPL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" name="TextBox 29"/>
              <p:cNvSpPr txBox="1"/>
              <p:nvPr/>
            </p:nvSpPr>
            <p:spPr>
              <a:xfrm>
                <a:off x="5859181" y="2083326"/>
                <a:ext cx="294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I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3" name="TextBox 23"/>
            <p:cNvSpPr txBox="1"/>
            <p:nvPr/>
          </p:nvSpPr>
          <p:spPr>
            <a:xfrm>
              <a:off x="4460453" y="1111253"/>
              <a:ext cx="698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CPL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–当前的特权级?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5916492" y="1535285"/>
            <a:ext cx="2054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段寄存器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SS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5916930" y="1018540"/>
            <a:ext cx="2889885" cy="35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段寄存器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DS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FS, GS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23"/>
          <p:cNvSpPr txBox="1"/>
          <p:nvPr/>
        </p:nvSpPr>
        <p:spPr>
          <a:xfrm>
            <a:off x="5364076" y="102561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RPL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23"/>
          <p:cNvSpPr txBox="1"/>
          <p:nvPr/>
        </p:nvSpPr>
        <p:spPr>
          <a:xfrm>
            <a:off x="5387315" y="155164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8745" y="778049"/>
            <a:ext cx="5194836" cy="2373768"/>
            <a:chOff x="28745" y="778049"/>
            <a:chExt cx="5194836" cy="2373768"/>
          </a:xfrm>
        </p:grpSpPr>
        <p:grpSp>
          <p:nvGrpSpPr>
            <p:cNvPr id="34" name="组合 33"/>
            <p:cNvGrpSpPr/>
            <p:nvPr/>
          </p:nvGrpSpPr>
          <p:grpSpPr>
            <a:xfrm>
              <a:off x="28745" y="778049"/>
              <a:ext cx="5194836" cy="2373768"/>
              <a:chOff x="2090409" y="1618878"/>
              <a:chExt cx="5194836" cy="2373768"/>
            </a:xfrm>
          </p:grpSpPr>
          <p:sp>
            <p:nvSpPr>
              <p:cNvPr id="37" name="矩形 36"/>
              <p:cNvSpPr/>
              <p:nvPr/>
            </p:nvSpPr>
            <p:spPr bwMode="auto">
              <a:xfrm>
                <a:off x="3071167" y="1924995"/>
                <a:ext cx="4214078" cy="414857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TextBox 4"/>
              <p:cNvSpPr txBox="1"/>
              <p:nvPr/>
            </p:nvSpPr>
            <p:spPr>
              <a:xfrm>
                <a:off x="4108157" y="1968007"/>
                <a:ext cx="1274987" cy="49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Index</a:t>
                </a:r>
                <a:endPara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5400000">
                <a:off x="5892839" y="2135122"/>
                <a:ext cx="416010" cy="174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6"/>
              <p:cNvSpPr txBox="1"/>
              <p:nvPr/>
            </p:nvSpPr>
            <p:spPr>
              <a:xfrm>
                <a:off x="5831825" y="1920338"/>
                <a:ext cx="294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T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 flipH="1">
                <a:off x="3953851" y="2623306"/>
                <a:ext cx="1614041" cy="280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5400000">
                <a:off x="5645172" y="2121424"/>
                <a:ext cx="414857" cy="21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9"/>
              <p:cNvSpPr txBox="1"/>
              <p:nvPr/>
            </p:nvSpPr>
            <p:spPr>
              <a:xfrm>
                <a:off x="2646828" y="2493028"/>
                <a:ext cx="15579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Table Indicator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TextBox 12"/>
              <p:cNvSpPr txBox="1"/>
              <p:nvPr/>
            </p:nvSpPr>
            <p:spPr>
              <a:xfrm>
                <a:off x="2090409" y="3190910"/>
                <a:ext cx="5001871" cy="254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Requested Privilege Level</a:t>
                </a:r>
                <a:r>
                  <a:rPr lang="zh-CN" altLang="en-US" sz="10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0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RPL</a:t>
                </a:r>
                <a:r>
                  <a:rPr lang="zh-CN" altLang="en-US" sz="10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p:txBody>
          </p:sp>
          <p:sp>
            <p:nvSpPr>
              <p:cNvPr id="45" name="TextBox 13"/>
              <p:cNvSpPr txBox="1"/>
              <p:nvPr/>
            </p:nvSpPr>
            <p:spPr>
              <a:xfrm>
                <a:off x="2775443" y="3654092"/>
                <a:ext cx="33360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段选择子 </a:t>
                </a:r>
                <a:r>
                  <a:rPr lang="en-US" altLang="zh-CN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Segment Selector</a:t>
                </a:r>
                <a:endPara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>
                <a:off x="6308985" y="2328790"/>
                <a:ext cx="7666" cy="10182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4732475" y="3335825"/>
                <a:ext cx="1594192" cy="11245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5400000">
                <a:off x="5442034" y="2491472"/>
                <a:ext cx="266892" cy="21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18"/>
              <p:cNvSpPr txBox="1"/>
              <p:nvPr/>
            </p:nvSpPr>
            <p:spPr>
              <a:xfrm>
                <a:off x="3062099" y="1637292"/>
                <a:ext cx="446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15</a:t>
                </a:r>
              </a:p>
              <a:p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0" name="TextBox 19"/>
              <p:cNvSpPr txBox="1"/>
              <p:nvPr/>
            </p:nvSpPr>
            <p:spPr>
              <a:xfrm>
                <a:off x="5573704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1" name="TextBox 20"/>
              <p:cNvSpPr txBox="1"/>
              <p:nvPr/>
            </p:nvSpPr>
            <p:spPr>
              <a:xfrm>
                <a:off x="5837165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" name="TextBox 21"/>
              <p:cNvSpPr txBox="1"/>
              <p:nvPr/>
            </p:nvSpPr>
            <p:spPr>
              <a:xfrm>
                <a:off x="6072239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" name="TextBox 22"/>
              <p:cNvSpPr txBox="1"/>
              <p:nvPr/>
            </p:nvSpPr>
            <p:spPr>
              <a:xfrm>
                <a:off x="6346554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4" name="TextBox 23"/>
              <p:cNvSpPr txBox="1"/>
              <p:nvPr/>
            </p:nvSpPr>
            <p:spPr>
              <a:xfrm>
                <a:off x="6062527" y="1968007"/>
                <a:ext cx="6480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RPL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5" name="TextBox 29"/>
              <p:cNvSpPr txBox="1"/>
              <p:nvPr/>
            </p:nvSpPr>
            <p:spPr>
              <a:xfrm>
                <a:off x="5859181" y="2083326"/>
                <a:ext cx="294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I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6" name="TextBox 23"/>
            <p:cNvSpPr txBox="1"/>
            <p:nvPr/>
          </p:nvSpPr>
          <p:spPr>
            <a:xfrm>
              <a:off x="4460453" y="1111253"/>
              <a:ext cx="698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CPL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–当前的特权级?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5916492" y="1535285"/>
            <a:ext cx="2054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段寄存器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SS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5916295" y="1018540"/>
            <a:ext cx="2915920" cy="35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段寄存器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DS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FS, GS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23"/>
          <p:cNvSpPr txBox="1"/>
          <p:nvPr/>
        </p:nvSpPr>
        <p:spPr>
          <a:xfrm>
            <a:off x="5364076" y="102561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RPL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23"/>
          <p:cNvSpPr txBox="1"/>
          <p:nvPr/>
        </p:nvSpPr>
        <p:spPr>
          <a:xfrm>
            <a:off x="5387315" y="155164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5916492" y="2075042"/>
            <a:ext cx="2440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段描述符， 门描述符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23"/>
          <p:cNvSpPr txBox="1"/>
          <p:nvPr/>
        </p:nvSpPr>
        <p:spPr>
          <a:xfrm>
            <a:off x="5387315" y="209139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8" name="组合 152"/>
          <p:cNvGrpSpPr/>
          <p:nvPr/>
        </p:nvGrpSpPr>
        <p:grpSpPr>
          <a:xfrm>
            <a:off x="328515" y="3265727"/>
            <a:ext cx="5810176" cy="1229000"/>
            <a:chOff x="4000496" y="910702"/>
            <a:chExt cx="5412680" cy="1447528"/>
          </a:xfrm>
        </p:grpSpPr>
        <p:sp>
          <p:nvSpPr>
            <p:cNvPr id="39" name="矩形 38"/>
            <p:cNvSpPr/>
            <p:nvPr/>
          </p:nvSpPr>
          <p:spPr bwMode="auto">
            <a:xfrm>
              <a:off x="4030976" y="1928808"/>
              <a:ext cx="4357718" cy="428628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>
              <a:stCxn id="39" idx="0"/>
              <a:endCxn id="39" idx="2"/>
            </p:cNvCxnSpPr>
            <p:nvPr/>
          </p:nvCxnSpPr>
          <p:spPr>
            <a:xfrm rot="16200000" flipH="1">
              <a:off x="5995521" y="2143122"/>
              <a:ext cx="428628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 bwMode="auto">
            <a:xfrm>
              <a:off x="4030976" y="1127750"/>
              <a:ext cx="4357718" cy="515306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 rot="5400000">
              <a:off x="4635025" y="1393817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5400000">
              <a:off x="4832035" y="1385403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5400000">
              <a:off x="5060795" y="1385403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5400000">
              <a:off x="5238913" y="1385403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5400000">
              <a:off x="5487041" y="1400643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5400000">
              <a:off x="6058545" y="1377783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5400000">
              <a:off x="6272859" y="1377783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5400000">
              <a:off x="6558611" y="1377783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5400000">
              <a:off x="6797373" y="1377783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5400000">
              <a:off x="7272991" y="1399849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81"/>
            <p:cNvSpPr txBox="1"/>
            <p:nvPr/>
          </p:nvSpPr>
          <p:spPr>
            <a:xfrm>
              <a:off x="4000496" y="910702"/>
              <a:ext cx="387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31</a:t>
              </a:r>
            </a:p>
            <a:p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82"/>
            <p:cNvSpPr txBox="1"/>
            <p:nvPr/>
          </p:nvSpPr>
          <p:spPr>
            <a:xfrm>
              <a:off x="4611076" y="925942"/>
              <a:ext cx="341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24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83"/>
            <p:cNvSpPr txBox="1"/>
            <p:nvPr/>
          </p:nvSpPr>
          <p:spPr>
            <a:xfrm>
              <a:off x="4107328" y="1248083"/>
              <a:ext cx="941076" cy="27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Base 31:24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84"/>
            <p:cNvSpPr txBox="1"/>
            <p:nvPr/>
          </p:nvSpPr>
          <p:spPr>
            <a:xfrm>
              <a:off x="4857752" y="1241745"/>
              <a:ext cx="285752" cy="27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G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85"/>
            <p:cNvSpPr txBox="1"/>
            <p:nvPr/>
          </p:nvSpPr>
          <p:spPr>
            <a:xfrm>
              <a:off x="5139644" y="1102031"/>
              <a:ext cx="79058" cy="598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</a:p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</a:p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86"/>
            <p:cNvSpPr txBox="1"/>
            <p:nvPr/>
          </p:nvSpPr>
          <p:spPr>
            <a:xfrm>
              <a:off x="5294902" y="1240464"/>
              <a:ext cx="500066" cy="27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L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87"/>
            <p:cNvSpPr txBox="1"/>
            <p:nvPr/>
          </p:nvSpPr>
          <p:spPr>
            <a:xfrm>
              <a:off x="5501947" y="1083849"/>
              <a:ext cx="260034" cy="600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</a:p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V</a:t>
              </a:r>
            </a:p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L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88"/>
            <p:cNvSpPr txBox="1"/>
            <p:nvPr/>
          </p:nvSpPr>
          <p:spPr>
            <a:xfrm>
              <a:off x="7313016" y="934844"/>
              <a:ext cx="196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89"/>
            <p:cNvSpPr txBox="1"/>
            <p:nvPr/>
          </p:nvSpPr>
          <p:spPr>
            <a:xfrm>
              <a:off x="8167696" y="910702"/>
              <a:ext cx="2849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90"/>
            <p:cNvSpPr txBox="1"/>
            <p:nvPr/>
          </p:nvSpPr>
          <p:spPr>
            <a:xfrm>
              <a:off x="8357464" y="1261608"/>
              <a:ext cx="35715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Box 91"/>
            <p:cNvSpPr txBox="1"/>
            <p:nvPr/>
          </p:nvSpPr>
          <p:spPr>
            <a:xfrm>
              <a:off x="8167696" y="1720606"/>
              <a:ext cx="2129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92"/>
            <p:cNvSpPr txBox="1"/>
            <p:nvPr/>
          </p:nvSpPr>
          <p:spPr>
            <a:xfrm>
              <a:off x="8344918" y="2039158"/>
              <a:ext cx="2157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93"/>
            <p:cNvSpPr txBox="1"/>
            <p:nvPr/>
          </p:nvSpPr>
          <p:spPr>
            <a:xfrm>
              <a:off x="5966188" y="1724233"/>
              <a:ext cx="3398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 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94"/>
            <p:cNvSpPr txBox="1"/>
            <p:nvPr/>
          </p:nvSpPr>
          <p:spPr>
            <a:xfrm>
              <a:off x="5687222" y="1095068"/>
              <a:ext cx="714380" cy="600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</a:t>
              </a:r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</a:p>
            <a:p>
              <a:pPr algn="ctr"/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Limit</a:t>
              </a:r>
            </a:p>
            <a:p>
              <a:pPr algn="ctr"/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r>
                <a:rPr lang="zh-CN" altLang="en-US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95"/>
            <p:cNvSpPr txBox="1"/>
            <p:nvPr/>
          </p:nvSpPr>
          <p:spPr>
            <a:xfrm>
              <a:off x="6295034" y="1263324"/>
              <a:ext cx="214314" cy="27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96"/>
            <p:cNvSpPr txBox="1"/>
            <p:nvPr/>
          </p:nvSpPr>
          <p:spPr>
            <a:xfrm>
              <a:off x="6549607" y="1095715"/>
              <a:ext cx="285752" cy="652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</a:p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L</a:t>
              </a:r>
              <a:endParaRPr lang="zh-CN" altLang="en-US" sz="1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TextBox 97"/>
            <p:cNvSpPr txBox="1"/>
            <p:nvPr/>
          </p:nvSpPr>
          <p:spPr>
            <a:xfrm>
              <a:off x="7066865" y="1248507"/>
              <a:ext cx="1000132" cy="27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Type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Box 98"/>
            <p:cNvSpPr txBox="1"/>
            <p:nvPr/>
          </p:nvSpPr>
          <p:spPr>
            <a:xfrm>
              <a:off x="6817934" y="1248507"/>
              <a:ext cx="285752" cy="27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TextBox 99"/>
            <p:cNvSpPr txBox="1"/>
            <p:nvPr/>
          </p:nvSpPr>
          <p:spPr>
            <a:xfrm>
              <a:off x="7557607" y="1256126"/>
              <a:ext cx="1071570" cy="27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Base 23</a:t>
              </a:r>
              <a:r>
                <a:rPr lang="zh-CN" altLang="en-US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TextBox 100"/>
            <p:cNvSpPr txBox="1"/>
            <p:nvPr/>
          </p:nvSpPr>
          <p:spPr>
            <a:xfrm>
              <a:off x="4439601" y="2000247"/>
              <a:ext cx="2643198" cy="27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Base  Address 15</a:t>
              </a:r>
              <a:r>
                <a:rPr lang="zh-CN" altLang="en-US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00 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101"/>
            <p:cNvSpPr txBox="1"/>
            <p:nvPr/>
          </p:nvSpPr>
          <p:spPr>
            <a:xfrm>
              <a:off x="6627102" y="2000247"/>
              <a:ext cx="2786074" cy="27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Segment Limit 15</a:t>
              </a:r>
              <a:r>
                <a:rPr lang="zh-CN" altLang="en-US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Box 102"/>
            <p:cNvSpPr txBox="1"/>
            <p:nvPr/>
          </p:nvSpPr>
          <p:spPr>
            <a:xfrm>
              <a:off x="4000496" y="1719412"/>
              <a:ext cx="387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31</a:t>
              </a:r>
            </a:p>
            <a:p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TextBox 103"/>
            <p:cNvSpPr txBox="1"/>
            <p:nvPr/>
          </p:nvSpPr>
          <p:spPr>
            <a:xfrm>
              <a:off x="7495144" y="934844"/>
              <a:ext cx="196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TextBox 104"/>
            <p:cNvSpPr txBox="1"/>
            <p:nvPr/>
          </p:nvSpPr>
          <p:spPr>
            <a:xfrm>
              <a:off x="4840576" y="925942"/>
              <a:ext cx="341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23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Box 105"/>
            <p:cNvSpPr txBox="1"/>
            <p:nvPr/>
          </p:nvSpPr>
          <p:spPr>
            <a:xfrm>
              <a:off x="5047824" y="925942"/>
              <a:ext cx="341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22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Box 106"/>
            <p:cNvSpPr txBox="1"/>
            <p:nvPr/>
          </p:nvSpPr>
          <p:spPr>
            <a:xfrm>
              <a:off x="5255072" y="925942"/>
              <a:ext cx="341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21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Box 107"/>
            <p:cNvSpPr txBox="1"/>
            <p:nvPr/>
          </p:nvSpPr>
          <p:spPr>
            <a:xfrm>
              <a:off x="5475008" y="925942"/>
              <a:ext cx="341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Box 108"/>
            <p:cNvSpPr txBox="1"/>
            <p:nvPr/>
          </p:nvSpPr>
          <p:spPr>
            <a:xfrm>
              <a:off x="5677392" y="925942"/>
              <a:ext cx="341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TextBox 109"/>
            <p:cNvSpPr txBox="1"/>
            <p:nvPr/>
          </p:nvSpPr>
          <p:spPr>
            <a:xfrm>
              <a:off x="6051072" y="925942"/>
              <a:ext cx="341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TextBox 110"/>
            <p:cNvSpPr txBox="1"/>
            <p:nvPr/>
          </p:nvSpPr>
          <p:spPr>
            <a:xfrm>
              <a:off x="6262232" y="925942"/>
              <a:ext cx="341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Box 111"/>
            <p:cNvSpPr txBox="1"/>
            <p:nvPr/>
          </p:nvSpPr>
          <p:spPr>
            <a:xfrm>
              <a:off x="6424752" y="925942"/>
              <a:ext cx="341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14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112"/>
            <p:cNvSpPr txBox="1"/>
            <p:nvPr/>
          </p:nvSpPr>
          <p:spPr>
            <a:xfrm>
              <a:off x="6605776" y="925942"/>
              <a:ext cx="341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113"/>
            <p:cNvSpPr txBox="1"/>
            <p:nvPr/>
          </p:nvSpPr>
          <p:spPr>
            <a:xfrm>
              <a:off x="6772208" y="925942"/>
              <a:ext cx="341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114"/>
            <p:cNvSpPr txBox="1"/>
            <p:nvPr/>
          </p:nvSpPr>
          <p:spPr>
            <a:xfrm>
              <a:off x="6996904" y="925942"/>
              <a:ext cx="341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TextBox 115"/>
            <p:cNvSpPr txBox="1"/>
            <p:nvPr/>
          </p:nvSpPr>
          <p:spPr>
            <a:xfrm>
              <a:off x="6161992" y="1724233"/>
              <a:ext cx="3398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15 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7" name="TextBox 56"/>
          <p:cNvSpPr txBox="1"/>
          <p:nvPr/>
        </p:nvSpPr>
        <p:spPr>
          <a:xfrm>
            <a:off x="1785758" y="4548558"/>
            <a:ext cx="2907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</a:t>
            </a:r>
            <a:r>
              <a:rPr lang="en-US" altLang="zh-CN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门描述符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745" y="778049"/>
            <a:ext cx="5194836" cy="2373768"/>
            <a:chOff x="28745" y="778049"/>
            <a:chExt cx="5194836" cy="2373768"/>
          </a:xfrm>
        </p:grpSpPr>
        <p:grpSp>
          <p:nvGrpSpPr>
            <p:cNvPr id="27" name="组合 26"/>
            <p:cNvGrpSpPr/>
            <p:nvPr/>
          </p:nvGrpSpPr>
          <p:grpSpPr>
            <a:xfrm>
              <a:off x="28745" y="778049"/>
              <a:ext cx="5194836" cy="2373768"/>
              <a:chOff x="2090409" y="1618878"/>
              <a:chExt cx="5194836" cy="2373768"/>
            </a:xfrm>
          </p:grpSpPr>
          <p:sp>
            <p:nvSpPr>
              <p:cNvPr id="4" name="矩形 3"/>
              <p:cNvSpPr/>
              <p:nvPr/>
            </p:nvSpPr>
            <p:spPr bwMode="auto">
              <a:xfrm>
                <a:off x="3071167" y="1924995"/>
                <a:ext cx="4214078" cy="414857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108157" y="1968007"/>
                <a:ext cx="1274987" cy="49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Index</a:t>
                </a:r>
                <a:endPara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 rot="5400000">
                <a:off x="5892839" y="2135122"/>
                <a:ext cx="416010" cy="174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5831825" y="1920338"/>
                <a:ext cx="294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T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 flipH="1">
                <a:off x="3953851" y="2623306"/>
                <a:ext cx="1614041" cy="280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rot="5400000">
                <a:off x="5645172" y="2121424"/>
                <a:ext cx="414857" cy="21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2646828" y="2493028"/>
                <a:ext cx="15579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Table Indicator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90409" y="3190910"/>
                <a:ext cx="5001871" cy="254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Requested Privilege Level</a:t>
                </a:r>
                <a:r>
                  <a:rPr lang="zh-CN" altLang="en-US" sz="10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0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RPL</a:t>
                </a:r>
                <a:r>
                  <a:rPr lang="zh-CN" altLang="en-US" sz="10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775443" y="3654092"/>
                <a:ext cx="33360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段选择子 </a:t>
                </a:r>
                <a:r>
                  <a:rPr lang="en-US" altLang="zh-CN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Segment Selector</a:t>
                </a:r>
                <a:endPara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6308985" y="2328790"/>
                <a:ext cx="7666" cy="10182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H="1">
                <a:off x="4732475" y="3335825"/>
                <a:ext cx="1594192" cy="11245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rot="5400000">
                <a:off x="5442034" y="2491472"/>
                <a:ext cx="266892" cy="21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062099" y="1637292"/>
                <a:ext cx="446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15</a:t>
                </a:r>
              </a:p>
              <a:p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573704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837165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072239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346554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062527" y="1968007"/>
                <a:ext cx="6480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RPL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859181" y="2083326"/>
                <a:ext cx="294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I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8" name="TextBox 23"/>
            <p:cNvSpPr txBox="1"/>
            <p:nvPr/>
          </p:nvSpPr>
          <p:spPr>
            <a:xfrm>
              <a:off x="4460453" y="1111253"/>
              <a:ext cx="698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CPL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–当前的特权级?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5916492" y="1535285"/>
            <a:ext cx="2054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段寄存器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SS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5916930" y="1018540"/>
            <a:ext cx="2902585" cy="35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段寄存器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DS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FS, GS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23"/>
          <p:cNvSpPr txBox="1"/>
          <p:nvPr/>
        </p:nvSpPr>
        <p:spPr>
          <a:xfrm>
            <a:off x="5364076" y="102561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RPL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23"/>
          <p:cNvSpPr txBox="1"/>
          <p:nvPr/>
        </p:nvSpPr>
        <p:spPr>
          <a:xfrm>
            <a:off x="5387315" y="155164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5916492" y="2075042"/>
            <a:ext cx="2440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段描述符， 门描述符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23"/>
          <p:cNvSpPr txBox="1"/>
          <p:nvPr/>
        </p:nvSpPr>
        <p:spPr>
          <a:xfrm>
            <a:off x="5387315" y="209139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79014" y="3794868"/>
            <a:ext cx="3081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MAX(CPL,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RPL) </a:t>
            </a:r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&lt;=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DPL[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421130" y="3337560"/>
            <a:ext cx="4019550" cy="35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CPL &lt;= DPL[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门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]  &amp; CPL &gt;= DPL[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TextBox 13"/>
          <p:cNvSpPr txBox="1"/>
          <p:nvPr/>
        </p:nvSpPr>
        <p:spPr>
          <a:xfrm>
            <a:off x="464318" y="3333239"/>
            <a:ext cx="1107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访问门时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TextBox 13"/>
          <p:cNvSpPr txBox="1"/>
          <p:nvPr/>
        </p:nvSpPr>
        <p:spPr>
          <a:xfrm>
            <a:off x="478624" y="3794868"/>
            <a:ext cx="1107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访问段时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28745" y="778049"/>
            <a:ext cx="5194836" cy="2373768"/>
            <a:chOff x="28745" y="778049"/>
            <a:chExt cx="5194836" cy="2373768"/>
          </a:xfrm>
        </p:grpSpPr>
        <p:grpSp>
          <p:nvGrpSpPr>
            <p:cNvPr id="93" name="组合 92"/>
            <p:cNvGrpSpPr/>
            <p:nvPr/>
          </p:nvGrpSpPr>
          <p:grpSpPr>
            <a:xfrm>
              <a:off x="28745" y="778049"/>
              <a:ext cx="5194836" cy="2373768"/>
              <a:chOff x="2090409" y="1618878"/>
              <a:chExt cx="5194836" cy="2373768"/>
            </a:xfrm>
          </p:grpSpPr>
          <p:sp>
            <p:nvSpPr>
              <p:cNvPr id="95" name="矩形 94"/>
              <p:cNvSpPr/>
              <p:nvPr/>
            </p:nvSpPr>
            <p:spPr bwMode="auto">
              <a:xfrm>
                <a:off x="3071167" y="1924995"/>
                <a:ext cx="4214078" cy="414857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4"/>
              <p:cNvSpPr txBox="1"/>
              <p:nvPr/>
            </p:nvSpPr>
            <p:spPr>
              <a:xfrm>
                <a:off x="4108157" y="1968007"/>
                <a:ext cx="1274987" cy="49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Index</a:t>
                </a:r>
                <a:endPara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97" name="直接连接符 96"/>
              <p:cNvCxnSpPr/>
              <p:nvPr/>
            </p:nvCxnSpPr>
            <p:spPr>
              <a:xfrm rot="5400000">
                <a:off x="5892839" y="2135122"/>
                <a:ext cx="416010" cy="174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6"/>
              <p:cNvSpPr txBox="1"/>
              <p:nvPr/>
            </p:nvSpPr>
            <p:spPr>
              <a:xfrm>
                <a:off x="5831825" y="1920338"/>
                <a:ext cx="294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T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99" name="直接连接符 98"/>
              <p:cNvCxnSpPr/>
              <p:nvPr/>
            </p:nvCxnSpPr>
            <p:spPr>
              <a:xfrm flipH="1">
                <a:off x="3953851" y="2623306"/>
                <a:ext cx="1614041" cy="280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 rot="5400000">
                <a:off x="5645172" y="2121424"/>
                <a:ext cx="414857" cy="21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9"/>
              <p:cNvSpPr txBox="1"/>
              <p:nvPr/>
            </p:nvSpPr>
            <p:spPr>
              <a:xfrm>
                <a:off x="2646828" y="2493028"/>
                <a:ext cx="15579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Table Indicator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2" name="TextBox 12"/>
              <p:cNvSpPr txBox="1"/>
              <p:nvPr/>
            </p:nvSpPr>
            <p:spPr>
              <a:xfrm>
                <a:off x="2090409" y="3190910"/>
                <a:ext cx="5001871" cy="402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Requested Privilege Level</a:t>
                </a:r>
                <a:r>
                  <a:rPr lang="zh-CN" altLang="en-US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RPL</a:t>
                </a:r>
                <a:r>
                  <a:rPr lang="zh-CN" altLang="en-US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）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3" name="TextBox 13"/>
              <p:cNvSpPr txBox="1"/>
              <p:nvPr/>
            </p:nvSpPr>
            <p:spPr>
              <a:xfrm>
                <a:off x="2775443" y="3654092"/>
                <a:ext cx="33360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段选择子 </a:t>
                </a:r>
                <a:r>
                  <a:rPr lang="en-US" altLang="zh-CN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Segment Selector</a:t>
                </a:r>
                <a:endPara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4" name="直接连接符 103"/>
              <p:cNvCxnSpPr/>
              <p:nvPr/>
            </p:nvCxnSpPr>
            <p:spPr>
              <a:xfrm>
                <a:off x="6308985" y="2328790"/>
                <a:ext cx="7666" cy="10182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 flipH="1">
                <a:off x="4732475" y="3335825"/>
                <a:ext cx="1594192" cy="11245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 rot="5400000">
                <a:off x="5442034" y="2491472"/>
                <a:ext cx="266892" cy="21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8"/>
              <p:cNvSpPr txBox="1"/>
              <p:nvPr/>
            </p:nvSpPr>
            <p:spPr>
              <a:xfrm>
                <a:off x="3062099" y="1637292"/>
                <a:ext cx="446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15</a:t>
                </a:r>
              </a:p>
              <a:p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8" name="TextBox 19"/>
              <p:cNvSpPr txBox="1"/>
              <p:nvPr/>
            </p:nvSpPr>
            <p:spPr>
              <a:xfrm>
                <a:off x="5573704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" name="TextBox 20"/>
              <p:cNvSpPr txBox="1"/>
              <p:nvPr/>
            </p:nvSpPr>
            <p:spPr>
              <a:xfrm>
                <a:off x="5837165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0" name="TextBox 21"/>
              <p:cNvSpPr txBox="1"/>
              <p:nvPr/>
            </p:nvSpPr>
            <p:spPr>
              <a:xfrm>
                <a:off x="6072239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1" name="TextBox 22"/>
              <p:cNvSpPr txBox="1"/>
              <p:nvPr/>
            </p:nvSpPr>
            <p:spPr>
              <a:xfrm>
                <a:off x="6346554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2" name="TextBox 23"/>
              <p:cNvSpPr txBox="1"/>
              <p:nvPr/>
            </p:nvSpPr>
            <p:spPr>
              <a:xfrm>
                <a:off x="6062527" y="1968007"/>
                <a:ext cx="6480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RPL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3" name="TextBox 29"/>
              <p:cNvSpPr txBox="1"/>
              <p:nvPr/>
            </p:nvSpPr>
            <p:spPr>
              <a:xfrm>
                <a:off x="5859181" y="2083326"/>
                <a:ext cx="294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I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4" name="TextBox 23"/>
            <p:cNvSpPr txBox="1"/>
            <p:nvPr/>
          </p:nvSpPr>
          <p:spPr>
            <a:xfrm>
              <a:off x="4460453" y="1111253"/>
              <a:ext cx="698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CPL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矩形 189"/>
          <p:cNvSpPr/>
          <p:nvPr/>
        </p:nvSpPr>
        <p:spPr bwMode="auto">
          <a:xfrm>
            <a:off x="6156176" y="1286492"/>
            <a:ext cx="432048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–通过中断切换特权级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TextBox 11"/>
          <p:cNvSpPr txBox="1">
            <a:spLocks noChangeArrowheads="1"/>
          </p:cNvSpPr>
          <p:nvPr/>
        </p:nvSpPr>
        <p:spPr bwMode="auto">
          <a:xfrm>
            <a:off x="3641170" y="2993134"/>
            <a:ext cx="168930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Before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Transfer to Handler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6" name="Straight Arrow Connector 21"/>
          <p:cNvCxnSpPr>
            <a:cxnSpLocks noChangeShapeType="1"/>
          </p:cNvCxnSpPr>
          <p:nvPr/>
        </p:nvCxnSpPr>
        <p:spPr bwMode="auto">
          <a:xfrm flipH="1">
            <a:off x="3244295" y="3126484"/>
            <a:ext cx="417512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sp>
        <p:nvSpPr>
          <p:cNvPr id="127" name="TextBox 13"/>
          <p:cNvSpPr txBox="1">
            <a:spLocks noChangeArrowheads="1"/>
          </p:cNvSpPr>
          <p:nvPr/>
        </p:nvSpPr>
        <p:spPr bwMode="auto">
          <a:xfrm>
            <a:off x="3285570" y="4385371"/>
            <a:ext cx="168930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Transfer to Handler</a:t>
            </a:r>
            <a:endParaRPr lang="zh-CN" altLang="en-US" sz="1200" b="1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TextBox 14"/>
          <p:cNvSpPr txBox="1">
            <a:spLocks noChangeArrowheads="1"/>
          </p:cNvSpPr>
          <p:nvPr/>
        </p:nvSpPr>
        <p:spPr bwMode="auto">
          <a:xfrm>
            <a:off x="2462126" y="2293992"/>
            <a:ext cx="225433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Interrupt Stack Usage with</a:t>
            </a:r>
          </a:p>
          <a:p>
            <a:pPr algn="ctr"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Privilege-Level Change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1915046" y="1914434"/>
            <a:ext cx="4677740" cy="36392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连接符 129"/>
          <p:cNvCxnSpPr>
            <a:stCxn id="129" idx="0"/>
            <a:endCxn id="129" idx="2"/>
          </p:cNvCxnSpPr>
          <p:nvPr/>
        </p:nvCxnSpPr>
        <p:spPr>
          <a:xfrm rot="16200000" flipH="1">
            <a:off x="4071956" y="2096216"/>
            <a:ext cx="363920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 bwMode="auto">
          <a:xfrm>
            <a:off x="1915046" y="1295953"/>
            <a:ext cx="4677740" cy="4375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2" name="直接连接符 131"/>
          <p:cNvCxnSpPr/>
          <p:nvPr/>
        </p:nvCxnSpPr>
        <p:spPr>
          <a:xfrm rot="5400000">
            <a:off x="4149334" y="1508061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rot="5400000">
            <a:off x="4379387" y="1508061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rot="5400000">
            <a:off x="4686124" y="1508061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rot="5400000">
            <a:off x="5452967" y="1518980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882328" y="1111672"/>
            <a:ext cx="416140" cy="28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  <a:p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674416" y="1398120"/>
            <a:ext cx="10101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 31..16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438113" y="1132169"/>
            <a:ext cx="211167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355559" y="1127304"/>
            <a:ext cx="305835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547128" y="1398984"/>
            <a:ext cx="383387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355559" y="1737664"/>
            <a:ext cx="228539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545795" y="2008125"/>
            <a:ext cx="231599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992376" y="1740743"/>
            <a:ext cx="364776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 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345372" y="1411060"/>
            <a:ext cx="230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618640" y="1268754"/>
            <a:ext cx="3067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877489" y="1398480"/>
            <a:ext cx="1008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  D  1  </a:t>
            </a:r>
            <a:r>
              <a:rPr lang="en-US" altLang="zh-CN" sz="9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0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497517" y="1975088"/>
            <a:ext cx="1400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 Selector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979797" y="1975088"/>
            <a:ext cx="1284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 15..0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882328" y="1736650"/>
            <a:ext cx="416140" cy="28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  <a:p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633616" y="1132169"/>
            <a:ext cx="211167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083494" y="1124611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310161" y="1124611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484616" y="1124611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678934" y="1124611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857589" y="1124611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202560" y="1740743"/>
            <a:ext cx="364776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 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Down Arrow 5"/>
          <p:cNvSpPr>
            <a:spLocks noChangeArrowheads="1"/>
          </p:cNvSpPr>
          <p:nvPr/>
        </p:nvSpPr>
        <p:spPr bwMode="auto">
          <a:xfrm>
            <a:off x="4478601" y="812376"/>
            <a:ext cx="348712" cy="191878"/>
          </a:xfrm>
          <a:prstGeom prst="downArrow">
            <a:avLst>
              <a:gd name="adj1" fmla="val 50000"/>
              <a:gd name="adj2" fmla="val 49996"/>
            </a:avLst>
          </a:prstGeom>
          <a:solidFill>
            <a:srgbClr val="C00000"/>
          </a:solidFill>
          <a:ln w="9525">
            <a:solidFill>
              <a:srgbClr val="005072"/>
            </a:solidFill>
            <a:miter lim="800000"/>
          </a:ln>
          <a:effectLst/>
        </p:spPr>
        <p:txBody>
          <a:bodyPr/>
          <a:lstStyle/>
          <a:p>
            <a:pPr>
              <a:buFont typeface="Arial" panose="02080604020202020204" charset="0"/>
              <a:buNone/>
            </a:pPr>
            <a:endParaRPr lang="zh-CN" altLang="en-US"/>
          </a:p>
        </p:txBody>
      </p:sp>
      <p:sp>
        <p:nvSpPr>
          <p:cNvPr id="158" name="TextBox 14"/>
          <p:cNvSpPr txBox="1">
            <a:spLocks noChangeArrowheads="1"/>
          </p:cNvSpPr>
          <p:nvPr/>
        </p:nvSpPr>
        <p:spPr bwMode="auto">
          <a:xfrm>
            <a:off x="3707904" y="936474"/>
            <a:ext cx="129131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Interrupt Gate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646200" y="1398480"/>
            <a:ext cx="1008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  </a:t>
            </a:r>
            <a:r>
              <a:rPr lang="en-US" altLang="zh-CN" sz="9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9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0" name="直接连接符 159"/>
          <p:cNvCxnSpPr/>
          <p:nvPr/>
        </p:nvCxnSpPr>
        <p:spPr>
          <a:xfrm rot="5400000">
            <a:off x="5924620" y="1518981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5927090" y="1132169"/>
            <a:ext cx="211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122593" y="1132169"/>
            <a:ext cx="211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3" name="直接连接符 162"/>
          <p:cNvCxnSpPr/>
          <p:nvPr/>
        </p:nvCxnSpPr>
        <p:spPr>
          <a:xfrm>
            <a:off x="2129002" y="2787774"/>
            <a:ext cx="0" cy="223224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>
            <a:off x="2129002" y="307580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>
            <a:off x="2129002" y="331965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2129002" y="356626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2129002" y="381011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2129002" y="405949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2129002" y="430334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129002" y="4543787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>
            <a:off x="2129002" y="4790402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>
            <a:off x="3215920" y="2787774"/>
            <a:ext cx="0" cy="223224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21"/>
          <p:cNvCxnSpPr>
            <a:cxnSpLocks noChangeShapeType="1"/>
          </p:cNvCxnSpPr>
          <p:nvPr/>
        </p:nvCxnSpPr>
        <p:spPr bwMode="auto">
          <a:xfrm>
            <a:off x="4925242" y="4710970"/>
            <a:ext cx="446584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 bwMode="auto">
          <a:xfrm>
            <a:off x="6156176" y="1286492"/>
            <a:ext cx="432048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–通过中断切换特权级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TextBox 11"/>
          <p:cNvSpPr txBox="1">
            <a:spLocks noChangeArrowheads="1"/>
          </p:cNvSpPr>
          <p:nvPr/>
        </p:nvSpPr>
        <p:spPr bwMode="auto">
          <a:xfrm>
            <a:off x="3641170" y="2993134"/>
            <a:ext cx="168930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Before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Transfer to Handler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6" name="Straight Arrow Connector 21"/>
          <p:cNvCxnSpPr>
            <a:cxnSpLocks noChangeShapeType="1"/>
          </p:cNvCxnSpPr>
          <p:nvPr/>
        </p:nvCxnSpPr>
        <p:spPr bwMode="auto">
          <a:xfrm flipH="1">
            <a:off x="3244295" y="3126484"/>
            <a:ext cx="417512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sp>
        <p:nvSpPr>
          <p:cNvPr id="127" name="TextBox 13"/>
          <p:cNvSpPr txBox="1">
            <a:spLocks noChangeArrowheads="1"/>
          </p:cNvSpPr>
          <p:nvPr/>
        </p:nvSpPr>
        <p:spPr bwMode="auto">
          <a:xfrm>
            <a:off x="3285570" y="4385371"/>
            <a:ext cx="168930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Transfer to Handler</a:t>
            </a:r>
            <a:endParaRPr lang="zh-CN" altLang="en-US" sz="1200" b="1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TextBox 14"/>
          <p:cNvSpPr txBox="1">
            <a:spLocks noChangeArrowheads="1"/>
          </p:cNvSpPr>
          <p:nvPr/>
        </p:nvSpPr>
        <p:spPr bwMode="auto">
          <a:xfrm>
            <a:off x="2462126" y="2293992"/>
            <a:ext cx="225433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Interrupt Stack Usage with</a:t>
            </a:r>
          </a:p>
          <a:p>
            <a:pPr algn="ctr"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Privilege-Level Change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1915046" y="1914434"/>
            <a:ext cx="4677740" cy="36392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连接符 129"/>
          <p:cNvCxnSpPr>
            <a:stCxn id="129" idx="0"/>
            <a:endCxn id="129" idx="2"/>
          </p:cNvCxnSpPr>
          <p:nvPr/>
        </p:nvCxnSpPr>
        <p:spPr>
          <a:xfrm rot="16200000" flipH="1">
            <a:off x="4071956" y="2096216"/>
            <a:ext cx="363920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 bwMode="auto">
          <a:xfrm>
            <a:off x="1915046" y="1295953"/>
            <a:ext cx="4677740" cy="4375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2" name="直接连接符 131"/>
          <p:cNvCxnSpPr/>
          <p:nvPr/>
        </p:nvCxnSpPr>
        <p:spPr>
          <a:xfrm rot="5400000">
            <a:off x="4149334" y="1508061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rot="5400000">
            <a:off x="4379387" y="1508061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rot="5400000">
            <a:off x="4686124" y="1508061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rot="5400000">
            <a:off x="5452967" y="1518980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882328" y="1111672"/>
            <a:ext cx="416140" cy="28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  <a:p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674416" y="1398120"/>
            <a:ext cx="10101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 31..16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438113" y="1132169"/>
            <a:ext cx="211167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355559" y="1127304"/>
            <a:ext cx="305835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547128" y="1398984"/>
            <a:ext cx="383387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355559" y="1737664"/>
            <a:ext cx="228539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545795" y="2008125"/>
            <a:ext cx="231599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992376" y="1740743"/>
            <a:ext cx="364776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 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345372" y="1411060"/>
            <a:ext cx="230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618640" y="1268754"/>
            <a:ext cx="3067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877489" y="1398480"/>
            <a:ext cx="1008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  D  1  </a:t>
            </a:r>
            <a:r>
              <a:rPr lang="en-US" altLang="zh-CN" sz="9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0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497517" y="1975088"/>
            <a:ext cx="1400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 Selector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979797" y="1975088"/>
            <a:ext cx="1284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 15..0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882328" y="1736650"/>
            <a:ext cx="416140" cy="28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  <a:p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633616" y="1132169"/>
            <a:ext cx="211167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083494" y="1124611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310161" y="1124611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484616" y="1124611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678934" y="1124611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857589" y="1124611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202560" y="1740743"/>
            <a:ext cx="364776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 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Down Arrow 5"/>
          <p:cNvSpPr>
            <a:spLocks noChangeArrowheads="1"/>
          </p:cNvSpPr>
          <p:nvPr/>
        </p:nvSpPr>
        <p:spPr bwMode="auto">
          <a:xfrm>
            <a:off x="4478601" y="812376"/>
            <a:ext cx="348712" cy="191878"/>
          </a:xfrm>
          <a:prstGeom prst="downArrow">
            <a:avLst>
              <a:gd name="adj1" fmla="val 50000"/>
              <a:gd name="adj2" fmla="val 49996"/>
            </a:avLst>
          </a:prstGeom>
          <a:solidFill>
            <a:srgbClr val="C00000"/>
          </a:solidFill>
          <a:ln w="9525">
            <a:solidFill>
              <a:srgbClr val="005072"/>
            </a:solidFill>
            <a:miter lim="800000"/>
          </a:ln>
          <a:effectLst/>
        </p:spPr>
        <p:txBody>
          <a:bodyPr/>
          <a:lstStyle/>
          <a:p>
            <a:pPr>
              <a:buFont typeface="Arial" panose="02080604020202020204" charset="0"/>
              <a:buNone/>
            </a:pPr>
            <a:endParaRPr lang="zh-CN" altLang="en-US"/>
          </a:p>
        </p:txBody>
      </p:sp>
      <p:sp>
        <p:nvSpPr>
          <p:cNvPr id="158" name="TextBox 14"/>
          <p:cNvSpPr txBox="1">
            <a:spLocks noChangeArrowheads="1"/>
          </p:cNvSpPr>
          <p:nvPr/>
        </p:nvSpPr>
        <p:spPr bwMode="auto">
          <a:xfrm>
            <a:off x="3707904" y="936474"/>
            <a:ext cx="129131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Interrupt Gate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646200" y="1398480"/>
            <a:ext cx="1008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  </a:t>
            </a:r>
            <a:r>
              <a:rPr lang="en-US" altLang="zh-CN" sz="9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9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0" name="直接连接符 159"/>
          <p:cNvCxnSpPr/>
          <p:nvPr/>
        </p:nvCxnSpPr>
        <p:spPr>
          <a:xfrm rot="5400000">
            <a:off x="5924620" y="1518981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5927090" y="1132169"/>
            <a:ext cx="211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122593" y="1132169"/>
            <a:ext cx="211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3" name="直接连接符 162"/>
          <p:cNvCxnSpPr/>
          <p:nvPr/>
        </p:nvCxnSpPr>
        <p:spPr>
          <a:xfrm>
            <a:off x="2129002" y="2787774"/>
            <a:ext cx="0" cy="223224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>
            <a:off x="2129002" y="307580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>
            <a:off x="2129002" y="331965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2129002" y="356626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2129002" y="381011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2129002" y="405949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2129002" y="430334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129002" y="4543787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>
            <a:off x="2129002" y="4790402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>
            <a:off x="3215920" y="2787774"/>
            <a:ext cx="0" cy="223224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21"/>
          <p:cNvCxnSpPr>
            <a:cxnSpLocks noChangeShapeType="1"/>
          </p:cNvCxnSpPr>
          <p:nvPr/>
        </p:nvCxnSpPr>
        <p:spPr bwMode="auto">
          <a:xfrm>
            <a:off x="4925242" y="4710970"/>
            <a:ext cx="446584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cxnSp>
        <p:nvCxnSpPr>
          <p:cNvPr id="174" name="直接连接符 173"/>
          <p:cNvCxnSpPr/>
          <p:nvPr/>
        </p:nvCxnSpPr>
        <p:spPr>
          <a:xfrm>
            <a:off x="5429298" y="2787774"/>
            <a:ext cx="0" cy="223224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>
            <a:off x="5429298" y="307580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>
            <a:off x="5429298" y="331965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>
            <a:off x="5429298" y="356626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>
            <a:off x="5429298" y="381011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5429298" y="405949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5429298" y="430334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>
            <a:off x="5429298" y="4543787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5429298" y="4790402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>
            <a:off x="6516216" y="2787774"/>
            <a:ext cx="0" cy="223224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1"/>
          <p:cNvSpPr txBox="1">
            <a:spLocks noChangeArrowheads="1"/>
          </p:cNvSpPr>
          <p:nvPr/>
        </p:nvSpPr>
        <p:spPr bwMode="auto">
          <a:xfrm>
            <a:off x="5701107" y="3564051"/>
            <a:ext cx="51328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</a:t>
            </a:r>
          </a:p>
        </p:txBody>
      </p:sp>
      <p:sp>
        <p:nvSpPr>
          <p:cNvPr id="185" name="TextBox 11"/>
          <p:cNvSpPr txBox="1">
            <a:spLocks noChangeArrowheads="1"/>
          </p:cNvSpPr>
          <p:nvPr/>
        </p:nvSpPr>
        <p:spPr bwMode="auto">
          <a:xfrm>
            <a:off x="5701107" y="3316497"/>
            <a:ext cx="41710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SS 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" name="TextBox 11"/>
          <p:cNvSpPr txBox="1">
            <a:spLocks noChangeArrowheads="1"/>
          </p:cNvSpPr>
          <p:nvPr/>
        </p:nvSpPr>
        <p:spPr bwMode="auto">
          <a:xfrm>
            <a:off x="5560394" y="3811605"/>
            <a:ext cx="849913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EFLAGS 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7" name="TextBox 11"/>
          <p:cNvSpPr txBox="1">
            <a:spLocks noChangeArrowheads="1"/>
          </p:cNvSpPr>
          <p:nvPr/>
        </p:nvSpPr>
        <p:spPr bwMode="auto">
          <a:xfrm>
            <a:off x="5749574" y="4056035"/>
            <a:ext cx="42832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 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TextBox 11"/>
          <p:cNvSpPr txBox="1">
            <a:spLocks noChangeArrowheads="1"/>
          </p:cNvSpPr>
          <p:nvPr/>
        </p:nvSpPr>
        <p:spPr bwMode="auto">
          <a:xfrm>
            <a:off x="5749574" y="4305151"/>
            <a:ext cx="471604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EIP 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9" name="TextBox 11"/>
          <p:cNvSpPr txBox="1">
            <a:spLocks noChangeArrowheads="1"/>
          </p:cNvSpPr>
          <p:nvPr/>
        </p:nvSpPr>
        <p:spPr bwMode="auto">
          <a:xfrm>
            <a:off x="5486824" y="4539071"/>
            <a:ext cx="101425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Error Code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–切换特权级 (0 to 3)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TextBox 11"/>
          <p:cNvSpPr txBox="1">
            <a:spLocks noChangeArrowheads="1"/>
          </p:cNvSpPr>
          <p:nvPr/>
        </p:nvSpPr>
        <p:spPr bwMode="auto">
          <a:xfrm>
            <a:off x="1924348" y="1074970"/>
            <a:ext cx="989992" cy="4020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Before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7" name="Straight Arrow Connector 21"/>
          <p:cNvCxnSpPr>
            <a:cxnSpLocks noChangeShapeType="1"/>
          </p:cNvCxnSpPr>
          <p:nvPr/>
        </p:nvCxnSpPr>
        <p:spPr bwMode="auto">
          <a:xfrm flipH="1">
            <a:off x="1578682" y="1191113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sp>
        <p:nvSpPr>
          <p:cNvPr id="118" name="TextBox 13"/>
          <p:cNvSpPr txBox="1">
            <a:spLocks noChangeArrowheads="1"/>
          </p:cNvSpPr>
          <p:nvPr/>
        </p:nvSpPr>
        <p:spPr bwMode="auto">
          <a:xfrm>
            <a:off x="1700328" y="1882279"/>
            <a:ext cx="989992" cy="4020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607298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607298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07298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07298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607298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607298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607298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607298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607298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1553969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21"/>
          <p:cNvCxnSpPr>
            <a:cxnSpLocks noChangeShapeType="1"/>
          </p:cNvCxnSpPr>
          <p:nvPr/>
        </p:nvCxnSpPr>
        <p:spPr bwMode="auto">
          <a:xfrm>
            <a:off x="2658537" y="2061275"/>
            <a:ext cx="388960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cxnSp>
        <p:nvCxnSpPr>
          <p:cNvPr id="130" name="直接连接符 129"/>
          <p:cNvCxnSpPr/>
          <p:nvPr/>
        </p:nvCxnSpPr>
        <p:spPr>
          <a:xfrm>
            <a:off x="3097553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3097553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3097553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3097553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3097553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3097553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3097553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3097553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3097553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4044224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1"/>
          <p:cNvSpPr txBox="1">
            <a:spLocks noChangeArrowheads="1"/>
          </p:cNvSpPr>
          <p:nvPr/>
        </p:nvSpPr>
        <p:spPr bwMode="auto">
          <a:xfrm>
            <a:off x="3162274" y="1304059"/>
            <a:ext cx="771814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EFLAGS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TextBox 11"/>
          <p:cNvSpPr txBox="1">
            <a:spLocks noChangeArrowheads="1"/>
          </p:cNvSpPr>
          <p:nvPr/>
        </p:nvSpPr>
        <p:spPr bwMode="auto">
          <a:xfrm>
            <a:off x="3107350" y="1519670"/>
            <a:ext cx="1005403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CS(RPL=0)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TextBox 11"/>
          <p:cNvSpPr txBox="1">
            <a:spLocks noChangeArrowheads="1"/>
          </p:cNvSpPr>
          <p:nvPr/>
        </p:nvSpPr>
        <p:spPr bwMode="auto">
          <a:xfrm>
            <a:off x="3310849" y="1735282"/>
            <a:ext cx="42511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TextBox 11"/>
          <p:cNvSpPr txBox="1">
            <a:spLocks noChangeArrowheads="1"/>
          </p:cNvSpPr>
          <p:nvPr/>
        </p:nvSpPr>
        <p:spPr bwMode="auto">
          <a:xfrm>
            <a:off x="3100310" y="1934482"/>
            <a:ext cx="101425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Error Code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–切换特权级 (0 to 3)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TextBox 11"/>
          <p:cNvSpPr txBox="1">
            <a:spLocks noChangeArrowheads="1"/>
          </p:cNvSpPr>
          <p:nvPr/>
        </p:nvSpPr>
        <p:spPr bwMode="auto">
          <a:xfrm>
            <a:off x="1924348" y="1074970"/>
            <a:ext cx="113665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Before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7" name="Straight Arrow Connector 21"/>
          <p:cNvCxnSpPr>
            <a:cxnSpLocks noChangeShapeType="1"/>
          </p:cNvCxnSpPr>
          <p:nvPr/>
        </p:nvCxnSpPr>
        <p:spPr bwMode="auto">
          <a:xfrm flipH="1">
            <a:off x="1578682" y="1191113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sp>
        <p:nvSpPr>
          <p:cNvPr id="118" name="TextBox 13"/>
          <p:cNvSpPr txBox="1">
            <a:spLocks noChangeArrowheads="1"/>
          </p:cNvSpPr>
          <p:nvPr/>
        </p:nvSpPr>
        <p:spPr bwMode="auto">
          <a:xfrm>
            <a:off x="1700328" y="1882279"/>
            <a:ext cx="113665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607298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607298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07298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07298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607298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607298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607298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607298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607298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1553969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21"/>
          <p:cNvCxnSpPr>
            <a:cxnSpLocks noChangeShapeType="1"/>
          </p:cNvCxnSpPr>
          <p:nvPr/>
        </p:nvCxnSpPr>
        <p:spPr bwMode="auto">
          <a:xfrm>
            <a:off x="2658537" y="2061275"/>
            <a:ext cx="388960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cxnSp>
        <p:nvCxnSpPr>
          <p:cNvPr id="130" name="直接连接符 129"/>
          <p:cNvCxnSpPr/>
          <p:nvPr/>
        </p:nvCxnSpPr>
        <p:spPr>
          <a:xfrm>
            <a:off x="3097553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3097553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3097553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3097553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3097553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3097553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3097553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3097553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3097553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4044224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1"/>
          <p:cNvSpPr txBox="1">
            <a:spLocks noChangeArrowheads="1"/>
          </p:cNvSpPr>
          <p:nvPr/>
        </p:nvSpPr>
        <p:spPr bwMode="auto">
          <a:xfrm>
            <a:off x="3162274" y="1304059"/>
            <a:ext cx="771814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EFLAGS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TextBox 11"/>
          <p:cNvSpPr txBox="1">
            <a:spLocks noChangeArrowheads="1"/>
          </p:cNvSpPr>
          <p:nvPr/>
        </p:nvSpPr>
        <p:spPr bwMode="auto">
          <a:xfrm>
            <a:off x="3107350" y="1519670"/>
            <a:ext cx="1005403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CS(RPL=0)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TextBox 11"/>
          <p:cNvSpPr txBox="1">
            <a:spLocks noChangeArrowheads="1"/>
          </p:cNvSpPr>
          <p:nvPr/>
        </p:nvSpPr>
        <p:spPr bwMode="auto">
          <a:xfrm>
            <a:off x="3310849" y="1735282"/>
            <a:ext cx="42511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TextBox 11"/>
          <p:cNvSpPr txBox="1">
            <a:spLocks noChangeArrowheads="1"/>
          </p:cNvSpPr>
          <p:nvPr/>
        </p:nvSpPr>
        <p:spPr bwMode="auto">
          <a:xfrm>
            <a:off x="3100310" y="1934482"/>
            <a:ext cx="101425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Error Code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TextBox 11"/>
          <p:cNvSpPr txBox="1">
            <a:spLocks noChangeArrowheads="1"/>
          </p:cNvSpPr>
          <p:nvPr/>
        </p:nvSpPr>
        <p:spPr bwMode="auto">
          <a:xfrm>
            <a:off x="5796136" y="2159145"/>
            <a:ext cx="121039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After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Stack Update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5" name="Straight Arrow Connector 21"/>
          <p:cNvCxnSpPr>
            <a:cxnSpLocks noChangeShapeType="1"/>
          </p:cNvCxnSpPr>
          <p:nvPr/>
        </p:nvCxnSpPr>
        <p:spPr bwMode="auto">
          <a:xfrm flipH="1">
            <a:off x="5450470" y="2275288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cxnSp>
        <p:nvCxnSpPr>
          <p:cNvPr id="177" name="直接连接符 176"/>
          <p:cNvCxnSpPr/>
          <p:nvPr/>
        </p:nvCxnSpPr>
        <p:spPr>
          <a:xfrm>
            <a:off x="4479086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>
            <a:off x="4479086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4479086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4479086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>
            <a:off x="4479086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4479086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>
            <a:off x="4479086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4479086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>
            <a:off x="4479086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5425757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>
            <a:off x="6969341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6969341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>
            <a:off x="6969341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/>
        </p:nvCxnSpPr>
        <p:spPr>
          <a:xfrm>
            <a:off x="6969341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6969341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6969341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>
            <a:off x="6969341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6969341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6969341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7916012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1"/>
          <p:cNvSpPr txBox="1">
            <a:spLocks noChangeArrowheads="1"/>
          </p:cNvSpPr>
          <p:nvPr/>
        </p:nvSpPr>
        <p:spPr bwMode="auto">
          <a:xfrm>
            <a:off x="4477410" y="1283039"/>
            <a:ext cx="994183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SS(RPL=3)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9" name="TextBox 11"/>
          <p:cNvSpPr txBox="1">
            <a:spLocks noChangeArrowheads="1"/>
          </p:cNvSpPr>
          <p:nvPr/>
        </p:nvSpPr>
        <p:spPr bwMode="auto">
          <a:xfrm>
            <a:off x="4724663" y="1498650"/>
            <a:ext cx="470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0" name="TextBox 11"/>
          <p:cNvSpPr txBox="1">
            <a:spLocks noChangeArrowheads="1"/>
          </p:cNvSpPr>
          <p:nvPr/>
        </p:nvSpPr>
        <p:spPr bwMode="auto">
          <a:xfrm>
            <a:off x="4541905" y="1714262"/>
            <a:ext cx="782587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EFLAGS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1" name="TextBox 11"/>
          <p:cNvSpPr txBox="1">
            <a:spLocks noChangeArrowheads="1"/>
          </p:cNvSpPr>
          <p:nvPr/>
        </p:nvSpPr>
        <p:spPr bwMode="auto">
          <a:xfrm>
            <a:off x="4476078" y="1913462"/>
            <a:ext cx="1005403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CS(RPL=3)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2" name="TextBox 11"/>
          <p:cNvSpPr txBox="1">
            <a:spLocks noChangeArrowheads="1"/>
          </p:cNvSpPr>
          <p:nvPr/>
        </p:nvSpPr>
        <p:spPr bwMode="auto">
          <a:xfrm>
            <a:off x="4752138" y="2127630"/>
            <a:ext cx="42511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–切换特权级 (0 to 3)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TextBox 11"/>
          <p:cNvSpPr txBox="1">
            <a:spLocks noChangeArrowheads="1"/>
          </p:cNvSpPr>
          <p:nvPr/>
        </p:nvSpPr>
        <p:spPr bwMode="auto">
          <a:xfrm>
            <a:off x="1924348" y="1074970"/>
            <a:ext cx="113665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Before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7" name="Straight Arrow Connector 21"/>
          <p:cNvCxnSpPr>
            <a:cxnSpLocks noChangeShapeType="1"/>
          </p:cNvCxnSpPr>
          <p:nvPr/>
        </p:nvCxnSpPr>
        <p:spPr bwMode="auto">
          <a:xfrm flipH="1">
            <a:off x="1578682" y="1191113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sp>
        <p:nvSpPr>
          <p:cNvPr id="118" name="TextBox 13"/>
          <p:cNvSpPr txBox="1">
            <a:spLocks noChangeArrowheads="1"/>
          </p:cNvSpPr>
          <p:nvPr/>
        </p:nvSpPr>
        <p:spPr bwMode="auto">
          <a:xfrm>
            <a:off x="1700328" y="1882279"/>
            <a:ext cx="113665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607298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607298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07298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07298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607298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607298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607298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607298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607298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1553969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21"/>
          <p:cNvCxnSpPr>
            <a:cxnSpLocks noChangeShapeType="1"/>
          </p:cNvCxnSpPr>
          <p:nvPr/>
        </p:nvCxnSpPr>
        <p:spPr bwMode="auto">
          <a:xfrm>
            <a:off x="2658537" y="2061275"/>
            <a:ext cx="388960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cxnSp>
        <p:nvCxnSpPr>
          <p:cNvPr id="130" name="直接连接符 129"/>
          <p:cNvCxnSpPr/>
          <p:nvPr/>
        </p:nvCxnSpPr>
        <p:spPr>
          <a:xfrm>
            <a:off x="3097553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3097553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3097553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3097553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3097553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3097553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3097553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3097553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3097553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4044224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1"/>
          <p:cNvSpPr txBox="1">
            <a:spLocks noChangeArrowheads="1"/>
          </p:cNvSpPr>
          <p:nvPr/>
        </p:nvSpPr>
        <p:spPr bwMode="auto">
          <a:xfrm>
            <a:off x="3162274" y="1304059"/>
            <a:ext cx="771814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EFLAGS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TextBox 11"/>
          <p:cNvSpPr txBox="1">
            <a:spLocks noChangeArrowheads="1"/>
          </p:cNvSpPr>
          <p:nvPr/>
        </p:nvSpPr>
        <p:spPr bwMode="auto">
          <a:xfrm>
            <a:off x="3107350" y="1519670"/>
            <a:ext cx="1005403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CS(RPL=0)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TextBox 11"/>
          <p:cNvSpPr txBox="1">
            <a:spLocks noChangeArrowheads="1"/>
          </p:cNvSpPr>
          <p:nvPr/>
        </p:nvSpPr>
        <p:spPr bwMode="auto">
          <a:xfrm>
            <a:off x="3310849" y="1735282"/>
            <a:ext cx="42511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TextBox 11"/>
          <p:cNvSpPr txBox="1">
            <a:spLocks noChangeArrowheads="1"/>
          </p:cNvSpPr>
          <p:nvPr/>
        </p:nvSpPr>
        <p:spPr bwMode="auto">
          <a:xfrm>
            <a:off x="3100310" y="1934482"/>
            <a:ext cx="101425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Error Code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TextBox 11"/>
          <p:cNvSpPr txBox="1">
            <a:spLocks noChangeArrowheads="1"/>
          </p:cNvSpPr>
          <p:nvPr/>
        </p:nvSpPr>
        <p:spPr bwMode="auto">
          <a:xfrm>
            <a:off x="5796136" y="2159145"/>
            <a:ext cx="121039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After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Stack Update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5" name="Straight Arrow Connector 21"/>
          <p:cNvCxnSpPr>
            <a:cxnSpLocks noChangeShapeType="1"/>
          </p:cNvCxnSpPr>
          <p:nvPr/>
        </p:nvCxnSpPr>
        <p:spPr bwMode="auto">
          <a:xfrm flipH="1">
            <a:off x="5450470" y="2275288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cxnSp>
        <p:nvCxnSpPr>
          <p:cNvPr id="177" name="直接连接符 176"/>
          <p:cNvCxnSpPr/>
          <p:nvPr/>
        </p:nvCxnSpPr>
        <p:spPr>
          <a:xfrm>
            <a:off x="4479086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>
            <a:off x="4479086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4479086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4479086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>
            <a:off x="4479086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4479086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>
            <a:off x="4479086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4479086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>
            <a:off x="4479086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5425757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>
            <a:off x="6969341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6969341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>
            <a:off x="6969341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/>
        </p:nvCxnSpPr>
        <p:spPr>
          <a:xfrm>
            <a:off x="6969341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6969341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6969341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>
            <a:off x="6969341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6969341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6969341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7916012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1"/>
          <p:cNvSpPr txBox="1">
            <a:spLocks noChangeArrowheads="1"/>
          </p:cNvSpPr>
          <p:nvPr/>
        </p:nvSpPr>
        <p:spPr bwMode="auto">
          <a:xfrm>
            <a:off x="4477410" y="1283039"/>
            <a:ext cx="994183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SS(RPL=3)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9" name="TextBox 11"/>
          <p:cNvSpPr txBox="1">
            <a:spLocks noChangeArrowheads="1"/>
          </p:cNvSpPr>
          <p:nvPr/>
        </p:nvSpPr>
        <p:spPr bwMode="auto">
          <a:xfrm>
            <a:off x="4724663" y="1498650"/>
            <a:ext cx="470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0" name="TextBox 11"/>
          <p:cNvSpPr txBox="1">
            <a:spLocks noChangeArrowheads="1"/>
          </p:cNvSpPr>
          <p:nvPr/>
        </p:nvSpPr>
        <p:spPr bwMode="auto">
          <a:xfrm>
            <a:off x="4541905" y="1714262"/>
            <a:ext cx="782587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EFLAGS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1" name="TextBox 11"/>
          <p:cNvSpPr txBox="1">
            <a:spLocks noChangeArrowheads="1"/>
          </p:cNvSpPr>
          <p:nvPr/>
        </p:nvSpPr>
        <p:spPr bwMode="auto">
          <a:xfrm>
            <a:off x="4476078" y="1913462"/>
            <a:ext cx="1005403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CS(RPL=3)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2" name="TextBox 11"/>
          <p:cNvSpPr txBox="1">
            <a:spLocks noChangeArrowheads="1"/>
          </p:cNvSpPr>
          <p:nvPr/>
        </p:nvSpPr>
        <p:spPr bwMode="auto">
          <a:xfrm>
            <a:off x="4752138" y="2127630"/>
            <a:ext cx="42511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969341" y="3053035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6969341" y="330390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6969341" y="351628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6969341" y="373107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6969341" y="394345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969341" y="4160664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969341" y="437304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6969341" y="458246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6969341" y="479725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7916012" y="3053035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21"/>
          <p:cNvCxnSpPr>
            <a:cxnSpLocks noChangeShapeType="1"/>
          </p:cNvCxnSpPr>
          <p:nvPr/>
        </p:nvCxnSpPr>
        <p:spPr bwMode="auto">
          <a:xfrm>
            <a:off x="6228184" y="3651870"/>
            <a:ext cx="690626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sp>
        <p:nvSpPr>
          <p:cNvPr id="70" name="TextBox 11"/>
          <p:cNvSpPr txBox="1">
            <a:spLocks noChangeArrowheads="1"/>
          </p:cNvSpPr>
          <p:nvPr/>
        </p:nvSpPr>
        <p:spPr bwMode="auto">
          <a:xfrm>
            <a:off x="5377917" y="3404667"/>
            <a:ext cx="91332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After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Exit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–切换特权级 (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to 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TextBox 11"/>
          <p:cNvSpPr txBox="1">
            <a:spLocks noChangeArrowheads="1"/>
          </p:cNvSpPr>
          <p:nvPr/>
        </p:nvSpPr>
        <p:spPr bwMode="auto">
          <a:xfrm>
            <a:off x="1924348" y="1074970"/>
            <a:ext cx="989992" cy="4020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Before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7" name="Straight Arrow Connector 21"/>
          <p:cNvCxnSpPr>
            <a:cxnSpLocks noChangeShapeType="1"/>
          </p:cNvCxnSpPr>
          <p:nvPr/>
        </p:nvCxnSpPr>
        <p:spPr bwMode="auto">
          <a:xfrm flipH="1">
            <a:off x="1578682" y="1191113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cxnSp>
        <p:nvCxnSpPr>
          <p:cNvPr id="119" name="直接连接符 118"/>
          <p:cNvCxnSpPr/>
          <p:nvPr/>
        </p:nvCxnSpPr>
        <p:spPr>
          <a:xfrm>
            <a:off x="607298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607298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07298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07298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607298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607298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607298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607298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607298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1553969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000511" y="214313"/>
            <a:ext cx="2143125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概  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TextBox 10"/>
          <p:cNvSpPr txBox="1">
            <a:spLocks noChangeArrowheads="1"/>
          </p:cNvSpPr>
          <p:nvPr/>
        </p:nvSpPr>
        <p:spPr bwMode="auto">
          <a:xfrm>
            <a:off x="1143000" y="1000114"/>
            <a:ext cx="6858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特权级（privilege levels）</a:t>
            </a:r>
          </a:p>
        </p:txBody>
      </p:sp>
      <p:sp>
        <p:nvSpPr>
          <p:cNvPr id="16387" name="矩形 8"/>
          <p:cNvSpPr>
            <a:spLocks noChangeArrowheads="1"/>
          </p:cNvSpPr>
          <p:nvPr/>
        </p:nvSpPr>
        <p:spPr bwMode="auto">
          <a:xfrm>
            <a:off x="785813" y="1036626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7" name="TextBox 10"/>
          <p:cNvSpPr txBox="1">
            <a:spLocks noChangeArrowheads="1"/>
          </p:cNvSpPr>
          <p:nvPr/>
        </p:nvSpPr>
        <p:spPr bwMode="auto">
          <a:xfrm>
            <a:off x="1143000" y="1379519"/>
            <a:ext cx="685800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内存管理单元（Memory Management Unit，MMU)</a:t>
            </a:r>
          </a:p>
        </p:txBody>
      </p:sp>
      <p:sp>
        <p:nvSpPr>
          <p:cNvPr id="38" name="矩形 8"/>
          <p:cNvSpPr>
            <a:spLocks noChangeArrowheads="1"/>
          </p:cNvSpPr>
          <p:nvPr/>
        </p:nvSpPr>
        <p:spPr bwMode="auto">
          <a:xfrm>
            <a:off x="785813" y="1416031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–切换特权级 (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to 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TextBox 11"/>
          <p:cNvSpPr txBox="1">
            <a:spLocks noChangeArrowheads="1"/>
          </p:cNvSpPr>
          <p:nvPr/>
        </p:nvSpPr>
        <p:spPr bwMode="auto">
          <a:xfrm>
            <a:off x="1924348" y="1074970"/>
            <a:ext cx="989992" cy="4020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Before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7" name="Straight Arrow Connector 21"/>
          <p:cNvCxnSpPr>
            <a:cxnSpLocks noChangeShapeType="1"/>
          </p:cNvCxnSpPr>
          <p:nvPr/>
        </p:nvCxnSpPr>
        <p:spPr bwMode="auto">
          <a:xfrm flipH="1">
            <a:off x="1578682" y="1191113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cxnSp>
        <p:nvCxnSpPr>
          <p:cNvPr id="119" name="直接连接符 118"/>
          <p:cNvCxnSpPr/>
          <p:nvPr/>
        </p:nvCxnSpPr>
        <p:spPr>
          <a:xfrm>
            <a:off x="607298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607298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07298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07298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607298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607298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607298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607298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607298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1553969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1"/>
          <p:cNvSpPr txBox="1">
            <a:spLocks noChangeArrowheads="1"/>
          </p:cNvSpPr>
          <p:nvPr/>
        </p:nvSpPr>
        <p:spPr bwMode="auto">
          <a:xfrm>
            <a:off x="1924348" y="3206804"/>
            <a:ext cx="115403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After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Stack Switch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Straight Arrow Connector 21"/>
          <p:cNvCxnSpPr>
            <a:cxnSpLocks noChangeShapeType="1"/>
          </p:cNvCxnSpPr>
          <p:nvPr/>
        </p:nvCxnSpPr>
        <p:spPr bwMode="auto">
          <a:xfrm flipH="1">
            <a:off x="1578682" y="3322947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cxnSp>
        <p:nvCxnSpPr>
          <p:cNvPr id="33" name="直接连接符 32"/>
          <p:cNvCxnSpPr/>
          <p:nvPr/>
        </p:nvCxnSpPr>
        <p:spPr>
          <a:xfrm>
            <a:off x="607298" y="2975392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07298" y="322625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07298" y="3438640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07298" y="365343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07298" y="386581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07298" y="408302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07298" y="429540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07298" y="450482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07298" y="471961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553969" y="2975392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1"/>
          <p:cNvSpPr txBox="1">
            <a:spLocks noChangeArrowheads="1"/>
          </p:cNvSpPr>
          <p:nvPr/>
        </p:nvSpPr>
        <p:spPr bwMode="auto">
          <a:xfrm>
            <a:off x="3079290" y="4484436"/>
            <a:ext cx="101425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Error Code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3098866" y="2975392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098866" y="322625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098866" y="3438640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098866" y="365343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098866" y="386581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098866" y="408302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098866" y="429540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098866" y="450482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098866" y="471961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045537" y="2975392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1"/>
          <p:cNvSpPr txBox="1">
            <a:spLocks noChangeArrowheads="1"/>
          </p:cNvSpPr>
          <p:nvPr/>
        </p:nvSpPr>
        <p:spPr bwMode="auto">
          <a:xfrm>
            <a:off x="3097190" y="3414873"/>
            <a:ext cx="994183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SS(RPL=3)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11"/>
          <p:cNvSpPr txBox="1">
            <a:spLocks noChangeArrowheads="1"/>
          </p:cNvSpPr>
          <p:nvPr/>
        </p:nvSpPr>
        <p:spPr bwMode="auto">
          <a:xfrm>
            <a:off x="3344443" y="3630484"/>
            <a:ext cx="470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11"/>
          <p:cNvSpPr txBox="1">
            <a:spLocks noChangeArrowheads="1"/>
          </p:cNvSpPr>
          <p:nvPr/>
        </p:nvSpPr>
        <p:spPr bwMode="auto">
          <a:xfrm>
            <a:off x="3161685" y="3846096"/>
            <a:ext cx="782587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EFLAGS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11"/>
          <p:cNvSpPr txBox="1">
            <a:spLocks noChangeArrowheads="1"/>
          </p:cNvSpPr>
          <p:nvPr/>
        </p:nvSpPr>
        <p:spPr bwMode="auto">
          <a:xfrm>
            <a:off x="3095858" y="4055806"/>
            <a:ext cx="1005403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CS(RPL=3)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11"/>
          <p:cNvSpPr txBox="1">
            <a:spLocks noChangeArrowheads="1"/>
          </p:cNvSpPr>
          <p:nvPr/>
        </p:nvSpPr>
        <p:spPr bwMode="auto">
          <a:xfrm>
            <a:off x="3371918" y="4259464"/>
            <a:ext cx="42511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3" name="Straight Arrow Connector 21"/>
          <p:cNvCxnSpPr>
            <a:cxnSpLocks noChangeShapeType="1"/>
          </p:cNvCxnSpPr>
          <p:nvPr/>
        </p:nvCxnSpPr>
        <p:spPr bwMode="auto">
          <a:xfrm>
            <a:off x="2658537" y="4608994"/>
            <a:ext cx="388960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sp>
        <p:nvSpPr>
          <p:cNvPr id="74" name="TextBox 11"/>
          <p:cNvSpPr txBox="1">
            <a:spLocks noChangeArrowheads="1"/>
          </p:cNvSpPr>
          <p:nvPr/>
        </p:nvSpPr>
        <p:spPr bwMode="auto">
          <a:xfrm>
            <a:off x="1567122" y="4390270"/>
            <a:ext cx="113665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After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–切换特权级 (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to 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TextBox 11"/>
          <p:cNvSpPr txBox="1">
            <a:spLocks noChangeArrowheads="1"/>
          </p:cNvSpPr>
          <p:nvPr/>
        </p:nvSpPr>
        <p:spPr bwMode="auto">
          <a:xfrm>
            <a:off x="1924348" y="1074970"/>
            <a:ext cx="113665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Before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7" name="Straight Arrow Connector 21"/>
          <p:cNvCxnSpPr>
            <a:cxnSpLocks noChangeShapeType="1"/>
          </p:cNvCxnSpPr>
          <p:nvPr/>
        </p:nvCxnSpPr>
        <p:spPr bwMode="auto">
          <a:xfrm flipH="1">
            <a:off x="1578682" y="1191113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cxnSp>
        <p:nvCxnSpPr>
          <p:cNvPr id="119" name="直接连接符 118"/>
          <p:cNvCxnSpPr/>
          <p:nvPr/>
        </p:nvCxnSpPr>
        <p:spPr>
          <a:xfrm>
            <a:off x="607298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607298" y="109442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07298" y="130680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07298" y="15215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607298" y="17339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607298" y="195118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607298" y="216356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607298" y="237298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607298" y="258778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1553969" y="84355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1"/>
          <p:cNvSpPr txBox="1">
            <a:spLocks noChangeArrowheads="1"/>
          </p:cNvSpPr>
          <p:nvPr/>
        </p:nvSpPr>
        <p:spPr bwMode="auto">
          <a:xfrm>
            <a:off x="1924348" y="3206804"/>
            <a:ext cx="115403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After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Stack Switch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Straight Arrow Connector 21"/>
          <p:cNvCxnSpPr>
            <a:cxnSpLocks noChangeShapeType="1"/>
          </p:cNvCxnSpPr>
          <p:nvPr/>
        </p:nvCxnSpPr>
        <p:spPr bwMode="auto">
          <a:xfrm flipH="1">
            <a:off x="1578682" y="3322947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cxnSp>
        <p:nvCxnSpPr>
          <p:cNvPr id="33" name="直接连接符 32"/>
          <p:cNvCxnSpPr/>
          <p:nvPr/>
        </p:nvCxnSpPr>
        <p:spPr>
          <a:xfrm>
            <a:off x="607298" y="2975392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07298" y="322625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07298" y="3438640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07298" y="365343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07298" y="386581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07298" y="408302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07298" y="429540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07298" y="450482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07298" y="471961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553969" y="2975392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1"/>
          <p:cNvSpPr txBox="1">
            <a:spLocks noChangeArrowheads="1"/>
          </p:cNvSpPr>
          <p:nvPr/>
        </p:nvSpPr>
        <p:spPr bwMode="auto">
          <a:xfrm>
            <a:off x="3079290" y="4484436"/>
            <a:ext cx="101425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Error Code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3098866" y="2975392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098866" y="322625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098866" y="3438640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098866" y="365343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098866" y="386581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098866" y="408302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098866" y="429540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098866" y="450482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098866" y="471961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045537" y="2975392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1"/>
          <p:cNvSpPr txBox="1">
            <a:spLocks noChangeArrowheads="1"/>
          </p:cNvSpPr>
          <p:nvPr/>
        </p:nvSpPr>
        <p:spPr bwMode="auto">
          <a:xfrm>
            <a:off x="3097190" y="3414873"/>
            <a:ext cx="994183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SS(RPL=3)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11"/>
          <p:cNvSpPr txBox="1">
            <a:spLocks noChangeArrowheads="1"/>
          </p:cNvSpPr>
          <p:nvPr/>
        </p:nvSpPr>
        <p:spPr bwMode="auto">
          <a:xfrm>
            <a:off x="3344443" y="3630484"/>
            <a:ext cx="470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11"/>
          <p:cNvSpPr txBox="1">
            <a:spLocks noChangeArrowheads="1"/>
          </p:cNvSpPr>
          <p:nvPr/>
        </p:nvSpPr>
        <p:spPr bwMode="auto">
          <a:xfrm>
            <a:off x="3161685" y="3846096"/>
            <a:ext cx="782587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EFLAGS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11"/>
          <p:cNvSpPr txBox="1">
            <a:spLocks noChangeArrowheads="1"/>
          </p:cNvSpPr>
          <p:nvPr/>
        </p:nvSpPr>
        <p:spPr bwMode="auto">
          <a:xfrm>
            <a:off x="3095858" y="4055806"/>
            <a:ext cx="1005403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CS(RPL=3)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11"/>
          <p:cNvSpPr txBox="1">
            <a:spLocks noChangeArrowheads="1"/>
          </p:cNvSpPr>
          <p:nvPr/>
        </p:nvSpPr>
        <p:spPr bwMode="auto">
          <a:xfrm>
            <a:off x="3371918" y="4259464"/>
            <a:ext cx="42511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3" name="Straight Arrow Connector 21"/>
          <p:cNvCxnSpPr>
            <a:cxnSpLocks noChangeShapeType="1"/>
          </p:cNvCxnSpPr>
          <p:nvPr/>
        </p:nvCxnSpPr>
        <p:spPr bwMode="auto">
          <a:xfrm>
            <a:off x="2658537" y="4608994"/>
            <a:ext cx="388960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sp>
        <p:nvSpPr>
          <p:cNvPr id="74" name="TextBox 11"/>
          <p:cNvSpPr txBox="1">
            <a:spLocks noChangeArrowheads="1"/>
          </p:cNvSpPr>
          <p:nvPr/>
        </p:nvSpPr>
        <p:spPr bwMode="auto">
          <a:xfrm>
            <a:off x="1567122" y="4390270"/>
            <a:ext cx="113665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After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11"/>
          <p:cNvSpPr txBox="1">
            <a:spLocks noChangeArrowheads="1"/>
          </p:cNvSpPr>
          <p:nvPr/>
        </p:nvSpPr>
        <p:spPr bwMode="auto">
          <a:xfrm>
            <a:off x="5796136" y="3841401"/>
            <a:ext cx="121039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After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Stack Update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0" name="Straight Arrow Connector 21"/>
          <p:cNvCxnSpPr>
            <a:cxnSpLocks noChangeShapeType="1"/>
          </p:cNvCxnSpPr>
          <p:nvPr/>
        </p:nvCxnSpPr>
        <p:spPr bwMode="auto">
          <a:xfrm flipH="1">
            <a:off x="5450470" y="3957544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cxnSp>
        <p:nvCxnSpPr>
          <p:cNvPr id="61" name="直接连接符 60"/>
          <p:cNvCxnSpPr/>
          <p:nvPr/>
        </p:nvCxnSpPr>
        <p:spPr>
          <a:xfrm>
            <a:off x="4479086" y="297226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4479086" y="322313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4479086" y="343551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4479086" y="365030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4479086" y="386269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4479086" y="407989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4479086" y="429227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4479086" y="45016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4479086" y="471649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5425757" y="297226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6969341" y="297226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969341" y="322313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969341" y="343551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969341" y="365030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6969341" y="386269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6969341" y="407989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6969341" y="429227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969341" y="450169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6969341" y="471649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7916012" y="297226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11"/>
          <p:cNvSpPr txBox="1">
            <a:spLocks noChangeArrowheads="1"/>
          </p:cNvSpPr>
          <p:nvPr/>
        </p:nvSpPr>
        <p:spPr bwMode="auto">
          <a:xfrm>
            <a:off x="4540470" y="3411749"/>
            <a:ext cx="782587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EFLAGS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11"/>
          <p:cNvSpPr txBox="1">
            <a:spLocks noChangeArrowheads="1"/>
          </p:cNvSpPr>
          <p:nvPr/>
        </p:nvSpPr>
        <p:spPr bwMode="auto">
          <a:xfrm>
            <a:off x="4487920" y="3627360"/>
            <a:ext cx="1005403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CS(RPL=0)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TextBox 11"/>
          <p:cNvSpPr txBox="1">
            <a:spLocks noChangeArrowheads="1"/>
          </p:cNvSpPr>
          <p:nvPr/>
        </p:nvSpPr>
        <p:spPr bwMode="auto">
          <a:xfrm>
            <a:off x="4720608" y="3845312"/>
            <a:ext cx="42511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8" name="Straight Arrow Connector 21"/>
          <p:cNvCxnSpPr>
            <a:cxnSpLocks noChangeShapeType="1"/>
          </p:cNvCxnSpPr>
          <p:nvPr/>
        </p:nvCxnSpPr>
        <p:spPr bwMode="auto">
          <a:xfrm>
            <a:off x="6546969" y="3554156"/>
            <a:ext cx="388960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tailEnd type="triangle" w="med" len="med"/>
          </a:ln>
        </p:spPr>
      </p:cxnSp>
      <p:sp>
        <p:nvSpPr>
          <p:cNvPr id="89" name="TextBox 11"/>
          <p:cNvSpPr txBox="1">
            <a:spLocks noChangeArrowheads="1"/>
          </p:cNvSpPr>
          <p:nvPr/>
        </p:nvSpPr>
        <p:spPr bwMode="auto">
          <a:xfrm>
            <a:off x="5695585" y="3335432"/>
            <a:ext cx="93467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After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Exit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571604" y="214313"/>
            <a:ext cx="5857875" cy="554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特权级 – TSS 格式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8" name="Text Box 1"/>
          <p:cNvSpPr>
            <a:spLocks noChangeArrowheads="1"/>
          </p:cNvSpPr>
          <p:nvPr/>
        </p:nvSpPr>
        <p:spPr bwMode="auto">
          <a:xfrm>
            <a:off x="5643570" y="1358892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/>
            <a:endParaRPr lang="zh-CN" altLang="en-US"/>
          </a:p>
        </p:txBody>
      </p:sp>
      <p:sp>
        <p:nvSpPr>
          <p:cNvPr id="29" name="Text Box 2"/>
          <p:cNvSpPr>
            <a:spLocks noChangeArrowheads="1"/>
          </p:cNvSpPr>
          <p:nvPr/>
        </p:nvSpPr>
        <p:spPr bwMode="auto">
          <a:xfrm>
            <a:off x="5830895" y="259079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 lvl="1" eaLnBrk="1" hangingPunct="1">
              <a:buClr>
                <a:srgbClr val="0066FF"/>
              </a:buClr>
            </a:pP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14180" y="658446"/>
            <a:ext cx="4482714" cy="4468761"/>
            <a:chOff x="2414180" y="658446"/>
            <a:chExt cx="4482714" cy="4468761"/>
          </a:xfrm>
        </p:grpSpPr>
        <p:sp>
          <p:nvSpPr>
            <p:cNvPr id="149" name="矩形 148"/>
            <p:cNvSpPr/>
            <p:nvPr/>
          </p:nvSpPr>
          <p:spPr bwMode="auto">
            <a:xfrm>
              <a:off x="2483768" y="4556754"/>
              <a:ext cx="2011220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2483768" y="4263614"/>
              <a:ext cx="2011220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 bwMode="auto">
            <a:xfrm>
              <a:off x="2483768" y="3962202"/>
              <a:ext cx="2011220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2483768" y="3651870"/>
              <a:ext cx="2011220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 bwMode="auto">
            <a:xfrm>
              <a:off x="4499992" y="867154"/>
              <a:ext cx="1846800" cy="120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 bwMode="auto">
            <a:xfrm>
              <a:off x="2483768" y="987574"/>
              <a:ext cx="2011220" cy="10437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Straight Arrow Connector 21"/>
            <p:cNvCxnSpPr>
              <a:cxnSpLocks noChangeShapeType="1"/>
            </p:cNvCxnSpPr>
            <p:nvPr/>
          </p:nvCxnSpPr>
          <p:spPr bwMode="auto">
            <a:xfrm>
              <a:off x="2491077" y="846847"/>
              <a:ext cx="0" cy="3860398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1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2770373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7" name="Straight Arrow Connector 21"/>
            <p:cNvCxnSpPr>
              <a:cxnSpLocks noChangeShapeType="1"/>
            </p:cNvCxnSpPr>
            <p:nvPr/>
          </p:nvCxnSpPr>
          <p:spPr bwMode="auto">
            <a:xfrm>
              <a:off x="6471398" y="846847"/>
              <a:ext cx="0" cy="3860398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0" name="Straight Arrow Connector 21"/>
            <p:cNvCxnSpPr>
              <a:cxnSpLocks noChangeShapeType="1"/>
            </p:cNvCxnSpPr>
            <p:nvPr/>
          </p:nvCxnSpPr>
          <p:spPr bwMode="auto">
            <a:xfrm>
              <a:off x="4498600" y="846847"/>
              <a:ext cx="0" cy="1176261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4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856091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5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999294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6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1151740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7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1297514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8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1438145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9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1590592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0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1738937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1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1884710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2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2032015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3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2180359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4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2330235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5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2469335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6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2619211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7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3667850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8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2929493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9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3077837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0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3227713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1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3366813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2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3516689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3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3806950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4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4704428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5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3966071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6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4114415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7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4264291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8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4403391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9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4553267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60" name="Straight Arrow Connector 21"/>
            <p:cNvCxnSpPr>
              <a:cxnSpLocks noChangeShapeType="1"/>
            </p:cNvCxnSpPr>
            <p:nvPr/>
          </p:nvCxnSpPr>
          <p:spPr bwMode="auto">
            <a:xfrm>
              <a:off x="4511623" y="3658606"/>
              <a:ext cx="0" cy="152447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61" name="Straight Arrow Connector 21"/>
            <p:cNvCxnSpPr>
              <a:cxnSpLocks noChangeShapeType="1"/>
            </p:cNvCxnSpPr>
            <p:nvPr/>
          </p:nvCxnSpPr>
          <p:spPr bwMode="auto">
            <a:xfrm>
              <a:off x="4511623" y="3960929"/>
              <a:ext cx="0" cy="152447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62" name="Straight Arrow Connector 21"/>
            <p:cNvCxnSpPr>
              <a:cxnSpLocks noChangeShapeType="1"/>
            </p:cNvCxnSpPr>
            <p:nvPr/>
          </p:nvCxnSpPr>
          <p:spPr bwMode="auto">
            <a:xfrm>
              <a:off x="4511623" y="4252476"/>
              <a:ext cx="0" cy="152447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63" name="Straight Arrow Connector 21"/>
            <p:cNvCxnSpPr>
              <a:cxnSpLocks noChangeShapeType="1"/>
            </p:cNvCxnSpPr>
            <p:nvPr/>
          </p:nvCxnSpPr>
          <p:spPr bwMode="auto">
            <a:xfrm>
              <a:off x="4511623" y="4551452"/>
              <a:ext cx="0" cy="152447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64" name="TextBox 23"/>
            <p:cNvSpPr txBox="1">
              <a:spLocks noChangeArrowheads="1"/>
            </p:cNvSpPr>
            <p:nvPr/>
          </p:nvSpPr>
          <p:spPr bwMode="auto">
            <a:xfrm>
              <a:off x="2414180" y="658446"/>
              <a:ext cx="413313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31</a:t>
              </a:r>
            </a:p>
          </p:txBody>
        </p:sp>
        <p:sp>
          <p:nvSpPr>
            <p:cNvPr id="65" name="TextBox 23"/>
            <p:cNvSpPr txBox="1">
              <a:spLocks noChangeArrowheads="1"/>
            </p:cNvSpPr>
            <p:nvPr/>
          </p:nvSpPr>
          <p:spPr bwMode="auto">
            <a:xfrm>
              <a:off x="4416216" y="658446"/>
              <a:ext cx="413313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15</a:t>
              </a:r>
            </a:p>
          </p:txBody>
        </p:sp>
        <p:sp>
          <p:nvSpPr>
            <p:cNvPr id="67" name="TextBox 23"/>
            <p:cNvSpPr txBox="1">
              <a:spLocks noChangeArrowheads="1"/>
            </p:cNvSpPr>
            <p:nvPr/>
          </p:nvSpPr>
          <p:spPr bwMode="auto">
            <a:xfrm>
              <a:off x="2714890" y="825270"/>
              <a:ext cx="1594209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I/O Map Base Address </a:t>
              </a:r>
            </a:p>
          </p:txBody>
        </p:sp>
        <p:sp>
          <p:nvSpPr>
            <p:cNvPr id="68" name="TextBox 23"/>
            <p:cNvSpPr txBox="1">
              <a:spLocks noChangeArrowheads="1"/>
            </p:cNvSpPr>
            <p:nvPr/>
          </p:nvSpPr>
          <p:spPr bwMode="auto">
            <a:xfrm>
              <a:off x="3106255" y="975144"/>
              <a:ext cx="885672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69" name="TextBox 23"/>
            <p:cNvSpPr txBox="1">
              <a:spLocks noChangeArrowheads="1"/>
            </p:cNvSpPr>
            <p:nvPr/>
          </p:nvSpPr>
          <p:spPr bwMode="auto">
            <a:xfrm>
              <a:off x="3106255" y="1118347"/>
              <a:ext cx="885672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70" name="TextBox 23"/>
            <p:cNvSpPr txBox="1">
              <a:spLocks noChangeArrowheads="1"/>
            </p:cNvSpPr>
            <p:nvPr/>
          </p:nvSpPr>
          <p:spPr bwMode="auto">
            <a:xfrm>
              <a:off x="3106255" y="1267556"/>
              <a:ext cx="885672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71" name="TextBox 23"/>
            <p:cNvSpPr txBox="1">
              <a:spLocks noChangeArrowheads="1"/>
            </p:cNvSpPr>
            <p:nvPr/>
          </p:nvSpPr>
          <p:spPr bwMode="auto">
            <a:xfrm>
              <a:off x="3106255" y="1397413"/>
              <a:ext cx="885672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72" name="TextBox 23"/>
            <p:cNvSpPr txBox="1">
              <a:spLocks noChangeArrowheads="1"/>
            </p:cNvSpPr>
            <p:nvPr/>
          </p:nvSpPr>
          <p:spPr bwMode="auto">
            <a:xfrm>
              <a:off x="3106255" y="1557482"/>
              <a:ext cx="885672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73" name="TextBox 23"/>
            <p:cNvSpPr txBox="1">
              <a:spLocks noChangeArrowheads="1"/>
            </p:cNvSpPr>
            <p:nvPr/>
          </p:nvSpPr>
          <p:spPr bwMode="auto">
            <a:xfrm>
              <a:off x="3106255" y="1706692"/>
              <a:ext cx="885672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74" name="TextBox 23"/>
            <p:cNvSpPr txBox="1">
              <a:spLocks noChangeArrowheads="1"/>
            </p:cNvSpPr>
            <p:nvPr/>
          </p:nvSpPr>
          <p:spPr bwMode="auto">
            <a:xfrm>
              <a:off x="3106255" y="1849894"/>
              <a:ext cx="885672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75" name="TextBox 23"/>
            <p:cNvSpPr txBox="1">
              <a:spLocks noChangeArrowheads="1"/>
            </p:cNvSpPr>
            <p:nvPr/>
          </p:nvSpPr>
          <p:spPr bwMode="auto">
            <a:xfrm>
              <a:off x="5087000" y="818596"/>
              <a:ext cx="885672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77" name="TextBox 23"/>
            <p:cNvSpPr txBox="1">
              <a:spLocks noChangeArrowheads="1"/>
            </p:cNvSpPr>
            <p:nvPr/>
          </p:nvSpPr>
          <p:spPr bwMode="auto">
            <a:xfrm>
              <a:off x="4741657" y="972072"/>
              <a:ext cx="1741405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LDT Segment Selector</a:t>
              </a:r>
            </a:p>
          </p:txBody>
        </p:sp>
        <p:sp>
          <p:nvSpPr>
            <p:cNvPr id="78" name="TextBox 23"/>
            <p:cNvSpPr txBox="1">
              <a:spLocks noChangeArrowheads="1"/>
            </p:cNvSpPr>
            <p:nvPr/>
          </p:nvSpPr>
          <p:spPr bwMode="auto">
            <a:xfrm>
              <a:off x="5335544" y="1127956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GS</a:t>
              </a:r>
            </a:p>
          </p:txBody>
        </p:sp>
        <p:sp>
          <p:nvSpPr>
            <p:cNvPr id="79" name="TextBox 23"/>
            <p:cNvSpPr txBox="1">
              <a:spLocks noChangeArrowheads="1"/>
            </p:cNvSpPr>
            <p:nvPr/>
          </p:nvSpPr>
          <p:spPr bwMode="auto">
            <a:xfrm>
              <a:off x="5335544" y="1272918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FS</a:t>
              </a:r>
            </a:p>
          </p:txBody>
        </p:sp>
        <p:sp>
          <p:nvSpPr>
            <p:cNvPr id="80" name="TextBox 23"/>
            <p:cNvSpPr txBox="1">
              <a:spLocks noChangeArrowheads="1"/>
            </p:cNvSpPr>
            <p:nvPr/>
          </p:nvSpPr>
          <p:spPr bwMode="auto">
            <a:xfrm>
              <a:off x="5328666" y="1420168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DS</a:t>
              </a:r>
            </a:p>
          </p:txBody>
        </p:sp>
        <p:sp>
          <p:nvSpPr>
            <p:cNvPr id="81" name="TextBox 23"/>
            <p:cNvSpPr txBox="1">
              <a:spLocks noChangeArrowheads="1"/>
            </p:cNvSpPr>
            <p:nvPr/>
          </p:nvSpPr>
          <p:spPr bwMode="auto">
            <a:xfrm>
              <a:off x="5328666" y="1559770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SS</a:t>
              </a:r>
            </a:p>
          </p:txBody>
        </p:sp>
        <p:sp>
          <p:nvSpPr>
            <p:cNvPr id="82" name="TextBox 23"/>
            <p:cNvSpPr txBox="1">
              <a:spLocks noChangeArrowheads="1"/>
            </p:cNvSpPr>
            <p:nvPr/>
          </p:nvSpPr>
          <p:spPr bwMode="auto">
            <a:xfrm>
              <a:off x="5328666" y="1708115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CS</a:t>
              </a:r>
            </a:p>
          </p:txBody>
        </p:sp>
        <p:sp>
          <p:nvSpPr>
            <p:cNvPr id="83" name="TextBox 23"/>
            <p:cNvSpPr txBox="1">
              <a:spLocks noChangeArrowheads="1"/>
            </p:cNvSpPr>
            <p:nvPr/>
          </p:nvSpPr>
          <p:spPr bwMode="auto">
            <a:xfrm>
              <a:off x="5328666" y="1851318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ES</a:t>
              </a:r>
            </a:p>
          </p:txBody>
        </p:sp>
        <p:sp>
          <p:nvSpPr>
            <p:cNvPr id="84" name="TextBox 23"/>
            <p:cNvSpPr txBox="1">
              <a:spLocks noChangeArrowheads="1"/>
            </p:cNvSpPr>
            <p:nvPr/>
          </p:nvSpPr>
          <p:spPr bwMode="auto">
            <a:xfrm>
              <a:off x="4310491" y="2001192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EDI</a:t>
              </a:r>
            </a:p>
          </p:txBody>
        </p:sp>
        <p:sp>
          <p:nvSpPr>
            <p:cNvPr id="85" name="TextBox 23"/>
            <p:cNvSpPr txBox="1">
              <a:spLocks noChangeArrowheads="1"/>
            </p:cNvSpPr>
            <p:nvPr/>
          </p:nvSpPr>
          <p:spPr bwMode="auto">
            <a:xfrm>
              <a:off x="4310491" y="2146155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ESI</a:t>
              </a:r>
            </a:p>
          </p:txBody>
        </p:sp>
        <p:sp>
          <p:nvSpPr>
            <p:cNvPr id="86" name="TextBox 23"/>
            <p:cNvSpPr txBox="1">
              <a:spLocks noChangeArrowheads="1"/>
            </p:cNvSpPr>
            <p:nvPr/>
          </p:nvSpPr>
          <p:spPr bwMode="auto">
            <a:xfrm>
              <a:off x="4303613" y="2293406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EBP</a:t>
              </a:r>
            </a:p>
          </p:txBody>
        </p:sp>
        <p:sp>
          <p:nvSpPr>
            <p:cNvPr id="87" name="TextBox 23"/>
            <p:cNvSpPr txBox="1">
              <a:spLocks noChangeArrowheads="1"/>
            </p:cNvSpPr>
            <p:nvPr/>
          </p:nvSpPr>
          <p:spPr bwMode="auto">
            <a:xfrm>
              <a:off x="4303613" y="2443283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ESP</a:t>
              </a:r>
            </a:p>
          </p:txBody>
        </p:sp>
        <p:sp>
          <p:nvSpPr>
            <p:cNvPr id="88" name="TextBox 23"/>
            <p:cNvSpPr txBox="1">
              <a:spLocks noChangeArrowheads="1"/>
            </p:cNvSpPr>
            <p:nvPr/>
          </p:nvSpPr>
          <p:spPr bwMode="auto">
            <a:xfrm>
              <a:off x="4303613" y="2591626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EBX</a:t>
              </a:r>
            </a:p>
          </p:txBody>
        </p:sp>
        <p:sp>
          <p:nvSpPr>
            <p:cNvPr id="89" name="TextBox 23"/>
            <p:cNvSpPr txBox="1">
              <a:spLocks noChangeArrowheads="1"/>
            </p:cNvSpPr>
            <p:nvPr/>
          </p:nvSpPr>
          <p:spPr bwMode="auto">
            <a:xfrm>
              <a:off x="4303613" y="2734829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EDX</a:t>
              </a:r>
            </a:p>
          </p:txBody>
        </p:sp>
        <p:sp>
          <p:nvSpPr>
            <p:cNvPr id="90" name="TextBox 23"/>
            <p:cNvSpPr txBox="1">
              <a:spLocks noChangeArrowheads="1"/>
            </p:cNvSpPr>
            <p:nvPr/>
          </p:nvSpPr>
          <p:spPr bwMode="auto">
            <a:xfrm>
              <a:off x="4310491" y="2893283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ECX</a:t>
              </a:r>
            </a:p>
          </p:txBody>
        </p:sp>
        <p:sp>
          <p:nvSpPr>
            <p:cNvPr id="91" name="TextBox 23"/>
            <p:cNvSpPr txBox="1">
              <a:spLocks noChangeArrowheads="1"/>
            </p:cNvSpPr>
            <p:nvPr/>
          </p:nvSpPr>
          <p:spPr bwMode="auto">
            <a:xfrm>
              <a:off x="4303613" y="3040533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EAX</a:t>
              </a:r>
            </a:p>
          </p:txBody>
        </p:sp>
        <p:sp>
          <p:nvSpPr>
            <p:cNvPr id="92" name="TextBox 23"/>
            <p:cNvSpPr txBox="1">
              <a:spLocks noChangeArrowheads="1"/>
            </p:cNvSpPr>
            <p:nvPr/>
          </p:nvSpPr>
          <p:spPr bwMode="auto">
            <a:xfrm>
              <a:off x="4178645" y="3190410"/>
              <a:ext cx="656371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EFLAGS</a:t>
              </a:r>
            </a:p>
          </p:txBody>
        </p:sp>
        <p:sp>
          <p:nvSpPr>
            <p:cNvPr id="93" name="TextBox 23"/>
            <p:cNvSpPr txBox="1">
              <a:spLocks noChangeArrowheads="1"/>
            </p:cNvSpPr>
            <p:nvPr/>
          </p:nvSpPr>
          <p:spPr bwMode="auto">
            <a:xfrm>
              <a:off x="4303613" y="3338754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EIP</a:t>
              </a:r>
            </a:p>
          </p:txBody>
        </p:sp>
        <p:sp>
          <p:nvSpPr>
            <p:cNvPr id="94" name="TextBox 23"/>
            <p:cNvSpPr txBox="1">
              <a:spLocks noChangeArrowheads="1"/>
            </p:cNvSpPr>
            <p:nvPr/>
          </p:nvSpPr>
          <p:spPr bwMode="auto">
            <a:xfrm>
              <a:off x="4080457" y="3492231"/>
              <a:ext cx="892549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CR3(PDBR)</a:t>
              </a:r>
            </a:p>
          </p:txBody>
        </p:sp>
        <p:sp>
          <p:nvSpPr>
            <p:cNvPr id="95" name="TextBox 23"/>
            <p:cNvSpPr txBox="1">
              <a:spLocks noChangeArrowheads="1"/>
            </p:cNvSpPr>
            <p:nvPr/>
          </p:nvSpPr>
          <p:spPr bwMode="auto">
            <a:xfrm>
              <a:off x="3106255" y="3635468"/>
              <a:ext cx="885672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96" name="TextBox 23"/>
            <p:cNvSpPr txBox="1">
              <a:spLocks noChangeArrowheads="1"/>
            </p:cNvSpPr>
            <p:nvPr/>
          </p:nvSpPr>
          <p:spPr bwMode="auto">
            <a:xfrm>
              <a:off x="3106255" y="3941227"/>
              <a:ext cx="885672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97" name="TextBox 23"/>
            <p:cNvSpPr txBox="1">
              <a:spLocks noChangeArrowheads="1"/>
            </p:cNvSpPr>
            <p:nvPr/>
          </p:nvSpPr>
          <p:spPr bwMode="auto">
            <a:xfrm>
              <a:off x="3106255" y="4231153"/>
              <a:ext cx="885672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98" name="TextBox 23"/>
            <p:cNvSpPr txBox="1">
              <a:spLocks noChangeArrowheads="1"/>
            </p:cNvSpPr>
            <p:nvPr/>
          </p:nvSpPr>
          <p:spPr bwMode="auto">
            <a:xfrm>
              <a:off x="3106255" y="4530238"/>
              <a:ext cx="885672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99" name="TextBox 23"/>
            <p:cNvSpPr txBox="1">
              <a:spLocks noChangeArrowheads="1"/>
            </p:cNvSpPr>
            <p:nvPr/>
          </p:nvSpPr>
          <p:spPr bwMode="auto">
            <a:xfrm>
              <a:off x="5299106" y="3638058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SS2</a:t>
              </a:r>
            </a:p>
          </p:txBody>
        </p:sp>
        <p:sp>
          <p:nvSpPr>
            <p:cNvPr id="100" name="TextBox 23"/>
            <p:cNvSpPr txBox="1">
              <a:spLocks noChangeArrowheads="1"/>
            </p:cNvSpPr>
            <p:nvPr/>
          </p:nvSpPr>
          <p:spPr bwMode="auto">
            <a:xfrm>
              <a:off x="5299106" y="3942952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SS1</a:t>
              </a:r>
            </a:p>
          </p:txBody>
        </p:sp>
        <p:sp>
          <p:nvSpPr>
            <p:cNvPr id="101" name="TextBox 23"/>
            <p:cNvSpPr txBox="1">
              <a:spLocks noChangeArrowheads="1"/>
            </p:cNvSpPr>
            <p:nvPr/>
          </p:nvSpPr>
          <p:spPr bwMode="auto">
            <a:xfrm>
              <a:off x="5299106" y="4231927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SS0</a:t>
              </a:r>
            </a:p>
          </p:txBody>
        </p:sp>
        <p:sp>
          <p:nvSpPr>
            <p:cNvPr id="102" name="TextBox 23"/>
            <p:cNvSpPr txBox="1">
              <a:spLocks noChangeArrowheads="1"/>
            </p:cNvSpPr>
            <p:nvPr/>
          </p:nvSpPr>
          <p:spPr bwMode="auto">
            <a:xfrm>
              <a:off x="4269957" y="3783922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ESP2</a:t>
              </a:r>
            </a:p>
          </p:txBody>
        </p:sp>
        <p:sp>
          <p:nvSpPr>
            <p:cNvPr id="104" name="TextBox 23"/>
            <p:cNvSpPr txBox="1">
              <a:spLocks noChangeArrowheads="1"/>
            </p:cNvSpPr>
            <p:nvPr/>
          </p:nvSpPr>
          <p:spPr bwMode="auto">
            <a:xfrm>
              <a:off x="4269957" y="4086244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ESP1</a:t>
              </a:r>
            </a:p>
          </p:txBody>
        </p:sp>
        <p:sp>
          <p:nvSpPr>
            <p:cNvPr id="105" name="TextBox 23"/>
            <p:cNvSpPr txBox="1">
              <a:spLocks noChangeArrowheads="1"/>
            </p:cNvSpPr>
            <p:nvPr/>
          </p:nvSpPr>
          <p:spPr bwMode="auto">
            <a:xfrm>
              <a:off x="4269957" y="4377791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ESP0</a:t>
              </a:r>
            </a:p>
          </p:txBody>
        </p:sp>
        <p:sp>
          <p:nvSpPr>
            <p:cNvPr id="106" name="TextBox 23"/>
            <p:cNvSpPr txBox="1">
              <a:spLocks noChangeArrowheads="1"/>
            </p:cNvSpPr>
            <p:nvPr/>
          </p:nvSpPr>
          <p:spPr bwMode="auto">
            <a:xfrm>
              <a:off x="4820603" y="4530904"/>
              <a:ext cx="147612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Previous Task Link</a:t>
              </a:r>
            </a:p>
          </p:txBody>
        </p:sp>
        <p:sp>
          <p:nvSpPr>
            <p:cNvPr id="107" name="TextBox 23"/>
            <p:cNvSpPr txBox="1">
              <a:spLocks noChangeArrowheads="1"/>
            </p:cNvSpPr>
            <p:nvPr/>
          </p:nvSpPr>
          <p:spPr bwMode="auto">
            <a:xfrm>
              <a:off x="2893720" y="4719798"/>
              <a:ext cx="1771344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 bits. Set to 0.</a:t>
              </a:r>
            </a:p>
          </p:txBody>
        </p:sp>
        <p:sp>
          <p:nvSpPr>
            <p:cNvPr id="108" name="TextBox 23"/>
            <p:cNvSpPr txBox="1">
              <a:spLocks noChangeArrowheads="1"/>
            </p:cNvSpPr>
            <p:nvPr/>
          </p:nvSpPr>
          <p:spPr bwMode="auto">
            <a:xfrm>
              <a:off x="2967186" y="4880986"/>
              <a:ext cx="3832425" cy="246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zh-CN" altLang="en-US" sz="1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 图    </a:t>
              </a:r>
              <a:r>
                <a:rPr lang="en-US" altLang="zh-CN" sz="1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32-Bit Task-State Segment(TSS)</a:t>
              </a: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643127" y="4757293"/>
              <a:ext cx="295224" cy="1324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110" name="TextBox 23"/>
            <p:cNvSpPr txBox="1">
              <a:spLocks noChangeArrowheads="1"/>
            </p:cNvSpPr>
            <p:nvPr/>
          </p:nvSpPr>
          <p:spPr bwMode="auto">
            <a:xfrm>
              <a:off x="6431414" y="1086860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92</a:t>
              </a:r>
            </a:p>
          </p:txBody>
        </p:sp>
        <p:sp>
          <p:nvSpPr>
            <p:cNvPr id="111" name="TextBox 23"/>
            <p:cNvSpPr txBox="1">
              <a:spLocks noChangeArrowheads="1"/>
            </p:cNvSpPr>
            <p:nvPr/>
          </p:nvSpPr>
          <p:spPr bwMode="auto">
            <a:xfrm>
              <a:off x="6431414" y="1231822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88</a:t>
              </a:r>
            </a:p>
          </p:txBody>
        </p:sp>
        <p:sp>
          <p:nvSpPr>
            <p:cNvPr id="112" name="TextBox 23"/>
            <p:cNvSpPr txBox="1">
              <a:spLocks noChangeArrowheads="1"/>
            </p:cNvSpPr>
            <p:nvPr/>
          </p:nvSpPr>
          <p:spPr bwMode="auto">
            <a:xfrm>
              <a:off x="6424535" y="1379072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84</a:t>
              </a:r>
            </a:p>
          </p:txBody>
        </p:sp>
        <p:sp>
          <p:nvSpPr>
            <p:cNvPr id="113" name="TextBox 23"/>
            <p:cNvSpPr txBox="1">
              <a:spLocks noChangeArrowheads="1"/>
            </p:cNvSpPr>
            <p:nvPr/>
          </p:nvSpPr>
          <p:spPr bwMode="auto">
            <a:xfrm>
              <a:off x="6424535" y="1528948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80</a:t>
              </a:r>
            </a:p>
          </p:txBody>
        </p:sp>
        <p:sp>
          <p:nvSpPr>
            <p:cNvPr id="114" name="TextBox 23"/>
            <p:cNvSpPr txBox="1">
              <a:spLocks noChangeArrowheads="1"/>
            </p:cNvSpPr>
            <p:nvPr/>
          </p:nvSpPr>
          <p:spPr bwMode="auto">
            <a:xfrm>
              <a:off x="6424535" y="1677293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76</a:t>
              </a:r>
            </a:p>
          </p:txBody>
        </p:sp>
        <p:sp>
          <p:nvSpPr>
            <p:cNvPr id="115" name="TextBox 23"/>
            <p:cNvSpPr txBox="1">
              <a:spLocks noChangeArrowheads="1"/>
            </p:cNvSpPr>
            <p:nvPr/>
          </p:nvSpPr>
          <p:spPr bwMode="auto">
            <a:xfrm>
              <a:off x="6424535" y="1820496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72</a:t>
              </a:r>
            </a:p>
          </p:txBody>
        </p:sp>
        <p:sp>
          <p:nvSpPr>
            <p:cNvPr id="116" name="TextBox 23"/>
            <p:cNvSpPr txBox="1">
              <a:spLocks noChangeArrowheads="1"/>
            </p:cNvSpPr>
            <p:nvPr/>
          </p:nvSpPr>
          <p:spPr bwMode="auto">
            <a:xfrm>
              <a:off x="6431414" y="1963698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68</a:t>
              </a:r>
            </a:p>
          </p:txBody>
        </p:sp>
        <p:sp>
          <p:nvSpPr>
            <p:cNvPr id="117" name="TextBox 23"/>
            <p:cNvSpPr txBox="1">
              <a:spLocks noChangeArrowheads="1"/>
            </p:cNvSpPr>
            <p:nvPr/>
          </p:nvSpPr>
          <p:spPr bwMode="auto">
            <a:xfrm>
              <a:off x="6431414" y="2108661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64</a:t>
              </a:r>
            </a:p>
          </p:txBody>
        </p:sp>
        <p:sp>
          <p:nvSpPr>
            <p:cNvPr id="118" name="TextBox 23"/>
            <p:cNvSpPr txBox="1">
              <a:spLocks noChangeArrowheads="1"/>
            </p:cNvSpPr>
            <p:nvPr/>
          </p:nvSpPr>
          <p:spPr bwMode="auto">
            <a:xfrm>
              <a:off x="6424535" y="2255911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60</a:t>
              </a:r>
            </a:p>
          </p:txBody>
        </p:sp>
        <p:sp>
          <p:nvSpPr>
            <p:cNvPr id="119" name="TextBox 23"/>
            <p:cNvSpPr txBox="1">
              <a:spLocks noChangeArrowheads="1"/>
            </p:cNvSpPr>
            <p:nvPr/>
          </p:nvSpPr>
          <p:spPr bwMode="auto">
            <a:xfrm>
              <a:off x="6424535" y="2405787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56</a:t>
              </a:r>
            </a:p>
          </p:txBody>
        </p:sp>
        <p:sp>
          <p:nvSpPr>
            <p:cNvPr id="120" name="TextBox 23"/>
            <p:cNvSpPr txBox="1">
              <a:spLocks noChangeArrowheads="1"/>
            </p:cNvSpPr>
            <p:nvPr/>
          </p:nvSpPr>
          <p:spPr bwMode="auto">
            <a:xfrm>
              <a:off x="6424535" y="2554132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52</a:t>
              </a:r>
            </a:p>
          </p:txBody>
        </p:sp>
        <p:sp>
          <p:nvSpPr>
            <p:cNvPr id="121" name="TextBox 23"/>
            <p:cNvSpPr txBox="1">
              <a:spLocks noChangeArrowheads="1"/>
            </p:cNvSpPr>
            <p:nvPr/>
          </p:nvSpPr>
          <p:spPr bwMode="auto">
            <a:xfrm>
              <a:off x="6424535" y="2697333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48</a:t>
              </a:r>
            </a:p>
          </p:txBody>
        </p:sp>
        <p:sp>
          <p:nvSpPr>
            <p:cNvPr id="122" name="TextBox 23"/>
            <p:cNvSpPr txBox="1">
              <a:spLocks noChangeArrowheads="1"/>
            </p:cNvSpPr>
            <p:nvPr/>
          </p:nvSpPr>
          <p:spPr bwMode="auto">
            <a:xfrm>
              <a:off x="6431414" y="2869134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44</a:t>
              </a:r>
            </a:p>
          </p:txBody>
        </p:sp>
        <p:sp>
          <p:nvSpPr>
            <p:cNvPr id="123" name="TextBox 23"/>
            <p:cNvSpPr txBox="1">
              <a:spLocks noChangeArrowheads="1"/>
            </p:cNvSpPr>
            <p:nvPr/>
          </p:nvSpPr>
          <p:spPr bwMode="auto">
            <a:xfrm>
              <a:off x="6431414" y="3014097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40</a:t>
              </a:r>
            </a:p>
          </p:txBody>
        </p:sp>
        <p:sp>
          <p:nvSpPr>
            <p:cNvPr id="124" name="TextBox 23"/>
            <p:cNvSpPr txBox="1">
              <a:spLocks noChangeArrowheads="1"/>
            </p:cNvSpPr>
            <p:nvPr/>
          </p:nvSpPr>
          <p:spPr bwMode="auto">
            <a:xfrm>
              <a:off x="6424535" y="3161347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36</a:t>
              </a:r>
            </a:p>
          </p:txBody>
        </p:sp>
        <p:sp>
          <p:nvSpPr>
            <p:cNvPr id="125" name="TextBox 23"/>
            <p:cNvSpPr txBox="1">
              <a:spLocks noChangeArrowheads="1"/>
            </p:cNvSpPr>
            <p:nvPr/>
          </p:nvSpPr>
          <p:spPr bwMode="auto">
            <a:xfrm>
              <a:off x="6424535" y="3311223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32</a:t>
              </a:r>
            </a:p>
          </p:txBody>
        </p:sp>
        <p:sp>
          <p:nvSpPr>
            <p:cNvPr id="126" name="TextBox 23"/>
            <p:cNvSpPr txBox="1">
              <a:spLocks noChangeArrowheads="1"/>
            </p:cNvSpPr>
            <p:nvPr/>
          </p:nvSpPr>
          <p:spPr bwMode="auto">
            <a:xfrm>
              <a:off x="6424535" y="3459568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28</a:t>
              </a:r>
            </a:p>
          </p:txBody>
        </p:sp>
        <p:sp>
          <p:nvSpPr>
            <p:cNvPr id="127" name="TextBox 23"/>
            <p:cNvSpPr txBox="1">
              <a:spLocks noChangeArrowheads="1"/>
            </p:cNvSpPr>
            <p:nvPr/>
          </p:nvSpPr>
          <p:spPr bwMode="auto">
            <a:xfrm>
              <a:off x="6424535" y="3602770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24</a:t>
              </a:r>
            </a:p>
          </p:txBody>
        </p:sp>
        <p:sp>
          <p:nvSpPr>
            <p:cNvPr id="128" name="TextBox 23"/>
            <p:cNvSpPr txBox="1">
              <a:spLocks noChangeArrowheads="1"/>
            </p:cNvSpPr>
            <p:nvPr/>
          </p:nvSpPr>
          <p:spPr bwMode="auto">
            <a:xfrm>
              <a:off x="6431414" y="3742735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20</a:t>
              </a:r>
            </a:p>
          </p:txBody>
        </p:sp>
        <p:sp>
          <p:nvSpPr>
            <p:cNvPr id="129" name="TextBox 23"/>
            <p:cNvSpPr txBox="1">
              <a:spLocks noChangeArrowheads="1"/>
            </p:cNvSpPr>
            <p:nvPr/>
          </p:nvSpPr>
          <p:spPr bwMode="auto">
            <a:xfrm>
              <a:off x="6431414" y="3887698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16</a:t>
              </a:r>
            </a:p>
          </p:txBody>
        </p:sp>
        <p:sp>
          <p:nvSpPr>
            <p:cNvPr id="130" name="TextBox 23"/>
            <p:cNvSpPr txBox="1">
              <a:spLocks noChangeArrowheads="1"/>
            </p:cNvSpPr>
            <p:nvPr/>
          </p:nvSpPr>
          <p:spPr bwMode="auto">
            <a:xfrm>
              <a:off x="6424535" y="4034949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12</a:t>
              </a:r>
            </a:p>
          </p:txBody>
        </p:sp>
        <p:sp>
          <p:nvSpPr>
            <p:cNvPr id="131" name="TextBox 23"/>
            <p:cNvSpPr txBox="1">
              <a:spLocks noChangeArrowheads="1"/>
            </p:cNvSpPr>
            <p:nvPr/>
          </p:nvSpPr>
          <p:spPr bwMode="auto">
            <a:xfrm>
              <a:off x="6424535" y="4184824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8</a:t>
              </a:r>
            </a:p>
          </p:txBody>
        </p:sp>
        <p:sp>
          <p:nvSpPr>
            <p:cNvPr id="132" name="TextBox 23"/>
            <p:cNvSpPr txBox="1">
              <a:spLocks noChangeArrowheads="1"/>
            </p:cNvSpPr>
            <p:nvPr/>
          </p:nvSpPr>
          <p:spPr bwMode="auto">
            <a:xfrm>
              <a:off x="6424535" y="4333169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4</a:t>
              </a:r>
            </a:p>
          </p:txBody>
        </p:sp>
        <p:sp>
          <p:nvSpPr>
            <p:cNvPr id="137" name="TextBox 23"/>
            <p:cNvSpPr txBox="1">
              <a:spLocks noChangeArrowheads="1"/>
            </p:cNvSpPr>
            <p:nvPr/>
          </p:nvSpPr>
          <p:spPr bwMode="auto">
            <a:xfrm>
              <a:off x="6424535" y="4476372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</a:p>
          </p:txBody>
        </p:sp>
        <p:cxnSp>
          <p:nvCxnSpPr>
            <p:cNvPr id="138" name="Straight Arrow Connector 21"/>
            <p:cNvCxnSpPr>
              <a:cxnSpLocks noChangeShapeType="1"/>
            </p:cNvCxnSpPr>
            <p:nvPr/>
          </p:nvCxnSpPr>
          <p:spPr bwMode="auto">
            <a:xfrm>
              <a:off x="6337909" y="846847"/>
              <a:ext cx="0" cy="152447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39" name="TextBox 23"/>
            <p:cNvSpPr txBox="1">
              <a:spLocks noChangeArrowheads="1"/>
            </p:cNvSpPr>
            <p:nvPr/>
          </p:nvSpPr>
          <p:spPr bwMode="auto">
            <a:xfrm>
              <a:off x="6305649" y="658446"/>
              <a:ext cx="295224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</a:p>
          </p:txBody>
        </p:sp>
        <p:sp>
          <p:nvSpPr>
            <p:cNvPr id="140" name="TextBox 23"/>
            <p:cNvSpPr txBox="1">
              <a:spLocks noChangeArrowheads="1"/>
            </p:cNvSpPr>
            <p:nvPr/>
          </p:nvSpPr>
          <p:spPr bwMode="auto">
            <a:xfrm>
              <a:off x="6277492" y="824410"/>
              <a:ext cx="266118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</a:t>
              </a:r>
            </a:p>
          </p:txBody>
        </p:sp>
        <p:sp>
          <p:nvSpPr>
            <p:cNvPr id="141" name="TextBox 23"/>
            <p:cNvSpPr txBox="1">
              <a:spLocks noChangeArrowheads="1"/>
            </p:cNvSpPr>
            <p:nvPr/>
          </p:nvSpPr>
          <p:spPr bwMode="auto">
            <a:xfrm>
              <a:off x="6431414" y="802652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100</a:t>
              </a:r>
            </a:p>
          </p:txBody>
        </p:sp>
        <p:sp>
          <p:nvSpPr>
            <p:cNvPr id="142" name="TextBox 23"/>
            <p:cNvSpPr txBox="1">
              <a:spLocks noChangeArrowheads="1"/>
            </p:cNvSpPr>
            <p:nvPr/>
          </p:nvSpPr>
          <p:spPr bwMode="auto">
            <a:xfrm>
              <a:off x="6431414" y="947614"/>
              <a:ext cx="465480" cy="198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en-US" altLang="zh-CN" sz="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96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643816" y="214313"/>
            <a:ext cx="6984776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特权级 – 栈切换中获取新的栈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0" name="TextBox 43"/>
          <p:cNvSpPr txBox="1">
            <a:spLocks noChangeArrowheads="1"/>
          </p:cNvSpPr>
          <p:nvPr/>
        </p:nvSpPr>
        <p:spPr bwMode="auto">
          <a:xfrm>
            <a:off x="1215390" y="821055"/>
            <a:ext cx="4430395" cy="4133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TSS = Task State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Segment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2531" name="矩形 44"/>
          <p:cNvSpPr>
            <a:spLocks noChangeArrowheads="1"/>
          </p:cNvSpPr>
          <p:nvPr/>
        </p:nvSpPr>
        <p:spPr bwMode="auto">
          <a:xfrm>
            <a:off x="857282" y="820761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80103" y="1284753"/>
            <a:ext cx="8208912" cy="3560920"/>
            <a:chOff x="539552" y="1296812"/>
            <a:chExt cx="4921672" cy="2328152"/>
          </a:xfrm>
        </p:grpSpPr>
        <p:sp>
          <p:nvSpPr>
            <p:cNvPr id="39" name="TextBox 38"/>
            <p:cNvSpPr txBox="1"/>
            <p:nvPr/>
          </p:nvSpPr>
          <p:spPr>
            <a:xfrm>
              <a:off x="1226720" y="2387957"/>
              <a:ext cx="2337168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Available for use by system software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26720" y="2494284"/>
              <a:ext cx="2337168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Busy flag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38794" y="2611094"/>
              <a:ext cx="3731947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Segment Base Address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26721" y="2717422"/>
              <a:ext cx="1545079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Descriptor privilege level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26721" y="2830874"/>
              <a:ext cx="1473071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Granularity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26721" y="2935318"/>
              <a:ext cx="1257047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Segment Limit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26721" y="3041644"/>
              <a:ext cx="140106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Segment Present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26721" y="3144678"/>
              <a:ext cx="140106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Segment Type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92557" y="3383492"/>
              <a:ext cx="3568496" cy="24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图  </a:t>
              </a:r>
              <a:r>
                <a:rPr lang="en-US" altLang="zh-CN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Task State </a:t>
              </a:r>
              <a:r>
                <a:rPr lang="en-US" altLang="zh-CN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Segmemnt</a:t>
              </a:r>
              <a:r>
                <a:rPr lang="en-US" altLang="zh-CN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描述符</a:t>
              </a:r>
              <a:r>
                <a:rPr lang="en-US" altLang="zh-CN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TSS Descriptor</a:t>
              </a:r>
              <a:endParaRPr lang="zh-CN" altLang="en-US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567937" y="2051326"/>
              <a:ext cx="4058126" cy="296266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sz="2800"/>
            </a:p>
          </p:txBody>
        </p:sp>
        <p:cxnSp>
          <p:nvCxnSpPr>
            <p:cNvPr id="62" name="直接连接符 61"/>
            <p:cNvCxnSpPr>
              <a:stCxn id="61" idx="0"/>
              <a:endCxn id="61" idx="2"/>
            </p:cNvCxnSpPr>
            <p:nvPr/>
          </p:nvCxnSpPr>
          <p:spPr>
            <a:xfrm rot="16200000" flipH="1">
              <a:off x="2448866" y="2199268"/>
              <a:ext cx="296266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 bwMode="auto">
            <a:xfrm>
              <a:off x="567937" y="1497637"/>
              <a:ext cx="4058126" cy="356178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sz="2800"/>
            </a:p>
          </p:txBody>
        </p:sp>
        <p:cxnSp>
          <p:nvCxnSpPr>
            <p:cNvPr id="64" name="直接连接符 63"/>
            <p:cNvCxnSpPr/>
            <p:nvPr/>
          </p:nvCxnSpPr>
          <p:spPr>
            <a:xfrm rot="5400000">
              <a:off x="1192308" y="1681351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5400000">
              <a:off x="1375773" y="1675535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5400000">
              <a:off x="1588806" y="1675535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rot="5400000">
              <a:off x="1754679" y="1675535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rot="5400000">
              <a:off x="1985748" y="1686069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rot="5400000">
              <a:off x="2517961" y="1670268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rot="5400000">
              <a:off x="2717541" y="1670268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5400000">
              <a:off x="2983648" y="1670268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rot="5400000">
              <a:off x="3648914" y="1685520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39552" y="1296812"/>
              <a:ext cx="361018" cy="271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31</a:t>
              </a:r>
            </a:p>
            <a:p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08155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24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54369" y="1580811"/>
              <a:ext cx="876377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Base 31:24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364842" y="1594488"/>
              <a:ext cx="266107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G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608018" y="1592534"/>
              <a:ext cx="73623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763796" y="1592705"/>
              <a:ext cx="234744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960776" y="1490696"/>
              <a:ext cx="242157" cy="377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</a:p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V</a:t>
              </a:r>
            </a:p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L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624337" y="1313499"/>
              <a:ext cx="183196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20258" y="1296812"/>
              <a:ext cx="265324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596980" y="1590159"/>
              <a:ext cx="332604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420258" y="1856615"/>
              <a:ext cx="198267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585296" y="2127599"/>
              <a:ext cx="200921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70103" y="1859122"/>
              <a:ext cx="316457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 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088524" y="1537201"/>
              <a:ext cx="665267" cy="281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Limit</a:t>
              </a:r>
            </a:p>
            <a:p>
              <a:pPr algn="ctr"/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r>
                <a:rPr lang="zh-CN" altLang="en-US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676341" y="1591345"/>
              <a:ext cx="199580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950485" y="1489733"/>
              <a:ext cx="266107" cy="377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</a:p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L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69708" y="1479500"/>
              <a:ext cx="931373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Type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180553" y="1661993"/>
              <a:ext cx="266107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866444" y="1602519"/>
              <a:ext cx="997900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Base 23</a:t>
              </a:r>
              <a:r>
                <a:rPr lang="zh-CN" altLang="en-US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48469" y="2100704"/>
              <a:ext cx="2461479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Base  Address 15</a:t>
              </a:r>
              <a:r>
                <a:rPr lang="zh-CN" altLang="en-US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00 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866692" y="2100704"/>
              <a:ext cx="2594532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Segment Limit 15</a:t>
              </a:r>
              <a:r>
                <a:rPr lang="zh-CN" altLang="en-US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39552" y="1855790"/>
              <a:ext cx="361018" cy="271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31</a:t>
              </a:r>
            </a:p>
            <a:p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93944" y="1313499"/>
              <a:ext cx="183196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321877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23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514877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22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707876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21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12692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101162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449152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645794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797141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14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965720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120710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329958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552446" y="1859122"/>
              <a:ext cx="316457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15 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1642" y="2398856"/>
              <a:ext cx="499759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AVL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43039" y="2498821"/>
              <a:ext cx="226047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51302" y="2621365"/>
              <a:ext cx="505816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BASE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51302" y="2721330"/>
              <a:ext cx="624698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DPL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51304" y="2841146"/>
              <a:ext cx="624698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G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51302" y="2938598"/>
              <a:ext cx="624698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LIMIT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51302" y="3044891"/>
              <a:ext cx="312349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48892" y="3143232"/>
              <a:ext cx="499759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TYPE</a:t>
              </a:r>
              <a:endParaRPr lang="zh-CN" altLang="en-US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>
            <a:xfrm>
              <a:off x="3476640" y="1632840"/>
              <a:ext cx="0" cy="21625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3586750" y="1649194"/>
              <a:ext cx="0" cy="199905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3704095" y="1644130"/>
              <a:ext cx="0" cy="20497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 rot="5400000">
              <a:off x="3185754" y="1670269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344016" y="1669125"/>
              <a:ext cx="266107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454608" y="1673165"/>
              <a:ext cx="266107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558222" y="1672783"/>
              <a:ext cx="266107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683647" y="1672879"/>
              <a:ext cx="266107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6000551" y="1807737"/>
            <a:ext cx="750369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643816" y="214313"/>
            <a:ext cx="6984776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特权级 – 栈切换中获取新的栈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0" name="TextBox 43"/>
          <p:cNvSpPr txBox="1">
            <a:spLocks noChangeArrowheads="1"/>
          </p:cNvSpPr>
          <p:nvPr/>
        </p:nvSpPr>
        <p:spPr bwMode="auto">
          <a:xfrm>
            <a:off x="1214469" y="820774"/>
            <a:ext cx="3861587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TSS = Task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State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Segment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2531" name="矩形 44"/>
          <p:cNvSpPr>
            <a:spLocks noChangeArrowheads="1"/>
          </p:cNvSpPr>
          <p:nvPr/>
        </p:nvSpPr>
        <p:spPr bwMode="auto">
          <a:xfrm>
            <a:off x="857282" y="820761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38397" y="1162174"/>
            <a:ext cx="6275674" cy="3909538"/>
            <a:chOff x="4046396" y="1193550"/>
            <a:chExt cx="4288688" cy="3144332"/>
          </a:xfrm>
        </p:grpSpPr>
        <p:sp>
          <p:nvSpPr>
            <p:cNvPr id="146" name="矩形 145"/>
            <p:cNvSpPr/>
            <p:nvPr/>
          </p:nvSpPr>
          <p:spPr bwMode="auto">
            <a:xfrm>
              <a:off x="5506142" y="2457002"/>
              <a:ext cx="2473673" cy="144016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sz="3200"/>
            </a:p>
          </p:txBody>
        </p:sp>
        <p:cxnSp>
          <p:nvCxnSpPr>
            <p:cNvPr id="148" name="直接连接符 147"/>
            <p:cNvCxnSpPr/>
            <p:nvPr/>
          </p:nvCxnSpPr>
          <p:spPr>
            <a:xfrm>
              <a:off x="6335665" y="2457002"/>
              <a:ext cx="0" cy="144016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7179706" y="2457002"/>
              <a:ext cx="0" cy="144016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矩形 149"/>
            <p:cNvSpPr/>
            <p:nvPr/>
          </p:nvSpPr>
          <p:spPr bwMode="auto">
            <a:xfrm>
              <a:off x="6271679" y="3177082"/>
              <a:ext cx="852063" cy="108012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sz="3200"/>
            </a:p>
          </p:txBody>
        </p:sp>
        <p:cxnSp>
          <p:nvCxnSpPr>
            <p:cNvPr id="152" name="直接连接符 151"/>
            <p:cNvCxnSpPr/>
            <p:nvPr/>
          </p:nvCxnSpPr>
          <p:spPr>
            <a:xfrm>
              <a:off x="6259646" y="3321098"/>
              <a:ext cx="864096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6259646" y="3453081"/>
              <a:ext cx="864096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6259646" y="3581243"/>
              <a:ext cx="864096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6259646" y="3725259"/>
              <a:ext cx="864096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6259646" y="3861253"/>
              <a:ext cx="864096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6259646" y="3989415"/>
              <a:ext cx="864096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6259646" y="4133431"/>
              <a:ext cx="864096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矩形 161"/>
            <p:cNvSpPr/>
            <p:nvPr/>
          </p:nvSpPr>
          <p:spPr bwMode="auto">
            <a:xfrm>
              <a:off x="5519512" y="1380893"/>
              <a:ext cx="816154" cy="80011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sz="3200"/>
            </a:p>
          </p:txBody>
        </p:sp>
        <p:cxnSp>
          <p:nvCxnSpPr>
            <p:cNvPr id="171" name="Straight Arrow Connector 21"/>
            <p:cNvCxnSpPr>
              <a:cxnSpLocks noChangeShapeType="1"/>
            </p:cNvCxnSpPr>
            <p:nvPr/>
          </p:nvCxnSpPr>
          <p:spPr bwMode="auto">
            <a:xfrm>
              <a:off x="6362144" y="2180694"/>
              <a:ext cx="432000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72" name="Straight Arrow Connector 21"/>
            <p:cNvCxnSpPr>
              <a:cxnSpLocks noChangeShapeType="1"/>
            </p:cNvCxnSpPr>
            <p:nvPr/>
          </p:nvCxnSpPr>
          <p:spPr bwMode="auto">
            <a:xfrm>
              <a:off x="5862664" y="3643636"/>
              <a:ext cx="388960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tailEnd type="triangle" w="med" len="med"/>
            </a:ln>
          </p:spPr>
        </p:cxnSp>
        <p:cxnSp>
          <p:nvCxnSpPr>
            <p:cNvPr id="174" name="Straight Arrow Connector 21"/>
            <p:cNvCxnSpPr>
              <a:cxnSpLocks noChangeShapeType="1"/>
            </p:cNvCxnSpPr>
            <p:nvPr/>
          </p:nvCxnSpPr>
          <p:spPr bwMode="auto">
            <a:xfrm>
              <a:off x="6341028" y="1386362"/>
              <a:ext cx="388960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75" name="Straight Arrow Connector 21"/>
            <p:cNvCxnSpPr>
              <a:cxnSpLocks noChangeShapeType="1"/>
            </p:cNvCxnSpPr>
            <p:nvPr/>
          </p:nvCxnSpPr>
          <p:spPr bwMode="auto">
            <a:xfrm>
              <a:off x="7619776" y="1376882"/>
              <a:ext cx="0" cy="108012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81" name="椭圆 180"/>
            <p:cNvSpPr/>
            <p:nvPr/>
          </p:nvSpPr>
          <p:spPr bwMode="auto">
            <a:xfrm>
              <a:off x="6728244" y="1316113"/>
              <a:ext cx="144016" cy="144016"/>
            </a:xfrm>
            <a:prstGeom prst="ellipse">
              <a:avLst/>
            </a:prstGeom>
            <a:solidFill>
              <a:srgbClr val="005072"/>
            </a:solidFill>
            <a:ln w="28575">
              <a:noFill/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6643415" y="1221364"/>
              <a:ext cx="332604" cy="371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83" name="Straight Arrow Connector 21"/>
            <p:cNvCxnSpPr>
              <a:cxnSpLocks noChangeShapeType="1"/>
            </p:cNvCxnSpPr>
            <p:nvPr/>
          </p:nvCxnSpPr>
          <p:spPr bwMode="auto">
            <a:xfrm>
              <a:off x="6899696" y="1386362"/>
              <a:ext cx="720080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87" name="Straight Arrow Connector 21"/>
            <p:cNvCxnSpPr>
              <a:cxnSpLocks noChangeShapeType="1"/>
            </p:cNvCxnSpPr>
            <p:nvPr/>
          </p:nvCxnSpPr>
          <p:spPr bwMode="auto">
            <a:xfrm>
              <a:off x="7619776" y="2604014"/>
              <a:ext cx="0" cy="108012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1" name="Straight Arrow Connector 21"/>
            <p:cNvCxnSpPr>
              <a:cxnSpLocks noChangeShapeType="1"/>
            </p:cNvCxnSpPr>
            <p:nvPr/>
          </p:nvCxnSpPr>
          <p:spPr bwMode="auto">
            <a:xfrm>
              <a:off x="5868821" y="2598262"/>
              <a:ext cx="0" cy="105480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5" name="Straight Arrow Connector 21"/>
            <p:cNvCxnSpPr>
              <a:cxnSpLocks noChangeShapeType="1"/>
            </p:cNvCxnSpPr>
            <p:nvPr/>
          </p:nvCxnSpPr>
          <p:spPr bwMode="auto">
            <a:xfrm>
              <a:off x="6801088" y="1468840"/>
              <a:ext cx="0" cy="991487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97" name="Straight Arrow Connector 21"/>
            <p:cNvCxnSpPr>
              <a:cxnSpLocks noChangeShapeType="1"/>
            </p:cNvCxnSpPr>
            <p:nvPr/>
          </p:nvCxnSpPr>
          <p:spPr bwMode="auto">
            <a:xfrm>
              <a:off x="6801088" y="2623647"/>
              <a:ext cx="0" cy="265403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99" name="Straight Arrow Connector 21"/>
            <p:cNvCxnSpPr>
              <a:cxnSpLocks noChangeShapeType="1"/>
            </p:cNvCxnSpPr>
            <p:nvPr/>
          </p:nvCxnSpPr>
          <p:spPr bwMode="auto">
            <a:xfrm>
              <a:off x="6801684" y="2882052"/>
              <a:ext cx="576064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2" name="Straight Arrow Connector 21"/>
            <p:cNvCxnSpPr>
              <a:cxnSpLocks noChangeShapeType="1"/>
            </p:cNvCxnSpPr>
            <p:nvPr/>
          </p:nvCxnSpPr>
          <p:spPr bwMode="auto">
            <a:xfrm>
              <a:off x="7367410" y="2884716"/>
              <a:ext cx="0" cy="74175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5" name="Straight Arrow Connector 21"/>
            <p:cNvCxnSpPr>
              <a:cxnSpLocks noChangeShapeType="1"/>
            </p:cNvCxnSpPr>
            <p:nvPr/>
          </p:nvCxnSpPr>
          <p:spPr bwMode="auto">
            <a:xfrm>
              <a:off x="7115720" y="3626466"/>
              <a:ext cx="262028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7" name="Straight Arrow Connector 21"/>
            <p:cNvCxnSpPr>
              <a:cxnSpLocks noChangeShapeType="1"/>
            </p:cNvCxnSpPr>
            <p:nvPr/>
          </p:nvCxnSpPr>
          <p:spPr bwMode="auto">
            <a:xfrm>
              <a:off x="7127052" y="3688136"/>
              <a:ext cx="492724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09" name="TextBox 43"/>
            <p:cNvSpPr txBox="1">
              <a:spLocks noChangeArrowheads="1"/>
            </p:cNvSpPr>
            <p:nvPr/>
          </p:nvSpPr>
          <p:spPr bwMode="auto">
            <a:xfrm>
              <a:off x="5703480" y="1193550"/>
              <a:ext cx="504056" cy="2035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TSS </a:t>
              </a:r>
            </a:p>
          </p:txBody>
        </p:sp>
        <p:sp>
          <p:nvSpPr>
            <p:cNvPr id="210" name="TextBox 43"/>
            <p:cNvSpPr txBox="1">
              <a:spLocks noChangeArrowheads="1"/>
            </p:cNvSpPr>
            <p:nvPr/>
          </p:nvSpPr>
          <p:spPr bwMode="auto">
            <a:xfrm>
              <a:off x="5515020" y="2268898"/>
              <a:ext cx="836176" cy="2035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Visible Part</a:t>
              </a:r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1" name="TextBox 43"/>
            <p:cNvSpPr txBox="1">
              <a:spLocks noChangeArrowheads="1"/>
            </p:cNvSpPr>
            <p:nvPr/>
          </p:nvSpPr>
          <p:spPr bwMode="auto">
            <a:xfrm>
              <a:off x="5612740" y="2436062"/>
              <a:ext cx="836176" cy="2035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Selector</a:t>
              </a:r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2" name="TextBox 43"/>
            <p:cNvSpPr txBox="1">
              <a:spLocks noChangeArrowheads="1"/>
            </p:cNvSpPr>
            <p:nvPr/>
          </p:nvSpPr>
          <p:spPr bwMode="auto">
            <a:xfrm>
              <a:off x="6311880" y="2436062"/>
              <a:ext cx="1224136" cy="2035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Base Address</a:t>
              </a:r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3" name="TextBox 43"/>
            <p:cNvSpPr txBox="1">
              <a:spLocks noChangeArrowheads="1"/>
            </p:cNvSpPr>
            <p:nvPr/>
          </p:nvSpPr>
          <p:spPr bwMode="auto">
            <a:xfrm>
              <a:off x="7110948" y="2436062"/>
              <a:ext cx="1224136" cy="2035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Segment Limit</a:t>
              </a:r>
              <a:endPara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14" name="TextBox 43"/>
            <p:cNvSpPr txBox="1">
              <a:spLocks noChangeArrowheads="1"/>
            </p:cNvSpPr>
            <p:nvPr/>
          </p:nvSpPr>
          <p:spPr bwMode="auto">
            <a:xfrm>
              <a:off x="6778828" y="2268898"/>
              <a:ext cx="1166088" cy="2035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Invisible Part</a:t>
              </a:r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6" name="TextBox 43"/>
            <p:cNvSpPr txBox="1">
              <a:spLocks noChangeArrowheads="1"/>
            </p:cNvSpPr>
            <p:nvPr/>
          </p:nvSpPr>
          <p:spPr bwMode="auto">
            <a:xfrm>
              <a:off x="4411432" y="2433580"/>
              <a:ext cx="1124421" cy="2035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     Task  Register</a:t>
              </a:r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7" name="TextBox 43"/>
            <p:cNvSpPr txBox="1">
              <a:spLocks noChangeArrowheads="1"/>
            </p:cNvSpPr>
            <p:nvPr/>
          </p:nvSpPr>
          <p:spPr bwMode="auto">
            <a:xfrm>
              <a:off x="6474628" y="3007466"/>
              <a:ext cx="504056" cy="2035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GDT</a:t>
              </a:r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8" name="TextBox 43"/>
            <p:cNvSpPr txBox="1">
              <a:spLocks noChangeArrowheads="1"/>
            </p:cNvSpPr>
            <p:nvPr/>
          </p:nvSpPr>
          <p:spPr bwMode="auto">
            <a:xfrm>
              <a:off x="6209744" y="3558062"/>
              <a:ext cx="1052200" cy="2035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TSS  </a:t>
              </a: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Descriptor</a:t>
              </a:r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9" name="TextBox 43"/>
            <p:cNvSpPr txBox="1">
              <a:spLocks noChangeArrowheads="1"/>
            </p:cNvSpPr>
            <p:nvPr/>
          </p:nvSpPr>
          <p:spPr bwMode="auto">
            <a:xfrm>
              <a:off x="7094780" y="4134284"/>
              <a:ext cx="288032" cy="2035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20" name="TextBox 43"/>
            <p:cNvSpPr txBox="1">
              <a:spLocks noChangeArrowheads="1"/>
            </p:cNvSpPr>
            <p:nvPr/>
          </p:nvSpPr>
          <p:spPr bwMode="auto">
            <a:xfrm>
              <a:off x="4046396" y="1541444"/>
              <a:ext cx="1298186" cy="2623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图  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Task Register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443142" y="214313"/>
            <a:ext cx="515319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–建立 TSS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1"/>
          <p:cNvSpPr>
            <a:spLocks noChangeArrowheads="1"/>
          </p:cNvSpPr>
          <p:nvPr/>
        </p:nvSpPr>
        <p:spPr bwMode="auto">
          <a:xfrm>
            <a:off x="6786578" y="82705"/>
            <a:ext cx="8518525" cy="57150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sp>
        <p:nvSpPr>
          <p:cNvPr id="24" name="Text Box 2"/>
          <p:cNvSpPr>
            <a:spLocks noChangeArrowheads="1"/>
          </p:cNvSpPr>
          <p:nvPr/>
        </p:nvSpPr>
        <p:spPr bwMode="auto">
          <a:xfrm>
            <a:off x="8786842" y="3086100"/>
            <a:ext cx="8572500" cy="411480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 lvl="1" eaLnBrk="1" hangingPunct="1">
              <a:buClr>
                <a:srgbClr val="000099"/>
              </a:buClr>
              <a:buSzPct val="100000"/>
              <a:buFont typeface="Wingdings" charset="2"/>
              <a:buChar char=""/>
            </a:pPr>
            <a:endParaRPr lang="zh-CN" altLang="en-US" sz="1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lvl="1" eaLnBrk="1" hangingPunct="1">
              <a:buClr>
                <a:srgbClr val="000099"/>
              </a:buClr>
              <a:buSzPct val="100000"/>
            </a:pP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6786578" y="123980"/>
            <a:ext cx="6142038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>
              <a:buSzPct val="100000"/>
            </a:pPr>
            <a:endParaRPr lang="zh-CN" altLang="en-US" dirty="0"/>
          </a:p>
        </p:txBody>
      </p:sp>
      <p:sp>
        <p:nvSpPr>
          <p:cNvPr id="26" name="Text Box 1"/>
          <p:cNvSpPr>
            <a:spLocks noChangeArrowheads="1"/>
          </p:cNvSpPr>
          <p:nvPr/>
        </p:nvSpPr>
        <p:spPr bwMode="auto">
          <a:xfrm>
            <a:off x="8840877" y="142875"/>
            <a:ext cx="8518525" cy="57150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8840877" y="184150"/>
            <a:ext cx="6142038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>
              <a:buSzPct val="100000"/>
            </a:pPr>
            <a:endParaRPr lang="zh-CN" altLang="en-US" dirty="0"/>
          </a:p>
        </p:txBody>
      </p:sp>
      <p:sp>
        <p:nvSpPr>
          <p:cNvPr id="53" name="Flowchart: Process 2"/>
          <p:cNvSpPr>
            <a:spLocks noChangeArrowheads="1"/>
          </p:cNvSpPr>
          <p:nvPr/>
        </p:nvSpPr>
        <p:spPr bwMode="auto">
          <a:xfrm>
            <a:off x="2399060" y="1104900"/>
            <a:ext cx="3362624" cy="495300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35001">
                <a:srgbClr val="007C8B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Allocate TSS memory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3"/>
          <p:cNvSpPr txBox="1">
            <a:spLocks noChangeArrowheads="1"/>
          </p:cNvSpPr>
          <p:nvPr/>
        </p:nvSpPr>
        <p:spPr bwMode="auto">
          <a:xfrm>
            <a:off x="6004546" y="1163638"/>
            <a:ext cx="106631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pmm.c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Flowchart: Process 4"/>
          <p:cNvSpPr>
            <a:spLocks noChangeArrowheads="1"/>
          </p:cNvSpPr>
          <p:nvPr/>
        </p:nvSpPr>
        <p:spPr bwMode="auto">
          <a:xfrm>
            <a:off x="2626222" y="2082800"/>
            <a:ext cx="2908300" cy="495300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35001">
                <a:srgbClr val="007C8B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 TSS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5"/>
          <p:cNvSpPr txBox="1">
            <a:spLocks noChangeArrowheads="1"/>
          </p:cNvSpPr>
          <p:nvPr/>
        </p:nvSpPr>
        <p:spPr bwMode="auto">
          <a:xfrm>
            <a:off x="6004546" y="2133600"/>
            <a:ext cx="114326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pmm.c</a:t>
            </a:r>
            <a:r>
              <a:rPr lang="en-US" altLang="zh-CN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Flowchart: Process 6"/>
          <p:cNvSpPr>
            <a:spLocks noChangeArrowheads="1"/>
          </p:cNvSpPr>
          <p:nvPr/>
        </p:nvSpPr>
        <p:spPr bwMode="auto">
          <a:xfrm>
            <a:off x="2339752" y="3086100"/>
            <a:ext cx="3493940" cy="495300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35001">
                <a:srgbClr val="007C8B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Fill TSS descriptor in GDT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6004546" y="3149600"/>
            <a:ext cx="106631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pmm.c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Flowchart: Process 8"/>
          <p:cNvSpPr>
            <a:spLocks noChangeArrowheads="1"/>
          </p:cNvSpPr>
          <p:nvPr/>
        </p:nvSpPr>
        <p:spPr bwMode="auto">
          <a:xfrm>
            <a:off x="2626222" y="4114800"/>
            <a:ext cx="2908300" cy="495300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35001">
                <a:srgbClr val="007C8B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Set TSS selector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6004546" y="4170363"/>
            <a:ext cx="106631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pmm.c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1" name="Straight Arrow Connector 21"/>
          <p:cNvCxnSpPr>
            <a:cxnSpLocks noChangeShapeType="1"/>
          </p:cNvCxnSpPr>
          <p:nvPr/>
        </p:nvCxnSpPr>
        <p:spPr bwMode="auto">
          <a:xfrm flipV="1">
            <a:off x="4099562" y="1608956"/>
            <a:ext cx="0" cy="474788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76" name="Straight Arrow Connector 21"/>
          <p:cNvCxnSpPr>
            <a:cxnSpLocks noChangeShapeType="1"/>
          </p:cNvCxnSpPr>
          <p:nvPr/>
        </p:nvCxnSpPr>
        <p:spPr bwMode="auto">
          <a:xfrm flipV="1">
            <a:off x="4099562" y="2545060"/>
            <a:ext cx="0" cy="52823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79" name="Straight Arrow Connector 21"/>
          <p:cNvCxnSpPr>
            <a:cxnSpLocks noChangeShapeType="1"/>
          </p:cNvCxnSpPr>
          <p:nvPr/>
        </p:nvCxnSpPr>
        <p:spPr bwMode="auto">
          <a:xfrm flipV="1">
            <a:off x="4099562" y="3553172"/>
            <a:ext cx="0" cy="557168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786062" y="214313"/>
            <a:ext cx="4954289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特权级 – 参考文献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5" name="矩形 6"/>
          <p:cNvSpPr>
            <a:spLocks noChangeArrowheads="1"/>
          </p:cNvSpPr>
          <p:nvPr/>
        </p:nvSpPr>
        <p:spPr bwMode="auto">
          <a:xfrm>
            <a:off x="1082048" y="971541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5" name="Text Box 2"/>
          <p:cNvSpPr>
            <a:spLocks noChangeArrowheads="1"/>
          </p:cNvSpPr>
          <p:nvPr/>
        </p:nvSpPr>
        <p:spPr bwMode="auto">
          <a:xfrm>
            <a:off x="1481278" y="939186"/>
            <a:ext cx="7051162" cy="69646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 marL="0" lvl="1">
              <a:buClr>
                <a:srgbClr val="0066FF"/>
              </a:buClr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Chap. 6.3.5, Vol. 1, Intel® and IA-32 Architectures Software Developer’s Manual</a:t>
            </a:r>
          </a:p>
        </p:txBody>
      </p:sp>
      <p:sp>
        <p:nvSpPr>
          <p:cNvPr id="24" name="矩形 6"/>
          <p:cNvSpPr>
            <a:spLocks noChangeArrowheads="1"/>
          </p:cNvSpPr>
          <p:nvPr/>
        </p:nvSpPr>
        <p:spPr bwMode="auto">
          <a:xfrm>
            <a:off x="1082048" y="1615451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5" name="Text Box 2"/>
          <p:cNvSpPr>
            <a:spLocks noChangeArrowheads="1"/>
          </p:cNvSpPr>
          <p:nvPr/>
        </p:nvSpPr>
        <p:spPr bwMode="auto">
          <a:xfrm>
            <a:off x="1481278" y="1583096"/>
            <a:ext cx="7051162" cy="77263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 marL="0" lvl="1">
              <a:buClr>
                <a:srgbClr val="0066FF"/>
              </a:buClr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Chap. 7, Vol. 3, Intel® and IA-32 Architectures Software Developer’s Manual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5" name="矩形 6"/>
          <p:cNvSpPr>
            <a:spLocks noChangeArrowheads="1"/>
          </p:cNvSpPr>
          <p:nvPr/>
        </p:nvSpPr>
        <p:spPr bwMode="auto">
          <a:xfrm>
            <a:off x="1071538" y="857238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1439238" y="856444"/>
            <a:ext cx="5857916" cy="400024"/>
          </a:xfrm>
          <a:prstGeom prst="rect">
            <a:avLst/>
          </a:prstGeom>
        </p:spPr>
        <p:txBody>
          <a:bodyPr/>
          <a:lstStyle/>
          <a:p>
            <a:pPr marL="0" lvl="1" indent="-285750">
              <a:spcBef>
                <a:spcPct val="20000"/>
              </a:spcBef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了解页表格式</a:t>
            </a:r>
          </a:p>
          <a:p>
            <a:pPr marL="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defRPr/>
            </a:pP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defRPr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defRPr/>
            </a:pP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defTabSz="914400" eaLnBrk="1" latinLnBrk="0" hangingPunct="1">
              <a:lnSpc>
                <a:spcPct val="90000"/>
              </a:lnSpc>
              <a:spcBef>
                <a:spcPct val="20000"/>
              </a:spcBef>
              <a:buClrTx/>
              <a:buSzTx/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itle 3"/>
          <p:cNvSpPr>
            <a:spLocks noGrp="1"/>
          </p:cNvSpPr>
          <p:nvPr>
            <p:ph type="title" idx="4294967295"/>
          </p:nvPr>
        </p:nvSpPr>
        <p:spPr>
          <a:xfrm>
            <a:off x="1168166" y="1922116"/>
            <a:ext cx="5904656" cy="804069"/>
          </a:xfrm>
          <a:prstGeom prst="rect">
            <a:avLst/>
          </a:prstGeom>
        </p:spPr>
        <p:txBody>
          <a:bodyPr anchor="t"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X86 内存管理单元 MMU</a:t>
            </a:r>
          </a:p>
        </p:txBody>
      </p:sp>
      <p:sp>
        <p:nvSpPr>
          <p:cNvPr id="35" name="矩形 6"/>
          <p:cNvSpPr>
            <a:spLocks noChangeArrowheads="1"/>
          </p:cNvSpPr>
          <p:nvPr/>
        </p:nvSpPr>
        <p:spPr bwMode="auto">
          <a:xfrm>
            <a:off x="1071538" y="1214902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1439238" y="1214108"/>
            <a:ext cx="5857916" cy="400024"/>
          </a:xfrm>
          <a:prstGeom prst="rect">
            <a:avLst/>
          </a:prstGeom>
        </p:spPr>
        <p:txBody>
          <a:bodyPr/>
          <a:lstStyle/>
          <a:p>
            <a:pPr marL="0" lvl="1" indent="-285750">
              <a:spcBef>
                <a:spcPct val="20000"/>
              </a:spcBef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了解如何建立段表+页表</a:t>
            </a:r>
          </a:p>
          <a:p>
            <a:pPr marL="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defRPr/>
            </a:pP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defRPr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defRPr/>
            </a:pP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defTabSz="914400" eaLnBrk="1" latinLnBrk="0" hangingPunct="1">
              <a:lnSpc>
                <a:spcPct val="90000"/>
              </a:lnSpc>
              <a:spcBef>
                <a:spcPct val="20000"/>
              </a:spcBef>
              <a:buClrTx/>
              <a:buSzTx/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6"/>
          <p:cNvSpPr>
            <a:spLocks noChangeArrowheads="1"/>
          </p:cNvSpPr>
          <p:nvPr/>
        </p:nvSpPr>
        <p:spPr bwMode="auto">
          <a:xfrm>
            <a:off x="1071538" y="1574942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1439238" y="1574148"/>
            <a:ext cx="3689368" cy="400024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了解如何操作页表项</a:t>
            </a:r>
          </a:p>
          <a:p>
            <a: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defRPr/>
            </a:pP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defTabSz="914400" eaLnBrk="1" latinLnBrk="0" hangingPunct="1">
              <a:lnSpc>
                <a:spcPct val="90000"/>
              </a:lnSpc>
              <a:spcBef>
                <a:spcPct val="20000"/>
              </a:spcBef>
              <a:buClrTx/>
              <a:buSzTx/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428860" y="214313"/>
            <a:ext cx="4572032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x86 MMU – 段机制概述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4947916" y="2749550"/>
            <a:ext cx="269875" cy="301625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400"/>
              <a:t>1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75656" y="843558"/>
            <a:ext cx="7056784" cy="4156724"/>
            <a:chOff x="1876174" y="1059582"/>
            <a:chExt cx="5499946" cy="3052886"/>
          </a:xfrm>
        </p:grpSpPr>
        <p:sp>
          <p:nvSpPr>
            <p:cNvPr id="104" name="矩形 103"/>
            <p:cNvSpPr/>
            <p:nvPr/>
          </p:nvSpPr>
          <p:spPr bwMode="auto">
            <a:xfrm>
              <a:off x="1876174" y="1813868"/>
              <a:ext cx="990000" cy="216024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1876174" y="2133430"/>
              <a:ext cx="990000" cy="216024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1876174" y="2440920"/>
              <a:ext cx="990000" cy="216024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19" name="矩形 118"/>
            <p:cNvSpPr/>
            <p:nvPr/>
          </p:nvSpPr>
          <p:spPr bwMode="auto">
            <a:xfrm>
              <a:off x="1876174" y="2749972"/>
              <a:ext cx="990000" cy="216024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1876174" y="3050076"/>
              <a:ext cx="990000" cy="216024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21" name="矩形 120"/>
            <p:cNvSpPr/>
            <p:nvPr/>
          </p:nvSpPr>
          <p:spPr bwMode="auto">
            <a:xfrm>
              <a:off x="1876174" y="3359128"/>
              <a:ext cx="990000" cy="216024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3419872" y="1453828"/>
              <a:ext cx="1512168" cy="42310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sz="2800"/>
            </a:p>
          </p:txBody>
        </p:sp>
        <p:cxnSp>
          <p:nvCxnSpPr>
            <p:cNvPr id="127" name="直接连接符 126"/>
            <p:cNvCxnSpPr/>
            <p:nvPr/>
          </p:nvCxnSpPr>
          <p:spPr>
            <a:xfrm>
              <a:off x="3419872" y="1675888"/>
              <a:ext cx="1512168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21"/>
            <p:cNvCxnSpPr>
              <a:cxnSpLocks noChangeShapeType="1"/>
            </p:cNvCxnSpPr>
            <p:nvPr/>
          </p:nvCxnSpPr>
          <p:spPr bwMode="auto">
            <a:xfrm>
              <a:off x="4179160" y="1453828"/>
              <a:ext cx="0" cy="216024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39" name="矩形 138"/>
            <p:cNvSpPr/>
            <p:nvPr/>
          </p:nvSpPr>
          <p:spPr bwMode="auto">
            <a:xfrm>
              <a:off x="3419872" y="2496904"/>
              <a:ext cx="1512168" cy="42310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sz="2800"/>
            </a:p>
          </p:txBody>
        </p:sp>
        <p:cxnSp>
          <p:nvCxnSpPr>
            <p:cNvPr id="140" name="直接连接符 139"/>
            <p:cNvCxnSpPr/>
            <p:nvPr/>
          </p:nvCxnSpPr>
          <p:spPr>
            <a:xfrm>
              <a:off x="3419872" y="2718964"/>
              <a:ext cx="1512168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21"/>
            <p:cNvCxnSpPr>
              <a:cxnSpLocks noChangeShapeType="1"/>
            </p:cNvCxnSpPr>
            <p:nvPr/>
          </p:nvCxnSpPr>
          <p:spPr bwMode="auto">
            <a:xfrm>
              <a:off x="4179160" y="2496904"/>
              <a:ext cx="0" cy="216024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42" name="TextBox 141"/>
            <p:cNvSpPr txBox="1">
              <a:spLocks noChangeArrowheads="1"/>
            </p:cNvSpPr>
            <p:nvPr/>
          </p:nvSpPr>
          <p:spPr bwMode="auto">
            <a:xfrm>
              <a:off x="2008287" y="1400870"/>
              <a:ext cx="864096" cy="343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Segment</a:t>
              </a:r>
            </a:p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Registers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43" name="TextBox 142"/>
            <p:cNvSpPr txBox="1">
              <a:spLocks noChangeArrowheads="1"/>
            </p:cNvSpPr>
            <p:nvPr/>
          </p:nvSpPr>
          <p:spPr bwMode="auto">
            <a:xfrm>
              <a:off x="3722762" y="1059582"/>
              <a:ext cx="1080120" cy="343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 Segment</a:t>
              </a:r>
            </a:p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Descriptors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44" name="TextBox 143"/>
            <p:cNvSpPr txBox="1">
              <a:spLocks noChangeArrowheads="1"/>
            </p:cNvSpPr>
            <p:nvPr/>
          </p:nvSpPr>
          <p:spPr bwMode="auto">
            <a:xfrm>
              <a:off x="5229597" y="1107207"/>
              <a:ext cx="1728192" cy="343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 Linear Address Space</a:t>
              </a:r>
            </a:p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(or Physical Memory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45" name="TextBox 144"/>
            <p:cNvSpPr txBox="1">
              <a:spLocks noChangeArrowheads="1"/>
            </p:cNvSpPr>
            <p:nvPr/>
          </p:nvSpPr>
          <p:spPr bwMode="auto">
            <a:xfrm>
              <a:off x="3496072" y="1453828"/>
              <a:ext cx="648072" cy="207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Access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46" name="TextBox 145"/>
            <p:cNvSpPr txBox="1">
              <a:spLocks noChangeArrowheads="1"/>
            </p:cNvSpPr>
            <p:nvPr/>
          </p:nvSpPr>
          <p:spPr bwMode="auto">
            <a:xfrm>
              <a:off x="4322068" y="1453828"/>
              <a:ext cx="648072" cy="207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Limit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47" name="TextBox 146"/>
            <p:cNvSpPr txBox="1">
              <a:spLocks noChangeArrowheads="1"/>
            </p:cNvSpPr>
            <p:nvPr/>
          </p:nvSpPr>
          <p:spPr bwMode="auto">
            <a:xfrm>
              <a:off x="3664471" y="1660327"/>
              <a:ext cx="1152128" cy="207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Base Address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48" name="TextBox 147"/>
            <p:cNvSpPr txBox="1">
              <a:spLocks noChangeArrowheads="1"/>
            </p:cNvSpPr>
            <p:nvPr/>
          </p:nvSpPr>
          <p:spPr bwMode="auto">
            <a:xfrm>
              <a:off x="3496072" y="2500040"/>
              <a:ext cx="648072" cy="207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Access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49" name="TextBox 148"/>
            <p:cNvSpPr txBox="1">
              <a:spLocks noChangeArrowheads="1"/>
            </p:cNvSpPr>
            <p:nvPr/>
          </p:nvSpPr>
          <p:spPr bwMode="auto">
            <a:xfrm>
              <a:off x="4322068" y="2500040"/>
              <a:ext cx="648072" cy="207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Limit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50" name="TextBox 149"/>
            <p:cNvSpPr txBox="1">
              <a:spLocks noChangeArrowheads="1"/>
            </p:cNvSpPr>
            <p:nvPr/>
          </p:nvSpPr>
          <p:spPr bwMode="auto">
            <a:xfrm>
              <a:off x="3664471" y="2706539"/>
              <a:ext cx="1152128" cy="207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Base Address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51" name="TextBox 150"/>
            <p:cNvSpPr txBox="1">
              <a:spLocks noChangeArrowheads="1"/>
            </p:cNvSpPr>
            <p:nvPr/>
          </p:nvSpPr>
          <p:spPr bwMode="auto">
            <a:xfrm>
              <a:off x="2205261" y="1813868"/>
              <a:ext cx="403473" cy="207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CS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52" name="TextBox 151"/>
            <p:cNvSpPr txBox="1">
              <a:spLocks noChangeArrowheads="1"/>
            </p:cNvSpPr>
            <p:nvPr/>
          </p:nvSpPr>
          <p:spPr bwMode="auto">
            <a:xfrm>
              <a:off x="2205261" y="2134667"/>
              <a:ext cx="403473" cy="207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ES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53" name="TextBox 152"/>
            <p:cNvSpPr txBox="1">
              <a:spLocks noChangeArrowheads="1"/>
            </p:cNvSpPr>
            <p:nvPr/>
          </p:nvSpPr>
          <p:spPr bwMode="auto">
            <a:xfrm>
              <a:off x="2205261" y="2445941"/>
              <a:ext cx="403473" cy="207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SS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54" name="TextBox 153"/>
            <p:cNvSpPr txBox="1">
              <a:spLocks noChangeArrowheads="1"/>
            </p:cNvSpPr>
            <p:nvPr/>
          </p:nvSpPr>
          <p:spPr bwMode="auto">
            <a:xfrm>
              <a:off x="2205261" y="2738165"/>
              <a:ext cx="403473" cy="207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DS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55" name="TextBox 154"/>
            <p:cNvSpPr txBox="1">
              <a:spLocks noChangeArrowheads="1"/>
            </p:cNvSpPr>
            <p:nvPr/>
          </p:nvSpPr>
          <p:spPr bwMode="auto">
            <a:xfrm>
              <a:off x="2205261" y="3053631"/>
              <a:ext cx="403473" cy="207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FS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56" name="TextBox 155"/>
            <p:cNvSpPr txBox="1">
              <a:spLocks noChangeArrowheads="1"/>
            </p:cNvSpPr>
            <p:nvPr/>
          </p:nvSpPr>
          <p:spPr bwMode="auto">
            <a:xfrm>
              <a:off x="5527154" y="1967409"/>
              <a:ext cx="1008112" cy="207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Not Present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57" name="TextBox 156"/>
            <p:cNvSpPr txBox="1">
              <a:spLocks noChangeArrowheads="1"/>
            </p:cNvSpPr>
            <p:nvPr/>
          </p:nvSpPr>
          <p:spPr bwMode="auto">
            <a:xfrm>
              <a:off x="2201069" y="3354611"/>
              <a:ext cx="403473" cy="207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GS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58" name="TextBox 157"/>
            <p:cNvSpPr txBox="1">
              <a:spLocks noChangeArrowheads="1"/>
            </p:cNvSpPr>
            <p:nvPr/>
          </p:nvSpPr>
          <p:spPr bwMode="auto">
            <a:xfrm>
              <a:off x="5752703" y="1569269"/>
              <a:ext cx="648072" cy="207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Code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59" name="TextBox 158"/>
            <p:cNvSpPr txBox="1">
              <a:spLocks noChangeArrowheads="1"/>
            </p:cNvSpPr>
            <p:nvPr/>
          </p:nvSpPr>
          <p:spPr bwMode="auto">
            <a:xfrm>
              <a:off x="5527154" y="2354883"/>
              <a:ext cx="1008112" cy="207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Memory I/O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60" name="TextBox 159"/>
            <p:cNvSpPr txBox="1">
              <a:spLocks noChangeArrowheads="1"/>
            </p:cNvSpPr>
            <p:nvPr/>
          </p:nvSpPr>
          <p:spPr bwMode="auto">
            <a:xfrm>
              <a:off x="5623545" y="2883322"/>
              <a:ext cx="1008112" cy="343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Data and</a:t>
              </a:r>
            </a:p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    Stack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61" name="TextBox 160"/>
            <p:cNvSpPr txBox="1">
              <a:spLocks noChangeArrowheads="1"/>
            </p:cNvSpPr>
            <p:nvPr/>
          </p:nvSpPr>
          <p:spPr bwMode="auto">
            <a:xfrm>
              <a:off x="6440016" y="1525836"/>
              <a:ext cx="936104" cy="207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FFFFFFFFH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sp>
          <p:nvSpPr>
            <p:cNvPr id="162" name="矩形 161"/>
            <p:cNvSpPr/>
            <p:nvPr/>
          </p:nvSpPr>
          <p:spPr bwMode="auto">
            <a:xfrm>
              <a:off x="5555729" y="1578794"/>
              <a:ext cx="888479" cy="1963266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sz="2800"/>
            </a:p>
          </p:txBody>
        </p:sp>
        <p:cxnSp>
          <p:nvCxnSpPr>
            <p:cNvPr id="163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5556870" y="1785293"/>
              <a:ext cx="887338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6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5556870" y="2346499"/>
              <a:ext cx="887338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7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5556870" y="2596431"/>
              <a:ext cx="887338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68" name="TextBox 167"/>
            <p:cNvSpPr txBox="1">
              <a:spLocks noChangeArrowheads="1"/>
            </p:cNvSpPr>
            <p:nvPr/>
          </p:nvSpPr>
          <p:spPr bwMode="auto">
            <a:xfrm>
              <a:off x="6440016" y="3410620"/>
              <a:ext cx="364232" cy="207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0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  <p:cxnSp>
          <p:nvCxnSpPr>
            <p:cNvPr id="169" name="Straight Arrow Connector 21"/>
            <p:cNvCxnSpPr>
              <a:cxnSpLocks noChangeShapeType="1"/>
              <a:stCxn id="104" idx="3"/>
            </p:cNvCxnSpPr>
            <p:nvPr/>
          </p:nvCxnSpPr>
          <p:spPr bwMode="auto">
            <a:xfrm flipV="1">
              <a:off x="2866174" y="1669852"/>
              <a:ext cx="553698" cy="252028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73" name="Straight Arrow Connector 21"/>
            <p:cNvCxnSpPr>
              <a:cxnSpLocks noChangeShapeType="1"/>
            </p:cNvCxnSpPr>
            <p:nvPr/>
          </p:nvCxnSpPr>
          <p:spPr bwMode="auto">
            <a:xfrm>
              <a:off x="2866174" y="2236647"/>
              <a:ext cx="481690" cy="225293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75" name="Straight Arrow Connector 21"/>
            <p:cNvCxnSpPr>
              <a:cxnSpLocks noChangeShapeType="1"/>
            </p:cNvCxnSpPr>
            <p:nvPr/>
          </p:nvCxnSpPr>
          <p:spPr bwMode="auto">
            <a:xfrm>
              <a:off x="2866174" y="2539295"/>
              <a:ext cx="481690" cy="66661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78" name="Straight Arrow Connector 21"/>
            <p:cNvCxnSpPr>
              <a:cxnSpLocks noChangeShapeType="1"/>
            </p:cNvCxnSpPr>
            <p:nvPr/>
          </p:nvCxnSpPr>
          <p:spPr bwMode="auto">
            <a:xfrm>
              <a:off x="4931418" y="1581835"/>
              <a:ext cx="612000" cy="634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80" name="Straight Arrow Connector 21"/>
            <p:cNvCxnSpPr>
              <a:cxnSpLocks noChangeShapeType="1"/>
            </p:cNvCxnSpPr>
            <p:nvPr/>
          </p:nvCxnSpPr>
          <p:spPr bwMode="auto">
            <a:xfrm>
              <a:off x="4931418" y="1773942"/>
              <a:ext cx="612000" cy="634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81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2866174" y="2749972"/>
              <a:ext cx="481690" cy="98743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83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2843808" y="2965996"/>
              <a:ext cx="504056" cy="19214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85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2849155" y="3038004"/>
              <a:ext cx="570717" cy="424205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87" name="Straight Arrow Connector 21"/>
            <p:cNvCxnSpPr>
              <a:cxnSpLocks noChangeShapeType="1"/>
            </p:cNvCxnSpPr>
            <p:nvPr/>
          </p:nvCxnSpPr>
          <p:spPr bwMode="auto">
            <a:xfrm>
              <a:off x="4931418" y="2616650"/>
              <a:ext cx="360662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9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292162" y="2333965"/>
              <a:ext cx="0" cy="271991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3" name="Straight Arrow Connector 21"/>
            <p:cNvCxnSpPr>
              <a:cxnSpLocks noChangeShapeType="1"/>
            </p:cNvCxnSpPr>
            <p:nvPr/>
          </p:nvCxnSpPr>
          <p:spPr bwMode="auto">
            <a:xfrm>
              <a:off x="5292080" y="2347156"/>
              <a:ext cx="245432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200" name="Straight Arrow Connector 21"/>
            <p:cNvCxnSpPr>
              <a:cxnSpLocks noChangeShapeType="1"/>
            </p:cNvCxnSpPr>
            <p:nvPr/>
          </p:nvCxnSpPr>
          <p:spPr bwMode="auto">
            <a:xfrm>
              <a:off x="4931418" y="2816633"/>
              <a:ext cx="360662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1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292162" y="2803444"/>
              <a:ext cx="0" cy="77400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2" name="Straight Arrow Connector 21"/>
            <p:cNvCxnSpPr>
              <a:cxnSpLocks noChangeShapeType="1"/>
            </p:cNvCxnSpPr>
            <p:nvPr/>
          </p:nvCxnSpPr>
          <p:spPr bwMode="auto">
            <a:xfrm>
              <a:off x="5292080" y="3563448"/>
              <a:ext cx="245432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211" name="TextBox 210"/>
            <p:cNvSpPr txBox="1">
              <a:spLocks noChangeArrowheads="1"/>
            </p:cNvSpPr>
            <p:nvPr/>
          </p:nvSpPr>
          <p:spPr bwMode="auto">
            <a:xfrm>
              <a:off x="3028830" y="3829912"/>
              <a:ext cx="3384376" cy="28255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95000"/>
                </a:lnSpc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图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Protected Flat Model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ontent Placeholder 2"/>
          <p:cNvSpPr>
            <a:spLocks noGrp="1"/>
          </p:cNvSpPr>
          <p:nvPr>
            <p:ph idx="4294967295"/>
          </p:nvPr>
        </p:nvSpPr>
        <p:spPr>
          <a:xfrm>
            <a:off x="1146348" y="3075806"/>
            <a:ext cx="7026052" cy="79208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基址（Base address）一直被存放在隐藏部分。直到选择子发生变化，才会更新基址内容（即新的段表项中的基址值）。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35496" y="214313"/>
            <a:ext cx="9073008" cy="4870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2700" b="1" spc="-15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x86 MMU – 段选择子（segment selector）中的隐藏部分</a:t>
            </a:r>
            <a:endParaRPr lang="zh-CN" altLang="en-US" sz="2700" b="1" spc="-15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1907704" y="1172776"/>
            <a:ext cx="4932000" cy="144016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06" name="Straight Arrow Connector 21"/>
          <p:cNvCxnSpPr>
            <a:cxnSpLocks noChangeShapeType="1"/>
          </p:cNvCxnSpPr>
          <p:nvPr/>
        </p:nvCxnSpPr>
        <p:spPr bwMode="auto">
          <a:xfrm flipH="1">
            <a:off x="1918068" y="1399074"/>
            <a:ext cx="493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8" name="Straight Arrow Connector 21"/>
          <p:cNvCxnSpPr>
            <a:cxnSpLocks noChangeShapeType="1"/>
          </p:cNvCxnSpPr>
          <p:nvPr/>
        </p:nvCxnSpPr>
        <p:spPr bwMode="auto">
          <a:xfrm flipH="1">
            <a:off x="1918068" y="1645920"/>
            <a:ext cx="493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0" name="Straight Arrow Connector 21"/>
          <p:cNvCxnSpPr>
            <a:cxnSpLocks noChangeShapeType="1"/>
          </p:cNvCxnSpPr>
          <p:nvPr/>
        </p:nvCxnSpPr>
        <p:spPr bwMode="auto">
          <a:xfrm flipH="1">
            <a:off x="1918068" y="1892856"/>
            <a:ext cx="493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1" name="Straight Arrow Connector 21"/>
          <p:cNvCxnSpPr>
            <a:cxnSpLocks noChangeShapeType="1"/>
          </p:cNvCxnSpPr>
          <p:nvPr/>
        </p:nvCxnSpPr>
        <p:spPr bwMode="auto">
          <a:xfrm flipH="1">
            <a:off x="1918068" y="2139702"/>
            <a:ext cx="493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2" name="Straight Arrow Connector 21"/>
          <p:cNvCxnSpPr>
            <a:cxnSpLocks noChangeShapeType="1"/>
          </p:cNvCxnSpPr>
          <p:nvPr/>
        </p:nvCxnSpPr>
        <p:spPr bwMode="auto">
          <a:xfrm flipH="1">
            <a:off x="1918068" y="2376364"/>
            <a:ext cx="493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2" name="Straight Arrow Connector 21"/>
          <p:cNvCxnSpPr>
            <a:cxnSpLocks noChangeShapeType="1"/>
          </p:cNvCxnSpPr>
          <p:nvPr/>
        </p:nvCxnSpPr>
        <p:spPr bwMode="auto">
          <a:xfrm flipV="1">
            <a:off x="3553614" y="1162592"/>
            <a:ext cx="0" cy="1450344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3" name="Content Placeholder 2"/>
          <p:cNvSpPr>
            <a:spLocks noGrp="1"/>
          </p:cNvSpPr>
          <p:nvPr>
            <p:ph idx="4294967295"/>
          </p:nvPr>
        </p:nvSpPr>
        <p:spPr>
          <a:xfrm>
            <a:off x="2247106" y="915566"/>
            <a:ext cx="1152128" cy="28803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Visible Part</a:t>
            </a:r>
          </a:p>
        </p:txBody>
      </p:sp>
      <p:sp>
        <p:nvSpPr>
          <p:cNvPr id="134" name="矩形 133"/>
          <p:cNvSpPr/>
          <p:nvPr/>
        </p:nvSpPr>
        <p:spPr>
          <a:xfrm>
            <a:off x="1948890" y="1141954"/>
            <a:ext cx="15481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 Selector</a:t>
            </a:r>
            <a:endParaRPr lang="zh-CN" altLang="en-US" sz="1200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Content Placeholder 2"/>
          <p:cNvSpPr>
            <a:spLocks noGrp="1"/>
          </p:cNvSpPr>
          <p:nvPr>
            <p:ph idx="4294967295"/>
          </p:nvPr>
        </p:nvSpPr>
        <p:spPr>
          <a:xfrm>
            <a:off x="4474390" y="915566"/>
            <a:ext cx="1152128" cy="28803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Hidden Part</a:t>
            </a:r>
          </a:p>
        </p:txBody>
      </p:sp>
      <p:sp>
        <p:nvSpPr>
          <p:cNvPr id="137" name="矩形 136"/>
          <p:cNvSpPr/>
          <p:nvPr/>
        </p:nvSpPr>
        <p:spPr>
          <a:xfrm>
            <a:off x="3620748" y="1141954"/>
            <a:ext cx="31835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Base </a:t>
            </a:r>
            <a:r>
              <a:rPr lang="en-US" altLang="zh-CN" sz="12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Address,Limit,Access</a:t>
            </a: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Information</a:t>
            </a:r>
            <a:endParaRPr lang="zh-CN" altLang="en-US" sz="1200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855708" y="1141954"/>
            <a:ext cx="381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</a:t>
            </a:r>
            <a:endParaRPr lang="zh-CN" altLang="en-US" sz="1200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6855708" y="1388800"/>
            <a:ext cx="381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SS</a:t>
            </a:r>
            <a:endParaRPr lang="zh-CN" altLang="en-US" sz="1200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6855708" y="1635736"/>
            <a:ext cx="399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DS</a:t>
            </a:r>
            <a:endParaRPr lang="zh-CN" altLang="en-US" sz="1200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6855708" y="1882582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</a:t>
            </a:r>
            <a:endParaRPr lang="zh-CN" altLang="en-US" sz="1200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6855708" y="2129428"/>
            <a:ext cx="3624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FS</a:t>
            </a:r>
            <a:endParaRPr lang="zh-CN" altLang="en-US" sz="1200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6855708" y="2376274"/>
            <a:ext cx="394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GS</a:t>
            </a:r>
            <a:endParaRPr lang="zh-CN" altLang="en-US" sz="1200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843530" y="2684780"/>
            <a:ext cx="3604260" cy="383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图  </a:t>
            </a:r>
            <a:r>
              <a:rPr lang="en-US" altLang="zh-CN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 Registers</a:t>
            </a:r>
            <a:endParaRPr lang="zh-CN" altLang="en-US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矩形 6"/>
          <p:cNvSpPr>
            <a:spLocks noChangeArrowheads="1"/>
          </p:cNvSpPr>
          <p:nvPr/>
        </p:nvSpPr>
        <p:spPr bwMode="auto">
          <a:xfrm>
            <a:off x="758825" y="3075806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0"/>
          <p:cNvSpPr txBox="1">
            <a:spLocks noChangeArrowheads="1"/>
          </p:cNvSpPr>
          <p:nvPr/>
        </p:nvSpPr>
        <p:spPr bwMode="auto">
          <a:xfrm>
            <a:off x="1143000" y="1090188"/>
            <a:ext cx="6858000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了解不同特权级的差别</a:t>
            </a:r>
          </a:p>
        </p:txBody>
      </p:sp>
      <p:sp>
        <p:nvSpPr>
          <p:cNvPr id="16387" name="矩形 8"/>
          <p:cNvSpPr>
            <a:spLocks noChangeArrowheads="1"/>
          </p:cNvSpPr>
          <p:nvPr/>
        </p:nvSpPr>
        <p:spPr bwMode="auto">
          <a:xfrm>
            <a:off x="785813" y="1036626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7" name="TextBox 10"/>
          <p:cNvSpPr txBox="1">
            <a:spLocks noChangeArrowheads="1"/>
          </p:cNvSpPr>
          <p:nvPr/>
        </p:nvSpPr>
        <p:spPr bwMode="auto">
          <a:xfrm>
            <a:off x="1143000" y="1447378"/>
            <a:ext cx="6858000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了解当前CPU处在哪个特权级</a:t>
            </a:r>
          </a:p>
        </p:txBody>
      </p:sp>
      <p:sp>
        <p:nvSpPr>
          <p:cNvPr id="38" name="矩形 8"/>
          <p:cNvSpPr>
            <a:spLocks noChangeArrowheads="1"/>
          </p:cNvSpPr>
          <p:nvPr/>
        </p:nvSpPr>
        <p:spPr bwMode="auto">
          <a:xfrm>
            <a:off x="785813" y="1416031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 idx="4294967295"/>
          </p:nvPr>
        </p:nvSpPr>
        <p:spPr>
          <a:xfrm>
            <a:off x="865189" y="2093456"/>
            <a:ext cx="3421059" cy="736600"/>
          </a:xfrm>
          <a:prstGeom prst="rect">
            <a:avLst/>
          </a:prstGeom>
        </p:spPr>
        <p:txBody>
          <a:bodyPr anchor="t"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X86 特权级</a:t>
            </a: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1143000" y="1817279"/>
            <a:ext cx="6858000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了解特权级切换</a:t>
            </a:r>
          </a:p>
        </p:txBody>
      </p:sp>
      <p:sp>
        <p:nvSpPr>
          <p:cNvPr id="10" name="矩形 8"/>
          <p:cNvSpPr>
            <a:spLocks noChangeArrowheads="1"/>
          </p:cNvSpPr>
          <p:nvPr/>
        </p:nvSpPr>
        <p:spPr bwMode="auto">
          <a:xfrm>
            <a:off x="785813" y="1785932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57270" y="214313"/>
            <a:ext cx="8496944" cy="4133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5000"/>
              </a:lnSpc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  <a:sym typeface="Times New Roman" charset="0"/>
              </a:rPr>
              <a:t>x86 hardware MMU – 建立 GDT tables (kernel init)</a:t>
            </a:r>
          </a:p>
        </p:txBody>
      </p:sp>
      <p:sp>
        <p:nvSpPr>
          <p:cNvPr id="20" name="Flowchart: Process 2"/>
          <p:cNvSpPr>
            <a:spLocks noChangeArrowheads="1"/>
          </p:cNvSpPr>
          <p:nvPr/>
        </p:nvSpPr>
        <p:spPr bwMode="auto">
          <a:xfrm>
            <a:off x="496066" y="1040659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 GDT table as an array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4320603" y="977300"/>
            <a:ext cx="5435973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000" b="1" spc="-150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entry.S</a:t>
            </a:r>
            <a:r>
              <a:rPr lang="en-US" altLang="zh-CN" sz="2000" b="1" spc="-150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(base </a:t>
            </a:r>
            <a:r>
              <a:rPr lang="en-US" altLang="zh-CN" sz="2000" b="1" spc="-150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address is -0xC0000000)</a:t>
            </a:r>
            <a:endParaRPr lang="zh-CN" altLang="en-US" sz="2000" b="1" spc="-150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Flowchart: Process 4"/>
          <p:cNvSpPr>
            <a:spLocks noChangeArrowheads="1"/>
          </p:cNvSpPr>
          <p:nvPr/>
        </p:nvSpPr>
        <p:spPr bwMode="auto">
          <a:xfrm>
            <a:off x="496066" y="1788029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 GDT descriptor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5"/>
          <p:cNvSpPr txBox="1">
            <a:spLocks noChangeArrowheads="1"/>
          </p:cNvSpPr>
          <p:nvPr/>
        </p:nvSpPr>
        <p:spPr bwMode="auto">
          <a:xfrm>
            <a:off x="4326734" y="1749426"/>
            <a:ext cx="1496441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entry.S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Flowchart: Process 6"/>
          <p:cNvSpPr>
            <a:spLocks noChangeArrowheads="1"/>
          </p:cNvSpPr>
          <p:nvPr/>
        </p:nvSpPr>
        <p:spPr bwMode="auto">
          <a:xfrm>
            <a:off x="496066" y="2554812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Invoking lgdt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4325553" y="2525914"/>
            <a:ext cx="1484827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entry.S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Flowchart: Process 8"/>
          <p:cNvSpPr>
            <a:spLocks noChangeArrowheads="1"/>
          </p:cNvSpPr>
          <p:nvPr/>
        </p:nvSpPr>
        <p:spPr bwMode="auto">
          <a:xfrm>
            <a:off x="496066" y="3341006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Update DS, ES, SS, etc.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4369081" y="3306043"/>
            <a:ext cx="1912657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entry.S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Flowchart: Process 10"/>
          <p:cNvSpPr>
            <a:spLocks noChangeArrowheads="1"/>
          </p:cNvSpPr>
          <p:nvPr/>
        </p:nvSpPr>
        <p:spPr bwMode="auto">
          <a:xfrm>
            <a:off x="496066" y="4146613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Update CS using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ljmp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11"/>
          <p:cNvSpPr txBox="1">
            <a:spLocks noChangeArrowheads="1"/>
          </p:cNvSpPr>
          <p:nvPr/>
        </p:nvSpPr>
        <p:spPr bwMode="auto">
          <a:xfrm>
            <a:off x="4326734" y="4092000"/>
            <a:ext cx="1496441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entry.S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Straight Arrow Connector 13"/>
          <p:cNvCxnSpPr>
            <a:cxnSpLocks noChangeShapeType="1"/>
            <a:stCxn id="20" idx="2"/>
            <a:endCxn id="22" idx="0"/>
          </p:cNvCxnSpPr>
          <p:nvPr/>
        </p:nvCxnSpPr>
        <p:spPr bwMode="auto">
          <a:xfrm>
            <a:off x="2377468" y="1378627"/>
            <a:ext cx="0" cy="409402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cxnSp>
        <p:nvCxnSpPr>
          <p:cNvPr id="31" name="Straight Arrow Connector 15"/>
          <p:cNvCxnSpPr>
            <a:cxnSpLocks noChangeShapeType="1"/>
            <a:stCxn id="22" idx="2"/>
            <a:endCxn id="24" idx="0"/>
          </p:cNvCxnSpPr>
          <p:nvPr/>
        </p:nvCxnSpPr>
        <p:spPr bwMode="auto">
          <a:xfrm>
            <a:off x="2377468" y="2125997"/>
            <a:ext cx="0" cy="42881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cxnSp>
        <p:nvCxnSpPr>
          <p:cNvPr id="32" name="Straight Arrow Connector 17"/>
          <p:cNvCxnSpPr>
            <a:cxnSpLocks noChangeShapeType="1"/>
            <a:stCxn id="24" idx="2"/>
            <a:endCxn id="26" idx="0"/>
          </p:cNvCxnSpPr>
          <p:nvPr/>
        </p:nvCxnSpPr>
        <p:spPr bwMode="auto">
          <a:xfrm>
            <a:off x="2377468" y="2892780"/>
            <a:ext cx="0" cy="44822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cxnSp>
        <p:nvCxnSpPr>
          <p:cNvPr id="33" name="Straight Arrow Connector 19"/>
          <p:cNvCxnSpPr>
            <a:cxnSpLocks noChangeShapeType="1"/>
            <a:stCxn id="26" idx="2"/>
            <a:endCxn id="28" idx="0"/>
          </p:cNvCxnSpPr>
          <p:nvPr/>
        </p:nvCxnSpPr>
        <p:spPr bwMode="auto">
          <a:xfrm>
            <a:off x="2377468" y="3678974"/>
            <a:ext cx="0" cy="467639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642382" y="214313"/>
            <a:ext cx="8496944" cy="4781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5000"/>
              </a:lnSpc>
              <a:defRPr/>
            </a:pP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  <a:sym typeface="Times New Roman" charset="0"/>
              </a:rPr>
              <a:t>x86 MMU – 建立 GDT tables (bootloader)</a:t>
            </a:r>
          </a:p>
        </p:txBody>
      </p:sp>
      <p:sp>
        <p:nvSpPr>
          <p:cNvPr id="20" name="Flowchart: Process 2"/>
          <p:cNvSpPr>
            <a:spLocks noChangeArrowheads="1"/>
          </p:cNvSpPr>
          <p:nvPr/>
        </p:nvSpPr>
        <p:spPr bwMode="auto">
          <a:xfrm>
            <a:off x="495763" y="1040659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 GDT table as an array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Flowchart: Process 4"/>
          <p:cNvSpPr>
            <a:spLocks noChangeArrowheads="1"/>
          </p:cNvSpPr>
          <p:nvPr/>
        </p:nvSpPr>
        <p:spPr bwMode="auto">
          <a:xfrm>
            <a:off x="495763" y="1788029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 GDT descriptor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Flowchart: Process 6"/>
          <p:cNvSpPr>
            <a:spLocks noChangeArrowheads="1"/>
          </p:cNvSpPr>
          <p:nvPr/>
        </p:nvSpPr>
        <p:spPr bwMode="auto">
          <a:xfrm>
            <a:off x="495763" y="2554812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Invoking lgdt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Flowchart: Process 8"/>
          <p:cNvSpPr>
            <a:spLocks noChangeArrowheads="1"/>
          </p:cNvSpPr>
          <p:nvPr/>
        </p:nvSpPr>
        <p:spPr bwMode="auto">
          <a:xfrm>
            <a:off x="495763" y="3341006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Set bit 0 in CR0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Flowchart: Process 10"/>
          <p:cNvSpPr>
            <a:spLocks noChangeArrowheads="1"/>
          </p:cNvSpPr>
          <p:nvPr/>
        </p:nvSpPr>
        <p:spPr bwMode="auto">
          <a:xfrm>
            <a:off x="495763" y="4146613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Update CS using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ljmp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Straight Arrow Connector 13"/>
          <p:cNvCxnSpPr>
            <a:cxnSpLocks noChangeShapeType="1"/>
            <a:stCxn id="20" idx="2"/>
            <a:endCxn id="22" idx="0"/>
          </p:cNvCxnSpPr>
          <p:nvPr/>
        </p:nvCxnSpPr>
        <p:spPr bwMode="auto">
          <a:xfrm>
            <a:off x="2377165" y="1378627"/>
            <a:ext cx="0" cy="409402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cxnSp>
        <p:nvCxnSpPr>
          <p:cNvPr id="31" name="Straight Arrow Connector 15"/>
          <p:cNvCxnSpPr>
            <a:cxnSpLocks noChangeShapeType="1"/>
            <a:stCxn id="22" idx="2"/>
            <a:endCxn id="24" idx="0"/>
          </p:cNvCxnSpPr>
          <p:nvPr/>
        </p:nvCxnSpPr>
        <p:spPr bwMode="auto">
          <a:xfrm>
            <a:off x="2377165" y="2125997"/>
            <a:ext cx="0" cy="42881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cxnSp>
        <p:nvCxnSpPr>
          <p:cNvPr id="32" name="Straight Arrow Connector 17"/>
          <p:cNvCxnSpPr>
            <a:cxnSpLocks noChangeShapeType="1"/>
            <a:stCxn id="24" idx="2"/>
            <a:endCxn id="26" idx="0"/>
          </p:cNvCxnSpPr>
          <p:nvPr/>
        </p:nvCxnSpPr>
        <p:spPr bwMode="auto">
          <a:xfrm>
            <a:off x="2377165" y="2892780"/>
            <a:ext cx="0" cy="44822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cxnSp>
        <p:nvCxnSpPr>
          <p:cNvPr id="33" name="Straight Arrow Connector 19"/>
          <p:cNvCxnSpPr>
            <a:cxnSpLocks noChangeShapeType="1"/>
            <a:stCxn id="26" idx="2"/>
            <a:endCxn id="28" idx="0"/>
          </p:cNvCxnSpPr>
          <p:nvPr/>
        </p:nvCxnSpPr>
        <p:spPr bwMode="auto">
          <a:xfrm>
            <a:off x="2377165" y="3678974"/>
            <a:ext cx="0" cy="467639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sp>
        <p:nvSpPr>
          <p:cNvPr id="19" name="TextBox 3"/>
          <p:cNvSpPr txBox="1">
            <a:spLocks noChangeArrowheads="1"/>
          </p:cNvSpPr>
          <p:nvPr/>
        </p:nvSpPr>
        <p:spPr bwMode="auto">
          <a:xfrm>
            <a:off x="4312961" y="1018486"/>
            <a:ext cx="431772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bootasm.S</a:t>
            </a:r>
            <a:r>
              <a:rPr lang="en-US" altLang="zh-CN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(base address is 0x0)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5"/>
          <p:cNvSpPr txBox="1">
            <a:spLocks noChangeArrowheads="1"/>
          </p:cNvSpPr>
          <p:nvPr/>
        </p:nvSpPr>
        <p:spPr bwMode="auto">
          <a:xfrm>
            <a:off x="4312961" y="1762420"/>
            <a:ext cx="155202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bootasm.S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4312961" y="2542118"/>
            <a:ext cx="155202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bootasm.S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4312961" y="3312468"/>
            <a:ext cx="155202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bootasm.S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11"/>
          <p:cNvSpPr txBox="1">
            <a:spLocks noChangeArrowheads="1"/>
          </p:cNvSpPr>
          <p:nvPr/>
        </p:nvSpPr>
        <p:spPr bwMode="auto">
          <a:xfrm>
            <a:off x="4312961" y="4125194"/>
            <a:ext cx="155202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bootasm.S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35" grpId="0" autoUpdateAnimBg="0"/>
      <p:bldP spid="37" grpId="0" autoUpdateAnimBg="0"/>
      <p:bldP spid="39" grpId="0" autoUpdateAnimBg="0"/>
      <p:bldP spid="4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514330" y="214313"/>
            <a:ext cx="8604448" cy="4133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5000"/>
              </a:lnSpc>
              <a:defRPr/>
            </a:pPr>
            <a:r>
              <a:rPr lang="zh-CN" altLang="en-US" sz="2000" b="1" spc="-15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  <a:sym typeface="Times New Roman" charset="0"/>
              </a:rPr>
              <a:t>x86 MMU – 建立GDT tables (使能页机制 enable paging)</a:t>
            </a:r>
          </a:p>
        </p:txBody>
      </p:sp>
      <p:sp>
        <p:nvSpPr>
          <p:cNvPr id="20" name="Flowchart: Process 2"/>
          <p:cNvSpPr>
            <a:spLocks noChangeArrowheads="1"/>
          </p:cNvSpPr>
          <p:nvPr/>
        </p:nvSpPr>
        <p:spPr bwMode="auto">
          <a:xfrm>
            <a:off x="489703" y="1040659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 GDT table as an array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Flowchart: Process 4"/>
          <p:cNvSpPr>
            <a:spLocks noChangeArrowheads="1"/>
          </p:cNvSpPr>
          <p:nvPr/>
        </p:nvSpPr>
        <p:spPr bwMode="auto">
          <a:xfrm>
            <a:off x="489703" y="1788029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 GDT descriptor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Flowchart: Process 6"/>
          <p:cNvSpPr>
            <a:spLocks noChangeArrowheads="1"/>
          </p:cNvSpPr>
          <p:nvPr/>
        </p:nvSpPr>
        <p:spPr bwMode="auto">
          <a:xfrm>
            <a:off x="489703" y="2554812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Invoking lgdt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Flowchart: Process 8"/>
          <p:cNvSpPr>
            <a:spLocks noChangeArrowheads="1"/>
          </p:cNvSpPr>
          <p:nvPr/>
        </p:nvSpPr>
        <p:spPr bwMode="auto">
          <a:xfrm>
            <a:off x="489703" y="3341006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Update DS, ES, SS, etc.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Flowchart: Process 10"/>
          <p:cNvSpPr>
            <a:spLocks noChangeArrowheads="1"/>
          </p:cNvSpPr>
          <p:nvPr/>
        </p:nvSpPr>
        <p:spPr bwMode="auto">
          <a:xfrm>
            <a:off x="489703" y="4146613"/>
            <a:ext cx="3762804" cy="337968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Update CS using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ljmp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Straight Arrow Connector 13"/>
          <p:cNvCxnSpPr>
            <a:cxnSpLocks noChangeShapeType="1"/>
            <a:stCxn id="20" idx="2"/>
            <a:endCxn id="22" idx="0"/>
          </p:cNvCxnSpPr>
          <p:nvPr/>
        </p:nvCxnSpPr>
        <p:spPr bwMode="auto">
          <a:xfrm>
            <a:off x="2371105" y="1378627"/>
            <a:ext cx="0" cy="409402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cxnSp>
        <p:nvCxnSpPr>
          <p:cNvPr id="31" name="Straight Arrow Connector 15"/>
          <p:cNvCxnSpPr>
            <a:cxnSpLocks noChangeShapeType="1"/>
            <a:stCxn id="22" idx="2"/>
            <a:endCxn id="24" idx="0"/>
          </p:cNvCxnSpPr>
          <p:nvPr/>
        </p:nvCxnSpPr>
        <p:spPr bwMode="auto">
          <a:xfrm>
            <a:off x="2371105" y="2125997"/>
            <a:ext cx="0" cy="42881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cxnSp>
        <p:nvCxnSpPr>
          <p:cNvPr id="32" name="Straight Arrow Connector 17"/>
          <p:cNvCxnSpPr>
            <a:cxnSpLocks noChangeShapeType="1"/>
            <a:stCxn id="24" idx="2"/>
            <a:endCxn id="26" idx="0"/>
          </p:cNvCxnSpPr>
          <p:nvPr/>
        </p:nvCxnSpPr>
        <p:spPr bwMode="auto">
          <a:xfrm>
            <a:off x="2371105" y="2892780"/>
            <a:ext cx="0" cy="44822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cxnSp>
        <p:nvCxnSpPr>
          <p:cNvPr id="33" name="Straight Arrow Connector 19"/>
          <p:cNvCxnSpPr>
            <a:cxnSpLocks noChangeShapeType="1"/>
            <a:stCxn id="26" idx="2"/>
            <a:endCxn id="28" idx="0"/>
          </p:cNvCxnSpPr>
          <p:nvPr/>
        </p:nvCxnSpPr>
        <p:spPr bwMode="auto">
          <a:xfrm>
            <a:off x="2371105" y="3678974"/>
            <a:ext cx="0" cy="467639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sp>
        <p:nvSpPr>
          <p:cNvPr id="19" name="TextBox 3"/>
          <p:cNvSpPr txBox="1">
            <a:spLocks noChangeArrowheads="1"/>
          </p:cNvSpPr>
          <p:nvPr/>
        </p:nvSpPr>
        <p:spPr bwMode="auto">
          <a:xfrm>
            <a:off x="4306901" y="1018486"/>
            <a:ext cx="3832011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pmm.c</a:t>
            </a:r>
            <a:r>
              <a:rPr lang="en-US" altLang="zh-CN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(base address is 0x0)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5"/>
          <p:cNvSpPr txBox="1">
            <a:spLocks noChangeArrowheads="1"/>
          </p:cNvSpPr>
          <p:nvPr/>
        </p:nvSpPr>
        <p:spPr bwMode="auto">
          <a:xfrm>
            <a:off x="4306901" y="1762420"/>
            <a:ext cx="106631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pmm.c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4306901" y="2542118"/>
            <a:ext cx="106631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pmm.c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4306901" y="3312468"/>
            <a:ext cx="106631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pmm.c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11"/>
          <p:cNvSpPr txBox="1">
            <a:spLocks noChangeArrowheads="1"/>
          </p:cNvSpPr>
          <p:nvPr/>
        </p:nvSpPr>
        <p:spPr bwMode="auto">
          <a:xfrm>
            <a:off x="4306901" y="4125194"/>
            <a:ext cx="106631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pmm.c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1"/>
          <p:cNvSpPr txBox="1">
            <a:spLocks noChangeArrowheads="1"/>
          </p:cNvSpPr>
          <p:nvPr/>
        </p:nvSpPr>
        <p:spPr bwMode="auto">
          <a:xfrm>
            <a:off x="5796136" y="4253748"/>
            <a:ext cx="277614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2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Why bothering?!</a:t>
            </a:r>
            <a:endParaRPr lang="zh-CN" altLang="en-US" sz="24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35" grpId="0" autoUpdateAnimBg="0"/>
      <p:bldP spid="37" grpId="0" autoUpdateAnimBg="0"/>
      <p:bldP spid="39" grpId="0" autoUpdateAnimBg="0"/>
      <p:bldP spid="41" grpId="0" autoUpdateAnimBg="0"/>
      <p:bldP spid="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071670" y="214296"/>
            <a:ext cx="5000660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x86 MMU – 页机制概述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494042" y="2521140"/>
            <a:ext cx="1152128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Arrow Connector 21"/>
          <p:cNvCxnSpPr>
            <a:cxnSpLocks noChangeShapeType="1"/>
          </p:cNvCxnSpPr>
          <p:nvPr/>
        </p:nvCxnSpPr>
        <p:spPr bwMode="auto">
          <a:xfrm flipH="1">
            <a:off x="2123728" y="1790786"/>
            <a:ext cx="169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Straight Arrow Connector 21"/>
          <p:cNvCxnSpPr>
            <a:cxnSpLocks noChangeShapeType="1"/>
          </p:cNvCxnSpPr>
          <p:nvPr/>
        </p:nvCxnSpPr>
        <p:spPr bwMode="auto">
          <a:xfrm flipH="1">
            <a:off x="2494132" y="3169212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" name="Straight Arrow Connector 21"/>
          <p:cNvCxnSpPr>
            <a:cxnSpLocks noChangeShapeType="1"/>
          </p:cNvCxnSpPr>
          <p:nvPr/>
        </p:nvCxnSpPr>
        <p:spPr bwMode="auto">
          <a:xfrm flipH="1">
            <a:off x="2494132" y="3364598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7" name="矩形 16"/>
          <p:cNvSpPr/>
          <p:nvPr/>
        </p:nvSpPr>
        <p:spPr bwMode="auto">
          <a:xfrm>
            <a:off x="2494042" y="3693916"/>
            <a:ext cx="1152128" cy="25711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 bwMode="auto">
          <a:xfrm>
            <a:off x="4191412" y="2294842"/>
            <a:ext cx="1244684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20" name="Straight Arrow Connector 21"/>
          <p:cNvCxnSpPr>
            <a:cxnSpLocks noChangeShapeType="1"/>
          </p:cNvCxnSpPr>
          <p:nvPr/>
        </p:nvCxnSpPr>
        <p:spPr bwMode="auto">
          <a:xfrm>
            <a:off x="4191411" y="2850358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23" name="Straight Arrow Connector 21"/>
          <p:cNvCxnSpPr>
            <a:cxnSpLocks noChangeShapeType="1"/>
          </p:cNvCxnSpPr>
          <p:nvPr/>
        </p:nvCxnSpPr>
        <p:spPr bwMode="auto">
          <a:xfrm>
            <a:off x="4191411" y="3045744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29" name="矩形 28"/>
          <p:cNvSpPr/>
          <p:nvPr/>
        </p:nvSpPr>
        <p:spPr bwMode="auto">
          <a:xfrm>
            <a:off x="5898966" y="1862794"/>
            <a:ext cx="1193314" cy="1100668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30" name="Straight Arrow Connector 21"/>
          <p:cNvCxnSpPr>
            <a:cxnSpLocks noChangeShapeType="1"/>
          </p:cNvCxnSpPr>
          <p:nvPr/>
        </p:nvCxnSpPr>
        <p:spPr bwMode="auto">
          <a:xfrm>
            <a:off x="5898965" y="2099366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31" name="Straight Arrow Connector 21"/>
          <p:cNvCxnSpPr>
            <a:cxnSpLocks noChangeShapeType="1"/>
          </p:cNvCxnSpPr>
          <p:nvPr/>
        </p:nvCxnSpPr>
        <p:spPr bwMode="auto">
          <a:xfrm>
            <a:off x="5898965" y="2294752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37" name="矩形 36"/>
          <p:cNvSpPr/>
          <p:nvPr/>
        </p:nvSpPr>
        <p:spPr bwMode="auto">
          <a:xfrm>
            <a:off x="3347864" y="1214722"/>
            <a:ext cx="2808312" cy="216024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38" name="Straight Arrow Connector 21"/>
          <p:cNvCxnSpPr>
            <a:cxnSpLocks noChangeShapeType="1"/>
          </p:cNvCxnSpPr>
          <p:nvPr/>
        </p:nvCxnSpPr>
        <p:spPr bwMode="auto">
          <a:xfrm rot="5400000">
            <a:off x="4990358" y="1322722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39" name="Straight Arrow Connector 21"/>
          <p:cNvCxnSpPr>
            <a:cxnSpLocks noChangeShapeType="1"/>
          </p:cNvCxnSpPr>
          <p:nvPr/>
        </p:nvCxnSpPr>
        <p:spPr bwMode="auto">
          <a:xfrm rot="5400000">
            <a:off x="4043102" y="1322722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41" name="Straight Arrow Connector 21"/>
          <p:cNvCxnSpPr>
            <a:cxnSpLocks noChangeShapeType="1"/>
          </p:cNvCxnSpPr>
          <p:nvPr/>
        </p:nvCxnSpPr>
        <p:spPr bwMode="auto">
          <a:xfrm flipV="1">
            <a:off x="2133776" y="1780738"/>
            <a:ext cx="0" cy="147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44" name="Straight Arrow Connector 21"/>
          <p:cNvCxnSpPr>
            <a:cxnSpLocks noChangeShapeType="1"/>
          </p:cNvCxnSpPr>
          <p:nvPr/>
        </p:nvCxnSpPr>
        <p:spPr bwMode="auto">
          <a:xfrm flipH="1">
            <a:off x="2123728" y="3265525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47" name="Straight Arrow Connector 21"/>
          <p:cNvCxnSpPr>
            <a:cxnSpLocks noChangeShapeType="1"/>
          </p:cNvCxnSpPr>
          <p:nvPr/>
        </p:nvCxnSpPr>
        <p:spPr bwMode="auto">
          <a:xfrm flipV="1">
            <a:off x="3809497" y="1430746"/>
            <a:ext cx="0" cy="36004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Straight Arrow Connector 21"/>
          <p:cNvCxnSpPr>
            <a:cxnSpLocks noChangeShapeType="1"/>
          </p:cNvCxnSpPr>
          <p:nvPr/>
        </p:nvCxnSpPr>
        <p:spPr bwMode="auto">
          <a:xfrm flipH="1">
            <a:off x="3913880" y="1956190"/>
            <a:ext cx="73012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Straight Arrow Connector 21"/>
          <p:cNvCxnSpPr>
            <a:cxnSpLocks noChangeShapeType="1"/>
          </p:cNvCxnSpPr>
          <p:nvPr/>
        </p:nvCxnSpPr>
        <p:spPr bwMode="auto">
          <a:xfrm flipV="1">
            <a:off x="3923928" y="1945496"/>
            <a:ext cx="0" cy="100276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Straight Arrow Connector 21"/>
          <p:cNvCxnSpPr>
            <a:cxnSpLocks noChangeShapeType="1"/>
          </p:cNvCxnSpPr>
          <p:nvPr/>
        </p:nvCxnSpPr>
        <p:spPr bwMode="auto">
          <a:xfrm flipH="1">
            <a:off x="3923928" y="2942914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52" name="Straight Arrow Connector 21"/>
          <p:cNvCxnSpPr>
            <a:cxnSpLocks noChangeShapeType="1"/>
          </p:cNvCxnSpPr>
          <p:nvPr/>
        </p:nvCxnSpPr>
        <p:spPr bwMode="auto">
          <a:xfrm flipV="1">
            <a:off x="4644008" y="1430746"/>
            <a:ext cx="0" cy="540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58" name="Straight Arrow Connector 21"/>
          <p:cNvCxnSpPr>
            <a:cxnSpLocks noChangeShapeType="1"/>
          </p:cNvCxnSpPr>
          <p:nvPr/>
        </p:nvCxnSpPr>
        <p:spPr bwMode="auto">
          <a:xfrm flipV="1">
            <a:off x="5641426" y="1430746"/>
            <a:ext cx="0" cy="75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59" name="Straight Arrow Connector 21"/>
          <p:cNvCxnSpPr>
            <a:cxnSpLocks noChangeShapeType="1"/>
          </p:cNvCxnSpPr>
          <p:nvPr/>
        </p:nvCxnSpPr>
        <p:spPr bwMode="auto">
          <a:xfrm flipH="1">
            <a:off x="5627589" y="2180058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61" name="Straight Arrow Connector 21"/>
          <p:cNvCxnSpPr>
            <a:cxnSpLocks noChangeShapeType="1"/>
          </p:cNvCxnSpPr>
          <p:nvPr/>
        </p:nvCxnSpPr>
        <p:spPr bwMode="auto">
          <a:xfrm flipH="1">
            <a:off x="5436096" y="2948261"/>
            <a:ext cx="455933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63" name="Straight Arrow Connector 21"/>
          <p:cNvCxnSpPr>
            <a:cxnSpLocks noChangeShapeType="1"/>
          </p:cNvCxnSpPr>
          <p:nvPr/>
        </p:nvCxnSpPr>
        <p:spPr bwMode="auto">
          <a:xfrm flipH="1">
            <a:off x="5569420" y="1596150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66" name="Straight Arrow Connector 21"/>
          <p:cNvCxnSpPr>
            <a:cxnSpLocks noChangeShapeType="1"/>
          </p:cNvCxnSpPr>
          <p:nvPr/>
        </p:nvCxnSpPr>
        <p:spPr bwMode="auto">
          <a:xfrm flipH="1">
            <a:off x="3851920" y="2100206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67" name="Straight Arrow Connector 21"/>
          <p:cNvCxnSpPr>
            <a:cxnSpLocks noChangeShapeType="1"/>
          </p:cNvCxnSpPr>
          <p:nvPr/>
        </p:nvCxnSpPr>
        <p:spPr bwMode="auto">
          <a:xfrm flipH="1">
            <a:off x="2062414" y="2121594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68" name="Straight Arrow Connector 21"/>
          <p:cNvCxnSpPr>
            <a:cxnSpLocks noChangeShapeType="1"/>
          </p:cNvCxnSpPr>
          <p:nvPr/>
        </p:nvCxnSpPr>
        <p:spPr bwMode="auto">
          <a:xfrm flipH="1">
            <a:off x="2057067" y="3583142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69" name="Straight Arrow Connector 21"/>
          <p:cNvCxnSpPr>
            <a:cxnSpLocks noChangeShapeType="1"/>
          </p:cNvCxnSpPr>
          <p:nvPr/>
        </p:nvCxnSpPr>
        <p:spPr bwMode="auto">
          <a:xfrm flipH="1">
            <a:off x="3851920" y="3185673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70" name="Straight Arrow Connector 21"/>
          <p:cNvCxnSpPr>
            <a:cxnSpLocks noChangeShapeType="1"/>
          </p:cNvCxnSpPr>
          <p:nvPr/>
        </p:nvCxnSpPr>
        <p:spPr bwMode="auto">
          <a:xfrm flipH="1">
            <a:off x="5569420" y="2870906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71" name="Straight Arrow Connector 21"/>
          <p:cNvCxnSpPr>
            <a:cxnSpLocks noChangeShapeType="1"/>
          </p:cNvCxnSpPr>
          <p:nvPr/>
        </p:nvCxnSpPr>
        <p:spPr bwMode="auto">
          <a:xfrm flipH="1">
            <a:off x="3635896" y="3263028"/>
            <a:ext cx="551827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73" name="Straight Arrow Connector 21"/>
          <p:cNvCxnSpPr>
            <a:cxnSpLocks noChangeShapeType="1"/>
          </p:cNvCxnSpPr>
          <p:nvPr/>
        </p:nvCxnSpPr>
        <p:spPr bwMode="auto">
          <a:xfrm flipH="1">
            <a:off x="2123728" y="3505787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74" name="Straight Arrow Connector 21"/>
          <p:cNvCxnSpPr>
            <a:cxnSpLocks noChangeShapeType="1"/>
          </p:cNvCxnSpPr>
          <p:nvPr/>
        </p:nvCxnSpPr>
        <p:spPr bwMode="auto">
          <a:xfrm flipV="1">
            <a:off x="2133776" y="3518978"/>
            <a:ext cx="0" cy="323872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76" name="Straight Arrow Connector 21"/>
          <p:cNvCxnSpPr>
            <a:cxnSpLocks noChangeShapeType="1"/>
          </p:cNvCxnSpPr>
          <p:nvPr/>
        </p:nvCxnSpPr>
        <p:spPr bwMode="auto">
          <a:xfrm flipH="1">
            <a:off x="2123728" y="3833745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127578" y="802552"/>
            <a:ext cx="144016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Linear Address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347864" y="980236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31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854355" y="980236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112371" y="980236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15207" y="980236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040971" y="980236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984778" y="980236"/>
            <a:ext cx="38742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3296105" y="1188756"/>
            <a:ext cx="100811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Directory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346037" y="1188756"/>
            <a:ext cx="64807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Table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5319661" y="1188756"/>
            <a:ext cx="792088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Offset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432009" y="2257694"/>
            <a:ext cx="1368152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Page Directory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620369" y="1595365"/>
            <a:ext cx="38742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888393" y="1595365"/>
            <a:ext cx="1224136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4-KByte Page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859638" y="2082669"/>
            <a:ext cx="1563928" cy="2385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Physical Address</a:t>
            </a:r>
            <a:endParaRPr lang="zh-CN" altLang="en-US" sz="1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4315719" y="2035919"/>
            <a:ext cx="108012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Page Table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3892418" y="2093687"/>
            <a:ext cx="38742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719406" y="3283300"/>
            <a:ext cx="38742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424594" y="2966513"/>
            <a:ext cx="38742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169671" y="2825252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PTE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2463760" y="3156676"/>
            <a:ext cx="144016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PDE with PS=0</a:t>
            </a: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2866813" y="3189820"/>
            <a:ext cx="762992" cy="1524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</a:ln>
        </p:spPr>
        <p:txBody>
          <a:bodyPr/>
          <a:lstStyle/>
          <a:p>
            <a:pPr>
              <a:buFont typeface="Arial" panose="02080604020202020204" charset="0"/>
              <a:buNone/>
            </a:pPr>
            <a:endParaRPr lang="zh-CN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2094973" y="2110940"/>
            <a:ext cx="38742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2100724" y="3562585"/>
            <a:ext cx="38742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32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3296104" y="4122006"/>
            <a:ext cx="5022869" cy="2970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图   基于页机制的地址转换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2585738" y="3714275"/>
            <a:ext cx="612763" cy="253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CR3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643042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  <a:sym typeface="Times New Roman" charset="0"/>
              </a:rPr>
              <a:t>x86 MMU – 页机制举例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21" name="TextBox 10"/>
          <p:cNvSpPr txBox="1">
            <a:spLocks noChangeArrowheads="1"/>
          </p:cNvSpPr>
          <p:nvPr/>
        </p:nvSpPr>
        <p:spPr bwMode="auto">
          <a:xfrm>
            <a:off x="3279561" y="771550"/>
            <a:ext cx="576064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1100000100 1000110100 010101100111)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 0xC1234567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1264559" y="3069685"/>
            <a:ext cx="1152128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4" name="Straight Arrow Connector 21"/>
          <p:cNvCxnSpPr>
            <a:cxnSpLocks noChangeShapeType="1"/>
          </p:cNvCxnSpPr>
          <p:nvPr/>
        </p:nvCxnSpPr>
        <p:spPr bwMode="auto">
          <a:xfrm flipH="1">
            <a:off x="894245" y="2339331"/>
            <a:ext cx="169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5" name="Straight Arrow Connector 21"/>
          <p:cNvCxnSpPr>
            <a:cxnSpLocks noChangeShapeType="1"/>
          </p:cNvCxnSpPr>
          <p:nvPr/>
        </p:nvCxnSpPr>
        <p:spPr bwMode="auto">
          <a:xfrm flipH="1">
            <a:off x="1264649" y="3717757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6" name="Straight Arrow Connector 21"/>
          <p:cNvCxnSpPr>
            <a:cxnSpLocks noChangeShapeType="1"/>
          </p:cNvCxnSpPr>
          <p:nvPr/>
        </p:nvCxnSpPr>
        <p:spPr bwMode="auto">
          <a:xfrm flipH="1">
            <a:off x="1264649" y="3913143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27" name="矩形 126"/>
          <p:cNvSpPr/>
          <p:nvPr/>
        </p:nvSpPr>
        <p:spPr bwMode="auto">
          <a:xfrm>
            <a:off x="1264559" y="4242461"/>
            <a:ext cx="1152128" cy="25711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 bwMode="auto">
          <a:xfrm>
            <a:off x="2961929" y="2843387"/>
            <a:ext cx="1244684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9" name="Straight Arrow Connector 21"/>
          <p:cNvCxnSpPr>
            <a:cxnSpLocks noChangeShapeType="1"/>
          </p:cNvCxnSpPr>
          <p:nvPr/>
        </p:nvCxnSpPr>
        <p:spPr bwMode="auto">
          <a:xfrm>
            <a:off x="2961928" y="3398903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Straight Arrow Connector 21"/>
          <p:cNvCxnSpPr>
            <a:cxnSpLocks noChangeShapeType="1"/>
          </p:cNvCxnSpPr>
          <p:nvPr/>
        </p:nvCxnSpPr>
        <p:spPr bwMode="auto">
          <a:xfrm>
            <a:off x="2961928" y="3594289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1" name="矩形 130"/>
          <p:cNvSpPr/>
          <p:nvPr/>
        </p:nvSpPr>
        <p:spPr bwMode="auto">
          <a:xfrm>
            <a:off x="4669483" y="2411339"/>
            <a:ext cx="1193314" cy="1100668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2" name="Straight Arrow Connector 21"/>
          <p:cNvCxnSpPr>
            <a:cxnSpLocks noChangeShapeType="1"/>
          </p:cNvCxnSpPr>
          <p:nvPr/>
        </p:nvCxnSpPr>
        <p:spPr bwMode="auto">
          <a:xfrm>
            <a:off x="4669482" y="2647911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3" name="Straight Arrow Connector 21"/>
          <p:cNvCxnSpPr>
            <a:cxnSpLocks noChangeShapeType="1"/>
          </p:cNvCxnSpPr>
          <p:nvPr/>
        </p:nvCxnSpPr>
        <p:spPr bwMode="auto">
          <a:xfrm>
            <a:off x="4669482" y="2843297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4" name="矩形 133"/>
          <p:cNvSpPr/>
          <p:nvPr/>
        </p:nvSpPr>
        <p:spPr bwMode="auto">
          <a:xfrm>
            <a:off x="2118381" y="1763267"/>
            <a:ext cx="2808312" cy="216024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5" name="Straight Arrow Connector 21"/>
          <p:cNvCxnSpPr>
            <a:cxnSpLocks noChangeShapeType="1"/>
          </p:cNvCxnSpPr>
          <p:nvPr/>
        </p:nvCxnSpPr>
        <p:spPr bwMode="auto">
          <a:xfrm rot="5400000">
            <a:off x="3760875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6" name="Straight Arrow Connector 21"/>
          <p:cNvCxnSpPr>
            <a:cxnSpLocks noChangeShapeType="1"/>
          </p:cNvCxnSpPr>
          <p:nvPr/>
        </p:nvCxnSpPr>
        <p:spPr bwMode="auto">
          <a:xfrm rot="5400000">
            <a:off x="2813619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7" name="Straight Arrow Connector 21"/>
          <p:cNvCxnSpPr>
            <a:cxnSpLocks noChangeShapeType="1"/>
          </p:cNvCxnSpPr>
          <p:nvPr/>
        </p:nvCxnSpPr>
        <p:spPr bwMode="auto">
          <a:xfrm flipV="1">
            <a:off x="904293" y="2329283"/>
            <a:ext cx="0" cy="147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8" name="Straight Arrow Connector 21"/>
          <p:cNvCxnSpPr>
            <a:cxnSpLocks noChangeShapeType="1"/>
          </p:cNvCxnSpPr>
          <p:nvPr/>
        </p:nvCxnSpPr>
        <p:spPr bwMode="auto">
          <a:xfrm flipH="1">
            <a:off x="894245" y="381407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39" name="Straight Arrow Connector 21"/>
          <p:cNvCxnSpPr>
            <a:cxnSpLocks noChangeShapeType="1"/>
          </p:cNvCxnSpPr>
          <p:nvPr/>
        </p:nvCxnSpPr>
        <p:spPr bwMode="auto">
          <a:xfrm flipV="1">
            <a:off x="2580014" y="1979291"/>
            <a:ext cx="0" cy="36004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0" name="Straight Arrow Connector 21"/>
          <p:cNvCxnSpPr>
            <a:cxnSpLocks noChangeShapeType="1"/>
          </p:cNvCxnSpPr>
          <p:nvPr/>
        </p:nvCxnSpPr>
        <p:spPr bwMode="auto">
          <a:xfrm flipH="1">
            <a:off x="2684397" y="2504735"/>
            <a:ext cx="73012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1" name="Straight Arrow Connector 21"/>
          <p:cNvCxnSpPr>
            <a:cxnSpLocks noChangeShapeType="1"/>
          </p:cNvCxnSpPr>
          <p:nvPr/>
        </p:nvCxnSpPr>
        <p:spPr bwMode="auto">
          <a:xfrm flipV="1">
            <a:off x="2694445" y="2494041"/>
            <a:ext cx="0" cy="100276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2" name="Straight Arrow Connector 21"/>
          <p:cNvCxnSpPr>
            <a:cxnSpLocks noChangeShapeType="1"/>
          </p:cNvCxnSpPr>
          <p:nvPr/>
        </p:nvCxnSpPr>
        <p:spPr bwMode="auto">
          <a:xfrm flipH="1">
            <a:off x="2694445" y="3491459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3" name="Straight Arrow Connector 21"/>
          <p:cNvCxnSpPr>
            <a:cxnSpLocks noChangeShapeType="1"/>
          </p:cNvCxnSpPr>
          <p:nvPr/>
        </p:nvCxnSpPr>
        <p:spPr bwMode="auto">
          <a:xfrm flipV="1">
            <a:off x="3414525" y="1979291"/>
            <a:ext cx="0" cy="540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4" name="Straight Arrow Connector 21"/>
          <p:cNvCxnSpPr>
            <a:cxnSpLocks noChangeShapeType="1"/>
          </p:cNvCxnSpPr>
          <p:nvPr/>
        </p:nvCxnSpPr>
        <p:spPr bwMode="auto">
          <a:xfrm flipV="1">
            <a:off x="4411943" y="1979291"/>
            <a:ext cx="0" cy="75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5" name="Straight Arrow Connector 21"/>
          <p:cNvCxnSpPr>
            <a:cxnSpLocks noChangeShapeType="1"/>
          </p:cNvCxnSpPr>
          <p:nvPr/>
        </p:nvCxnSpPr>
        <p:spPr bwMode="auto">
          <a:xfrm flipH="1">
            <a:off x="4398106" y="2728603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6" name="Straight Arrow Connector 21"/>
          <p:cNvCxnSpPr>
            <a:cxnSpLocks noChangeShapeType="1"/>
          </p:cNvCxnSpPr>
          <p:nvPr/>
        </p:nvCxnSpPr>
        <p:spPr bwMode="auto">
          <a:xfrm flipH="1">
            <a:off x="4206613" y="3496806"/>
            <a:ext cx="455933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7" name="Straight Arrow Connector 21"/>
          <p:cNvCxnSpPr>
            <a:cxnSpLocks noChangeShapeType="1"/>
          </p:cNvCxnSpPr>
          <p:nvPr/>
        </p:nvCxnSpPr>
        <p:spPr bwMode="auto">
          <a:xfrm flipH="1">
            <a:off x="4339937" y="2144695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8" name="Straight Arrow Connector 21"/>
          <p:cNvCxnSpPr>
            <a:cxnSpLocks noChangeShapeType="1"/>
          </p:cNvCxnSpPr>
          <p:nvPr/>
        </p:nvCxnSpPr>
        <p:spPr bwMode="auto">
          <a:xfrm flipH="1">
            <a:off x="2622437" y="26487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9" name="Straight Arrow Connector 21"/>
          <p:cNvCxnSpPr>
            <a:cxnSpLocks noChangeShapeType="1"/>
          </p:cNvCxnSpPr>
          <p:nvPr/>
        </p:nvCxnSpPr>
        <p:spPr bwMode="auto">
          <a:xfrm flipH="1">
            <a:off x="832931" y="2670139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Straight Arrow Connector 21"/>
          <p:cNvCxnSpPr>
            <a:cxnSpLocks noChangeShapeType="1"/>
          </p:cNvCxnSpPr>
          <p:nvPr/>
        </p:nvCxnSpPr>
        <p:spPr bwMode="auto">
          <a:xfrm flipH="1">
            <a:off x="827584" y="4131687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Straight Arrow Connector 21"/>
          <p:cNvCxnSpPr>
            <a:cxnSpLocks noChangeShapeType="1"/>
          </p:cNvCxnSpPr>
          <p:nvPr/>
        </p:nvCxnSpPr>
        <p:spPr bwMode="auto">
          <a:xfrm flipH="1">
            <a:off x="2622437" y="3734218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2" name="Straight Arrow Connector 21"/>
          <p:cNvCxnSpPr>
            <a:cxnSpLocks noChangeShapeType="1"/>
          </p:cNvCxnSpPr>
          <p:nvPr/>
        </p:nvCxnSpPr>
        <p:spPr bwMode="auto">
          <a:xfrm flipH="1">
            <a:off x="4339937" y="34194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Straight Arrow Connector 21"/>
          <p:cNvCxnSpPr>
            <a:cxnSpLocks noChangeShapeType="1"/>
          </p:cNvCxnSpPr>
          <p:nvPr/>
        </p:nvCxnSpPr>
        <p:spPr bwMode="auto">
          <a:xfrm flipH="1">
            <a:off x="2406413" y="3811573"/>
            <a:ext cx="551827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4" name="Straight Arrow Connector 21"/>
          <p:cNvCxnSpPr>
            <a:cxnSpLocks noChangeShapeType="1"/>
          </p:cNvCxnSpPr>
          <p:nvPr/>
        </p:nvCxnSpPr>
        <p:spPr bwMode="auto">
          <a:xfrm flipH="1">
            <a:off x="894245" y="4054332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5" name="Straight Arrow Connector 21"/>
          <p:cNvCxnSpPr>
            <a:cxnSpLocks noChangeShapeType="1"/>
          </p:cNvCxnSpPr>
          <p:nvPr/>
        </p:nvCxnSpPr>
        <p:spPr bwMode="auto">
          <a:xfrm flipV="1">
            <a:off x="904293" y="4067523"/>
            <a:ext cx="0" cy="323872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6" name="Straight Arrow Connector 21"/>
          <p:cNvCxnSpPr>
            <a:cxnSpLocks noChangeShapeType="1"/>
          </p:cNvCxnSpPr>
          <p:nvPr/>
        </p:nvCxnSpPr>
        <p:spPr bwMode="auto">
          <a:xfrm flipH="1">
            <a:off x="894245" y="438229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57" name="TextBox 156"/>
          <p:cNvSpPr txBox="1">
            <a:spLocks noChangeArrowheads="1"/>
          </p:cNvSpPr>
          <p:nvPr/>
        </p:nvSpPr>
        <p:spPr bwMode="auto">
          <a:xfrm>
            <a:off x="2898095" y="1351097"/>
            <a:ext cx="144016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Linear Address</a:t>
            </a:r>
          </a:p>
        </p:txBody>
      </p: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2118381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31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2624872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28828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1" name="TextBox 160"/>
          <p:cNvSpPr txBox="1">
            <a:spLocks noChangeArrowheads="1"/>
          </p:cNvSpPr>
          <p:nvPr/>
        </p:nvSpPr>
        <p:spPr bwMode="auto">
          <a:xfrm>
            <a:off x="3585724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2" name="TextBox 161"/>
          <p:cNvSpPr txBox="1">
            <a:spLocks noChangeArrowheads="1"/>
          </p:cNvSpPr>
          <p:nvPr/>
        </p:nvSpPr>
        <p:spPr bwMode="auto">
          <a:xfrm>
            <a:off x="38114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3" name="TextBox 162"/>
          <p:cNvSpPr txBox="1">
            <a:spLocks noChangeArrowheads="1"/>
          </p:cNvSpPr>
          <p:nvPr/>
        </p:nvSpPr>
        <p:spPr bwMode="auto">
          <a:xfrm>
            <a:off x="4755295" y="1528781"/>
            <a:ext cx="38742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2066622" y="1737301"/>
            <a:ext cx="100811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Directory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3116554" y="1737301"/>
            <a:ext cx="64807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Table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6" name="TextBox 165"/>
          <p:cNvSpPr txBox="1">
            <a:spLocks noChangeArrowheads="1"/>
          </p:cNvSpPr>
          <p:nvPr/>
        </p:nvSpPr>
        <p:spPr bwMode="auto">
          <a:xfrm>
            <a:off x="4090178" y="1737301"/>
            <a:ext cx="792088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Offset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7" name="TextBox 166"/>
          <p:cNvSpPr txBox="1">
            <a:spLocks noChangeArrowheads="1"/>
          </p:cNvSpPr>
          <p:nvPr/>
        </p:nvSpPr>
        <p:spPr bwMode="auto">
          <a:xfrm>
            <a:off x="1202526" y="2806239"/>
            <a:ext cx="1368152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Page Directory</a:t>
            </a:r>
          </a:p>
        </p:txBody>
      </p:sp>
      <p:sp>
        <p:nvSpPr>
          <p:cNvPr id="168" name="TextBox 167"/>
          <p:cNvSpPr txBox="1">
            <a:spLocks noChangeArrowheads="1"/>
          </p:cNvSpPr>
          <p:nvPr/>
        </p:nvSpPr>
        <p:spPr bwMode="auto">
          <a:xfrm>
            <a:off x="4390886" y="2143910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12</a:t>
            </a:r>
          </a:p>
        </p:txBody>
      </p:sp>
      <p:sp>
        <p:nvSpPr>
          <p:cNvPr id="169" name="TextBox 168"/>
          <p:cNvSpPr txBox="1">
            <a:spLocks noChangeArrowheads="1"/>
          </p:cNvSpPr>
          <p:nvPr/>
        </p:nvSpPr>
        <p:spPr bwMode="auto">
          <a:xfrm>
            <a:off x="4658910" y="2143910"/>
            <a:ext cx="1224136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4-KByte Page</a:t>
            </a:r>
          </a:p>
        </p:txBody>
      </p:sp>
      <p:sp>
        <p:nvSpPr>
          <p:cNvPr id="170" name="TextBox 169"/>
          <p:cNvSpPr txBox="1">
            <a:spLocks noChangeArrowheads="1"/>
          </p:cNvSpPr>
          <p:nvPr/>
        </p:nvSpPr>
        <p:spPr bwMode="auto">
          <a:xfrm>
            <a:off x="4630155" y="2631214"/>
            <a:ext cx="1563928" cy="2385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Physical Address</a:t>
            </a:r>
            <a:endParaRPr lang="zh-CN" altLang="en-US" sz="1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3086236" y="2584464"/>
            <a:ext cx="108012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Page Table</a:t>
            </a:r>
          </a:p>
        </p:txBody>
      </p:sp>
      <p:sp>
        <p:nvSpPr>
          <p:cNvPr id="172" name="TextBox 171"/>
          <p:cNvSpPr txBox="1">
            <a:spLocks noChangeArrowheads="1"/>
          </p:cNvSpPr>
          <p:nvPr/>
        </p:nvSpPr>
        <p:spPr bwMode="auto">
          <a:xfrm>
            <a:off x="2662935" y="2642232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10</a:t>
            </a:r>
          </a:p>
        </p:txBody>
      </p:sp>
      <p:sp>
        <p:nvSpPr>
          <p:cNvPr id="173" name="TextBox 172"/>
          <p:cNvSpPr txBox="1">
            <a:spLocks noChangeArrowheads="1"/>
          </p:cNvSpPr>
          <p:nvPr/>
        </p:nvSpPr>
        <p:spPr bwMode="auto">
          <a:xfrm>
            <a:off x="2489923" y="3831845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20</a:t>
            </a:r>
          </a:p>
        </p:txBody>
      </p:sp>
      <p:sp>
        <p:nvSpPr>
          <p:cNvPr id="174" name="TextBox 173"/>
          <p:cNvSpPr txBox="1">
            <a:spLocks noChangeArrowheads="1"/>
          </p:cNvSpPr>
          <p:nvPr/>
        </p:nvSpPr>
        <p:spPr bwMode="auto">
          <a:xfrm>
            <a:off x="4195111" y="3515058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20</a:t>
            </a:r>
          </a:p>
        </p:txBody>
      </p: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2940188" y="3373797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PTE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6" name="TextBox 175"/>
          <p:cNvSpPr txBox="1">
            <a:spLocks noChangeArrowheads="1"/>
          </p:cNvSpPr>
          <p:nvPr/>
        </p:nvSpPr>
        <p:spPr bwMode="auto">
          <a:xfrm>
            <a:off x="1234277" y="3705221"/>
            <a:ext cx="1440160" cy="267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PDE </a:t>
            </a: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with PS=0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7" name="Rectangle 2"/>
          <p:cNvSpPr>
            <a:spLocks noChangeArrowheads="1"/>
          </p:cNvSpPr>
          <p:nvPr/>
        </p:nvSpPr>
        <p:spPr bwMode="auto">
          <a:xfrm>
            <a:off x="1637330" y="3738365"/>
            <a:ext cx="762992" cy="1524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</a:ln>
        </p:spPr>
        <p:txBody>
          <a:bodyPr/>
          <a:lstStyle/>
          <a:p>
            <a:pPr>
              <a:buFont typeface="Arial" panose="02080604020202020204" charset="0"/>
              <a:buNone/>
            </a:pPr>
            <a:endParaRPr lang="zh-CN" altLang="en-US"/>
          </a:p>
        </p:txBody>
      </p:sp>
      <p:sp>
        <p:nvSpPr>
          <p:cNvPr id="178" name="TextBox 177"/>
          <p:cNvSpPr txBox="1">
            <a:spLocks noChangeArrowheads="1"/>
          </p:cNvSpPr>
          <p:nvPr/>
        </p:nvSpPr>
        <p:spPr bwMode="auto">
          <a:xfrm>
            <a:off x="865490" y="2659485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10</a:t>
            </a:r>
          </a:p>
        </p:txBody>
      </p:sp>
      <p:sp>
        <p:nvSpPr>
          <p:cNvPr id="179" name="TextBox 178"/>
          <p:cNvSpPr txBox="1">
            <a:spLocks noChangeArrowheads="1"/>
          </p:cNvSpPr>
          <p:nvPr/>
        </p:nvSpPr>
        <p:spPr bwMode="auto">
          <a:xfrm>
            <a:off x="871241" y="4111130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32</a:t>
            </a:r>
          </a:p>
        </p:txBody>
      </p:sp>
      <p:sp>
        <p:nvSpPr>
          <p:cNvPr id="180" name="TextBox 179"/>
          <p:cNvSpPr txBox="1">
            <a:spLocks noChangeArrowheads="1"/>
          </p:cNvSpPr>
          <p:nvPr/>
        </p:nvSpPr>
        <p:spPr bwMode="auto">
          <a:xfrm>
            <a:off x="1356255" y="4262820"/>
            <a:ext cx="612763" cy="253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CR3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643042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  <a:sym typeface="Times New Roman" charset="0"/>
              </a:rPr>
              <a:t>x86 MMU – 页机制举例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21" name="TextBox 10"/>
          <p:cNvSpPr txBox="1">
            <a:spLocks noChangeArrowheads="1"/>
          </p:cNvSpPr>
          <p:nvPr/>
        </p:nvSpPr>
        <p:spPr bwMode="auto">
          <a:xfrm>
            <a:off x="3279561" y="771550"/>
            <a:ext cx="576064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1100000100 1000110100 010101100111)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 0xC1234567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1264559" y="3069685"/>
            <a:ext cx="1152128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4" name="Straight Arrow Connector 21"/>
          <p:cNvCxnSpPr>
            <a:cxnSpLocks noChangeShapeType="1"/>
          </p:cNvCxnSpPr>
          <p:nvPr/>
        </p:nvCxnSpPr>
        <p:spPr bwMode="auto">
          <a:xfrm flipH="1">
            <a:off x="894245" y="2339331"/>
            <a:ext cx="169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5" name="Straight Arrow Connector 21"/>
          <p:cNvCxnSpPr>
            <a:cxnSpLocks noChangeShapeType="1"/>
          </p:cNvCxnSpPr>
          <p:nvPr/>
        </p:nvCxnSpPr>
        <p:spPr bwMode="auto">
          <a:xfrm flipH="1">
            <a:off x="1264649" y="3717757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6" name="Straight Arrow Connector 21"/>
          <p:cNvCxnSpPr>
            <a:cxnSpLocks noChangeShapeType="1"/>
          </p:cNvCxnSpPr>
          <p:nvPr/>
        </p:nvCxnSpPr>
        <p:spPr bwMode="auto">
          <a:xfrm flipH="1">
            <a:off x="1264649" y="3913143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27" name="矩形 126"/>
          <p:cNvSpPr/>
          <p:nvPr/>
        </p:nvSpPr>
        <p:spPr bwMode="auto">
          <a:xfrm>
            <a:off x="1264559" y="4242461"/>
            <a:ext cx="1152128" cy="25711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 bwMode="auto">
          <a:xfrm>
            <a:off x="2961929" y="2843387"/>
            <a:ext cx="1244684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9" name="Straight Arrow Connector 21"/>
          <p:cNvCxnSpPr>
            <a:cxnSpLocks noChangeShapeType="1"/>
          </p:cNvCxnSpPr>
          <p:nvPr/>
        </p:nvCxnSpPr>
        <p:spPr bwMode="auto">
          <a:xfrm>
            <a:off x="2961928" y="3398903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Straight Arrow Connector 21"/>
          <p:cNvCxnSpPr>
            <a:cxnSpLocks noChangeShapeType="1"/>
          </p:cNvCxnSpPr>
          <p:nvPr/>
        </p:nvCxnSpPr>
        <p:spPr bwMode="auto">
          <a:xfrm>
            <a:off x="2961928" y="3594289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1" name="矩形 130"/>
          <p:cNvSpPr/>
          <p:nvPr/>
        </p:nvSpPr>
        <p:spPr bwMode="auto">
          <a:xfrm>
            <a:off x="4669483" y="2411339"/>
            <a:ext cx="1193314" cy="1100668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2" name="Straight Arrow Connector 21"/>
          <p:cNvCxnSpPr>
            <a:cxnSpLocks noChangeShapeType="1"/>
          </p:cNvCxnSpPr>
          <p:nvPr/>
        </p:nvCxnSpPr>
        <p:spPr bwMode="auto">
          <a:xfrm>
            <a:off x="4669482" y="2647911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3" name="Straight Arrow Connector 21"/>
          <p:cNvCxnSpPr>
            <a:cxnSpLocks noChangeShapeType="1"/>
          </p:cNvCxnSpPr>
          <p:nvPr/>
        </p:nvCxnSpPr>
        <p:spPr bwMode="auto">
          <a:xfrm>
            <a:off x="4669482" y="2843297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4" name="矩形 133"/>
          <p:cNvSpPr/>
          <p:nvPr/>
        </p:nvSpPr>
        <p:spPr bwMode="auto">
          <a:xfrm>
            <a:off x="2118381" y="1763267"/>
            <a:ext cx="2808312" cy="216024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5" name="Straight Arrow Connector 21"/>
          <p:cNvCxnSpPr>
            <a:cxnSpLocks noChangeShapeType="1"/>
          </p:cNvCxnSpPr>
          <p:nvPr/>
        </p:nvCxnSpPr>
        <p:spPr bwMode="auto">
          <a:xfrm rot="5400000">
            <a:off x="3760875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6" name="Straight Arrow Connector 21"/>
          <p:cNvCxnSpPr>
            <a:cxnSpLocks noChangeShapeType="1"/>
          </p:cNvCxnSpPr>
          <p:nvPr/>
        </p:nvCxnSpPr>
        <p:spPr bwMode="auto">
          <a:xfrm rot="5400000">
            <a:off x="2813619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7" name="Straight Arrow Connector 21"/>
          <p:cNvCxnSpPr>
            <a:cxnSpLocks noChangeShapeType="1"/>
          </p:cNvCxnSpPr>
          <p:nvPr/>
        </p:nvCxnSpPr>
        <p:spPr bwMode="auto">
          <a:xfrm flipV="1">
            <a:off x="904293" y="2329283"/>
            <a:ext cx="0" cy="147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8" name="Straight Arrow Connector 21"/>
          <p:cNvCxnSpPr>
            <a:cxnSpLocks noChangeShapeType="1"/>
          </p:cNvCxnSpPr>
          <p:nvPr/>
        </p:nvCxnSpPr>
        <p:spPr bwMode="auto">
          <a:xfrm flipH="1">
            <a:off x="894245" y="381407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39" name="Straight Arrow Connector 21"/>
          <p:cNvCxnSpPr>
            <a:cxnSpLocks noChangeShapeType="1"/>
          </p:cNvCxnSpPr>
          <p:nvPr/>
        </p:nvCxnSpPr>
        <p:spPr bwMode="auto">
          <a:xfrm flipV="1">
            <a:off x="2580014" y="1979291"/>
            <a:ext cx="0" cy="36004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0" name="Straight Arrow Connector 21"/>
          <p:cNvCxnSpPr>
            <a:cxnSpLocks noChangeShapeType="1"/>
          </p:cNvCxnSpPr>
          <p:nvPr/>
        </p:nvCxnSpPr>
        <p:spPr bwMode="auto">
          <a:xfrm flipH="1">
            <a:off x="2684397" y="2504735"/>
            <a:ext cx="73012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1" name="Straight Arrow Connector 21"/>
          <p:cNvCxnSpPr>
            <a:cxnSpLocks noChangeShapeType="1"/>
          </p:cNvCxnSpPr>
          <p:nvPr/>
        </p:nvCxnSpPr>
        <p:spPr bwMode="auto">
          <a:xfrm flipV="1">
            <a:off x="2694445" y="2494041"/>
            <a:ext cx="0" cy="100276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2" name="Straight Arrow Connector 21"/>
          <p:cNvCxnSpPr>
            <a:cxnSpLocks noChangeShapeType="1"/>
          </p:cNvCxnSpPr>
          <p:nvPr/>
        </p:nvCxnSpPr>
        <p:spPr bwMode="auto">
          <a:xfrm flipH="1">
            <a:off x="2694445" y="3491459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3" name="Straight Arrow Connector 21"/>
          <p:cNvCxnSpPr>
            <a:cxnSpLocks noChangeShapeType="1"/>
          </p:cNvCxnSpPr>
          <p:nvPr/>
        </p:nvCxnSpPr>
        <p:spPr bwMode="auto">
          <a:xfrm flipV="1">
            <a:off x="3414525" y="1979291"/>
            <a:ext cx="0" cy="540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4" name="Straight Arrow Connector 21"/>
          <p:cNvCxnSpPr>
            <a:cxnSpLocks noChangeShapeType="1"/>
          </p:cNvCxnSpPr>
          <p:nvPr/>
        </p:nvCxnSpPr>
        <p:spPr bwMode="auto">
          <a:xfrm flipV="1">
            <a:off x="4411943" y="1979291"/>
            <a:ext cx="0" cy="75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5" name="Straight Arrow Connector 21"/>
          <p:cNvCxnSpPr>
            <a:cxnSpLocks noChangeShapeType="1"/>
          </p:cNvCxnSpPr>
          <p:nvPr/>
        </p:nvCxnSpPr>
        <p:spPr bwMode="auto">
          <a:xfrm flipH="1">
            <a:off x="4398106" y="2728603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6" name="Straight Arrow Connector 21"/>
          <p:cNvCxnSpPr>
            <a:cxnSpLocks noChangeShapeType="1"/>
          </p:cNvCxnSpPr>
          <p:nvPr/>
        </p:nvCxnSpPr>
        <p:spPr bwMode="auto">
          <a:xfrm flipH="1">
            <a:off x="4206613" y="3496806"/>
            <a:ext cx="455933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7" name="Straight Arrow Connector 21"/>
          <p:cNvCxnSpPr>
            <a:cxnSpLocks noChangeShapeType="1"/>
          </p:cNvCxnSpPr>
          <p:nvPr/>
        </p:nvCxnSpPr>
        <p:spPr bwMode="auto">
          <a:xfrm flipH="1">
            <a:off x="4339937" y="2144695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8" name="Straight Arrow Connector 21"/>
          <p:cNvCxnSpPr>
            <a:cxnSpLocks noChangeShapeType="1"/>
          </p:cNvCxnSpPr>
          <p:nvPr/>
        </p:nvCxnSpPr>
        <p:spPr bwMode="auto">
          <a:xfrm flipH="1">
            <a:off x="2622437" y="26487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9" name="Straight Arrow Connector 21"/>
          <p:cNvCxnSpPr>
            <a:cxnSpLocks noChangeShapeType="1"/>
          </p:cNvCxnSpPr>
          <p:nvPr/>
        </p:nvCxnSpPr>
        <p:spPr bwMode="auto">
          <a:xfrm flipH="1">
            <a:off x="832931" y="2670139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Straight Arrow Connector 21"/>
          <p:cNvCxnSpPr>
            <a:cxnSpLocks noChangeShapeType="1"/>
          </p:cNvCxnSpPr>
          <p:nvPr/>
        </p:nvCxnSpPr>
        <p:spPr bwMode="auto">
          <a:xfrm flipH="1">
            <a:off x="827584" y="4131687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Straight Arrow Connector 21"/>
          <p:cNvCxnSpPr>
            <a:cxnSpLocks noChangeShapeType="1"/>
          </p:cNvCxnSpPr>
          <p:nvPr/>
        </p:nvCxnSpPr>
        <p:spPr bwMode="auto">
          <a:xfrm flipH="1">
            <a:off x="2622437" y="3734218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2" name="Straight Arrow Connector 21"/>
          <p:cNvCxnSpPr>
            <a:cxnSpLocks noChangeShapeType="1"/>
          </p:cNvCxnSpPr>
          <p:nvPr/>
        </p:nvCxnSpPr>
        <p:spPr bwMode="auto">
          <a:xfrm flipH="1">
            <a:off x="4339937" y="34194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Straight Arrow Connector 21"/>
          <p:cNvCxnSpPr>
            <a:cxnSpLocks noChangeShapeType="1"/>
          </p:cNvCxnSpPr>
          <p:nvPr/>
        </p:nvCxnSpPr>
        <p:spPr bwMode="auto">
          <a:xfrm flipH="1">
            <a:off x="2406413" y="3811573"/>
            <a:ext cx="551827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4" name="Straight Arrow Connector 21"/>
          <p:cNvCxnSpPr>
            <a:cxnSpLocks noChangeShapeType="1"/>
          </p:cNvCxnSpPr>
          <p:nvPr/>
        </p:nvCxnSpPr>
        <p:spPr bwMode="auto">
          <a:xfrm flipH="1">
            <a:off x="894245" y="4054332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5" name="Straight Arrow Connector 21"/>
          <p:cNvCxnSpPr>
            <a:cxnSpLocks noChangeShapeType="1"/>
          </p:cNvCxnSpPr>
          <p:nvPr/>
        </p:nvCxnSpPr>
        <p:spPr bwMode="auto">
          <a:xfrm flipV="1">
            <a:off x="904293" y="4067523"/>
            <a:ext cx="0" cy="323872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6" name="Straight Arrow Connector 21"/>
          <p:cNvCxnSpPr>
            <a:cxnSpLocks noChangeShapeType="1"/>
          </p:cNvCxnSpPr>
          <p:nvPr/>
        </p:nvCxnSpPr>
        <p:spPr bwMode="auto">
          <a:xfrm flipH="1">
            <a:off x="894245" y="438229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57" name="TextBox 156"/>
          <p:cNvSpPr txBox="1">
            <a:spLocks noChangeArrowheads="1"/>
          </p:cNvSpPr>
          <p:nvPr/>
        </p:nvSpPr>
        <p:spPr bwMode="auto">
          <a:xfrm>
            <a:off x="2898095" y="1351097"/>
            <a:ext cx="144016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Linear Address</a:t>
            </a:r>
          </a:p>
        </p:txBody>
      </p: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2118381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31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2624872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28828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1" name="TextBox 160"/>
          <p:cNvSpPr txBox="1">
            <a:spLocks noChangeArrowheads="1"/>
          </p:cNvSpPr>
          <p:nvPr/>
        </p:nvSpPr>
        <p:spPr bwMode="auto">
          <a:xfrm>
            <a:off x="3585724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2" name="TextBox 161"/>
          <p:cNvSpPr txBox="1">
            <a:spLocks noChangeArrowheads="1"/>
          </p:cNvSpPr>
          <p:nvPr/>
        </p:nvSpPr>
        <p:spPr bwMode="auto">
          <a:xfrm>
            <a:off x="38114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3" name="TextBox 162"/>
          <p:cNvSpPr txBox="1">
            <a:spLocks noChangeArrowheads="1"/>
          </p:cNvSpPr>
          <p:nvPr/>
        </p:nvSpPr>
        <p:spPr bwMode="auto">
          <a:xfrm>
            <a:off x="4755295" y="1528781"/>
            <a:ext cx="38742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2066622" y="1737301"/>
            <a:ext cx="100811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Directory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3116554" y="1737301"/>
            <a:ext cx="64807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Table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6" name="TextBox 165"/>
          <p:cNvSpPr txBox="1">
            <a:spLocks noChangeArrowheads="1"/>
          </p:cNvSpPr>
          <p:nvPr/>
        </p:nvSpPr>
        <p:spPr bwMode="auto">
          <a:xfrm>
            <a:off x="4090178" y="1737301"/>
            <a:ext cx="792088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Offset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7" name="TextBox 166"/>
          <p:cNvSpPr txBox="1">
            <a:spLocks noChangeArrowheads="1"/>
          </p:cNvSpPr>
          <p:nvPr/>
        </p:nvSpPr>
        <p:spPr bwMode="auto">
          <a:xfrm>
            <a:off x="1202526" y="2806239"/>
            <a:ext cx="1368152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Page Directory</a:t>
            </a:r>
          </a:p>
        </p:txBody>
      </p:sp>
      <p:sp>
        <p:nvSpPr>
          <p:cNvPr id="168" name="TextBox 167"/>
          <p:cNvSpPr txBox="1">
            <a:spLocks noChangeArrowheads="1"/>
          </p:cNvSpPr>
          <p:nvPr/>
        </p:nvSpPr>
        <p:spPr bwMode="auto">
          <a:xfrm>
            <a:off x="4390886" y="2143910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9" name="TextBox 168"/>
          <p:cNvSpPr txBox="1">
            <a:spLocks noChangeArrowheads="1"/>
          </p:cNvSpPr>
          <p:nvPr/>
        </p:nvSpPr>
        <p:spPr bwMode="auto">
          <a:xfrm>
            <a:off x="4658910" y="2143910"/>
            <a:ext cx="1224136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4-KByte Page</a:t>
            </a:r>
          </a:p>
        </p:txBody>
      </p:sp>
      <p:sp>
        <p:nvSpPr>
          <p:cNvPr id="170" name="TextBox 169"/>
          <p:cNvSpPr txBox="1">
            <a:spLocks noChangeArrowheads="1"/>
          </p:cNvSpPr>
          <p:nvPr/>
        </p:nvSpPr>
        <p:spPr bwMode="auto">
          <a:xfrm>
            <a:off x="4630155" y="2631214"/>
            <a:ext cx="1563928" cy="2385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Physical Address</a:t>
            </a:r>
            <a:endParaRPr lang="zh-CN" altLang="en-US" sz="1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3086236" y="2584464"/>
            <a:ext cx="108012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Page Table</a:t>
            </a:r>
          </a:p>
        </p:txBody>
      </p:sp>
      <p:sp>
        <p:nvSpPr>
          <p:cNvPr id="172" name="TextBox 171"/>
          <p:cNvSpPr txBox="1">
            <a:spLocks noChangeArrowheads="1"/>
          </p:cNvSpPr>
          <p:nvPr/>
        </p:nvSpPr>
        <p:spPr bwMode="auto">
          <a:xfrm>
            <a:off x="2662935" y="2642232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3" name="TextBox 172"/>
          <p:cNvSpPr txBox="1">
            <a:spLocks noChangeArrowheads="1"/>
          </p:cNvSpPr>
          <p:nvPr/>
        </p:nvSpPr>
        <p:spPr bwMode="auto">
          <a:xfrm>
            <a:off x="2489923" y="3831845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20</a:t>
            </a:r>
          </a:p>
        </p:txBody>
      </p:sp>
      <p:sp>
        <p:nvSpPr>
          <p:cNvPr id="174" name="TextBox 173"/>
          <p:cNvSpPr txBox="1">
            <a:spLocks noChangeArrowheads="1"/>
          </p:cNvSpPr>
          <p:nvPr/>
        </p:nvSpPr>
        <p:spPr bwMode="auto">
          <a:xfrm>
            <a:off x="4195111" y="3515058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2940188" y="3373797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PTE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6" name="TextBox 175"/>
          <p:cNvSpPr txBox="1">
            <a:spLocks noChangeArrowheads="1"/>
          </p:cNvSpPr>
          <p:nvPr/>
        </p:nvSpPr>
        <p:spPr bwMode="auto">
          <a:xfrm>
            <a:off x="1234277" y="3705221"/>
            <a:ext cx="1440160" cy="253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PDE with PS=0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7" name="Rectangle 2"/>
          <p:cNvSpPr>
            <a:spLocks noChangeArrowheads="1"/>
          </p:cNvSpPr>
          <p:nvPr/>
        </p:nvSpPr>
        <p:spPr bwMode="auto">
          <a:xfrm>
            <a:off x="1637330" y="3738365"/>
            <a:ext cx="762992" cy="1524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</a:ln>
        </p:spPr>
        <p:txBody>
          <a:bodyPr/>
          <a:lstStyle/>
          <a:p>
            <a:pPr>
              <a:buFont typeface="Arial" panose="02080604020202020204" charset="0"/>
              <a:buNone/>
            </a:pPr>
            <a:endParaRPr lang="zh-CN" altLang="en-US"/>
          </a:p>
        </p:txBody>
      </p:sp>
      <p:sp>
        <p:nvSpPr>
          <p:cNvPr id="178" name="TextBox 177"/>
          <p:cNvSpPr txBox="1">
            <a:spLocks noChangeArrowheads="1"/>
          </p:cNvSpPr>
          <p:nvPr/>
        </p:nvSpPr>
        <p:spPr bwMode="auto">
          <a:xfrm>
            <a:off x="865490" y="2659485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10</a:t>
            </a:r>
          </a:p>
        </p:txBody>
      </p:sp>
      <p:sp>
        <p:nvSpPr>
          <p:cNvPr id="179" name="TextBox 178"/>
          <p:cNvSpPr txBox="1">
            <a:spLocks noChangeArrowheads="1"/>
          </p:cNvSpPr>
          <p:nvPr/>
        </p:nvSpPr>
        <p:spPr bwMode="auto">
          <a:xfrm>
            <a:off x="871241" y="4111130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32</a:t>
            </a:r>
          </a:p>
        </p:txBody>
      </p:sp>
      <p:sp>
        <p:nvSpPr>
          <p:cNvPr id="180" name="TextBox 179"/>
          <p:cNvSpPr txBox="1">
            <a:spLocks noChangeArrowheads="1"/>
          </p:cNvSpPr>
          <p:nvPr/>
        </p:nvSpPr>
        <p:spPr bwMode="auto">
          <a:xfrm>
            <a:off x="1356255" y="4262820"/>
            <a:ext cx="612763" cy="253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CR3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62" name="TextBox 12"/>
          <p:cNvSpPr txBox="1">
            <a:spLocks noChangeArrowheads="1"/>
          </p:cNvSpPr>
          <p:nvPr/>
        </p:nvSpPr>
        <p:spPr bwMode="auto">
          <a:xfrm>
            <a:off x="1321427" y="1985412"/>
            <a:ext cx="874489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0x304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643042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  <a:sym typeface="Times New Roman" charset="0"/>
              </a:rPr>
              <a:t>x86 MMU – 页机制举例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21" name="TextBox 10"/>
          <p:cNvSpPr txBox="1">
            <a:spLocks noChangeArrowheads="1"/>
          </p:cNvSpPr>
          <p:nvPr/>
        </p:nvSpPr>
        <p:spPr bwMode="auto">
          <a:xfrm>
            <a:off x="3279561" y="771550"/>
            <a:ext cx="576064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1100000100 1000110100 010101100111)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 0xC1234567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1264559" y="3069685"/>
            <a:ext cx="1152128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4" name="Straight Arrow Connector 21"/>
          <p:cNvCxnSpPr>
            <a:cxnSpLocks noChangeShapeType="1"/>
          </p:cNvCxnSpPr>
          <p:nvPr/>
        </p:nvCxnSpPr>
        <p:spPr bwMode="auto">
          <a:xfrm flipH="1">
            <a:off x="894245" y="2339331"/>
            <a:ext cx="169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5" name="Straight Arrow Connector 21"/>
          <p:cNvCxnSpPr>
            <a:cxnSpLocks noChangeShapeType="1"/>
          </p:cNvCxnSpPr>
          <p:nvPr/>
        </p:nvCxnSpPr>
        <p:spPr bwMode="auto">
          <a:xfrm flipH="1">
            <a:off x="1264649" y="3717757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6" name="Straight Arrow Connector 21"/>
          <p:cNvCxnSpPr>
            <a:cxnSpLocks noChangeShapeType="1"/>
          </p:cNvCxnSpPr>
          <p:nvPr/>
        </p:nvCxnSpPr>
        <p:spPr bwMode="auto">
          <a:xfrm flipH="1">
            <a:off x="1264649" y="3913143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27" name="矩形 126"/>
          <p:cNvSpPr/>
          <p:nvPr/>
        </p:nvSpPr>
        <p:spPr bwMode="auto">
          <a:xfrm>
            <a:off x="1264559" y="4242461"/>
            <a:ext cx="1152128" cy="25711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 bwMode="auto">
          <a:xfrm>
            <a:off x="2961929" y="2843387"/>
            <a:ext cx="1244684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9" name="Straight Arrow Connector 21"/>
          <p:cNvCxnSpPr>
            <a:cxnSpLocks noChangeShapeType="1"/>
          </p:cNvCxnSpPr>
          <p:nvPr/>
        </p:nvCxnSpPr>
        <p:spPr bwMode="auto">
          <a:xfrm>
            <a:off x="2961928" y="3398903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Straight Arrow Connector 21"/>
          <p:cNvCxnSpPr>
            <a:cxnSpLocks noChangeShapeType="1"/>
          </p:cNvCxnSpPr>
          <p:nvPr/>
        </p:nvCxnSpPr>
        <p:spPr bwMode="auto">
          <a:xfrm>
            <a:off x="2961928" y="3594289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1" name="矩形 130"/>
          <p:cNvSpPr/>
          <p:nvPr/>
        </p:nvSpPr>
        <p:spPr bwMode="auto">
          <a:xfrm>
            <a:off x="4669483" y="2411339"/>
            <a:ext cx="1193314" cy="1100668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2" name="Straight Arrow Connector 21"/>
          <p:cNvCxnSpPr>
            <a:cxnSpLocks noChangeShapeType="1"/>
          </p:cNvCxnSpPr>
          <p:nvPr/>
        </p:nvCxnSpPr>
        <p:spPr bwMode="auto">
          <a:xfrm>
            <a:off x="4669482" y="2647911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3" name="Straight Arrow Connector 21"/>
          <p:cNvCxnSpPr>
            <a:cxnSpLocks noChangeShapeType="1"/>
          </p:cNvCxnSpPr>
          <p:nvPr/>
        </p:nvCxnSpPr>
        <p:spPr bwMode="auto">
          <a:xfrm>
            <a:off x="4669482" y="2843297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4" name="矩形 133"/>
          <p:cNvSpPr/>
          <p:nvPr/>
        </p:nvSpPr>
        <p:spPr bwMode="auto">
          <a:xfrm>
            <a:off x="2118381" y="1763267"/>
            <a:ext cx="2808312" cy="216024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5" name="Straight Arrow Connector 21"/>
          <p:cNvCxnSpPr>
            <a:cxnSpLocks noChangeShapeType="1"/>
          </p:cNvCxnSpPr>
          <p:nvPr/>
        </p:nvCxnSpPr>
        <p:spPr bwMode="auto">
          <a:xfrm rot="5400000">
            <a:off x="3760875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6" name="Straight Arrow Connector 21"/>
          <p:cNvCxnSpPr>
            <a:cxnSpLocks noChangeShapeType="1"/>
          </p:cNvCxnSpPr>
          <p:nvPr/>
        </p:nvCxnSpPr>
        <p:spPr bwMode="auto">
          <a:xfrm rot="5400000">
            <a:off x="2813619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7" name="Straight Arrow Connector 21"/>
          <p:cNvCxnSpPr>
            <a:cxnSpLocks noChangeShapeType="1"/>
          </p:cNvCxnSpPr>
          <p:nvPr/>
        </p:nvCxnSpPr>
        <p:spPr bwMode="auto">
          <a:xfrm flipV="1">
            <a:off x="904293" y="2329283"/>
            <a:ext cx="0" cy="147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8" name="Straight Arrow Connector 21"/>
          <p:cNvCxnSpPr>
            <a:cxnSpLocks noChangeShapeType="1"/>
          </p:cNvCxnSpPr>
          <p:nvPr/>
        </p:nvCxnSpPr>
        <p:spPr bwMode="auto">
          <a:xfrm flipH="1">
            <a:off x="894245" y="381407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39" name="Straight Arrow Connector 21"/>
          <p:cNvCxnSpPr>
            <a:cxnSpLocks noChangeShapeType="1"/>
          </p:cNvCxnSpPr>
          <p:nvPr/>
        </p:nvCxnSpPr>
        <p:spPr bwMode="auto">
          <a:xfrm flipV="1">
            <a:off x="2580014" y="1979291"/>
            <a:ext cx="0" cy="36004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0" name="Straight Arrow Connector 21"/>
          <p:cNvCxnSpPr>
            <a:cxnSpLocks noChangeShapeType="1"/>
          </p:cNvCxnSpPr>
          <p:nvPr/>
        </p:nvCxnSpPr>
        <p:spPr bwMode="auto">
          <a:xfrm flipH="1">
            <a:off x="2684397" y="2504735"/>
            <a:ext cx="73012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1" name="Straight Arrow Connector 21"/>
          <p:cNvCxnSpPr>
            <a:cxnSpLocks noChangeShapeType="1"/>
          </p:cNvCxnSpPr>
          <p:nvPr/>
        </p:nvCxnSpPr>
        <p:spPr bwMode="auto">
          <a:xfrm flipV="1">
            <a:off x="2694445" y="2494041"/>
            <a:ext cx="0" cy="100276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2" name="Straight Arrow Connector 21"/>
          <p:cNvCxnSpPr>
            <a:cxnSpLocks noChangeShapeType="1"/>
          </p:cNvCxnSpPr>
          <p:nvPr/>
        </p:nvCxnSpPr>
        <p:spPr bwMode="auto">
          <a:xfrm flipH="1">
            <a:off x="2694445" y="3491459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3" name="Straight Arrow Connector 21"/>
          <p:cNvCxnSpPr>
            <a:cxnSpLocks noChangeShapeType="1"/>
          </p:cNvCxnSpPr>
          <p:nvPr/>
        </p:nvCxnSpPr>
        <p:spPr bwMode="auto">
          <a:xfrm flipV="1">
            <a:off x="3414525" y="1979291"/>
            <a:ext cx="0" cy="540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4" name="Straight Arrow Connector 21"/>
          <p:cNvCxnSpPr>
            <a:cxnSpLocks noChangeShapeType="1"/>
          </p:cNvCxnSpPr>
          <p:nvPr/>
        </p:nvCxnSpPr>
        <p:spPr bwMode="auto">
          <a:xfrm flipV="1">
            <a:off x="4411943" y="1979291"/>
            <a:ext cx="0" cy="75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5" name="Straight Arrow Connector 21"/>
          <p:cNvCxnSpPr>
            <a:cxnSpLocks noChangeShapeType="1"/>
          </p:cNvCxnSpPr>
          <p:nvPr/>
        </p:nvCxnSpPr>
        <p:spPr bwMode="auto">
          <a:xfrm flipH="1">
            <a:off x="4398106" y="2728603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6" name="Straight Arrow Connector 21"/>
          <p:cNvCxnSpPr>
            <a:cxnSpLocks noChangeShapeType="1"/>
          </p:cNvCxnSpPr>
          <p:nvPr/>
        </p:nvCxnSpPr>
        <p:spPr bwMode="auto">
          <a:xfrm flipH="1">
            <a:off x="4206613" y="3496806"/>
            <a:ext cx="455933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7" name="Straight Arrow Connector 21"/>
          <p:cNvCxnSpPr>
            <a:cxnSpLocks noChangeShapeType="1"/>
          </p:cNvCxnSpPr>
          <p:nvPr/>
        </p:nvCxnSpPr>
        <p:spPr bwMode="auto">
          <a:xfrm flipH="1">
            <a:off x="4339937" y="2144695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8" name="Straight Arrow Connector 21"/>
          <p:cNvCxnSpPr>
            <a:cxnSpLocks noChangeShapeType="1"/>
          </p:cNvCxnSpPr>
          <p:nvPr/>
        </p:nvCxnSpPr>
        <p:spPr bwMode="auto">
          <a:xfrm flipH="1">
            <a:off x="2622437" y="26487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9" name="Straight Arrow Connector 21"/>
          <p:cNvCxnSpPr>
            <a:cxnSpLocks noChangeShapeType="1"/>
          </p:cNvCxnSpPr>
          <p:nvPr/>
        </p:nvCxnSpPr>
        <p:spPr bwMode="auto">
          <a:xfrm flipH="1">
            <a:off x="832931" y="2670139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Straight Arrow Connector 21"/>
          <p:cNvCxnSpPr>
            <a:cxnSpLocks noChangeShapeType="1"/>
          </p:cNvCxnSpPr>
          <p:nvPr/>
        </p:nvCxnSpPr>
        <p:spPr bwMode="auto">
          <a:xfrm flipH="1">
            <a:off x="827584" y="4131687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Straight Arrow Connector 21"/>
          <p:cNvCxnSpPr>
            <a:cxnSpLocks noChangeShapeType="1"/>
          </p:cNvCxnSpPr>
          <p:nvPr/>
        </p:nvCxnSpPr>
        <p:spPr bwMode="auto">
          <a:xfrm flipH="1">
            <a:off x="2622437" y="3734218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2" name="Straight Arrow Connector 21"/>
          <p:cNvCxnSpPr>
            <a:cxnSpLocks noChangeShapeType="1"/>
          </p:cNvCxnSpPr>
          <p:nvPr/>
        </p:nvCxnSpPr>
        <p:spPr bwMode="auto">
          <a:xfrm flipH="1">
            <a:off x="4339937" y="34194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Straight Arrow Connector 21"/>
          <p:cNvCxnSpPr>
            <a:cxnSpLocks noChangeShapeType="1"/>
          </p:cNvCxnSpPr>
          <p:nvPr/>
        </p:nvCxnSpPr>
        <p:spPr bwMode="auto">
          <a:xfrm flipH="1">
            <a:off x="2406413" y="3811573"/>
            <a:ext cx="551827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4" name="Straight Arrow Connector 21"/>
          <p:cNvCxnSpPr>
            <a:cxnSpLocks noChangeShapeType="1"/>
          </p:cNvCxnSpPr>
          <p:nvPr/>
        </p:nvCxnSpPr>
        <p:spPr bwMode="auto">
          <a:xfrm flipH="1">
            <a:off x="894245" y="4054332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5" name="Straight Arrow Connector 21"/>
          <p:cNvCxnSpPr>
            <a:cxnSpLocks noChangeShapeType="1"/>
          </p:cNvCxnSpPr>
          <p:nvPr/>
        </p:nvCxnSpPr>
        <p:spPr bwMode="auto">
          <a:xfrm flipV="1">
            <a:off x="904293" y="4067523"/>
            <a:ext cx="0" cy="323872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6" name="Straight Arrow Connector 21"/>
          <p:cNvCxnSpPr>
            <a:cxnSpLocks noChangeShapeType="1"/>
          </p:cNvCxnSpPr>
          <p:nvPr/>
        </p:nvCxnSpPr>
        <p:spPr bwMode="auto">
          <a:xfrm flipH="1">
            <a:off x="894245" y="438229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57" name="TextBox 156"/>
          <p:cNvSpPr txBox="1">
            <a:spLocks noChangeArrowheads="1"/>
          </p:cNvSpPr>
          <p:nvPr/>
        </p:nvSpPr>
        <p:spPr bwMode="auto">
          <a:xfrm>
            <a:off x="2898095" y="1351097"/>
            <a:ext cx="1440160" cy="2711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Linear </a:t>
            </a: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Address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2118381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31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2624872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28828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1" name="TextBox 160"/>
          <p:cNvSpPr txBox="1">
            <a:spLocks noChangeArrowheads="1"/>
          </p:cNvSpPr>
          <p:nvPr/>
        </p:nvSpPr>
        <p:spPr bwMode="auto">
          <a:xfrm>
            <a:off x="3585724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2" name="TextBox 161"/>
          <p:cNvSpPr txBox="1">
            <a:spLocks noChangeArrowheads="1"/>
          </p:cNvSpPr>
          <p:nvPr/>
        </p:nvSpPr>
        <p:spPr bwMode="auto">
          <a:xfrm>
            <a:off x="38114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3" name="TextBox 162"/>
          <p:cNvSpPr txBox="1">
            <a:spLocks noChangeArrowheads="1"/>
          </p:cNvSpPr>
          <p:nvPr/>
        </p:nvSpPr>
        <p:spPr bwMode="auto">
          <a:xfrm>
            <a:off x="4755295" y="1528781"/>
            <a:ext cx="38742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2066622" y="1737301"/>
            <a:ext cx="100811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Directory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3116554" y="1737301"/>
            <a:ext cx="64807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Table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6" name="TextBox 165"/>
          <p:cNvSpPr txBox="1">
            <a:spLocks noChangeArrowheads="1"/>
          </p:cNvSpPr>
          <p:nvPr/>
        </p:nvSpPr>
        <p:spPr bwMode="auto">
          <a:xfrm>
            <a:off x="4090178" y="1737301"/>
            <a:ext cx="792088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Offset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7" name="TextBox 166"/>
          <p:cNvSpPr txBox="1">
            <a:spLocks noChangeArrowheads="1"/>
          </p:cNvSpPr>
          <p:nvPr/>
        </p:nvSpPr>
        <p:spPr bwMode="auto">
          <a:xfrm>
            <a:off x="1202526" y="2806239"/>
            <a:ext cx="1368152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Page Directory</a:t>
            </a:r>
          </a:p>
        </p:txBody>
      </p:sp>
      <p:sp>
        <p:nvSpPr>
          <p:cNvPr id="168" name="TextBox 167"/>
          <p:cNvSpPr txBox="1">
            <a:spLocks noChangeArrowheads="1"/>
          </p:cNvSpPr>
          <p:nvPr/>
        </p:nvSpPr>
        <p:spPr bwMode="auto">
          <a:xfrm>
            <a:off x="4390886" y="2143910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12</a:t>
            </a:r>
          </a:p>
        </p:txBody>
      </p:sp>
      <p:sp>
        <p:nvSpPr>
          <p:cNvPr id="169" name="TextBox 168"/>
          <p:cNvSpPr txBox="1">
            <a:spLocks noChangeArrowheads="1"/>
          </p:cNvSpPr>
          <p:nvPr/>
        </p:nvSpPr>
        <p:spPr bwMode="auto">
          <a:xfrm>
            <a:off x="4658910" y="2143910"/>
            <a:ext cx="1224136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4-KByte Page</a:t>
            </a:r>
          </a:p>
        </p:txBody>
      </p:sp>
      <p:sp>
        <p:nvSpPr>
          <p:cNvPr id="170" name="TextBox 169"/>
          <p:cNvSpPr txBox="1">
            <a:spLocks noChangeArrowheads="1"/>
          </p:cNvSpPr>
          <p:nvPr/>
        </p:nvSpPr>
        <p:spPr bwMode="auto">
          <a:xfrm>
            <a:off x="4630155" y="2631214"/>
            <a:ext cx="1563928" cy="2385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Physical Address</a:t>
            </a:r>
            <a:endParaRPr lang="zh-CN" altLang="en-US" sz="1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3086236" y="2584464"/>
            <a:ext cx="108012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Page Table</a:t>
            </a:r>
          </a:p>
        </p:txBody>
      </p:sp>
      <p:sp>
        <p:nvSpPr>
          <p:cNvPr id="172" name="TextBox 171"/>
          <p:cNvSpPr txBox="1">
            <a:spLocks noChangeArrowheads="1"/>
          </p:cNvSpPr>
          <p:nvPr/>
        </p:nvSpPr>
        <p:spPr bwMode="auto">
          <a:xfrm>
            <a:off x="2662935" y="2642232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10</a:t>
            </a:r>
          </a:p>
        </p:txBody>
      </p:sp>
      <p:sp>
        <p:nvSpPr>
          <p:cNvPr id="173" name="TextBox 172"/>
          <p:cNvSpPr txBox="1">
            <a:spLocks noChangeArrowheads="1"/>
          </p:cNvSpPr>
          <p:nvPr/>
        </p:nvSpPr>
        <p:spPr bwMode="auto">
          <a:xfrm>
            <a:off x="2489923" y="3831845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20</a:t>
            </a:r>
          </a:p>
        </p:txBody>
      </p:sp>
      <p:sp>
        <p:nvSpPr>
          <p:cNvPr id="174" name="TextBox 173"/>
          <p:cNvSpPr txBox="1">
            <a:spLocks noChangeArrowheads="1"/>
          </p:cNvSpPr>
          <p:nvPr/>
        </p:nvSpPr>
        <p:spPr bwMode="auto">
          <a:xfrm>
            <a:off x="4195111" y="3515058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20</a:t>
            </a:r>
          </a:p>
        </p:txBody>
      </p: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2940188" y="3373797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PTE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6" name="TextBox 175"/>
          <p:cNvSpPr txBox="1">
            <a:spLocks noChangeArrowheads="1"/>
          </p:cNvSpPr>
          <p:nvPr/>
        </p:nvSpPr>
        <p:spPr bwMode="auto">
          <a:xfrm>
            <a:off x="1234277" y="3705221"/>
            <a:ext cx="1440160" cy="253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PDE with PS=0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7" name="Rectangle 2"/>
          <p:cNvSpPr>
            <a:spLocks noChangeArrowheads="1"/>
          </p:cNvSpPr>
          <p:nvPr/>
        </p:nvSpPr>
        <p:spPr bwMode="auto">
          <a:xfrm>
            <a:off x="1637330" y="3738365"/>
            <a:ext cx="762992" cy="1524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</a:ln>
        </p:spPr>
        <p:txBody>
          <a:bodyPr/>
          <a:lstStyle/>
          <a:p>
            <a:pPr>
              <a:buFont typeface="Arial" panose="02080604020202020204" charset="0"/>
              <a:buNone/>
            </a:pPr>
            <a:endParaRPr lang="zh-CN" altLang="en-US"/>
          </a:p>
        </p:txBody>
      </p:sp>
      <p:sp>
        <p:nvSpPr>
          <p:cNvPr id="178" name="TextBox 177"/>
          <p:cNvSpPr txBox="1">
            <a:spLocks noChangeArrowheads="1"/>
          </p:cNvSpPr>
          <p:nvPr/>
        </p:nvSpPr>
        <p:spPr bwMode="auto">
          <a:xfrm>
            <a:off x="865490" y="2659485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10</a:t>
            </a:r>
          </a:p>
        </p:txBody>
      </p:sp>
      <p:sp>
        <p:nvSpPr>
          <p:cNvPr id="179" name="TextBox 178"/>
          <p:cNvSpPr txBox="1">
            <a:spLocks noChangeArrowheads="1"/>
          </p:cNvSpPr>
          <p:nvPr/>
        </p:nvSpPr>
        <p:spPr bwMode="auto">
          <a:xfrm>
            <a:off x="871241" y="4111130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32</a:t>
            </a:r>
          </a:p>
        </p:txBody>
      </p:sp>
      <p:sp>
        <p:nvSpPr>
          <p:cNvPr id="180" name="TextBox 179"/>
          <p:cNvSpPr txBox="1">
            <a:spLocks noChangeArrowheads="1"/>
          </p:cNvSpPr>
          <p:nvPr/>
        </p:nvSpPr>
        <p:spPr bwMode="auto">
          <a:xfrm>
            <a:off x="1356255" y="4262820"/>
            <a:ext cx="612763" cy="253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CR3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62" name="TextBox 12"/>
          <p:cNvSpPr txBox="1">
            <a:spLocks noChangeArrowheads="1"/>
          </p:cNvSpPr>
          <p:nvPr/>
        </p:nvSpPr>
        <p:spPr bwMode="auto">
          <a:xfrm>
            <a:off x="1321427" y="1985412"/>
            <a:ext cx="874489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0x304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"/>
          <p:cNvSpPr txBox="1">
            <a:spLocks noChangeArrowheads="1"/>
          </p:cNvSpPr>
          <p:nvPr/>
        </p:nvSpPr>
        <p:spPr bwMode="auto">
          <a:xfrm>
            <a:off x="2576910" y="4116755"/>
            <a:ext cx="1176338" cy="243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0x00233000</a:t>
            </a:r>
          </a:p>
        </p:txBody>
      </p:sp>
      <p:sp>
        <p:nvSpPr>
          <p:cNvPr id="64" name="TextBox 3"/>
          <p:cNvSpPr txBox="1">
            <a:spLocks noChangeArrowheads="1"/>
          </p:cNvSpPr>
          <p:nvPr/>
        </p:nvSpPr>
        <p:spPr bwMode="auto">
          <a:xfrm>
            <a:off x="1617686" y="3682692"/>
            <a:ext cx="866775" cy="243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0x00233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643042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  <a:sym typeface="Times New Roman" charset="0"/>
              </a:rPr>
              <a:t>x86 MMU – 页机制举例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21" name="TextBox 10"/>
          <p:cNvSpPr txBox="1">
            <a:spLocks noChangeArrowheads="1"/>
          </p:cNvSpPr>
          <p:nvPr/>
        </p:nvSpPr>
        <p:spPr bwMode="auto">
          <a:xfrm>
            <a:off x="3279561" y="771550"/>
            <a:ext cx="576064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1100000100 1000110100 010101100111)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 0xC1234567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1264559" y="3069685"/>
            <a:ext cx="1152128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4" name="Straight Arrow Connector 21"/>
          <p:cNvCxnSpPr>
            <a:cxnSpLocks noChangeShapeType="1"/>
          </p:cNvCxnSpPr>
          <p:nvPr/>
        </p:nvCxnSpPr>
        <p:spPr bwMode="auto">
          <a:xfrm flipH="1">
            <a:off x="894245" y="2339331"/>
            <a:ext cx="169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5" name="Straight Arrow Connector 21"/>
          <p:cNvCxnSpPr>
            <a:cxnSpLocks noChangeShapeType="1"/>
          </p:cNvCxnSpPr>
          <p:nvPr/>
        </p:nvCxnSpPr>
        <p:spPr bwMode="auto">
          <a:xfrm flipH="1">
            <a:off x="1264649" y="3717757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6" name="Straight Arrow Connector 21"/>
          <p:cNvCxnSpPr>
            <a:cxnSpLocks noChangeShapeType="1"/>
          </p:cNvCxnSpPr>
          <p:nvPr/>
        </p:nvCxnSpPr>
        <p:spPr bwMode="auto">
          <a:xfrm flipH="1">
            <a:off x="1264649" y="3913143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27" name="矩形 126"/>
          <p:cNvSpPr/>
          <p:nvPr/>
        </p:nvSpPr>
        <p:spPr bwMode="auto">
          <a:xfrm>
            <a:off x="1264559" y="4242461"/>
            <a:ext cx="1152128" cy="25711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 bwMode="auto">
          <a:xfrm>
            <a:off x="2961929" y="2843387"/>
            <a:ext cx="1244684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9" name="Straight Arrow Connector 21"/>
          <p:cNvCxnSpPr>
            <a:cxnSpLocks noChangeShapeType="1"/>
          </p:cNvCxnSpPr>
          <p:nvPr/>
        </p:nvCxnSpPr>
        <p:spPr bwMode="auto">
          <a:xfrm>
            <a:off x="2961928" y="3398903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Straight Arrow Connector 21"/>
          <p:cNvCxnSpPr>
            <a:cxnSpLocks noChangeShapeType="1"/>
          </p:cNvCxnSpPr>
          <p:nvPr/>
        </p:nvCxnSpPr>
        <p:spPr bwMode="auto">
          <a:xfrm>
            <a:off x="2961928" y="3594289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1" name="矩形 130"/>
          <p:cNvSpPr/>
          <p:nvPr/>
        </p:nvSpPr>
        <p:spPr bwMode="auto">
          <a:xfrm>
            <a:off x="4669483" y="2411339"/>
            <a:ext cx="1193314" cy="1100668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2" name="Straight Arrow Connector 21"/>
          <p:cNvCxnSpPr>
            <a:cxnSpLocks noChangeShapeType="1"/>
          </p:cNvCxnSpPr>
          <p:nvPr/>
        </p:nvCxnSpPr>
        <p:spPr bwMode="auto">
          <a:xfrm>
            <a:off x="4669482" y="2647911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3" name="Straight Arrow Connector 21"/>
          <p:cNvCxnSpPr>
            <a:cxnSpLocks noChangeShapeType="1"/>
          </p:cNvCxnSpPr>
          <p:nvPr/>
        </p:nvCxnSpPr>
        <p:spPr bwMode="auto">
          <a:xfrm>
            <a:off x="4669482" y="2843297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4" name="矩形 133"/>
          <p:cNvSpPr/>
          <p:nvPr/>
        </p:nvSpPr>
        <p:spPr bwMode="auto">
          <a:xfrm>
            <a:off x="2118381" y="1763267"/>
            <a:ext cx="2808312" cy="216024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5" name="Straight Arrow Connector 21"/>
          <p:cNvCxnSpPr>
            <a:cxnSpLocks noChangeShapeType="1"/>
          </p:cNvCxnSpPr>
          <p:nvPr/>
        </p:nvCxnSpPr>
        <p:spPr bwMode="auto">
          <a:xfrm rot="5400000">
            <a:off x="3760875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6" name="Straight Arrow Connector 21"/>
          <p:cNvCxnSpPr>
            <a:cxnSpLocks noChangeShapeType="1"/>
          </p:cNvCxnSpPr>
          <p:nvPr/>
        </p:nvCxnSpPr>
        <p:spPr bwMode="auto">
          <a:xfrm rot="5400000">
            <a:off x="2813619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7" name="Straight Arrow Connector 21"/>
          <p:cNvCxnSpPr>
            <a:cxnSpLocks noChangeShapeType="1"/>
          </p:cNvCxnSpPr>
          <p:nvPr/>
        </p:nvCxnSpPr>
        <p:spPr bwMode="auto">
          <a:xfrm flipV="1">
            <a:off x="904293" y="2329283"/>
            <a:ext cx="0" cy="147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8" name="Straight Arrow Connector 21"/>
          <p:cNvCxnSpPr>
            <a:cxnSpLocks noChangeShapeType="1"/>
          </p:cNvCxnSpPr>
          <p:nvPr/>
        </p:nvCxnSpPr>
        <p:spPr bwMode="auto">
          <a:xfrm flipH="1">
            <a:off x="894245" y="381407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39" name="Straight Arrow Connector 21"/>
          <p:cNvCxnSpPr>
            <a:cxnSpLocks noChangeShapeType="1"/>
          </p:cNvCxnSpPr>
          <p:nvPr/>
        </p:nvCxnSpPr>
        <p:spPr bwMode="auto">
          <a:xfrm flipV="1">
            <a:off x="2580014" y="1979291"/>
            <a:ext cx="0" cy="36004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0" name="Straight Arrow Connector 21"/>
          <p:cNvCxnSpPr>
            <a:cxnSpLocks noChangeShapeType="1"/>
          </p:cNvCxnSpPr>
          <p:nvPr/>
        </p:nvCxnSpPr>
        <p:spPr bwMode="auto">
          <a:xfrm flipH="1">
            <a:off x="2684397" y="2504735"/>
            <a:ext cx="73012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1" name="Straight Arrow Connector 21"/>
          <p:cNvCxnSpPr>
            <a:cxnSpLocks noChangeShapeType="1"/>
          </p:cNvCxnSpPr>
          <p:nvPr/>
        </p:nvCxnSpPr>
        <p:spPr bwMode="auto">
          <a:xfrm flipV="1">
            <a:off x="2694445" y="2494041"/>
            <a:ext cx="0" cy="100276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2" name="Straight Arrow Connector 21"/>
          <p:cNvCxnSpPr>
            <a:cxnSpLocks noChangeShapeType="1"/>
          </p:cNvCxnSpPr>
          <p:nvPr/>
        </p:nvCxnSpPr>
        <p:spPr bwMode="auto">
          <a:xfrm flipH="1">
            <a:off x="2694445" y="3491459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3" name="Straight Arrow Connector 21"/>
          <p:cNvCxnSpPr>
            <a:cxnSpLocks noChangeShapeType="1"/>
          </p:cNvCxnSpPr>
          <p:nvPr/>
        </p:nvCxnSpPr>
        <p:spPr bwMode="auto">
          <a:xfrm flipV="1">
            <a:off x="3414525" y="1979291"/>
            <a:ext cx="0" cy="540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4" name="Straight Arrow Connector 21"/>
          <p:cNvCxnSpPr>
            <a:cxnSpLocks noChangeShapeType="1"/>
          </p:cNvCxnSpPr>
          <p:nvPr/>
        </p:nvCxnSpPr>
        <p:spPr bwMode="auto">
          <a:xfrm flipV="1">
            <a:off x="4411943" y="1979291"/>
            <a:ext cx="0" cy="75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5" name="Straight Arrow Connector 21"/>
          <p:cNvCxnSpPr>
            <a:cxnSpLocks noChangeShapeType="1"/>
          </p:cNvCxnSpPr>
          <p:nvPr/>
        </p:nvCxnSpPr>
        <p:spPr bwMode="auto">
          <a:xfrm flipH="1">
            <a:off x="4398106" y="2728603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6" name="Straight Arrow Connector 21"/>
          <p:cNvCxnSpPr>
            <a:cxnSpLocks noChangeShapeType="1"/>
          </p:cNvCxnSpPr>
          <p:nvPr/>
        </p:nvCxnSpPr>
        <p:spPr bwMode="auto">
          <a:xfrm flipH="1">
            <a:off x="4206613" y="3496806"/>
            <a:ext cx="455933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7" name="Straight Arrow Connector 21"/>
          <p:cNvCxnSpPr>
            <a:cxnSpLocks noChangeShapeType="1"/>
          </p:cNvCxnSpPr>
          <p:nvPr/>
        </p:nvCxnSpPr>
        <p:spPr bwMode="auto">
          <a:xfrm flipH="1">
            <a:off x="4339937" y="2144695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8" name="Straight Arrow Connector 21"/>
          <p:cNvCxnSpPr>
            <a:cxnSpLocks noChangeShapeType="1"/>
          </p:cNvCxnSpPr>
          <p:nvPr/>
        </p:nvCxnSpPr>
        <p:spPr bwMode="auto">
          <a:xfrm flipH="1">
            <a:off x="2622437" y="26487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9" name="Straight Arrow Connector 21"/>
          <p:cNvCxnSpPr>
            <a:cxnSpLocks noChangeShapeType="1"/>
          </p:cNvCxnSpPr>
          <p:nvPr/>
        </p:nvCxnSpPr>
        <p:spPr bwMode="auto">
          <a:xfrm flipH="1">
            <a:off x="832931" y="2670139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Straight Arrow Connector 21"/>
          <p:cNvCxnSpPr>
            <a:cxnSpLocks noChangeShapeType="1"/>
          </p:cNvCxnSpPr>
          <p:nvPr/>
        </p:nvCxnSpPr>
        <p:spPr bwMode="auto">
          <a:xfrm flipH="1">
            <a:off x="827584" y="4131687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Straight Arrow Connector 21"/>
          <p:cNvCxnSpPr>
            <a:cxnSpLocks noChangeShapeType="1"/>
          </p:cNvCxnSpPr>
          <p:nvPr/>
        </p:nvCxnSpPr>
        <p:spPr bwMode="auto">
          <a:xfrm flipH="1">
            <a:off x="2622437" y="3734218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2" name="Straight Arrow Connector 21"/>
          <p:cNvCxnSpPr>
            <a:cxnSpLocks noChangeShapeType="1"/>
          </p:cNvCxnSpPr>
          <p:nvPr/>
        </p:nvCxnSpPr>
        <p:spPr bwMode="auto">
          <a:xfrm flipH="1">
            <a:off x="4339937" y="34194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Straight Arrow Connector 21"/>
          <p:cNvCxnSpPr>
            <a:cxnSpLocks noChangeShapeType="1"/>
          </p:cNvCxnSpPr>
          <p:nvPr/>
        </p:nvCxnSpPr>
        <p:spPr bwMode="auto">
          <a:xfrm flipH="1">
            <a:off x="2406413" y="3811573"/>
            <a:ext cx="551827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4" name="Straight Arrow Connector 21"/>
          <p:cNvCxnSpPr>
            <a:cxnSpLocks noChangeShapeType="1"/>
          </p:cNvCxnSpPr>
          <p:nvPr/>
        </p:nvCxnSpPr>
        <p:spPr bwMode="auto">
          <a:xfrm flipH="1">
            <a:off x="894245" y="4054332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5" name="Straight Arrow Connector 21"/>
          <p:cNvCxnSpPr>
            <a:cxnSpLocks noChangeShapeType="1"/>
          </p:cNvCxnSpPr>
          <p:nvPr/>
        </p:nvCxnSpPr>
        <p:spPr bwMode="auto">
          <a:xfrm flipV="1">
            <a:off x="904293" y="4067523"/>
            <a:ext cx="0" cy="323872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6" name="Straight Arrow Connector 21"/>
          <p:cNvCxnSpPr>
            <a:cxnSpLocks noChangeShapeType="1"/>
          </p:cNvCxnSpPr>
          <p:nvPr/>
        </p:nvCxnSpPr>
        <p:spPr bwMode="auto">
          <a:xfrm flipH="1">
            <a:off x="894245" y="438229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57" name="TextBox 156"/>
          <p:cNvSpPr txBox="1">
            <a:spLocks noChangeArrowheads="1"/>
          </p:cNvSpPr>
          <p:nvPr/>
        </p:nvSpPr>
        <p:spPr bwMode="auto">
          <a:xfrm>
            <a:off x="2898095" y="1351097"/>
            <a:ext cx="144016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Linear Address</a:t>
            </a:r>
          </a:p>
        </p:txBody>
      </p: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2118381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31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2624872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28828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1" name="TextBox 160"/>
          <p:cNvSpPr txBox="1">
            <a:spLocks noChangeArrowheads="1"/>
          </p:cNvSpPr>
          <p:nvPr/>
        </p:nvSpPr>
        <p:spPr bwMode="auto">
          <a:xfrm>
            <a:off x="3585724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2" name="TextBox 161"/>
          <p:cNvSpPr txBox="1">
            <a:spLocks noChangeArrowheads="1"/>
          </p:cNvSpPr>
          <p:nvPr/>
        </p:nvSpPr>
        <p:spPr bwMode="auto">
          <a:xfrm>
            <a:off x="38114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3" name="TextBox 162"/>
          <p:cNvSpPr txBox="1">
            <a:spLocks noChangeArrowheads="1"/>
          </p:cNvSpPr>
          <p:nvPr/>
        </p:nvSpPr>
        <p:spPr bwMode="auto">
          <a:xfrm>
            <a:off x="4755295" y="1528781"/>
            <a:ext cx="38742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2066622" y="1737301"/>
            <a:ext cx="100811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Directory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3116554" y="1737301"/>
            <a:ext cx="64807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Table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6" name="TextBox 165"/>
          <p:cNvSpPr txBox="1">
            <a:spLocks noChangeArrowheads="1"/>
          </p:cNvSpPr>
          <p:nvPr/>
        </p:nvSpPr>
        <p:spPr bwMode="auto">
          <a:xfrm>
            <a:off x="4090178" y="1737301"/>
            <a:ext cx="792088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Offset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7" name="TextBox 166"/>
          <p:cNvSpPr txBox="1">
            <a:spLocks noChangeArrowheads="1"/>
          </p:cNvSpPr>
          <p:nvPr/>
        </p:nvSpPr>
        <p:spPr bwMode="auto">
          <a:xfrm>
            <a:off x="1202526" y="2806239"/>
            <a:ext cx="1368152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Page Directory</a:t>
            </a:r>
          </a:p>
        </p:txBody>
      </p:sp>
      <p:sp>
        <p:nvSpPr>
          <p:cNvPr id="168" name="TextBox 167"/>
          <p:cNvSpPr txBox="1">
            <a:spLocks noChangeArrowheads="1"/>
          </p:cNvSpPr>
          <p:nvPr/>
        </p:nvSpPr>
        <p:spPr bwMode="auto">
          <a:xfrm>
            <a:off x="4390886" y="2143910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12</a:t>
            </a:r>
          </a:p>
        </p:txBody>
      </p:sp>
      <p:sp>
        <p:nvSpPr>
          <p:cNvPr id="169" name="TextBox 168"/>
          <p:cNvSpPr txBox="1">
            <a:spLocks noChangeArrowheads="1"/>
          </p:cNvSpPr>
          <p:nvPr/>
        </p:nvSpPr>
        <p:spPr bwMode="auto">
          <a:xfrm>
            <a:off x="4658910" y="2143910"/>
            <a:ext cx="1224136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4-KByte Page</a:t>
            </a:r>
          </a:p>
        </p:txBody>
      </p:sp>
      <p:sp>
        <p:nvSpPr>
          <p:cNvPr id="170" name="TextBox 169"/>
          <p:cNvSpPr txBox="1">
            <a:spLocks noChangeArrowheads="1"/>
          </p:cNvSpPr>
          <p:nvPr/>
        </p:nvSpPr>
        <p:spPr bwMode="auto">
          <a:xfrm>
            <a:off x="4630155" y="2631214"/>
            <a:ext cx="1563928" cy="2385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Physical Address</a:t>
            </a:r>
            <a:endParaRPr lang="zh-CN" altLang="en-US" sz="1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3086236" y="2584464"/>
            <a:ext cx="108012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Page Table</a:t>
            </a:r>
          </a:p>
        </p:txBody>
      </p:sp>
      <p:sp>
        <p:nvSpPr>
          <p:cNvPr id="172" name="TextBox 171"/>
          <p:cNvSpPr txBox="1">
            <a:spLocks noChangeArrowheads="1"/>
          </p:cNvSpPr>
          <p:nvPr/>
        </p:nvSpPr>
        <p:spPr bwMode="auto">
          <a:xfrm>
            <a:off x="2662935" y="2642232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10</a:t>
            </a:r>
          </a:p>
        </p:txBody>
      </p:sp>
      <p:sp>
        <p:nvSpPr>
          <p:cNvPr id="173" name="TextBox 172"/>
          <p:cNvSpPr txBox="1">
            <a:spLocks noChangeArrowheads="1"/>
          </p:cNvSpPr>
          <p:nvPr/>
        </p:nvSpPr>
        <p:spPr bwMode="auto">
          <a:xfrm>
            <a:off x="2489923" y="3831845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20</a:t>
            </a:r>
          </a:p>
        </p:txBody>
      </p:sp>
      <p:sp>
        <p:nvSpPr>
          <p:cNvPr id="174" name="TextBox 173"/>
          <p:cNvSpPr txBox="1">
            <a:spLocks noChangeArrowheads="1"/>
          </p:cNvSpPr>
          <p:nvPr/>
        </p:nvSpPr>
        <p:spPr bwMode="auto">
          <a:xfrm>
            <a:off x="4195111" y="3515058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20</a:t>
            </a:r>
          </a:p>
        </p:txBody>
      </p: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2940188" y="3373797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PTE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6" name="TextBox 175"/>
          <p:cNvSpPr txBox="1">
            <a:spLocks noChangeArrowheads="1"/>
          </p:cNvSpPr>
          <p:nvPr/>
        </p:nvSpPr>
        <p:spPr bwMode="auto">
          <a:xfrm>
            <a:off x="1234277" y="3705221"/>
            <a:ext cx="1440160" cy="253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PDE with PS=0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7" name="Rectangle 2"/>
          <p:cNvSpPr>
            <a:spLocks noChangeArrowheads="1"/>
          </p:cNvSpPr>
          <p:nvPr/>
        </p:nvSpPr>
        <p:spPr bwMode="auto">
          <a:xfrm>
            <a:off x="1637330" y="3738365"/>
            <a:ext cx="762992" cy="1524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</a:ln>
        </p:spPr>
        <p:txBody>
          <a:bodyPr/>
          <a:lstStyle/>
          <a:p>
            <a:pPr>
              <a:buFont typeface="Arial" panose="02080604020202020204" charset="0"/>
              <a:buNone/>
            </a:pPr>
            <a:endParaRPr lang="zh-CN" altLang="en-US"/>
          </a:p>
        </p:txBody>
      </p:sp>
      <p:sp>
        <p:nvSpPr>
          <p:cNvPr id="178" name="TextBox 177"/>
          <p:cNvSpPr txBox="1">
            <a:spLocks noChangeArrowheads="1"/>
          </p:cNvSpPr>
          <p:nvPr/>
        </p:nvSpPr>
        <p:spPr bwMode="auto">
          <a:xfrm>
            <a:off x="865490" y="2659485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10</a:t>
            </a:r>
          </a:p>
        </p:txBody>
      </p:sp>
      <p:sp>
        <p:nvSpPr>
          <p:cNvPr id="179" name="TextBox 178"/>
          <p:cNvSpPr txBox="1">
            <a:spLocks noChangeArrowheads="1"/>
          </p:cNvSpPr>
          <p:nvPr/>
        </p:nvSpPr>
        <p:spPr bwMode="auto">
          <a:xfrm>
            <a:off x="871241" y="4111130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32</a:t>
            </a:r>
          </a:p>
        </p:txBody>
      </p:sp>
      <p:sp>
        <p:nvSpPr>
          <p:cNvPr id="180" name="TextBox 179"/>
          <p:cNvSpPr txBox="1">
            <a:spLocks noChangeArrowheads="1"/>
          </p:cNvSpPr>
          <p:nvPr/>
        </p:nvSpPr>
        <p:spPr bwMode="auto">
          <a:xfrm>
            <a:off x="1356255" y="4262820"/>
            <a:ext cx="612763" cy="253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CR3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62" name="TextBox 12"/>
          <p:cNvSpPr txBox="1">
            <a:spLocks noChangeArrowheads="1"/>
          </p:cNvSpPr>
          <p:nvPr/>
        </p:nvSpPr>
        <p:spPr bwMode="auto">
          <a:xfrm>
            <a:off x="1321427" y="2047056"/>
            <a:ext cx="874489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0x304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"/>
          <p:cNvSpPr txBox="1">
            <a:spLocks noChangeArrowheads="1"/>
          </p:cNvSpPr>
          <p:nvPr/>
        </p:nvSpPr>
        <p:spPr bwMode="auto">
          <a:xfrm>
            <a:off x="2505155" y="4045000"/>
            <a:ext cx="1176338" cy="243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0x00233000</a:t>
            </a:r>
          </a:p>
        </p:txBody>
      </p:sp>
      <p:sp>
        <p:nvSpPr>
          <p:cNvPr id="64" name="TextBox 3"/>
          <p:cNvSpPr txBox="1">
            <a:spLocks noChangeArrowheads="1"/>
          </p:cNvSpPr>
          <p:nvPr/>
        </p:nvSpPr>
        <p:spPr bwMode="auto">
          <a:xfrm>
            <a:off x="1617686" y="3682692"/>
            <a:ext cx="866775" cy="243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0x00233</a:t>
            </a:r>
          </a:p>
        </p:txBody>
      </p:sp>
      <p:sp>
        <p:nvSpPr>
          <p:cNvPr id="65" name="TextBox 14"/>
          <p:cNvSpPr txBox="1">
            <a:spLocks noChangeArrowheads="1"/>
          </p:cNvSpPr>
          <p:nvPr/>
        </p:nvSpPr>
        <p:spPr bwMode="auto">
          <a:xfrm>
            <a:off x="2710066" y="2211710"/>
            <a:ext cx="867097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0x234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643042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  <a:sym typeface="Times New Roman" charset="0"/>
              </a:rPr>
              <a:t>x86 MMU – 页机制举例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21" name="TextBox 10"/>
          <p:cNvSpPr txBox="1">
            <a:spLocks noChangeArrowheads="1"/>
          </p:cNvSpPr>
          <p:nvPr/>
        </p:nvSpPr>
        <p:spPr bwMode="auto">
          <a:xfrm>
            <a:off x="3279561" y="771550"/>
            <a:ext cx="576064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1100000100 1000110100 010101100111)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 0xC1234567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1264559" y="3069685"/>
            <a:ext cx="1152128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4" name="Straight Arrow Connector 21"/>
          <p:cNvCxnSpPr>
            <a:cxnSpLocks noChangeShapeType="1"/>
          </p:cNvCxnSpPr>
          <p:nvPr/>
        </p:nvCxnSpPr>
        <p:spPr bwMode="auto">
          <a:xfrm flipH="1">
            <a:off x="894245" y="2339331"/>
            <a:ext cx="169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5" name="Straight Arrow Connector 21"/>
          <p:cNvCxnSpPr>
            <a:cxnSpLocks noChangeShapeType="1"/>
          </p:cNvCxnSpPr>
          <p:nvPr/>
        </p:nvCxnSpPr>
        <p:spPr bwMode="auto">
          <a:xfrm flipH="1">
            <a:off x="1264649" y="3717757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6" name="Straight Arrow Connector 21"/>
          <p:cNvCxnSpPr>
            <a:cxnSpLocks noChangeShapeType="1"/>
          </p:cNvCxnSpPr>
          <p:nvPr/>
        </p:nvCxnSpPr>
        <p:spPr bwMode="auto">
          <a:xfrm flipH="1">
            <a:off x="1264649" y="3913143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27" name="矩形 126"/>
          <p:cNvSpPr/>
          <p:nvPr/>
        </p:nvSpPr>
        <p:spPr bwMode="auto">
          <a:xfrm>
            <a:off x="1264559" y="4242461"/>
            <a:ext cx="1152128" cy="25711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 bwMode="auto">
          <a:xfrm>
            <a:off x="2961929" y="2843387"/>
            <a:ext cx="1244684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9" name="Straight Arrow Connector 21"/>
          <p:cNvCxnSpPr>
            <a:cxnSpLocks noChangeShapeType="1"/>
          </p:cNvCxnSpPr>
          <p:nvPr/>
        </p:nvCxnSpPr>
        <p:spPr bwMode="auto">
          <a:xfrm>
            <a:off x="2961928" y="3398903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Straight Arrow Connector 21"/>
          <p:cNvCxnSpPr>
            <a:cxnSpLocks noChangeShapeType="1"/>
          </p:cNvCxnSpPr>
          <p:nvPr/>
        </p:nvCxnSpPr>
        <p:spPr bwMode="auto">
          <a:xfrm>
            <a:off x="2961928" y="3594289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1" name="矩形 130"/>
          <p:cNvSpPr/>
          <p:nvPr/>
        </p:nvSpPr>
        <p:spPr bwMode="auto">
          <a:xfrm>
            <a:off x="4669483" y="2411339"/>
            <a:ext cx="1193314" cy="1100668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2" name="Straight Arrow Connector 21"/>
          <p:cNvCxnSpPr>
            <a:cxnSpLocks noChangeShapeType="1"/>
          </p:cNvCxnSpPr>
          <p:nvPr/>
        </p:nvCxnSpPr>
        <p:spPr bwMode="auto">
          <a:xfrm>
            <a:off x="4669482" y="2647911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3" name="Straight Arrow Connector 21"/>
          <p:cNvCxnSpPr>
            <a:cxnSpLocks noChangeShapeType="1"/>
          </p:cNvCxnSpPr>
          <p:nvPr/>
        </p:nvCxnSpPr>
        <p:spPr bwMode="auto">
          <a:xfrm>
            <a:off x="4669482" y="2843297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4" name="矩形 133"/>
          <p:cNvSpPr/>
          <p:nvPr/>
        </p:nvSpPr>
        <p:spPr bwMode="auto">
          <a:xfrm>
            <a:off x="2118381" y="1763267"/>
            <a:ext cx="2808312" cy="216024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5" name="Straight Arrow Connector 21"/>
          <p:cNvCxnSpPr>
            <a:cxnSpLocks noChangeShapeType="1"/>
          </p:cNvCxnSpPr>
          <p:nvPr/>
        </p:nvCxnSpPr>
        <p:spPr bwMode="auto">
          <a:xfrm rot="5400000">
            <a:off x="3760875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6" name="Straight Arrow Connector 21"/>
          <p:cNvCxnSpPr>
            <a:cxnSpLocks noChangeShapeType="1"/>
          </p:cNvCxnSpPr>
          <p:nvPr/>
        </p:nvCxnSpPr>
        <p:spPr bwMode="auto">
          <a:xfrm rot="5400000">
            <a:off x="2813619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7" name="Straight Arrow Connector 21"/>
          <p:cNvCxnSpPr>
            <a:cxnSpLocks noChangeShapeType="1"/>
          </p:cNvCxnSpPr>
          <p:nvPr/>
        </p:nvCxnSpPr>
        <p:spPr bwMode="auto">
          <a:xfrm flipV="1">
            <a:off x="904293" y="2329283"/>
            <a:ext cx="0" cy="147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8" name="Straight Arrow Connector 21"/>
          <p:cNvCxnSpPr>
            <a:cxnSpLocks noChangeShapeType="1"/>
          </p:cNvCxnSpPr>
          <p:nvPr/>
        </p:nvCxnSpPr>
        <p:spPr bwMode="auto">
          <a:xfrm flipH="1">
            <a:off x="894245" y="381407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39" name="Straight Arrow Connector 21"/>
          <p:cNvCxnSpPr>
            <a:cxnSpLocks noChangeShapeType="1"/>
          </p:cNvCxnSpPr>
          <p:nvPr/>
        </p:nvCxnSpPr>
        <p:spPr bwMode="auto">
          <a:xfrm flipV="1">
            <a:off x="2580014" y="1979291"/>
            <a:ext cx="0" cy="36004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0" name="Straight Arrow Connector 21"/>
          <p:cNvCxnSpPr>
            <a:cxnSpLocks noChangeShapeType="1"/>
          </p:cNvCxnSpPr>
          <p:nvPr/>
        </p:nvCxnSpPr>
        <p:spPr bwMode="auto">
          <a:xfrm flipH="1">
            <a:off x="2684397" y="2504735"/>
            <a:ext cx="73012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1" name="Straight Arrow Connector 21"/>
          <p:cNvCxnSpPr>
            <a:cxnSpLocks noChangeShapeType="1"/>
          </p:cNvCxnSpPr>
          <p:nvPr/>
        </p:nvCxnSpPr>
        <p:spPr bwMode="auto">
          <a:xfrm flipV="1">
            <a:off x="2694445" y="2494041"/>
            <a:ext cx="0" cy="100276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2" name="Straight Arrow Connector 21"/>
          <p:cNvCxnSpPr>
            <a:cxnSpLocks noChangeShapeType="1"/>
          </p:cNvCxnSpPr>
          <p:nvPr/>
        </p:nvCxnSpPr>
        <p:spPr bwMode="auto">
          <a:xfrm flipH="1">
            <a:off x="2694445" y="3491459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3" name="Straight Arrow Connector 21"/>
          <p:cNvCxnSpPr>
            <a:cxnSpLocks noChangeShapeType="1"/>
          </p:cNvCxnSpPr>
          <p:nvPr/>
        </p:nvCxnSpPr>
        <p:spPr bwMode="auto">
          <a:xfrm flipV="1">
            <a:off x="3414525" y="1979291"/>
            <a:ext cx="0" cy="540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4" name="Straight Arrow Connector 21"/>
          <p:cNvCxnSpPr>
            <a:cxnSpLocks noChangeShapeType="1"/>
          </p:cNvCxnSpPr>
          <p:nvPr/>
        </p:nvCxnSpPr>
        <p:spPr bwMode="auto">
          <a:xfrm flipV="1">
            <a:off x="4411943" y="1979291"/>
            <a:ext cx="0" cy="75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5" name="Straight Arrow Connector 21"/>
          <p:cNvCxnSpPr>
            <a:cxnSpLocks noChangeShapeType="1"/>
          </p:cNvCxnSpPr>
          <p:nvPr/>
        </p:nvCxnSpPr>
        <p:spPr bwMode="auto">
          <a:xfrm flipH="1">
            <a:off x="4398106" y="2728603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6" name="Straight Arrow Connector 21"/>
          <p:cNvCxnSpPr>
            <a:cxnSpLocks noChangeShapeType="1"/>
          </p:cNvCxnSpPr>
          <p:nvPr/>
        </p:nvCxnSpPr>
        <p:spPr bwMode="auto">
          <a:xfrm flipH="1">
            <a:off x="4206613" y="3496806"/>
            <a:ext cx="455933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7" name="Straight Arrow Connector 21"/>
          <p:cNvCxnSpPr>
            <a:cxnSpLocks noChangeShapeType="1"/>
          </p:cNvCxnSpPr>
          <p:nvPr/>
        </p:nvCxnSpPr>
        <p:spPr bwMode="auto">
          <a:xfrm flipH="1">
            <a:off x="4339937" y="2144695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8" name="Straight Arrow Connector 21"/>
          <p:cNvCxnSpPr>
            <a:cxnSpLocks noChangeShapeType="1"/>
          </p:cNvCxnSpPr>
          <p:nvPr/>
        </p:nvCxnSpPr>
        <p:spPr bwMode="auto">
          <a:xfrm flipH="1">
            <a:off x="2622437" y="26487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9" name="Straight Arrow Connector 21"/>
          <p:cNvCxnSpPr>
            <a:cxnSpLocks noChangeShapeType="1"/>
          </p:cNvCxnSpPr>
          <p:nvPr/>
        </p:nvCxnSpPr>
        <p:spPr bwMode="auto">
          <a:xfrm flipH="1">
            <a:off x="832931" y="2670139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Straight Arrow Connector 21"/>
          <p:cNvCxnSpPr>
            <a:cxnSpLocks noChangeShapeType="1"/>
          </p:cNvCxnSpPr>
          <p:nvPr/>
        </p:nvCxnSpPr>
        <p:spPr bwMode="auto">
          <a:xfrm flipH="1">
            <a:off x="827584" y="4131687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Straight Arrow Connector 21"/>
          <p:cNvCxnSpPr>
            <a:cxnSpLocks noChangeShapeType="1"/>
          </p:cNvCxnSpPr>
          <p:nvPr/>
        </p:nvCxnSpPr>
        <p:spPr bwMode="auto">
          <a:xfrm flipH="1">
            <a:off x="2622437" y="3734218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2" name="Straight Arrow Connector 21"/>
          <p:cNvCxnSpPr>
            <a:cxnSpLocks noChangeShapeType="1"/>
          </p:cNvCxnSpPr>
          <p:nvPr/>
        </p:nvCxnSpPr>
        <p:spPr bwMode="auto">
          <a:xfrm flipH="1">
            <a:off x="4339937" y="34194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Straight Arrow Connector 21"/>
          <p:cNvCxnSpPr>
            <a:cxnSpLocks noChangeShapeType="1"/>
          </p:cNvCxnSpPr>
          <p:nvPr/>
        </p:nvCxnSpPr>
        <p:spPr bwMode="auto">
          <a:xfrm flipH="1">
            <a:off x="2406413" y="3811573"/>
            <a:ext cx="551827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4" name="Straight Arrow Connector 21"/>
          <p:cNvCxnSpPr>
            <a:cxnSpLocks noChangeShapeType="1"/>
          </p:cNvCxnSpPr>
          <p:nvPr/>
        </p:nvCxnSpPr>
        <p:spPr bwMode="auto">
          <a:xfrm flipH="1">
            <a:off x="894245" y="4054332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5" name="Straight Arrow Connector 21"/>
          <p:cNvCxnSpPr>
            <a:cxnSpLocks noChangeShapeType="1"/>
          </p:cNvCxnSpPr>
          <p:nvPr/>
        </p:nvCxnSpPr>
        <p:spPr bwMode="auto">
          <a:xfrm flipV="1">
            <a:off x="904293" y="4067523"/>
            <a:ext cx="0" cy="323872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6" name="Straight Arrow Connector 21"/>
          <p:cNvCxnSpPr>
            <a:cxnSpLocks noChangeShapeType="1"/>
          </p:cNvCxnSpPr>
          <p:nvPr/>
        </p:nvCxnSpPr>
        <p:spPr bwMode="auto">
          <a:xfrm flipH="1">
            <a:off x="894245" y="438229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57" name="TextBox 156"/>
          <p:cNvSpPr txBox="1">
            <a:spLocks noChangeArrowheads="1"/>
          </p:cNvSpPr>
          <p:nvPr/>
        </p:nvSpPr>
        <p:spPr bwMode="auto">
          <a:xfrm>
            <a:off x="2898095" y="1351097"/>
            <a:ext cx="144016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Linear Address</a:t>
            </a:r>
          </a:p>
        </p:txBody>
      </p: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2118381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31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2624872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28828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1" name="TextBox 160"/>
          <p:cNvSpPr txBox="1">
            <a:spLocks noChangeArrowheads="1"/>
          </p:cNvSpPr>
          <p:nvPr/>
        </p:nvSpPr>
        <p:spPr bwMode="auto">
          <a:xfrm>
            <a:off x="3585724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2" name="TextBox 161"/>
          <p:cNvSpPr txBox="1">
            <a:spLocks noChangeArrowheads="1"/>
          </p:cNvSpPr>
          <p:nvPr/>
        </p:nvSpPr>
        <p:spPr bwMode="auto">
          <a:xfrm>
            <a:off x="38114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3" name="TextBox 162"/>
          <p:cNvSpPr txBox="1">
            <a:spLocks noChangeArrowheads="1"/>
          </p:cNvSpPr>
          <p:nvPr/>
        </p:nvSpPr>
        <p:spPr bwMode="auto">
          <a:xfrm>
            <a:off x="4755295" y="1528781"/>
            <a:ext cx="38742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2066622" y="1737301"/>
            <a:ext cx="100811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Directory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3116554" y="1737301"/>
            <a:ext cx="64807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Table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6" name="TextBox 165"/>
          <p:cNvSpPr txBox="1">
            <a:spLocks noChangeArrowheads="1"/>
          </p:cNvSpPr>
          <p:nvPr/>
        </p:nvSpPr>
        <p:spPr bwMode="auto">
          <a:xfrm>
            <a:off x="4090178" y="1737301"/>
            <a:ext cx="792088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Offset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7" name="TextBox 166"/>
          <p:cNvSpPr txBox="1">
            <a:spLocks noChangeArrowheads="1"/>
          </p:cNvSpPr>
          <p:nvPr/>
        </p:nvSpPr>
        <p:spPr bwMode="auto">
          <a:xfrm>
            <a:off x="1202526" y="2806239"/>
            <a:ext cx="1368152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Page Directory</a:t>
            </a:r>
          </a:p>
        </p:txBody>
      </p:sp>
      <p:sp>
        <p:nvSpPr>
          <p:cNvPr id="168" name="TextBox 167"/>
          <p:cNvSpPr txBox="1">
            <a:spLocks noChangeArrowheads="1"/>
          </p:cNvSpPr>
          <p:nvPr/>
        </p:nvSpPr>
        <p:spPr bwMode="auto">
          <a:xfrm>
            <a:off x="4390886" y="2143910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12</a:t>
            </a:r>
          </a:p>
        </p:txBody>
      </p:sp>
      <p:sp>
        <p:nvSpPr>
          <p:cNvPr id="169" name="TextBox 168"/>
          <p:cNvSpPr txBox="1">
            <a:spLocks noChangeArrowheads="1"/>
          </p:cNvSpPr>
          <p:nvPr/>
        </p:nvSpPr>
        <p:spPr bwMode="auto">
          <a:xfrm>
            <a:off x="4658910" y="2143910"/>
            <a:ext cx="1224136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4-KByte Page</a:t>
            </a:r>
          </a:p>
        </p:txBody>
      </p:sp>
      <p:sp>
        <p:nvSpPr>
          <p:cNvPr id="170" name="TextBox 169"/>
          <p:cNvSpPr txBox="1">
            <a:spLocks noChangeArrowheads="1"/>
          </p:cNvSpPr>
          <p:nvPr/>
        </p:nvSpPr>
        <p:spPr bwMode="auto">
          <a:xfrm>
            <a:off x="4630155" y="2631214"/>
            <a:ext cx="1563928" cy="2385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Physical Address</a:t>
            </a:r>
            <a:endParaRPr lang="zh-CN" altLang="en-US" sz="1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3086236" y="2584464"/>
            <a:ext cx="108012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Page Table</a:t>
            </a:r>
          </a:p>
        </p:txBody>
      </p:sp>
      <p:sp>
        <p:nvSpPr>
          <p:cNvPr id="172" name="TextBox 171"/>
          <p:cNvSpPr txBox="1">
            <a:spLocks noChangeArrowheads="1"/>
          </p:cNvSpPr>
          <p:nvPr/>
        </p:nvSpPr>
        <p:spPr bwMode="auto">
          <a:xfrm>
            <a:off x="2628010" y="2644137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10</a:t>
            </a:r>
          </a:p>
        </p:txBody>
      </p:sp>
      <p:sp>
        <p:nvSpPr>
          <p:cNvPr id="173" name="TextBox 172"/>
          <p:cNvSpPr txBox="1">
            <a:spLocks noChangeArrowheads="1"/>
          </p:cNvSpPr>
          <p:nvPr/>
        </p:nvSpPr>
        <p:spPr bwMode="auto">
          <a:xfrm>
            <a:off x="2489923" y="3831845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20</a:t>
            </a:r>
          </a:p>
        </p:txBody>
      </p:sp>
      <p:sp>
        <p:nvSpPr>
          <p:cNvPr id="174" name="TextBox 173"/>
          <p:cNvSpPr txBox="1">
            <a:spLocks noChangeArrowheads="1"/>
          </p:cNvSpPr>
          <p:nvPr/>
        </p:nvSpPr>
        <p:spPr bwMode="auto">
          <a:xfrm>
            <a:off x="4195111" y="3515058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20</a:t>
            </a:r>
          </a:p>
        </p:txBody>
      </p: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2940188" y="3373797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PTE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6" name="TextBox 175"/>
          <p:cNvSpPr txBox="1">
            <a:spLocks noChangeArrowheads="1"/>
          </p:cNvSpPr>
          <p:nvPr/>
        </p:nvSpPr>
        <p:spPr bwMode="auto">
          <a:xfrm>
            <a:off x="1234277" y="3705221"/>
            <a:ext cx="1440160" cy="253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PDE with PS=0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7" name="Rectangle 2"/>
          <p:cNvSpPr>
            <a:spLocks noChangeArrowheads="1"/>
          </p:cNvSpPr>
          <p:nvPr/>
        </p:nvSpPr>
        <p:spPr bwMode="auto">
          <a:xfrm>
            <a:off x="1637330" y="3738365"/>
            <a:ext cx="762992" cy="1524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</a:ln>
        </p:spPr>
        <p:txBody>
          <a:bodyPr/>
          <a:lstStyle/>
          <a:p>
            <a:pPr>
              <a:buFont typeface="Arial" panose="02080604020202020204" charset="0"/>
              <a:buNone/>
            </a:pPr>
            <a:endParaRPr lang="zh-CN" altLang="en-US"/>
          </a:p>
        </p:txBody>
      </p:sp>
      <p:sp>
        <p:nvSpPr>
          <p:cNvPr id="178" name="TextBox 177"/>
          <p:cNvSpPr txBox="1">
            <a:spLocks noChangeArrowheads="1"/>
          </p:cNvSpPr>
          <p:nvPr/>
        </p:nvSpPr>
        <p:spPr bwMode="auto">
          <a:xfrm>
            <a:off x="865490" y="2659485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10</a:t>
            </a:r>
          </a:p>
        </p:txBody>
      </p:sp>
      <p:sp>
        <p:nvSpPr>
          <p:cNvPr id="179" name="TextBox 178"/>
          <p:cNvSpPr txBox="1">
            <a:spLocks noChangeArrowheads="1"/>
          </p:cNvSpPr>
          <p:nvPr/>
        </p:nvSpPr>
        <p:spPr bwMode="auto">
          <a:xfrm>
            <a:off x="871241" y="4111130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32</a:t>
            </a:r>
          </a:p>
        </p:txBody>
      </p:sp>
      <p:sp>
        <p:nvSpPr>
          <p:cNvPr id="180" name="TextBox 179"/>
          <p:cNvSpPr txBox="1">
            <a:spLocks noChangeArrowheads="1"/>
          </p:cNvSpPr>
          <p:nvPr/>
        </p:nvSpPr>
        <p:spPr bwMode="auto">
          <a:xfrm>
            <a:off x="1356255" y="4262820"/>
            <a:ext cx="612763" cy="253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CR3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62" name="TextBox 12"/>
          <p:cNvSpPr txBox="1">
            <a:spLocks noChangeArrowheads="1"/>
          </p:cNvSpPr>
          <p:nvPr/>
        </p:nvSpPr>
        <p:spPr bwMode="auto">
          <a:xfrm>
            <a:off x="1321427" y="2047056"/>
            <a:ext cx="874489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0x304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"/>
          <p:cNvSpPr txBox="1">
            <a:spLocks noChangeArrowheads="1"/>
          </p:cNvSpPr>
          <p:nvPr/>
        </p:nvSpPr>
        <p:spPr bwMode="auto">
          <a:xfrm>
            <a:off x="2505155" y="4045000"/>
            <a:ext cx="1176338" cy="243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0x00233000</a:t>
            </a:r>
          </a:p>
        </p:txBody>
      </p:sp>
      <p:sp>
        <p:nvSpPr>
          <p:cNvPr id="64" name="TextBox 3"/>
          <p:cNvSpPr txBox="1">
            <a:spLocks noChangeArrowheads="1"/>
          </p:cNvSpPr>
          <p:nvPr/>
        </p:nvSpPr>
        <p:spPr bwMode="auto">
          <a:xfrm>
            <a:off x="1617686" y="3682692"/>
            <a:ext cx="866775" cy="243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0x00233</a:t>
            </a:r>
          </a:p>
        </p:txBody>
      </p:sp>
      <p:sp>
        <p:nvSpPr>
          <p:cNvPr id="65" name="TextBox 14"/>
          <p:cNvSpPr txBox="1">
            <a:spLocks noChangeArrowheads="1"/>
          </p:cNvSpPr>
          <p:nvPr/>
        </p:nvSpPr>
        <p:spPr bwMode="auto">
          <a:xfrm>
            <a:off x="2710066" y="2211710"/>
            <a:ext cx="867097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0x234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3380852" y="3363928"/>
            <a:ext cx="982310" cy="277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0x22333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4245437" y="3683463"/>
            <a:ext cx="1181645" cy="243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0x22333000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643042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  <a:sym typeface="Times New Roman" charset="0"/>
              </a:rPr>
              <a:t>x86 MMU – 页机制举例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21" name="TextBox 10"/>
          <p:cNvSpPr txBox="1">
            <a:spLocks noChangeArrowheads="1"/>
          </p:cNvSpPr>
          <p:nvPr/>
        </p:nvSpPr>
        <p:spPr bwMode="auto">
          <a:xfrm>
            <a:off x="3279561" y="771550"/>
            <a:ext cx="576064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1100000100 1000110100 010101100111)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 0xC1234567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1264559" y="3069685"/>
            <a:ext cx="1152128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4" name="Straight Arrow Connector 21"/>
          <p:cNvCxnSpPr>
            <a:cxnSpLocks noChangeShapeType="1"/>
          </p:cNvCxnSpPr>
          <p:nvPr/>
        </p:nvCxnSpPr>
        <p:spPr bwMode="auto">
          <a:xfrm flipH="1">
            <a:off x="894245" y="2339331"/>
            <a:ext cx="169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5" name="Straight Arrow Connector 21"/>
          <p:cNvCxnSpPr>
            <a:cxnSpLocks noChangeShapeType="1"/>
          </p:cNvCxnSpPr>
          <p:nvPr/>
        </p:nvCxnSpPr>
        <p:spPr bwMode="auto">
          <a:xfrm flipH="1">
            <a:off x="1264649" y="3717757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6" name="Straight Arrow Connector 21"/>
          <p:cNvCxnSpPr>
            <a:cxnSpLocks noChangeShapeType="1"/>
          </p:cNvCxnSpPr>
          <p:nvPr/>
        </p:nvCxnSpPr>
        <p:spPr bwMode="auto">
          <a:xfrm flipH="1">
            <a:off x="1264649" y="3913143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27" name="矩形 126"/>
          <p:cNvSpPr/>
          <p:nvPr/>
        </p:nvSpPr>
        <p:spPr bwMode="auto">
          <a:xfrm>
            <a:off x="1264559" y="4242461"/>
            <a:ext cx="1152128" cy="25711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 bwMode="auto">
          <a:xfrm>
            <a:off x="2961929" y="2843387"/>
            <a:ext cx="1244684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9" name="Straight Arrow Connector 21"/>
          <p:cNvCxnSpPr>
            <a:cxnSpLocks noChangeShapeType="1"/>
          </p:cNvCxnSpPr>
          <p:nvPr/>
        </p:nvCxnSpPr>
        <p:spPr bwMode="auto">
          <a:xfrm>
            <a:off x="2961928" y="3398903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Straight Arrow Connector 21"/>
          <p:cNvCxnSpPr>
            <a:cxnSpLocks noChangeShapeType="1"/>
          </p:cNvCxnSpPr>
          <p:nvPr/>
        </p:nvCxnSpPr>
        <p:spPr bwMode="auto">
          <a:xfrm>
            <a:off x="2961928" y="3594289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1" name="矩形 130"/>
          <p:cNvSpPr/>
          <p:nvPr/>
        </p:nvSpPr>
        <p:spPr bwMode="auto">
          <a:xfrm>
            <a:off x="4669483" y="2411339"/>
            <a:ext cx="1193314" cy="1100668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2" name="Straight Arrow Connector 21"/>
          <p:cNvCxnSpPr>
            <a:cxnSpLocks noChangeShapeType="1"/>
          </p:cNvCxnSpPr>
          <p:nvPr/>
        </p:nvCxnSpPr>
        <p:spPr bwMode="auto">
          <a:xfrm>
            <a:off x="4669482" y="2647911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3" name="Straight Arrow Connector 21"/>
          <p:cNvCxnSpPr>
            <a:cxnSpLocks noChangeShapeType="1"/>
          </p:cNvCxnSpPr>
          <p:nvPr/>
        </p:nvCxnSpPr>
        <p:spPr bwMode="auto">
          <a:xfrm>
            <a:off x="4669482" y="2843297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4" name="矩形 133"/>
          <p:cNvSpPr/>
          <p:nvPr/>
        </p:nvSpPr>
        <p:spPr bwMode="auto">
          <a:xfrm>
            <a:off x="2118381" y="1763267"/>
            <a:ext cx="2808312" cy="216024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5" name="Straight Arrow Connector 21"/>
          <p:cNvCxnSpPr>
            <a:cxnSpLocks noChangeShapeType="1"/>
          </p:cNvCxnSpPr>
          <p:nvPr/>
        </p:nvCxnSpPr>
        <p:spPr bwMode="auto">
          <a:xfrm rot="5400000">
            <a:off x="3760875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6" name="Straight Arrow Connector 21"/>
          <p:cNvCxnSpPr>
            <a:cxnSpLocks noChangeShapeType="1"/>
          </p:cNvCxnSpPr>
          <p:nvPr/>
        </p:nvCxnSpPr>
        <p:spPr bwMode="auto">
          <a:xfrm rot="5400000">
            <a:off x="2813619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7" name="Straight Arrow Connector 21"/>
          <p:cNvCxnSpPr>
            <a:cxnSpLocks noChangeShapeType="1"/>
          </p:cNvCxnSpPr>
          <p:nvPr/>
        </p:nvCxnSpPr>
        <p:spPr bwMode="auto">
          <a:xfrm flipV="1">
            <a:off x="904293" y="2329283"/>
            <a:ext cx="0" cy="147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8" name="Straight Arrow Connector 21"/>
          <p:cNvCxnSpPr>
            <a:cxnSpLocks noChangeShapeType="1"/>
          </p:cNvCxnSpPr>
          <p:nvPr/>
        </p:nvCxnSpPr>
        <p:spPr bwMode="auto">
          <a:xfrm flipH="1">
            <a:off x="894245" y="381407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39" name="Straight Arrow Connector 21"/>
          <p:cNvCxnSpPr>
            <a:cxnSpLocks noChangeShapeType="1"/>
          </p:cNvCxnSpPr>
          <p:nvPr/>
        </p:nvCxnSpPr>
        <p:spPr bwMode="auto">
          <a:xfrm flipV="1">
            <a:off x="2580014" y="1979291"/>
            <a:ext cx="0" cy="36004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0" name="Straight Arrow Connector 21"/>
          <p:cNvCxnSpPr>
            <a:cxnSpLocks noChangeShapeType="1"/>
          </p:cNvCxnSpPr>
          <p:nvPr/>
        </p:nvCxnSpPr>
        <p:spPr bwMode="auto">
          <a:xfrm flipH="1">
            <a:off x="2684397" y="2504735"/>
            <a:ext cx="73012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1" name="Straight Arrow Connector 21"/>
          <p:cNvCxnSpPr>
            <a:cxnSpLocks noChangeShapeType="1"/>
          </p:cNvCxnSpPr>
          <p:nvPr/>
        </p:nvCxnSpPr>
        <p:spPr bwMode="auto">
          <a:xfrm flipV="1">
            <a:off x="2694445" y="2494041"/>
            <a:ext cx="0" cy="100276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2" name="Straight Arrow Connector 21"/>
          <p:cNvCxnSpPr>
            <a:cxnSpLocks noChangeShapeType="1"/>
          </p:cNvCxnSpPr>
          <p:nvPr/>
        </p:nvCxnSpPr>
        <p:spPr bwMode="auto">
          <a:xfrm flipH="1">
            <a:off x="2694445" y="3491459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3" name="Straight Arrow Connector 21"/>
          <p:cNvCxnSpPr>
            <a:cxnSpLocks noChangeShapeType="1"/>
          </p:cNvCxnSpPr>
          <p:nvPr/>
        </p:nvCxnSpPr>
        <p:spPr bwMode="auto">
          <a:xfrm flipV="1">
            <a:off x="3414525" y="1979291"/>
            <a:ext cx="0" cy="540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4" name="Straight Arrow Connector 21"/>
          <p:cNvCxnSpPr>
            <a:cxnSpLocks noChangeShapeType="1"/>
          </p:cNvCxnSpPr>
          <p:nvPr/>
        </p:nvCxnSpPr>
        <p:spPr bwMode="auto">
          <a:xfrm flipV="1">
            <a:off x="4411943" y="1979291"/>
            <a:ext cx="0" cy="75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5" name="Straight Arrow Connector 21"/>
          <p:cNvCxnSpPr>
            <a:cxnSpLocks noChangeShapeType="1"/>
          </p:cNvCxnSpPr>
          <p:nvPr/>
        </p:nvCxnSpPr>
        <p:spPr bwMode="auto">
          <a:xfrm flipH="1">
            <a:off x="4398106" y="2728603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6" name="Straight Arrow Connector 21"/>
          <p:cNvCxnSpPr>
            <a:cxnSpLocks noChangeShapeType="1"/>
          </p:cNvCxnSpPr>
          <p:nvPr/>
        </p:nvCxnSpPr>
        <p:spPr bwMode="auto">
          <a:xfrm flipH="1">
            <a:off x="4206613" y="3496806"/>
            <a:ext cx="455933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7" name="Straight Arrow Connector 21"/>
          <p:cNvCxnSpPr>
            <a:cxnSpLocks noChangeShapeType="1"/>
          </p:cNvCxnSpPr>
          <p:nvPr/>
        </p:nvCxnSpPr>
        <p:spPr bwMode="auto">
          <a:xfrm flipH="1">
            <a:off x="4339937" y="2144695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8" name="Straight Arrow Connector 21"/>
          <p:cNvCxnSpPr>
            <a:cxnSpLocks noChangeShapeType="1"/>
          </p:cNvCxnSpPr>
          <p:nvPr/>
        </p:nvCxnSpPr>
        <p:spPr bwMode="auto">
          <a:xfrm flipH="1">
            <a:off x="2622437" y="26487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9" name="Straight Arrow Connector 21"/>
          <p:cNvCxnSpPr>
            <a:cxnSpLocks noChangeShapeType="1"/>
          </p:cNvCxnSpPr>
          <p:nvPr/>
        </p:nvCxnSpPr>
        <p:spPr bwMode="auto">
          <a:xfrm flipH="1">
            <a:off x="832931" y="2670139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Straight Arrow Connector 21"/>
          <p:cNvCxnSpPr>
            <a:cxnSpLocks noChangeShapeType="1"/>
          </p:cNvCxnSpPr>
          <p:nvPr/>
        </p:nvCxnSpPr>
        <p:spPr bwMode="auto">
          <a:xfrm flipH="1">
            <a:off x="827584" y="4131687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Straight Arrow Connector 21"/>
          <p:cNvCxnSpPr>
            <a:cxnSpLocks noChangeShapeType="1"/>
          </p:cNvCxnSpPr>
          <p:nvPr/>
        </p:nvCxnSpPr>
        <p:spPr bwMode="auto">
          <a:xfrm flipH="1">
            <a:off x="2622437" y="3734218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2" name="Straight Arrow Connector 21"/>
          <p:cNvCxnSpPr>
            <a:cxnSpLocks noChangeShapeType="1"/>
          </p:cNvCxnSpPr>
          <p:nvPr/>
        </p:nvCxnSpPr>
        <p:spPr bwMode="auto">
          <a:xfrm flipH="1">
            <a:off x="4339937" y="34194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Straight Arrow Connector 21"/>
          <p:cNvCxnSpPr>
            <a:cxnSpLocks noChangeShapeType="1"/>
          </p:cNvCxnSpPr>
          <p:nvPr/>
        </p:nvCxnSpPr>
        <p:spPr bwMode="auto">
          <a:xfrm flipH="1">
            <a:off x="2406413" y="3811573"/>
            <a:ext cx="551827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4" name="Straight Arrow Connector 21"/>
          <p:cNvCxnSpPr>
            <a:cxnSpLocks noChangeShapeType="1"/>
          </p:cNvCxnSpPr>
          <p:nvPr/>
        </p:nvCxnSpPr>
        <p:spPr bwMode="auto">
          <a:xfrm flipH="1">
            <a:off x="894245" y="4054332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5" name="Straight Arrow Connector 21"/>
          <p:cNvCxnSpPr>
            <a:cxnSpLocks noChangeShapeType="1"/>
          </p:cNvCxnSpPr>
          <p:nvPr/>
        </p:nvCxnSpPr>
        <p:spPr bwMode="auto">
          <a:xfrm flipV="1">
            <a:off x="904293" y="4067523"/>
            <a:ext cx="0" cy="323872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6" name="Straight Arrow Connector 21"/>
          <p:cNvCxnSpPr>
            <a:cxnSpLocks noChangeShapeType="1"/>
          </p:cNvCxnSpPr>
          <p:nvPr/>
        </p:nvCxnSpPr>
        <p:spPr bwMode="auto">
          <a:xfrm flipH="1">
            <a:off x="894245" y="438229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57" name="TextBox 156"/>
          <p:cNvSpPr txBox="1">
            <a:spLocks noChangeArrowheads="1"/>
          </p:cNvSpPr>
          <p:nvPr/>
        </p:nvSpPr>
        <p:spPr bwMode="auto">
          <a:xfrm>
            <a:off x="2898095" y="1351097"/>
            <a:ext cx="144016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Linear Address</a:t>
            </a:r>
          </a:p>
        </p:txBody>
      </p: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2118381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31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2624872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28828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1" name="TextBox 160"/>
          <p:cNvSpPr txBox="1">
            <a:spLocks noChangeArrowheads="1"/>
          </p:cNvSpPr>
          <p:nvPr/>
        </p:nvSpPr>
        <p:spPr bwMode="auto">
          <a:xfrm>
            <a:off x="3585724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2" name="TextBox 161"/>
          <p:cNvSpPr txBox="1">
            <a:spLocks noChangeArrowheads="1"/>
          </p:cNvSpPr>
          <p:nvPr/>
        </p:nvSpPr>
        <p:spPr bwMode="auto">
          <a:xfrm>
            <a:off x="38114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3" name="TextBox 162"/>
          <p:cNvSpPr txBox="1">
            <a:spLocks noChangeArrowheads="1"/>
          </p:cNvSpPr>
          <p:nvPr/>
        </p:nvSpPr>
        <p:spPr bwMode="auto">
          <a:xfrm>
            <a:off x="4755295" y="1528781"/>
            <a:ext cx="38742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2066622" y="1737301"/>
            <a:ext cx="100811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Directory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3116554" y="1737301"/>
            <a:ext cx="64807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Table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6" name="TextBox 165"/>
          <p:cNvSpPr txBox="1">
            <a:spLocks noChangeArrowheads="1"/>
          </p:cNvSpPr>
          <p:nvPr/>
        </p:nvSpPr>
        <p:spPr bwMode="auto">
          <a:xfrm>
            <a:off x="4090178" y="1737301"/>
            <a:ext cx="792088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Offset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7" name="TextBox 166"/>
          <p:cNvSpPr txBox="1">
            <a:spLocks noChangeArrowheads="1"/>
          </p:cNvSpPr>
          <p:nvPr/>
        </p:nvSpPr>
        <p:spPr bwMode="auto">
          <a:xfrm>
            <a:off x="1202526" y="2806239"/>
            <a:ext cx="1368152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Page Directory</a:t>
            </a:r>
          </a:p>
        </p:txBody>
      </p:sp>
      <p:sp>
        <p:nvSpPr>
          <p:cNvPr id="168" name="TextBox 167"/>
          <p:cNvSpPr txBox="1">
            <a:spLocks noChangeArrowheads="1"/>
          </p:cNvSpPr>
          <p:nvPr/>
        </p:nvSpPr>
        <p:spPr bwMode="auto">
          <a:xfrm>
            <a:off x="4390886" y="2143910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12</a:t>
            </a:r>
          </a:p>
        </p:txBody>
      </p:sp>
      <p:sp>
        <p:nvSpPr>
          <p:cNvPr id="169" name="TextBox 168"/>
          <p:cNvSpPr txBox="1">
            <a:spLocks noChangeArrowheads="1"/>
          </p:cNvSpPr>
          <p:nvPr/>
        </p:nvSpPr>
        <p:spPr bwMode="auto">
          <a:xfrm>
            <a:off x="4658910" y="2143910"/>
            <a:ext cx="1224136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4-KByte Page</a:t>
            </a:r>
          </a:p>
        </p:txBody>
      </p:sp>
      <p:sp>
        <p:nvSpPr>
          <p:cNvPr id="170" name="TextBox 169"/>
          <p:cNvSpPr txBox="1">
            <a:spLocks noChangeArrowheads="1"/>
          </p:cNvSpPr>
          <p:nvPr/>
        </p:nvSpPr>
        <p:spPr bwMode="auto">
          <a:xfrm>
            <a:off x="4630155" y="2631214"/>
            <a:ext cx="1563928" cy="2385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Physical Address</a:t>
            </a:r>
            <a:endParaRPr lang="zh-CN" altLang="en-US" sz="1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3086236" y="2584464"/>
            <a:ext cx="108012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Page Table</a:t>
            </a:r>
          </a:p>
        </p:txBody>
      </p:sp>
      <p:sp>
        <p:nvSpPr>
          <p:cNvPr id="172" name="TextBox 171"/>
          <p:cNvSpPr txBox="1">
            <a:spLocks noChangeArrowheads="1"/>
          </p:cNvSpPr>
          <p:nvPr/>
        </p:nvSpPr>
        <p:spPr bwMode="auto">
          <a:xfrm>
            <a:off x="2662935" y="2642232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10</a:t>
            </a:r>
          </a:p>
        </p:txBody>
      </p:sp>
      <p:sp>
        <p:nvSpPr>
          <p:cNvPr id="173" name="TextBox 172"/>
          <p:cNvSpPr txBox="1">
            <a:spLocks noChangeArrowheads="1"/>
          </p:cNvSpPr>
          <p:nvPr/>
        </p:nvSpPr>
        <p:spPr bwMode="auto">
          <a:xfrm>
            <a:off x="2489923" y="3831845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20</a:t>
            </a:r>
          </a:p>
        </p:txBody>
      </p:sp>
      <p:sp>
        <p:nvSpPr>
          <p:cNvPr id="174" name="TextBox 173"/>
          <p:cNvSpPr txBox="1">
            <a:spLocks noChangeArrowheads="1"/>
          </p:cNvSpPr>
          <p:nvPr/>
        </p:nvSpPr>
        <p:spPr bwMode="auto">
          <a:xfrm>
            <a:off x="4195111" y="3515058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20</a:t>
            </a:r>
          </a:p>
        </p:txBody>
      </p: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2940188" y="3373797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PTE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6" name="TextBox 175"/>
          <p:cNvSpPr txBox="1">
            <a:spLocks noChangeArrowheads="1"/>
          </p:cNvSpPr>
          <p:nvPr/>
        </p:nvSpPr>
        <p:spPr bwMode="auto">
          <a:xfrm>
            <a:off x="1234277" y="3705221"/>
            <a:ext cx="1440160" cy="253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PDE with PS=0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7" name="Rectangle 2"/>
          <p:cNvSpPr>
            <a:spLocks noChangeArrowheads="1"/>
          </p:cNvSpPr>
          <p:nvPr/>
        </p:nvSpPr>
        <p:spPr bwMode="auto">
          <a:xfrm>
            <a:off x="1637330" y="3738365"/>
            <a:ext cx="762992" cy="1524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</a:ln>
        </p:spPr>
        <p:txBody>
          <a:bodyPr/>
          <a:lstStyle/>
          <a:p>
            <a:pPr>
              <a:buFont typeface="Arial" panose="02080604020202020204" charset="0"/>
              <a:buNone/>
            </a:pPr>
            <a:endParaRPr lang="zh-CN" altLang="en-US"/>
          </a:p>
        </p:txBody>
      </p:sp>
      <p:sp>
        <p:nvSpPr>
          <p:cNvPr id="178" name="TextBox 177"/>
          <p:cNvSpPr txBox="1">
            <a:spLocks noChangeArrowheads="1"/>
          </p:cNvSpPr>
          <p:nvPr/>
        </p:nvSpPr>
        <p:spPr bwMode="auto">
          <a:xfrm>
            <a:off x="865490" y="2659485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10</a:t>
            </a:r>
          </a:p>
        </p:txBody>
      </p:sp>
      <p:sp>
        <p:nvSpPr>
          <p:cNvPr id="179" name="TextBox 178"/>
          <p:cNvSpPr txBox="1">
            <a:spLocks noChangeArrowheads="1"/>
          </p:cNvSpPr>
          <p:nvPr/>
        </p:nvSpPr>
        <p:spPr bwMode="auto">
          <a:xfrm>
            <a:off x="871241" y="4111130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32</a:t>
            </a:r>
          </a:p>
        </p:txBody>
      </p:sp>
      <p:sp>
        <p:nvSpPr>
          <p:cNvPr id="180" name="TextBox 179"/>
          <p:cNvSpPr txBox="1">
            <a:spLocks noChangeArrowheads="1"/>
          </p:cNvSpPr>
          <p:nvPr/>
        </p:nvSpPr>
        <p:spPr bwMode="auto">
          <a:xfrm>
            <a:off x="1356255" y="4262820"/>
            <a:ext cx="612763" cy="253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CR3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62" name="TextBox 12"/>
          <p:cNvSpPr txBox="1">
            <a:spLocks noChangeArrowheads="1"/>
          </p:cNvSpPr>
          <p:nvPr/>
        </p:nvSpPr>
        <p:spPr bwMode="auto">
          <a:xfrm>
            <a:off x="1321427" y="2047056"/>
            <a:ext cx="874489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0x304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"/>
          <p:cNvSpPr txBox="1">
            <a:spLocks noChangeArrowheads="1"/>
          </p:cNvSpPr>
          <p:nvPr/>
        </p:nvSpPr>
        <p:spPr bwMode="auto">
          <a:xfrm>
            <a:off x="2505155" y="4045000"/>
            <a:ext cx="1176338" cy="243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0x00233000</a:t>
            </a:r>
          </a:p>
        </p:txBody>
      </p:sp>
      <p:sp>
        <p:nvSpPr>
          <p:cNvPr id="64" name="TextBox 3"/>
          <p:cNvSpPr txBox="1">
            <a:spLocks noChangeArrowheads="1"/>
          </p:cNvSpPr>
          <p:nvPr/>
        </p:nvSpPr>
        <p:spPr bwMode="auto">
          <a:xfrm>
            <a:off x="1617686" y="3682692"/>
            <a:ext cx="866775" cy="243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0x00233</a:t>
            </a:r>
          </a:p>
        </p:txBody>
      </p:sp>
      <p:sp>
        <p:nvSpPr>
          <p:cNvPr id="65" name="TextBox 14"/>
          <p:cNvSpPr txBox="1">
            <a:spLocks noChangeArrowheads="1"/>
          </p:cNvSpPr>
          <p:nvPr/>
        </p:nvSpPr>
        <p:spPr bwMode="auto">
          <a:xfrm>
            <a:off x="2710066" y="2211710"/>
            <a:ext cx="867097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0x234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3380852" y="3363928"/>
            <a:ext cx="982310" cy="277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0x22333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4245437" y="3683463"/>
            <a:ext cx="1181645" cy="243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0x22333000</a:t>
            </a:r>
          </a:p>
        </p:txBody>
      </p:sp>
      <p:sp>
        <p:nvSpPr>
          <p:cNvPr id="68" name="TextBox 16"/>
          <p:cNvSpPr txBox="1">
            <a:spLocks noChangeArrowheads="1"/>
          </p:cNvSpPr>
          <p:nvPr/>
        </p:nvSpPr>
        <p:spPr bwMode="auto">
          <a:xfrm>
            <a:off x="3759454" y="2263080"/>
            <a:ext cx="855265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0x567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857515" y="214313"/>
            <a:ext cx="3786187" cy="554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 简介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 flipV="1">
            <a:off x="3989612" y="1051197"/>
            <a:ext cx="2363576" cy="2363576"/>
          </a:xfrm>
          <a:prstGeom prst="ellipse">
            <a:avLst/>
          </a:prstGeom>
          <a:gradFill>
            <a:gsLst>
              <a:gs pos="0">
                <a:srgbClr val="007C8B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V="1">
            <a:off x="4287608" y="1349193"/>
            <a:ext cx="1779828" cy="1779828"/>
          </a:xfrm>
          <a:prstGeom prst="ellipse">
            <a:avLst/>
          </a:prstGeom>
          <a:gradFill>
            <a:gsLst>
              <a:gs pos="100000">
                <a:srgbClr val="FFF9B1"/>
              </a:gs>
              <a:gs pos="0">
                <a:srgbClr val="FDD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V="1">
            <a:off x="4573360" y="1634945"/>
            <a:ext cx="1208324" cy="1208324"/>
          </a:xfrm>
          <a:prstGeom prst="ellipse">
            <a:avLst/>
          </a:prstGeom>
          <a:gradFill>
            <a:gsLst>
              <a:gs pos="0">
                <a:srgbClr val="007C8B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V="1">
            <a:off x="4859112" y="1909811"/>
            <a:ext cx="636820" cy="636820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/>
          <p:cNvCxnSpPr/>
          <p:nvPr/>
        </p:nvCxnSpPr>
        <p:spPr>
          <a:xfrm>
            <a:off x="2792636" y="3662881"/>
            <a:ext cx="1571636" cy="1588"/>
          </a:xfrm>
          <a:prstGeom prst="line">
            <a:avLst/>
          </a:prstGeom>
          <a:ln w="28575">
            <a:solidFill>
              <a:srgbClr val="007C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5400000" flipH="1" flipV="1">
            <a:off x="2727333" y="3596315"/>
            <a:ext cx="142876" cy="1588"/>
          </a:xfrm>
          <a:prstGeom prst="line">
            <a:avLst/>
          </a:prstGeom>
          <a:ln w="28575">
            <a:solidFill>
              <a:srgbClr val="007C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5400000" flipH="1" flipV="1">
            <a:off x="4287493" y="3596315"/>
            <a:ext cx="142876" cy="1588"/>
          </a:xfrm>
          <a:prstGeom prst="line">
            <a:avLst/>
          </a:prstGeom>
          <a:ln w="28575">
            <a:solidFill>
              <a:srgbClr val="007C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5400000" flipH="1" flipV="1">
            <a:off x="3764776" y="3596315"/>
            <a:ext cx="142876" cy="1588"/>
          </a:xfrm>
          <a:prstGeom prst="line">
            <a:avLst/>
          </a:prstGeom>
          <a:ln w="28575">
            <a:solidFill>
              <a:srgbClr val="007C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5400000" flipH="1" flipV="1">
            <a:off x="3255912" y="3596315"/>
            <a:ext cx="142876" cy="1588"/>
          </a:xfrm>
          <a:prstGeom prst="line">
            <a:avLst/>
          </a:prstGeom>
          <a:ln w="28575">
            <a:solidFill>
              <a:srgbClr val="007C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/>
          <p:nvPr/>
        </p:nvSpPr>
        <p:spPr bwMode="auto">
          <a:xfrm>
            <a:off x="4525920" y="814375"/>
            <a:ext cx="1394109" cy="280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87" tIns="44450" rIns="90487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Protection Rings</a:t>
            </a:r>
            <a:endParaRPr kumimoji="0" lang="zh-CN" alt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Content Placeholder 2"/>
          <p:cNvSpPr txBox="1"/>
          <p:nvPr/>
        </p:nvSpPr>
        <p:spPr bwMode="auto">
          <a:xfrm>
            <a:off x="2555875" y="2355850"/>
            <a:ext cx="1351915" cy="3149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87" tIns="44450" rIns="90487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Operating System</a:t>
            </a:r>
            <a:endParaRPr kumimoji="0" lang="en-US" altLang="zh-CN" sz="900" b="1" i="0" u="none" strike="noStrike" kern="1200" cap="none" spc="0" normalizeH="0" baseline="0" noProof="0" dirty="0" smtClean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Content Placeholder 2"/>
          <p:cNvSpPr txBox="1"/>
          <p:nvPr/>
        </p:nvSpPr>
        <p:spPr bwMode="auto">
          <a:xfrm>
            <a:off x="1907540" y="2499995"/>
            <a:ext cx="2045970" cy="2501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87" tIns="44450" rIns="90487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Services (Device </a:t>
            </a:r>
            <a:r>
              <a:rPr lang="en-US" altLang="zh-CN" sz="9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Drivers,Etc</a:t>
            </a:r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kumimoji="0" lang="en-US" altLang="zh-CN" sz="900" b="1" i="0" u="none" strike="noStrike" kern="1200" cap="none" spc="0" normalizeH="0" baseline="0" noProof="0" dirty="0" smtClean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Content Placeholder 2"/>
          <p:cNvSpPr txBox="1"/>
          <p:nvPr/>
        </p:nvSpPr>
        <p:spPr bwMode="auto">
          <a:xfrm>
            <a:off x="2867946" y="2905899"/>
            <a:ext cx="1045317" cy="272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87" tIns="44450" rIns="90487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Applications</a:t>
            </a:r>
            <a:endParaRPr kumimoji="0" lang="en-US" altLang="zh-CN" sz="900" b="1" i="0" u="none" strike="noStrike" kern="1200" cap="none" spc="0" normalizeH="0" baseline="0" noProof="0" dirty="0" smtClean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Content Placeholder 2"/>
          <p:cNvSpPr txBox="1"/>
          <p:nvPr/>
        </p:nvSpPr>
        <p:spPr bwMode="auto">
          <a:xfrm>
            <a:off x="2500298" y="3269115"/>
            <a:ext cx="809647" cy="2978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87" tIns="44450" rIns="90487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Highest</a:t>
            </a:r>
            <a:endParaRPr kumimoji="0" lang="zh-CN" alt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Content Placeholder 2"/>
          <p:cNvSpPr txBox="1"/>
          <p:nvPr/>
        </p:nvSpPr>
        <p:spPr bwMode="auto">
          <a:xfrm>
            <a:off x="4065146" y="3276090"/>
            <a:ext cx="809647" cy="2978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87" tIns="44450" rIns="90487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Lowest</a:t>
            </a:r>
            <a:endParaRPr kumimoji="0" lang="zh-CN" alt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Content Placeholder 2"/>
          <p:cNvSpPr txBox="1"/>
          <p:nvPr/>
        </p:nvSpPr>
        <p:spPr bwMode="auto">
          <a:xfrm>
            <a:off x="3015660" y="3722437"/>
            <a:ext cx="1390904" cy="2682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87" tIns="44450" rIns="90487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Privilege  Levels</a:t>
            </a:r>
            <a:endParaRPr kumimoji="0" lang="zh-CN" alt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Content Placeholder 2"/>
          <p:cNvSpPr txBox="1"/>
          <p:nvPr/>
        </p:nvSpPr>
        <p:spPr bwMode="auto">
          <a:xfrm>
            <a:off x="4873625" y="2131695"/>
            <a:ext cx="835025" cy="259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87" tIns="44450" rIns="90487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kumimoji="0" lang="en-US" altLang="zh-CN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07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Level 0</a:t>
            </a:r>
            <a:endParaRPr kumimoji="0" lang="zh-CN" alt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Content Placeholder 2"/>
          <p:cNvSpPr txBox="1"/>
          <p:nvPr/>
        </p:nvSpPr>
        <p:spPr bwMode="auto">
          <a:xfrm>
            <a:off x="3545536" y="3996295"/>
            <a:ext cx="2807651" cy="2751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87" tIns="44450" rIns="90487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07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图 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07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Protection Rings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3874416" y="2103331"/>
            <a:ext cx="1187778" cy="47134"/>
          </a:xfrm>
          <a:prstGeom prst="straightConnector1">
            <a:avLst/>
          </a:prstGeom>
          <a:ln w="19050">
            <a:headEnd type="none" w="med" len="med"/>
            <a:tailEnd type="arrow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>
            <a:off x="3883843" y="2602952"/>
            <a:ext cx="1018095" cy="1588"/>
          </a:xfrm>
          <a:prstGeom prst="straightConnector1">
            <a:avLst/>
          </a:prstGeom>
          <a:ln w="19050">
            <a:headEnd type="none" w="med" len="med"/>
            <a:tailEnd type="arrow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>
            <a:off x="3912124" y="2602952"/>
            <a:ext cx="886119" cy="301659"/>
          </a:xfrm>
          <a:prstGeom prst="straightConnector1">
            <a:avLst/>
          </a:prstGeom>
          <a:ln w="19050">
            <a:headEnd type="none" w="med" len="med"/>
            <a:tailEnd type="arrow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 bwMode="auto">
          <a:xfrm>
            <a:off x="3883843" y="3046012"/>
            <a:ext cx="1018095" cy="160255"/>
          </a:xfrm>
          <a:prstGeom prst="straightConnector1">
            <a:avLst/>
          </a:prstGeom>
          <a:ln w="19050">
            <a:headEnd type="none" w="med" len="med"/>
            <a:tailEnd type="arrow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Content Placeholder 2"/>
          <p:cNvSpPr txBox="1"/>
          <p:nvPr/>
        </p:nvSpPr>
        <p:spPr bwMode="auto">
          <a:xfrm>
            <a:off x="1908175" y="1924050"/>
            <a:ext cx="1969135" cy="2203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87" tIns="44450" rIns="90487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  Operating System Kernel</a:t>
            </a:r>
            <a:endParaRPr kumimoji="0" lang="en-US" altLang="zh-CN" sz="900" b="1" i="0" u="none" strike="noStrike" kern="1200" cap="none" spc="0" normalizeH="0" baseline="0" noProof="0" dirty="0" smtClean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4"/>
          <p:cNvSpPr txBox="1">
            <a:spLocks noChangeArrowheads="1"/>
          </p:cNvSpPr>
          <p:nvPr/>
        </p:nvSpPr>
        <p:spPr bwMode="auto">
          <a:xfrm>
            <a:off x="2066932" y="4373744"/>
            <a:ext cx="68580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Linux 和 uCore 只使用 ring 0 and ring 3</a:t>
            </a:r>
          </a:p>
        </p:txBody>
      </p:sp>
      <p:sp>
        <p:nvSpPr>
          <p:cNvPr id="24" name="矩形 6"/>
          <p:cNvSpPr>
            <a:spLocks noChangeArrowheads="1"/>
          </p:cNvSpPr>
          <p:nvPr/>
        </p:nvSpPr>
        <p:spPr bwMode="auto">
          <a:xfrm>
            <a:off x="1691680" y="4388824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81" name="Content Placeholder 2"/>
          <p:cNvSpPr txBox="1"/>
          <p:nvPr/>
        </p:nvSpPr>
        <p:spPr bwMode="auto">
          <a:xfrm>
            <a:off x="4872990" y="2559050"/>
            <a:ext cx="793750" cy="259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87" tIns="44450" rIns="90487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kumimoji="0" lang="en-US" altLang="zh-CN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Level 1</a:t>
            </a:r>
            <a:endParaRPr kumimoji="0" lang="zh-CN" alt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Content Placeholder 2"/>
          <p:cNvSpPr txBox="1"/>
          <p:nvPr/>
        </p:nvSpPr>
        <p:spPr bwMode="auto">
          <a:xfrm>
            <a:off x="4872990" y="2858770"/>
            <a:ext cx="787400" cy="259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87" tIns="44450" rIns="90487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kumimoji="0" lang="en-US" altLang="zh-CN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07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Level 2</a:t>
            </a:r>
            <a:endParaRPr kumimoji="0" lang="zh-CN" alt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Content Placeholder 2"/>
          <p:cNvSpPr txBox="1"/>
          <p:nvPr/>
        </p:nvSpPr>
        <p:spPr bwMode="auto">
          <a:xfrm>
            <a:off x="4872990" y="3134995"/>
            <a:ext cx="847090" cy="259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87" tIns="44450" rIns="90487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kumimoji="0" lang="en-US" altLang="zh-CN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Level 3</a:t>
            </a:r>
            <a:endParaRPr kumimoji="0" lang="zh-CN" alt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643042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  <a:sym typeface="Times New Roman" charset="0"/>
              </a:rPr>
              <a:t>x86 MMU – 页机制举例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21" name="TextBox 10"/>
          <p:cNvSpPr txBox="1">
            <a:spLocks noChangeArrowheads="1"/>
          </p:cNvSpPr>
          <p:nvPr/>
        </p:nvSpPr>
        <p:spPr bwMode="auto">
          <a:xfrm>
            <a:off x="3279561" y="771550"/>
            <a:ext cx="576064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1100000100 1000110100 010101100111)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 0xC1234567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1264559" y="3069685"/>
            <a:ext cx="1152128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4" name="Straight Arrow Connector 21"/>
          <p:cNvCxnSpPr>
            <a:cxnSpLocks noChangeShapeType="1"/>
          </p:cNvCxnSpPr>
          <p:nvPr/>
        </p:nvCxnSpPr>
        <p:spPr bwMode="auto">
          <a:xfrm flipH="1">
            <a:off x="894245" y="2339331"/>
            <a:ext cx="169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5" name="Straight Arrow Connector 21"/>
          <p:cNvCxnSpPr>
            <a:cxnSpLocks noChangeShapeType="1"/>
          </p:cNvCxnSpPr>
          <p:nvPr/>
        </p:nvCxnSpPr>
        <p:spPr bwMode="auto">
          <a:xfrm flipH="1">
            <a:off x="1264649" y="3717757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6" name="Straight Arrow Connector 21"/>
          <p:cNvCxnSpPr>
            <a:cxnSpLocks noChangeShapeType="1"/>
          </p:cNvCxnSpPr>
          <p:nvPr/>
        </p:nvCxnSpPr>
        <p:spPr bwMode="auto">
          <a:xfrm flipH="1">
            <a:off x="1264649" y="3913143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27" name="矩形 126"/>
          <p:cNvSpPr/>
          <p:nvPr/>
        </p:nvSpPr>
        <p:spPr bwMode="auto">
          <a:xfrm>
            <a:off x="1264559" y="4242461"/>
            <a:ext cx="1152128" cy="25711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 bwMode="auto">
          <a:xfrm>
            <a:off x="2961929" y="2843387"/>
            <a:ext cx="1244684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9" name="Straight Arrow Connector 21"/>
          <p:cNvCxnSpPr>
            <a:cxnSpLocks noChangeShapeType="1"/>
          </p:cNvCxnSpPr>
          <p:nvPr/>
        </p:nvCxnSpPr>
        <p:spPr bwMode="auto">
          <a:xfrm>
            <a:off x="2961928" y="3398903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Straight Arrow Connector 21"/>
          <p:cNvCxnSpPr>
            <a:cxnSpLocks noChangeShapeType="1"/>
          </p:cNvCxnSpPr>
          <p:nvPr/>
        </p:nvCxnSpPr>
        <p:spPr bwMode="auto">
          <a:xfrm>
            <a:off x="2961928" y="3594289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1" name="矩形 130"/>
          <p:cNvSpPr/>
          <p:nvPr/>
        </p:nvSpPr>
        <p:spPr bwMode="auto">
          <a:xfrm>
            <a:off x="4669483" y="2411339"/>
            <a:ext cx="1193314" cy="1100668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2" name="Straight Arrow Connector 21"/>
          <p:cNvCxnSpPr>
            <a:cxnSpLocks noChangeShapeType="1"/>
          </p:cNvCxnSpPr>
          <p:nvPr/>
        </p:nvCxnSpPr>
        <p:spPr bwMode="auto">
          <a:xfrm>
            <a:off x="4669482" y="2647911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3" name="Straight Arrow Connector 21"/>
          <p:cNvCxnSpPr>
            <a:cxnSpLocks noChangeShapeType="1"/>
          </p:cNvCxnSpPr>
          <p:nvPr/>
        </p:nvCxnSpPr>
        <p:spPr bwMode="auto">
          <a:xfrm>
            <a:off x="4669482" y="2843297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4" name="矩形 133"/>
          <p:cNvSpPr/>
          <p:nvPr/>
        </p:nvSpPr>
        <p:spPr bwMode="auto">
          <a:xfrm>
            <a:off x="2118381" y="1763267"/>
            <a:ext cx="2808312" cy="216024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5" name="Straight Arrow Connector 21"/>
          <p:cNvCxnSpPr>
            <a:cxnSpLocks noChangeShapeType="1"/>
          </p:cNvCxnSpPr>
          <p:nvPr/>
        </p:nvCxnSpPr>
        <p:spPr bwMode="auto">
          <a:xfrm rot="5400000">
            <a:off x="3760875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6" name="Straight Arrow Connector 21"/>
          <p:cNvCxnSpPr>
            <a:cxnSpLocks noChangeShapeType="1"/>
          </p:cNvCxnSpPr>
          <p:nvPr/>
        </p:nvCxnSpPr>
        <p:spPr bwMode="auto">
          <a:xfrm rot="5400000">
            <a:off x="2813619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7" name="Straight Arrow Connector 21"/>
          <p:cNvCxnSpPr>
            <a:cxnSpLocks noChangeShapeType="1"/>
          </p:cNvCxnSpPr>
          <p:nvPr/>
        </p:nvCxnSpPr>
        <p:spPr bwMode="auto">
          <a:xfrm flipV="1">
            <a:off x="904293" y="2329283"/>
            <a:ext cx="0" cy="147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8" name="Straight Arrow Connector 21"/>
          <p:cNvCxnSpPr>
            <a:cxnSpLocks noChangeShapeType="1"/>
          </p:cNvCxnSpPr>
          <p:nvPr/>
        </p:nvCxnSpPr>
        <p:spPr bwMode="auto">
          <a:xfrm flipH="1">
            <a:off x="894245" y="381407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39" name="Straight Arrow Connector 21"/>
          <p:cNvCxnSpPr>
            <a:cxnSpLocks noChangeShapeType="1"/>
          </p:cNvCxnSpPr>
          <p:nvPr/>
        </p:nvCxnSpPr>
        <p:spPr bwMode="auto">
          <a:xfrm flipV="1">
            <a:off x="2580014" y="1979291"/>
            <a:ext cx="0" cy="36004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0" name="Straight Arrow Connector 21"/>
          <p:cNvCxnSpPr>
            <a:cxnSpLocks noChangeShapeType="1"/>
          </p:cNvCxnSpPr>
          <p:nvPr/>
        </p:nvCxnSpPr>
        <p:spPr bwMode="auto">
          <a:xfrm flipH="1">
            <a:off x="2684397" y="2504735"/>
            <a:ext cx="73012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1" name="Straight Arrow Connector 21"/>
          <p:cNvCxnSpPr>
            <a:cxnSpLocks noChangeShapeType="1"/>
          </p:cNvCxnSpPr>
          <p:nvPr/>
        </p:nvCxnSpPr>
        <p:spPr bwMode="auto">
          <a:xfrm flipV="1">
            <a:off x="2694445" y="2494041"/>
            <a:ext cx="0" cy="100276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2" name="Straight Arrow Connector 21"/>
          <p:cNvCxnSpPr>
            <a:cxnSpLocks noChangeShapeType="1"/>
          </p:cNvCxnSpPr>
          <p:nvPr/>
        </p:nvCxnSpPr>
        <p:spPr bwMode="auto">
          <a:xfrm flipH="1">
            <a:off x="2694445" y="3491459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3" name="Straight Arrow Connector 21"/>
          <p:cNvCxnSpPr>
            <a:cxnSpLocks noChangeShapeType="1"/>
          </p:cNvCxnSpPr>
          <p:nvPr/>
        </p:nvCxnSpPr>
        <p:spPr bwMode="auto">
          <a:xfrm flipV="1">
            <a:off x="3414525" y="1979291"/>
            <a:ext cx="0" cy="540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4" name="Straight Arrow Connector 21"/>
          <p:cNvCxnSpPr>
            <a:cxnSpLocks noChangeShapeType="1"/>
          </p:cNvCxnSpPr>
          <p:nvPr/>
        </p:nvCxnSpPr>
        <p:spPr bwMode="auto">
          <a:xfrm flipV="1">
            <a:off x="4411943" y="1979291"/>
            <a:ext cx="0" cy="75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5" name="Straight Arrow Connector 21"/>
          <p:cNvCxnSpPr>
            <a:cxnSpLocks noChangeShapeType="1"/>
          </p:cNvCxnSpPr>
          <p:nvPr/>
        </p:nvCxnSpPr>
        <p:spPr bwMode="auto">
          <a:xfrm flipH="1">
            <a:off x="4398106" y="2728603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6" name="Straight Arrow Connector 21"/>
          <p:cNvCxnSpPr>
            <a:cxnSpLocks noChangeShapeType="1"/>
          </p:cNvCxnSpPr>
          <p:nvPr/>
        </p:nvCxnSpPr>
        <p:spPr bwMode="auto">
          <a:xfrm flipH="1">
            <a:off x="4206613" y="3496806"/>
            <a:ext cx="455933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7" name="Straight Arrow Connector 21"/>
          <p:cNvCxnSpPr>
            <a:cxnSpLocks noChangeShapeType="1"/>
          </p:cNvCxnSpPr>
          <p:nvPr/>
        </p:nvCxnSpPr>
        <p:spPr bwMode="auto">
          <a:xfrm flipH="1">
            <a:off x="4339937" y="2144695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8" name="Straight Arrow Connector 21"/>
          <p:cNvCxnSpPr>
            <a:cxnSpLocks noChangeShapeType="1"/>
          </p:cNvCxnSpPr>
          <p:nvPr/>
        </p:nvCxnSpPr>
        <p:spPr bwMode="auto">
          <a:xfrm flipH="1">
            <a:off x="2622437" y="26487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9" name="Straight Arrow Connector 21"/>
          <p:cNvCxnSpPr>
            <a:cxnSpLocks noChangeShapeType="1"/>
          </p:cNvCxnSpPr>
          <p:nvPr/>
        </p:nvCxnSpPr>
        <p:spPr bwMode="auto">
          <a:xfrm flipH="1">
            <a:off x="832931" y="2670139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Straight Arrow Connector 21"/>
          <p:cNvCxnSpPr>
            <a:cxnSpLocks noChangeShapeType="1"/>
          </p:cNvCxnSpPr>
          <p:nvPr/>
        </p:nvCxnSpPr>
        <p:spPr bwMode="auto">
          <a:xfrm flipH="1">
            <a:off x="827584" y="4131687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Straight Arrow Connector 21"/>
          <p:cNvCxnSpPr>
            <a:cxnSpLocks noChangeShapeType="1"/>
          </p:cNvCxnSpPr>
          <p:nvPr/>
        </p:nvCxnSpPr>
        <p:spPr bwMode="auto">
          <a:xfrm flipH="1">
            <a:off x="2622437" y="3734218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2" name="Straight Arrow Connector 21"/>
          <p:cNvCxnSpPr>
            <a:cxnSpLocks noChangeShapeType="1"/>
          </p:cNvCxnSpPr>
          <p:nvPr/>
        </p:nvCxnSpPr>
        <p:spPr bwMode="auto">
          <a:xfrm flipH="1">
            <a:off x="4339937" y="34194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Straight Arrow Connector 21"/>
          <p:cNvCxnSpPr>
            <a:cxnSpLocks noChangeShapeType="1"/>
          </p:cNvCxnSpPr>
          <p:nvPr/>
        </p:nvCxnSpPr>
        <p:spPr bwMode="auto">
          <a:xfrm flipH="1">
            <a:off x="2406413" y="3811573"/>
            <a:ext cx="551827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4" name="Straight Arrow Connector 21"/>
          <p:cNvCxnSpPr>
            <a:cxnSpLocks noChangeShapeType="1"/>
          </p:cNvCxnSpPr>
          <p:nvPr/>
        </p:nvCxnSpPr>
        <p:spPr bwMode="auto">
          <a:xfrm flipH="1">
            <a:off x="894245" y="4054332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5" name="Straight Arrow Connector 21"/>
          <p:cNvCxnSpPr>
            <a:cxnSpLocks noChangeShapeType="1"/>
          </p:cNvCxnSpPr>
          <p:nvPr/>
        </p:nvCxnSpPr>
        <p:spPr bwMode="auto">
          <a:xfrm flipV="1">
            <a:off x="904293" y="4067523"/>
            <a:ext cx="0" cy="323872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6" name="Straight Arrow Connector 21"/>
          <p:cNvCxnSpPr>
            <a:cxnSpLocks noChangeShapeType="1"/>
          </p:cNvCxnSpPr>
          <p:nvPr/>
        </p:nvCxnSpPr>
        <p:spPr bwMode="auto">
          <a:xfrm flipH="1">
            <a:off x="894245" y="438229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57" name="TextBox 156"/>
          <p:cNvSpPr txBox="1">
            <a:spLocks noChangeArrowheads="1"/>
          </p:cNvSpPr>
          <p:nvPr/>
        </p:nvSpPr>
        <p:spPr bwMode="auto">
          <a:xfrm>
            <a:off x="2898095" y="1351097"/>
            <a:ext cx="144016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Linear Address</a:t>
            </a:r>
          </a:p>
        </p:txBody>
      </p: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2118381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31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2624872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28828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1" name="TextBox 160"/>
          <p:cNvSpPr txBox="1">
            <a:spLocks noChangeArrowheads="1"/>
          </p:cNvSpPr>
          <p:nvPr/>
        </p:nvSpPr>
        <p:spPr bwMode="auto">
          <a:xfrm>
            <a:off x="3585724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2" name="TextBox 161"/>
          <p:cNvSpPr txBox="1">
            <a:spLocks noChangeArrowheads="1"/>
          </p:cNvSpPr>
          <p:nvPr/>
        </p:nvSpPr>
        <p:spPr bwMode="auto">
          <a:xfrm>
            <a:off x="38114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3" name="TextBox 162"/>
          <p:cNvSpPr txBox="1">
            <a:spLocks noChangeArrowheads="1"/>
          </p:cNvSpPr>
          <p:nvPr/>
        </p:nvSpPr>
        <p:spPr bwMode="auto">
          <a:xfrm>
            <a:off x="4755295" y="1528781"/>
            <a:ext cx="38742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2066622" y="1737301"/>
            <a:ext cx="100811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Directory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3116554" y="1737301"/>
            <a:ext cx="64807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Table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6" name="TextBox 165"/>
          <p:cNvSpPr txBox="1">
            <a:spLocks noChangeArrowheads="1"/>
          </p:cNvSpPr>
          <p:nvPr/>
        </p:nvSpPr>
        <p:spPr bwMode="auto">
          <a:xfrm>
            <a:off x="4090178" y="1737301"/>
            <a:ext cx="792088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Offset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7" name="TextBox 166"/>
          <p:cNvSpPr txBox="1">
            <a:spLocks noChangeArrowheads="1"/>
          </p:cNvSpPr>
          <p:nvPr/>
        </p:nvSpPr>
        <p:spPr bwMode="auto">
          <a:xfrm>
            <a:off x="1202526" y="2806239"/>
            <a:ext cx="1368152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Page Directory</a:t>
            </a:r>
          </a:p>
        </p:txBody>
      </p:sp>
      <p:sp>
        <p:nvSpPr>
          <p:cNvPr id="168" name="TextBox 167"/>
          <p:cNvSpPr txBox="1">
            <a:spLocks noChangeArrowheads="1"/>
          </p:cNvSpPr>
          <p:nvPr/>
        </p:nvSpPr>
        <p:spPr bwMode="auto">
          <a:xfrm>
            <a:off x="4390886" y="2143910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12</a:t>
            </a:r>
          </a:p>
        </p:txBody>
      </p:sp>
      <p:sp>
        <p:nvSpPr>
          <p:cNvPr id="169" name="TextBox 168"/>
          <p:cNvSpPr txBox="1">
            <a:spLocks noChangeArrowheads="1"/>
          </p:cNvSpPr>
          <p:nvPr/>
        </p:nvSpPr>
        <p:spPr bwMode="auto">
          <a:xfrm>
            <a:off x="4658910" y="2143910"/>
            <a:ext cx="1224136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4-KByte Page</a:t>
            </a:r>
          </a:p>
        </p:txBody>
      </p:sp>
      <p:sp>
        <p:nvSpPr>
          <p:cNvPr id="170" name="TextBox 169"/>
          <p:cNvSpPr txBox="1">
            <a:spLocks noChangeArrowheads="1"/>
          </p:cNvSpPr>
          <p:nvPr/>
        </p:nvSpPr>
        <p:spPr bwMode="auto">
          <a:xfrm>
            <a:off x="4630155" y="2631214"/>
            <a:ext cx="1563928" cy="2385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Physical Address</a:t>
            </a:r>
            <a:endParaRPr lang="zh-CN" altLang="en-US" sz="1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3060201" y="2571764"/>
            <a:ext cx="108012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Page Table</a:t>
            </a:r>
          </a:p>
        </p:txBody>
      </p:sp>
      <p:sp>
        <p:nvSpPr>
          <p:cNvPr id="172" name="TextBox 171"/>
          <p:cNvSpPr txBox="1">
            <a:spLocks noChangeArrowheads="1"/>
          </p:cNvSpPr>
          <p:nvPr/>
        </p:nvSpPr>
        <p:spPr bwMode="auto">
          <a:xfrm>
            <a:off x="2662935" y="2642232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10</a:t>
            </a:r>
          </a:p>
        </p:txBody>
      </p:sp>
      <p:sp>
        <p:nvSpPr>
          <p:cNvPr id="173" name="TextBox 172"/>
          <p:cNvSpPr txBox="1">
            <a:spLocks noChangeArrowheads="1"/>
          </p:cNvSpPr>
          <p:nvPr/>
        </p:nvSpPr>
        <p:spPr bwMode="auto">
          <a:xfrm>
            <a:off x="2489923" y="3831845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20</a:t>
            </a:r>
          </a:p>
        </p:txBody>
      </p:sp>
      <p:sp>
        <p:nvSpPr>
          <p:cNvPr id="174" name="TextBox 173"/>
          <p:cNvSpPr txBox="1">
            <a:spLocks noChangeArrowheads="1"/>
          </p:cNvSpPr>
          <p:nvPr/>
        </p:nvSpPr>
        <p:spPr bwMode="auto">
          <a:xfrm>
            <a:off x="4195111" y="3515058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20</a:t>
            </a:r>
          </a:p>
        </p:txBody>
      </p: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2940188" y="3373797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PTE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6" name="TextBox 175"/>
          <p:cNvSpPr txBox="1">
            <a:spLocks noChangeArrowheads="1"/>
          </p:cNvSpPr>
          <p:nvPr/>
        </p:nvSpPr>
        <p:spPr bwMode="auto">
          <a:xfrm>
            <a:off x="1234277" y="3705221"/>
            <a:ext cx="1440160" cy="253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PDE with PS=0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7" name="Rectangle 2"/>
          <p:cNvSpPr>
            <a:spLocks noChangeArrowheads="1"/>
          </p:cNvSpPr>
          <p:nvPr/>
        </p:nvSpPr>
        <p:spPr bwMode="auto">
          <a:xfrm>
            <a:off x="1637330" y="3738365"/>
            <a:ext cx="762992" cy="1524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</a:ln>
        </p:spPr>
        <p:txBody>
          <a:bodyPr/>
          <a:lstStyle/>
          <a:p>
            <a:pPr>
              <a:buFont typeface="Arial" panose="02080604020202020204" charset="0"/>
              <a:buNone/>
            </a:pPr>
            <a:endParaRPr lang="zh-CN" altLang="en-US"/>
          </a:p>
        </p:txBody>
      </p:sp>
      <p:sp>
        <p:nvSpPr>
          <p:cNvPr id="178" name="TextBox 177"/>
          <p:cNvSpPr txBox="1">
            <a:spLocks noChangeArrowheads="1"/>
          </p:cNvSpPr>
          <p:nvPr/>
        </p:nvSpPr>
        <p:spPr bwMode="auto">
          <a:xfrm>
            <a:off x="865490" y="2659485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10</a:t>
            </a:r>
          </a:p>
        </p:txBody>
      </p:sp>
      <p:sp>
        <p:nvSpPr>
          <p:cNvPr id="179" name="TextBox 178"/>
          <p:cNvSpPr txBox="1">
            <a:spLocks noChangeArrowheads="1"/>
          </p:cNvSpPr>
          <p:nvPr/>
        </p:nvSpPr>
        <p:spPr bwMode="auto">
          <a:xfrm>
            <a:off x="871241" y="4111130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32</a:t>
            </a:r>
          </a:p>
        </p:txBody>
      </p:sp>
      <p:sp>
        <p:nvSpPr>
          <p:cNvPr id="180" name="TextBox 179"/>
          <p:cNvSpPr txBox="1">
            <a:spLocks noChangeArrowheads="1"/>
          </p:cNvSpPr>
          <p:nvPr/>
        </p:nvSpPr>
        <p:spPr bwMode="auto">
          <a:xfrm>
            <a:off x="1356255" y="4262820"/>
            <a:ext cx="612763" cy="253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CR3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62" name="TextBox 12"/>
          <p:cNvSpPr txBox="1">
            <a:spLocks noChangeArrowheads="1"/>
          </p:cNvSpPr>
          <p:nvPr/>
        </p:nvSpPr>
        <p:spPr bwMode="auto">
          <a:xfrm>
            <a:off x="1321427" y="2047056"/>
            <a:ext cx="874489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0x304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"/>
          <p:cNvSpPr txBox="1">
            <a:spLocks noChangeArrowheads="1"/>
          </p:cNvSpPr>
          <p:nvPr/>
        </p:nvSpPr>
        <p:spPr bwMode="auto">
          <a:xfrm>
            <a:off x="2505155" y="4045000"/>
            <a:ext cx="1176338" cy="243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0x00233000</a:t>
            </a:r>
          </a:p>
        </p:txBody>
      </p:sp>
      <p:sp>
        <p:nvSpPr>
          <p:cNvPr id="64" name="TextBox 3"/>
          <p:cNvSpPr txBox="1">
            <a:spLocks noChangeArrowheads="1"/>
          </p:cNvSpPr>
          <p:nvPr/>
        </p:nvSpPr>
        <p:spPr bwMode="auto">
          <a:xfrm>
            <a:off x="1617686" y="3682692"/>
            <a:ext cx="866775" cy="243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0x00233</a:t>
            </a:r>
          </a:p>
        </p:txBody>
      </p:sp>
      <p:sp>
        <p:nvSpPr>
          <p:cNvPr id="65" name="TextBox 14"/>
          <p:cNvSpPr txBox="1">
            <a:spLocks noChangeArrowheads="1"/>
          </p:cNvSpPr>
          <p:nvPr/>
        </p:nvSpPr>
        <p:spPr bwMode="auto">
          <a:xfrm>
            <a:off x="2710066" y="2211710"/>
            <a:ext cx="867097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0x234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3380852" y="3363928"/>
            <a:ext cx="982310" cy="277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0x22333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4245437" y="3683463"/>
            <a:ext cx="1181645" cy="243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0x22333000</a:t>
            </a:r>
          </a:p>
        </p:txBody>
      </p:sp>
      <p:sp>
        <p:nvSpPr>
          <p:cNvPr id="68" name="TextBox 16"/>
          <p:cNvSpPr txBox="1">
            <a:spLocks noChangeArrowheads="1"/>
          </p:cNvSpPr>
          <p:nvPr/>
        </p:nvSpPr>
        <p:spPr bwMode="auto">
          <a:xfrm>
            <a:off x="3759454" y="2263080"/>
            <a:ext cx="855265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0x567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15"/>
          <p:cNvSpPr txBox="1">
            <a:spLocks noChangeArrowheads="1"/>
          </p:cNvSpPr>
          <p:nvPr/>
        </p:nvSpPr>
        <p:spPr bwMode="auto">
          <a:xfrm>
            <a:off x="5878598" y="2561386"/>
            <a:ext cx="1717328" cy="3511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0x22333567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643042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  <a:sym typeface="Times New Roman" charset="0"/>
              </a:rPr>
              <a:t>x86 MMU – 页机制举例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21" name="TextBox 10"/>
          <p:cNvSpPr txBox="1">
            <a:spLocks noChangeArrowheads="1"/>
          </p:cNvSpPr>
          <p:nvPr/>
        </p:nvSpPr>
        <p:spPr bwMode="auto">
          <a:xfrm>
            <a:off x="3279561" y="771550"/>
            <a:ext cx="576064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1100000100 1000110100 010101100111)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 0xC1234567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1264559" y="3069685"/>
            <a:ext cx="1152128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4" name="Straight Arrow Connector 21"/>
          <p:cNvCxnSpPr>
            <a:cxnSpLocks noChangeShapeType="1"/>
          </p:cNvCxnSpPr>
          <p:nvPr/>
        </p:nvCxnSpPr>
        <p:spPr bwMode="auto">
          <a:xfrm flipH="1">
            <a:off x="894245" y="2339331"/>
            <a:ext cx="1692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5" name="Straight Arrow Connector 21"/>
          <p:cNvCxnSpPr>
            <a:cxnSpLocks noChangeShapeType="1"/>
          </p:cNvCxnSpPr>
          <p:nvPr/>
        </p:nvCxnSpPr>
        <p:spPr bwMode="auto">
          <a:xfrm flipH="1">
            <a:off x="1264649" y="3717757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6" name="Straight Arrow Connector 21"/>
          <p:cNvCxnSpPr>
            <a:cxnSpLocks noChangeShapeType="1"/>
          </p:cNvCxnSpPr>
          <p:nvPr/>
        </p:nvCxnSpPr>
        <p:spPr bwMode="auto">
          <a:xfrm flipH="1">
            <a:off x="1264649" y="3913143"/>
            <a:ext cx="1141764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27" name="矩形 126"/>
          <p:cNvSpPr/>
          <p:nvPr/>
        </p:nvSpPr>
        <p:spPr bwMode="auto">
          <a:xfrm>
            <a:off x="1264559" y="4242461"/>
            <a:ext cx="1152128" cy="25711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 bwMode="auto">
          <a:xfrm>
            <a:off x="2961929" y="2843387"/>
            <a:ext cx="1244684" cy="10081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9" name="Straight Arrow Connector 21"/>
          <p:cNvCxnSpPr>
            <a:cxnSpLocks noChangeShapeType="1"/>
          </p:cNvCxnSpPr>
          <p:nvPr/>
        </p:nvCxnSpPr>
        <p:spPr bwMode="auto">
          <a:xfrm>
            <a:off x="2961928" y="3398903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Straight Arrow Connector 21"/>
          <p:cNvCxnSpPr>
            <a:cxnSpLocks noChangeShapeType="1"/>
          </p:cNvCxnSpPr>
          <p:nvPr/>
        </p:nvCxnSpPr>
        <p:spPr bwMode="auto">
          <a:xfrm>
            <a:off x="2961928" y="3594289"/>
            <a:ext cx="1260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1" name="矩形 130"/>
          <p:cNvSpPr/>
          <p:nvPr/>
        </p:nvSpPr>
        <p:spPr bwMode="auto">
          <a:xfrm>
            <a:off x="4669483" y="2411339"/>
            <a:ext cx="1193314" cy="1100668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2" name="Straight Arrow Connector 21"/>
          <p:cNvCxnSpPr>
            <a:cxnSpLocks noChangeShapeType="1"/>
          </p:cNvCxnSpPr>
          <p:nvPr/>
        </p:nvCxnSpPr>
        <p:spPr bwMode="auto">
          <a:xfrm>
            <a:off x="4669482" y="2647911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3" name="Straight Arrow Connector 21"/>
          <p:cNvCxnSpPr>
            <a:cxnSpLocks noChangeShapeType="1"/>
          </p:cNvCxnSpPr>
          <p:nvPr/>
        </p:nvCxnSpPr>
        <p:spPr bwMode="auto">
          <a:xfrm>
            <a:off x="4669482" y="2843297"/>
            <a:ext cx="120799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34" name="矩形 133"/>
          <p:cNvSpPr/>
          <p:nvPr/>
        </p:nvSpPr>
        <p:spPr bwMode="auto">
          <a:xfrm>
            <a:off x="2118381" y="1763267"/>
            <a:ext cx="2808312" cy="216024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5" name="Straight Arrow Connector 21"/>
          <p:cNvCxnSpPr>
            <a:cxnSpLocks noChangeShapeType="1"/>
          </p:cNvCxnSpPr>
          <p:nvPr/>
        </p:nvCxnSpPr>
        <p:spPr bwMode="auto">
          <a:xfrm rot="5400000">
            <a:off x="3760875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6" name="Straight Arrow Connector 21"/>
          <p:cNvCxnSpPr>
            <a:cxnSpLocks noChangeShapeType="1"/>
          </p:cNvCxnSpPr>
          <p:nvPr/>
        </p:nvCxnSpPr>
        <p:spPr bwMode="auto">
          <a:xfrm rot="5400000">
            <a:off x="2813619" y="1871267"/>
            <a:ext cx="21600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7" name="Straight Arrow Connector 21"/>
          <p:cNvCxnSpPr>
            <a:cxnSpLocks noChangeShapeType="1"/>
          </p:cNvCxnSpPr>
          <p:nvPr/>
        </p:nvCxnSpPr>
        <p:spPr bwMode="auto">
          <a:xfrm flipV="1">
            <a:off x="904293" y="2329283"/>
            <a:ext cx="0" cy="147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8" name="Straight Arrow Connector 21"/>
          <p:cNvCxnSpPr>
            <a:cxnSpLocks noChangeShapeType="1"/>
          </p:cNvCxnSpPr>
          <p:nvPr/>
        </p:nvCxnSpPr>
        <p:spPr bwMode="auto">
          <a:xfrm flipH="1">
            <a:off x="894245" y="381407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39" name="Straight Arrow Connector 21"/>
          <p:cNvCxnSpPr>
            <a:cxnSpLocks noChangeShapeType="1"/>
          </p:cNvCxnSpPr>
          <p:nvPr/>
        </p:nvCxnSpPr>
        <p:spPr bwMode="auto">
          <a:xfrm flipV="1">
            <a:off x="2580014" y="1979291"/>
            <a:ext cx="0" cy="36004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0" name="Straight Arrow Connector 21"/>
          <p:cNvCxnSpPr>
            <a:cxnSpLocks noChangeShapeType="1"/>
          </p:cNvCxnSpPr>
          <p:nvPr/>
        </p:nvCxnSpPr>
        <p:spPr bwMode="auto">
          <a:xfrm flipH="1">
            <a:off x="2684397" y="2504735"/>
            <a:ext cx="730128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1" name="Straight Arrow Connector 21"/>
          <p:cNvCxnSpPr>
            <a:cxnSpLocks noChangeShapeType="1"/>
          </p:cNvCxnSpPr>
          <p:nvPr/>
        </p:nvCxnSpPr>
        <p:spPr bwMode="auto">
          <a:xfrm flipV="1">
            <a:off x="2694445" y="2494041"/>
            <a:ext cx="0" cy="100276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2" name="Straight Arrow Connector 21"/>
          <p:cNvCxnSpPr>
            <a:cxnSpLocks noChangeShapeType="1"/>
          </p:cNvCxnSpPr>
          <p:nvPr/>
        </p:nvCxnSpPr>
        <p:spPr bwMode="auto">
          <a:xfrm flipH="1">
            <a:off x="2694445" y="3491459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3" name="Straight Arrow Connector 21"/>
          <p:cNvCxnSpPr>
            <a:cxnSpLocks noChangeShapeType="1"/>
          </p:cNvCxnSpPr>
          <p:nvPr/>
        </p:nvCxnSpPr>
        <p:spPr bwMode="auto">
          <a:xfrm flipV="1">
            <a:off x="3414525" y="1979291"/>
            <a:ext cx="0" cy="540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4" name="Straight Arrow Connector 21"/>
          <p:cNvCxnSpPr>
            <a:cxnSpLocks noChangeShapeType="1"/>
          </p:cNvCxnSpPr>
          <p:nvPr/>
        </p:nvCxnSpPr>
        <p:spPr bwMode="auto">
          <a:xfrm flipV="1">
            <a:off x="4411943" y="1979291"/>
            <a:ext cx="0" cy="75600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5" name="Straight Arrow Connector 21"/>
          <p:cNvCxnSpPr>
            <a:cxnSpLocks noChangeShapeType="1"/>
          </p:cNvCxnSpPr>
          <p:nvPr/>
        </p:nvCxnSpPr>
        <p:spPr bwMode="auto">
          <a:xfrm flipH="1">
            <a:off x="4398106" y="2728603"/>
            <a:ext cx="2644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6" name="Straight Arrow Connector 21"/>
          <p:cNvCxnSpPr>
            <a:cxnSpLocks noChangeShapeType="1"/>
          </p:cNvCxnSpPr>
          <p:nvPr/>
        </p:nvCxnSpPr>
        <p:spPr bwMode="auto">
          <a:xfrm flipH="1">
            <a:off x="4206613" y="3496806"/>
            <a:ext cx="455933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47" name="Straight Arrow Connector 21"/>
          <p:cNvCxnSpPr>
            <a:cxnSpLocks noChangeShapeType="1"/>
          </p:cNvCxnSpPr>
          <p:nvPr/>
        </p:nvCxnSpPr>
        <p:spPr bwMode="auto">
          <a:xfrm flipH="1">
            <a:off x="4339937" y="2144695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8" name="Straight Arrow Connector 21"/>
          <p:cNvCxnSpPr>
            <a:cxnSpLocks noChangeShapeType="1"/>
          </p:cNvCxnSpPr>
          <p:nvPr/>
        </p:nvCxnSpPr>
        <p:spPr bwMode="auto">
          <a:xfrm flipH="1">
            <a:off x="2622437" y="26487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9" name="Straight Arrow Connector 21"/>
          <p:cNvCxnSpPr>
            <a:cxnSpLocks noChangeShapeType="1"/>
          </p:cNvCxnSpPr>
          <p:nvPr/>
        </p:nvCxnSpPr>
        <p:spPr bwMode="auto">
          <a:xfrm flipH="1">
            <a:off x="832931" y="2670139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0" name="Straight Arrow Connector 21"/>
          <p:cNvCxnSpPr>
            <a:cxnSpLocks noChangeShapeType="1"/>
          </p:cNvCxnSpPr>
          <p:nvPr/>
        </p:nvCxnSpPr>
        <p:spPr bwMode="auto">
          <a:xfrm flipH="1">
            <a:off x="827584" y="4131687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1" name="Straight Arrow Connector 21"/>
          <p:cNvCxnSpPr>
            <a:cxnSpLocks noChangeShapeType="1"/>
          </p:cNvCxnSpPr>
          <p:nvPr/>
        </p:nvCxnSpPr>
        <p:spPr bwMode="auto">
          <a:xfrm flipH="1">
            <a:off x="2622437" y="3734218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2" name="Straight Arrow Connector 21"/>
          <p:cNvCxnSpPr>
            <a:cxnSpLocks noChangeShapeType="1"/>
          </p:cNvCxnSpPr>
          <p:nvPr/>
        </p:nvCxnSpPr>
        <p:spPr bwMode="auto">
          <a:xfrm flipH="1">
            <a:off x="4339937" y="3419451"/>
            <a:ext cx="144014" cy="144016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3" name="Straight Arrow Connector 21"/>
          <p:cNvCxnSpPr>
            <a:cxnSpLocks noChangeShapeType="1"/>
          </p:cNvCxnSpPr>
          <p:nvPr/>
        </p:nvCxnSpPr>
        <p:spPr bwMode="auto">
          <a:xfrm flipH="1">
            <a:off x="2406413" y="3811573"/>
            <a:ext cx="551827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4" name="Straight Arrow Connector 21"/>
          <p:cNvCxnSpPr>
            <a:cxnSpLocks noChangeShapeType="1"/>
          </p:cNvCxnSpPr>
          <p:nvPr/>
        </p:nvCxnSpPr>
        <p:spPr bwMode="auto">
          <a:xfrm flipH="1">
            <a:off x="894245" y="4054332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55" name="Straight Arrow Connector 21"/>
          <p:cNvCxnSpPr>
            <a:cxnSpLocks noChangeShapeType="1"/>
          </p:cNvCxnSpPr>
          <p:nvPr/>
        </p:nvCxnSpPr>
        <p:spPr bwMode="auto">
          <a:xfrm flipV="1">
            <a:off x="904293" y="4067523"/>
            <a:ext cx="0" cy="323872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6" name="Straight Arrow Connector 21"/>
          <p:cNvCxnSpPr>
            <a:cxnSpLocks noChangeShapeType="1"/>
          </p:cNvCxnSpPr>
          <p:nvPr/>
        </p:nvCxnSpPr>
        <p:spPr bwMode="auto">
          <a:xfrm flipH="1">
            <a:off x="894245" y="4382290"/>
            <a:ext cx="360040" cy="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headEnd type="none" w="med" len="med"/>
            <a:tailEnd type="none" w="med" len="med"/>
          </a:ln>
        </p:spPr>
      </p:cxnSp>
      <p:sp>
        <p:nvSpPr>
          <p:cNvPr id="157" name="TextBox 156"/>
          <p:cNvSpPr txBox="1">
            <a:spLocks noChangeArrowheads="1"/>
          </p:cNvSpPr>
          <p:nvPr/>
        </p:nvSpPr>
        <p:spPr bwMode="auto">
          <a:xfrm>
            <a:off x="2898095" y="1351097"/>
            <a:ext cx="144016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Linear Address</a:t>
            </a:r>
          </a:p>
        </p:txBody>
      </p: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2118381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31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2624872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28828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1" name="TextBox 160"/>
          <p:cNvSpPr txBox="1">
            <a:spLocks noChangeArrowheads="1"/>
          </p:cNvSpPr>
          <p:nvPr/>
        </p:nvSpPr>
        <p:spPr bwMode="auto">
          <a:xfrm>
            <a:off x="3585724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12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2" name="TextBox 161"/>
          <p:cNvSpPr txBox="1">
            <a:spLocks noChangeArrowheads="1"/>
          </p:cNvSpPr>
          <p:nvPr/>
        </p:nvSpPr>
        <p:spPr bwMode="auto">
          <a:xfrm>
            <a:off x="3811488" y="1528781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11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3" name="TextBox 162"/>
          <p:cNvSpPr txBox="1">
            <a:spLocks noChangeArrowheads="1"/>
          </p:cNvSpPr>
          <p:nvPr/>
        </p:nvSpPr>
        <p:spPr bwMode="auto">
          <a:xfrm>
            <a:off x="4755295" y="1528781"/>
            <a:ext cx="38742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0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2066622" y="1737301"/>
            <a:ext cx="100811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Directory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3116554" y="1737301"/>
            <a:ext cx="648072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Table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6" name="TextBox 165"/>
          <p:cNvSpPr txBox="1">
            <a:spLocks noChangeArrowheads="1"/>
          </p:cNvSpPr>
          <p:nvPr/>
        </p:nvSpPr>
        <p:spPr bwMode="auto">
          <a:xfrm>
            <a:off x="4090178" y="1737301"/>
            <a:ext cx="792088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Offset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67" name="TextBox 166"/>
          <p:cNvSpPr txBox="1">
            <a:spLocks noChangeArrowheads="1"/>
          </p:cNvSpPr>
          <p:nvPr/>
        </p:nvSpPr>
        <p:spPr bwMode="auto">
          <a:xfrm>
            <a:off x="1202526" y="2806239"/>
            <a:ext cx="1368152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Page Directory</a:t>
            </a:r>
          </a:p>
        </p:txBody>
      </p:sp>
      <p:sp>
        <p:nvSpPr>
          <p:cNvPr id="168" name="TextBox 167"/>
          <p:cNvSpPr txBox="1">
            <a:spLocks noChangeArrowheads="1"/>
          </p:cNvSpPr>
          <p:nvPr/>
        </p:nvSpPr>
        <p:spPr bwMode="auto">
          <a:xfrm>
            <a:off x="4390886" y="2143910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12</a:t>
            </a:r>
          </a:p>
        </p:txBody>
      </p:sp>
      <p:sp>
        <p:nvSpPr>
          <p:cNvPr id="169" name="TextBox 168"/>
          <p:cNvSpPr txBox="1">
            <a:spLocks noChangeArrowheads="1"/>
          </p:cNvSpPr>
          <p:nvPr/>
        </p:nvSpPr>
        <p:spPr bwMode="auto">
          <a:xfrm>
            <a:off x="4658910" y="2143910"/>
            <a:ext cx="1224136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4-KByte Page</a:t>
            </a:r>
          </a:p>
        </p:txBody>
      </p:sp>
      <p:sp>
        <p:nvSpPr>
          <p:cNvPr id="170" name="TextBox 169"/>
          <p:cNvSpPr txBox="1">
            <a:spLocks noChangeArrowheads="1"/>
          </p:cNvSpPr>
          <p:nvPr/>
        </p:nvSpPr>
        <p:spPr bwMode="auto">
          <a:xfrm>
            <a:off x="4630155" y="2631214"/>
            <a:ext cx="1563928" cy="2385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Physical Address</a:t>
            </a:r>
            <a:endParaRPr lang="zh-CN" altLang="en-US" sz="1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3086236" y="2584464"/>
            <a:ext cx="108012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Page Table</a:t>
            </a:r>
          </a:p>
        </p:txBody>
      </p:sp>
      <p:sp>
        <p:nvSpPr>
          <p:cNvPr id="172" name="TextBox 171"/>
          <p:cNvSpPr txBox="1">
            <a:spLocks noChangeArrowheads="1"/>
          </p:cNvSpPr>
          <p:nvPr/>
        </p:nvSpPr>
        <p:spPr bwMode="auto">
          <a:xfrm>
            <a:off x="2662935" y="2642232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10</a:t>
            </a:r>
          </a:p>
        </p:txBody>
      </p:sp>
      <p:sp>
        <p:nvSpPr>
          <p:cNvPr id="173" name="TextBox 172"/>
          <p:cNvSpPr txBox="1">
            <a:spLocks noChangeArrowheads="1"/>
          </p:cNvSpPr>
          <p:nvPr/>
        </p:nvSpPr>
        <p:spPr bwMode="auto">
          <a:xfrm>
            <a:off x="2489923" y="3831845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20</a:t>
            </a:r>
          </a:p>
        </p:txBody>
      </p:sp>
      <p:sp>
        <p:nvSpPr>
          <p:cNvPr id="174" name="TextBox 173"/>
          <p:cNvSpPr txBox="1">
            <a:spLocks noChangeArrowheads="1"/>
          </p:cNvSpPr>
          <p:nvPr/>
        </p:nvSpPr>
        <p:spPr bwMode="auto">
          <a:xfrm>
            <a:off x="4195111" y="3515058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20</a:t>
            </a:r>
          </a:p>
        </p:txBody>
      </p: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2940188" y="3373797"/>
            <a:ext cx="504056" cy="267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PTE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6" name="TextBox 175"/>
          <p:cNvSpPr txBox="1">
            <a:spLocks noChangeArrowheads="1"/>
          </p:cNvSpPr>
          <p:nvPr/>
        </p:nvSpPr>
        <p:spPr bwMode="auto">
          <a:xfrm>
            <a:off x="1234277" y="3705221"/>
            <a:ext cx="1440160" cy="253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PDE with PS=0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7" name="Rectangle 2"/>
          <p:cNvSpPr>
            <a:spLocks noChangeArrowheads="1"/>
          </p:cNvSpPr>
          <p:nvPr/>
        </p:nvSpPr>
        <p:spPr bwMode="auto">
          <a:xfrm>
            <a:off x="1637330" y="3738365"/>
            <a:ext cx="762992" cy="1524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</a:ln>
        </p:spPr>
        <p:txBody>
          <a:bodyPr/>
          <a:lstStyle/>
          <a:p>
            <a:pPr>
              <a:buFont typeface="Arial" panose="02080604020202020204" charset="0"/>
              <a:buNone/>
            </a:pPr>
            <a:endParaRPr lang="zh-CN" altLang="en-US"/>
          </a:p>
        </p:txBody>
      </p:sp>
      <p:sp>
        <p:nvSpPr>
          <p:cNvPr id="178" name="TextBox 177"/>
          <p:cNvSpPr txBox="1">
            <a:spLocks noChangeArrowheads="1"/>
          </p:cNvSpPr>
          <p:nvPr/>
        </p:nvSpPr>
        <p:spPr bwMode="auto">
          <a:xfrm>
            <a:off x="865490" y="2659485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10</a:t>
            </a:r>
          </a:p>
        </p:txBody>
      </p:sp>
      <p:sp>
        <p:nvSpPr>
          <p:cNvPr id="179" name="TextBox 178"/>
          <p:cNvSpPr txBox="1">
            <a:spLocks noChangeArrowheads="1"/>
          </p:cNvSpPr>
          <p:nvPr/>
        </p:nvSpPr>
        <p:spPr bwMode="auto">
          <a:xfrm>
            <a:off x="871241" y="4111130"/>
            <a:ext cx="387422" cy="240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32</a:t>
            </a:r>
          </a:p>
        </p:txBody>
      </p:sp>
      <p:sp>
        <p:nvSpPr>
          <p:cNvPr id="180" name="TextBox 179"/>
          <p:cNvSpPr txBox="1">
            <a:spLocks noChangeArrowheads="1"/>
          </p:cNvSpPr>
          <p:nvPr/>
        </p:nvSpPr>
        <p:spPr bwMode="auto">
          <a:xfrm>
            <a:off x="1356255" y="4262820"/>
            <a:ext cx="612763" cy="253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CR3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62" name="TextBox 12"/>
          <p:cNvSpPr txBox="1">
            <a:spLocks noChangeArrowheads="1"/>
          </p:cNvSpPr>
          <p:nvPr/>
        </p:nvSpPr>
        <p:spPr bwMode="auto">
          <a:xfrm>
            <a:off x="1321427" y="2047056"/>
            <a:ext cx="874489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0x304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"/>
          <p:cNvSpPr txBox="1">
            <a:spLocks noChangeArrowheads="1"/>
          </p:cNvSpPr>
          <p:nvPr/>
        </p:nvSpPr>
        <p:spPr bwMode="auto">
          <a:xfrm>
            <a:off x="2505155" y="4045000"/>
            <a:ext cx="1176338" cy="243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0x00233000</a:t>
            </a:r>
          </a:p>
        </p:txBody>
      </p:sp>
      <p:sp>
        <p:nvSpPr>
          <p:cNvPr id="64" name="TextBox 3"/>
          <p:cNvSpPr txBox="1">
            <a:spLocks noChangeArrowheads="1"/>
          </p:cNvSpPr>
          <p:nvPr/>
        </p:nvSpPr>
        <p:spPr bwMode="auto">
          <a:xfrm>
            <a:off x="1617686" y="3682692"/>
            <a:ext cx="866775" cy="277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0x00233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14"/>
          <p:cNvSpPr txBox="1">
            <a:spLocks noChangeArrowheads="1"/>
          </p:cNvSpPr>
          <p:nvPr/>
        </p:nvSpPr>
        <p:spPr bwMode="auto">
          <a:xfrm>
            <a:off x="2710066" y="2211710"/>
            <a:ext cx="867097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0x234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3380852" y="3363928"/>
            <a:ext cx="982310" cy="277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0x22333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4245437" y="3683463"/>
            <a:ext cx="1181645" cy="243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0x22333000</a:t>
            </a:r>
          </a:p>
        </p:txBody>
      </p:sp>
      <p:sp>
        <p:nvSpPr>
          <p:cNvPr id="68" name="TextBox 16"/>
          <p:cNvSpPr txBox="1">
            <a:spLocks noChangeArrowheads="1"/>
          </p:cNvSpPr>
          <p:nvPr/>
        </p:nvSpPr>
        <p:spPr bwMode="auto">
          <a:xfrm>
            <a:off x="3759454" y="2263080"/>
            <a:ext cx="855265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0x567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15"/>
          <p:cNvSpPr txBox="1">
            <a:spLocks noChangeArrowheads="1"/>
          </p:cNvSpPr>
          <p:nvPr/>
        </p:nvSpPr>
        <p:spPr bwMode="auto">
          <a:xfrm>
            <a:off x="5878598" y="2561386"/>
            <a:ext cx="1717328" cy="3187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 0x22333567</a:t>
            </a:r>
          </a:p>
        </p:txBody>
      </p:sp>
      <p:sp>
        <p:nvSpPr>
          <p:cNvPr id="70" name="TextBox 1"/>
          <p:cNvSpPr txBox="1">
            <a:spLocks noChangeArrowheads="1"/>
          </p:cNvSpPr>
          <p:nvPr/>
        </p:nvSpPr>
        <p:spPr bwMode="auto">
          <a:xfrm>
            <a:off x="1333211" y="4551127"/>
            <a:ext cx="656301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在页表项中存放的地址内容是线性地址（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linear addresses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!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756116" y="214313"/>
            <a:ext cx="8208912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MMU – 页表项（page table entries）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799783" y="3225738"/>
            <a:ext cx="3234668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R/W: 1 if this page is writable</a:t>
            </a:r>
          </a:p>
        </p:txBody>
      </p:sp>
      <p:sp>
        <p:nvSpPr>
          <p:cNvPr id="128" name="矩形 6"/>
          <p:cNvSpPr>
            <a:spLocks noChangeArrowheads="1"/>
          </p:cNvSpPr>
          <p:nvPr/>
        </p:nvSpPr>
        <p:spPr bwMode="auto">
          <a:xfrm>
            <a:off x="1470776" y="3234098"/>
            <a:ext cx="391454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1600" b="1" dirty="0">
              <a:latin typeface="Calibri" pitchFamily="34" charset="0"/>
            </a:endParaRPr>
          </a:p>
        </p:txBody>
      </p:sp>
      <p:sp>
        <p:nvSpPr>
          <p:cNvPr id="118" name="Rectangle 3"/>
          <p:cNvSpPr>
            <a:spLocks noChangeArrowheads="1"/>
          </p:cNvSpPr>
          <p:nvPr/>
        </p:nvSpPr>
        <p:spPr bwMode="auto">
          <a:xfrm>
            <a:off x="698825" y="-740618"/>
            <a:ext cx="5966914" cy="402031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</a:ln>
        </p:spPr>
        <p:txBody>
          <a:bodyPr/>
          <a:lstStyle/>
          <a:p>
            <a:pPr>
              <a:buFont typeface="Arial" panose="02080604020202020204" charset="0"/>
              <a:buNone/>
            </a:pPr>
            <a:endParaRPr lang="zh-CN" altLang="en-US"/>
          </a:p>
        </p:txBody>
      </p:sp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799783" y="3497182"/>
            <a:ext cx="4262577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U/S: 1 if this page is accessible in ring 3</a:t>
            </a:r>
          </a:p>
        </p:txBody>
      </p:sp>
      <p:sp>
        <p:nvSpPr>
          <p:cNvPr id="120" name="矩形 6"/>
          <p:cNvSpPr>
            <a:spLocks noChangeArrowheads="1"/>
          </p:cNvSpPr>
          <p:nvPr/>
        </p:nvSpPr>
        <p:spPr bwMode="auto">
          <a:xfrm>
            <a:off x="1470776" y="3505542"/>
            <a:ext cx="391454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1600" b="1" dirty="0">
              <a:latin typeface="Calibri" pitchFamily="34" charset="0"/>
            </a:endParaRPr>
          </a:p>
        </p:txBody>
      </p:sp>
      <p:sp>
        <p:nvSpPr>
          <p:cNvPr id="121" name="Text Box 4"/>
          <p:cNvSpPr txBox="1">
            <a:spLocks noChangeArrowheads="1"/>
          </p:cNvSpPr>
          <p:nvPr/>
        </p:nvSpPr>
        <p:spPr bwMode="auto">
          <a:xfrm>
            <a:off x="1799783" y="3796336"/>
            <a:ext cx="3755323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A: 1 if this page has been accessed</a:t>
            </a:r>
          </a:p>
        </p:txBody>
      </p:sp>
      <p:sp>
        <p:nvSpPr>
          <p:cNvPr id="122" name="矩形 6"/>
          <p:cNvSpPr>
            <a:spLocks noChangeArrowheads="1"/>
          </p:cNvSpPr>
          <p:nvPr/>
        </p:nvSpPr>
        <p:spPr bwMode="auto">
          <a:xfrm>
            <a:off x="1470776" y="3804696"/>
            <a:ext cx="391454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1600" b="1" dirty="0">
              <a:latin typeface="Calibri" pitchFamily="34" charset="0"/>
            </a:endParaRPr>
          </a:p>
        </p:txBody>
      </p:sp>
      <p:sp>
        <p:nvSpPr>
          <p:cNvPr id="123" name="Text Box 4"/>
          <p:cNvSpPr txBox="1">
            <a:spLocks noChangeArrowheads="1"/>
          </p:cNvSpPr>
          <p:nvPr/>
        </p:nvSpPr>
        <p:spPr bwMode="auto">
          <a:xfrm>
            <a:off x="1799783" y="4089834"/>
            <a:ext cx="3388556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You may ignore others for now</a:t>
            </a:r>
          </a:p>
        </p:txBody>
      </p:sp>
      <p:sp>
        <p:nvSpPr>
          <p:cNvPr id="124" name="矩形 6"/>
          <p:cNvSpPr>
            <a:spLocks noChangeArrowheads="1"/>
          </p:cNvSpPr>
          <p:nvPr/>
        </p:nvSpPr>
        <p:spPr bwMode="auto">
          <a:xfrm>
            <a:off x="1470776" y="4098194"/>
            <a:ext cx="391454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1600" b="1" dirty="0">
              <a:latin typeface="Calibri" pitchFamily="34" charset="0"/>
            </a:endParaRPr>
          </a:p>
        </p:txBody>
      </p:sp>
      <p:sp>
        <p:nvSpPr>
          <p:cNvPr id="278" name="Text Box 4"/>
          <p:cNvSpPr txBox="1">
            <a:spLocks noChangeArrowheads="1"/>
          </p:cNvSpPr>
          <p:nvPr/>
        </p:nvSpPr>
        <p:spPr bwMode="auto">
          <a:xfrm>
            <a:off x="2844793" y="4553349"/>
            <a:ext cx="413791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图  页目录项和页表项的结构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71028" y="1012195"/>
            <a:ext cx="5141323" cy="2138263"/>
            <a:chOff x="1771028" y="1012195"/>
            <a:chExt cx="5141323" cy="2138263"/>
          </a:xfrm>
        </p:grpSpPr>
        <p:sp>
          <p:nvSpPr>
            <p:cNvPr id="125" name="矩形 124"/>
            <p:cNvSpPr/>
            <p:nvPr/>
          </p:nvSpPr>
          <p:spPr bwMode="auto">
            <a:xfrm>
              <a:off x="1799783" y="1044187"/>
              <a:ext cx="5112568" cy="20882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6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1788685" y="1165199"/>
              <a:ext cx="5117915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29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1788685" y="1487737"/>
              <a:ext cx="5117915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30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1788685" y="1819022"/>
              <a:ext cx="5117915" cy="0"/>
            </a:xfrm>
            <a:prstGeom prst="straightConnector1">
              <a:avLst/>
            </a:prstGeom>
            <a:noFill/>
            <a:ln w="1460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31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1788685" y="2141560"/>
              <a:ext cx="5117915" cy="0"/>
            </a:xfrm>
            <a:prstGeom prst="straightConnector1">
              <a:avLst/>
            </a:prstGeom>
            <a:noFill/>
            <a:ln w="1460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32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1788685" y="2478596"/>
              <a:ext cx="5117915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33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1788685" y="2815632"/>
              <a:ext cx="5117915" cy="0"/>
            </a:xfrm>
            <a:prstGeom prst="straightConnector1">
              <a:avLst/>
            </a:prstGeom>
            <a:noFill/>
            <a:ln w="1460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34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6425548" y="1026934"/>
              <a:ext cx="0" cy="211257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36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3265943" y="1481986"/>
              <a:ext cx="0" cy="342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40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3977276" y="1493488"/>
              <a:ext cx="0" cy="324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41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4559091" y="1493488"/>
              <a:ext cx="0" cy="324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43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135155" y="1493488"/>
              <a:ext cx="0" cy="324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45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135155" y="2490098"/>
              <a:ext cx="0" cy="324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47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4709099" y="2490098"/>
              <a:ext cx="0" cy="324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50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273420" y="2490098"/>
              <a:ext cx="0" cy="324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52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417436" y="2490098"/>
              <a:ext cx="0" cy="324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53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561452" y="2490098"/>
              <a:ext cx="0" cy="324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54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693966" y="2490098"/>
              <a:ext cx="0" cy="324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55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843733" y="2490098"/>
              <a:ext cx="0" cy="324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56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999251" y="2490098"/>
              <a:ext cx="0" cy="324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57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6131765" y="2490098"/>
              <a:ext cx="0" cy="324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58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4697356" y="1032685"/>
              <a:ext cx="0" cy="1116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1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699717" y="1058685"/>
              <a:ext cx="0" cy="1080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2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843733" y="1058685"/>
              <a:ext cx="0" cy="1080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3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999251" y="1058685"/>
              <a:ext cx="0" cy="1080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4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570199" y="1476235"/>
              <a:ext cx="0" cy="666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7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417436" y="1476235"/>
              <a:ext cx="0" cy="666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8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279171" y="1476235"/>
              <a:ext cx="0" cy="666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9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6131765" y="1476235"/>
              <a:ext cx="0" cy="6660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0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6275781" y="1487737"/>
              <a:ext cx="0" cy="163318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3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3977276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5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3839011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6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4129435" y="1049938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7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3553975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8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3415710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9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3706134" y="1049938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0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3115935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1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2977670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2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3268094" y="1049938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3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2692634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4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2554369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5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2844793" y="1049938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0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2401847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1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2116811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2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1978546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3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2268970" y="1049938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4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4415075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5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4276810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6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4567234" y="1049938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7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4982996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8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4844731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9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135155" y="1049938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0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420795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1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282530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2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5572954" y="1049938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3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6275781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4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6137516" y="1047183"/>
              <a:ext cx="0" cy="118016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05" name="Text Box 4"/>
            <p:cNvSpPr txBox="1">
              <a:spLocks noChangeArrowheads="1"/>
            </p:cNvSpPr>
            <p:nvPr/>
          </p:nvSpPr>
          <p:spPr bwMode="auto">
            <a:xfrm>
              <a:off x="2640634" y="1208452"/>
              <a:ext cx="119135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Address of page directory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06" name="Text Box 4"/>
            <p:cNvSpPr txBox="1">
              <a:spLocks noChangeArrowheads="1"/>
            </p:cNvSpPr>
            <p:nvPr/>
          </p:nvSpPr>
          <p:spPr bwMode="auto">
            <a:xfrm>
              <a:off x="3651983" y="1182452"/>
              <a:ext cx="2327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07" name="Text Box 4"/>
            <p:cNvSpPr txBox="1">
              <a:spLocks noChangeArrowheads="1"/>
            </p:cNvSpPr>
            <p:nvPr/>
          </p:nvSpPr>
          <p:spPr bwMode="auto">
            <a:xfrm>
              <a:off x="4958316" y="1208452"/>
              <a:ext cx="48763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lgnored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08" name="Text Box 4"/>
            <p:cNvSpPr txBox="1">
              <a:spLocks noChangeArrowheads="1"/>
            </p:cNvSpPr>
            <p:nvPr/>
          </p:nvSpPr>
          <p:spPr bwMode="auto">
            <a:xfrm>
              <a:off x="1771028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31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09" name="Text Box 4"/>
            <p:cNvSpPr txBox="1">
              <a:spLocks noChangeArrowheads="1"/>
            </p:cNvSpPr>
            <p:nvPr/>
          </p:nvSpPr>
          <p:spPr bwMode="auto">
            <a:xfrm>
              <a:off x="1915044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30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10" name="Text Box 4"/>
            <p:cNvSpPr txBox="1">
              <a:spLocks noChangeArrowheads="1"/>
            </p:cNvSpPr>
            <p:nvPr/>
          </p:nvSpPr>
          <p:spPr bwMode="auto">
            <a:xfrm>
              <a:off x="2059060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29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11" name="Text Box 4"/>
            <p:cNvSpPr txBox="1">
              <a:spLocks noChangeArrowheads="1"/>
            </p:cNvSpPr>
            <p:nvPr/>
          </p:nvSpPr>
          <p:spPr bwMode="auto">
            <a:xfrm>
              <a:off x="2197325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28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12" name="Text Box 4"/>
            <p:cNvSpPr txBox="1">
              <a:spLocks noChangeArrowheads="1"/>
            </p:cNvSpPr>
            <p:nvPr/>
          </p:nvSpPr>
          <p:spPr bwMode="auto">
            <a:xfrm>
              <a:off x="2341341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27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13" name="Text Box 4"/>
            <p:cNvSpPr txBox="1">
              <a:spLocks noChangeArrowheads="1"/>
            </p:cNvSpPr>
            <p:nvPr/>
          </p:nvSpPr>
          <p:spPr bwMode="auto">
            <a:xfrm>
              <a:off x="2485357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26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14" name="Text Box 4"/>
            <p:cNvSpPr txBox="1">
              <a:spLocks noChangeArrowheads="1"/>
            </p:cNvSpPr>
            <p:nvPr/>
          </p:nvSpPr>
          <p:spPr bwMode="auto">
            <a:xfrm>
              <a:off x="2629373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25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15" name="Text Box 4"/>
            <p:cNvSpPr txBox="1">
              <a:spLocks noChangeArrowheads="1"/>
            </p:cNvSpPr>
            <p:nvPr/>
          </p:nvSpPr>
          <p:spPr bwMode="auto">
            <a:xfrm>
              <a:off x="2767638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24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16" name="Text Box 4"/>
            <p:cNvSpPr txBox="1">
              <a:spLocks noChangeArrowheads="1"/>
            </p:cNvSpPr>
            <p:nvPr/>
          </p:nvSpPr>
          <p:spPr bwMode="auto">
            <a:xfrm>
              <a:off x="2915844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23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17" name="Text Box 4"/>
            <p:cNvSpPr txBox="1">
              <a:spLocks noChangeArrowheads="1"/>
            </p:cNvSpPr>
            <p:nvPr/>
          </p:nvSpPr>
          <p:spPr bwMode="auto">
            <a:xfrm>
              <a:off x="3064176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22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18" name="Text Box 4"/>
            <p:cNvSpPr txBox="1">
              <a:spLocks noChangeArrowheads="1"/>
            </p:cNvSpPr>
            <p:nvPr/>
          </p:nvSpPr>
          <p:spPr bwMode="auto">
            <a:xfrm>
              <a:off x="3199686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21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19" name="Text Box 4"/>
            <p:cNvSpPr txBox="1">
              <a:spLocks noChangeArrowheads="1"/>
            </p:cNvSpPr>
            <p:nvPr/>
          </p:nvSpPr>
          <p:spPr bwMode="auto">
            <a:xfrm>
              <a:off x="3337951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20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20" name="Text Box 4"/>
            <p:cNvSpPr txBox="1">
              <a:spLocks noChangeArrowheads="1"/>
            </p:cNvSpPr>
            <p:nvPr/>
          </p:nvSpPr>
          <p:spPr bwMode="auto">
            <a:xfrm>
              <a:off x="3487718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19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21" name="Text Box 4"/>
            <p:cNvSpPr txBox="1">
              <a:spLocks noChangeArrowheads="1"/>
            </p:cNvSpPr>
            <p:nvPr/>
          </p:nvSpPr>
          <p:spPr bwMode="auto">
            <a:xfrm>
              <a:off x="3625983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18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22" name="Text Box 4"/>
            <p:cNvSpPr txBox="1">
              <a:spLocks noChangeArrowheads="1"/>
            </p:cNvSpPr>
            <p:nvPr/>
          </p:nvSpPr>
          <p:spPr bwMode="auto">
            <a:xfrm>
              <a:off x="3768438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17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23" name="Text Box 4"/>
            <p:cNvSpPr txBox="1">
              <a:spLocks noChangeArrowheads="1"/>
            </p:cNvSpPr>
            <p:nvPr/>
          </p:nvSpPr>
          <p:spPr bwMode="auto">
            <a:xfrm>
              <a:off x="3912454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16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24" name="Text Box 4"/>
            <p:cNvSpPr txBox="1">
              <a:spLocks noChangeArrowheads="1"/>
            </p:cNvSpPr>
            <p:nvPr/>
          </p:nvSpPr>
          <p:spPr bwMode="auto">
            <a:xfrm>
              <a:off x="4058031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15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25" name="Text Box 4"/>
            <p:cNvSpPr txBox="1">
              <a:spLocks noChangeArrowheads="1"/>
            </p:cNvSpPr>
            <p:nvPr/>
          </p:nvSpPr>
          <p:spPr bwMode="auto">
            <a:xfrm>
              <a:off x="4200486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14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26" name="Text Box 4"/>
            <p:cNvSpPr txBox="1">
              <a:spLocks noChangeArrowheads="1"/>
            </p:cNvSpPr>
            <p:nvPr/>
          </p:nvSpPr>
          <p:spPr bwMode="auto">
            <a:xfrm>
              <a:off x="4346063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13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27" name="Text Box 4"/>
            <p:cNvSpPr txBox="1">
              <a:spLocks noChangeArrowheads="1"/>
            </p:cNvSpPr>
            <p:nvPr/>
          </p:nvSpPr>
          <p:spPr bwMode="auto">
            <a:xfrm>
              <a:off x="4488518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12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28" name="Text Box 4"/>
            <p:cNvSpPr txBox="1">
              <a:spLocks noChangeArrowheads="1"/>
            </p:cNvSpPr>
            <p:nvPr/>
          </p:nvSpPr>
          <p:spPr bwMode="auto">
            <a:xfrm>
              <a:off x="4628344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11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29" name="Text Box 4"/>
            <p:cNvSpPr txBox="1">
              <a:spLocks noChangeArrowheads="1"/>
            </p:cNvSpPr>
            <p:nvPr/>
          </p:nvSpPr>
          <p:spPr bwMode="auto">
            <a:xfrm>
              <a:off x="4763613" y="1012195"/>
              <a:ext cx="28084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10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0" name="Text Box 4"/>
            <p:cNvSpPr txBox="1">
              <a:spLocks noChangeArrowheads="1"/>
            </p:cNvSpPr>
            <p:nvPr/>
          </p:nvSpPr>
          <p:spPr bwMode="auto">
            <a:xfrm>
              <a:off x="4945131" y="1012195"/>
              <a:ext cx="2327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9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1" name="Text Box 4"/>
            <p:cNvSpPr txBox="1">
              <a:spLocks noChangeArrowheads="1"/>
            </p:cNvSpPr>
            <p:nvPr/>
          </p:nvSpPr>
          <p:spPr bwMode="auto">
            <a:xfrm>
              <a:off x="5083396" y="1012195"/>
              <a:ext cx="2327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8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2" name="Text Box 4"/>
            <p:cNvSpPr txBox="1">
              <a:spLocks noChangeArrowheads="1"/>
            </p:cNvSpPr>
            <p:nvPr/>
          </p:nvSpPr>
          <p:spPr bwMode="auto">
            <a:xfrm>
              <a:off x="5233163" y="1012195"/>
              <a:ext cx="2327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7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3" name="Text Box 4"/>
            <p:cNvSpPr txBox="1">
              <a:spLocks noChangeArrowheads="1"/>
            </p:cNvSpPr>
            <p:nvPr/>
          </p:nvSpPr>
          <p:spPr bwMode="auto">
            <a:xfrm>
              <a:off x="5371428" y="1012195"/>
              <a:ext cx="2327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6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4" name="Text Box 4"/>
            <p:cNvSpPr txBox="1">
              <a:spLocks noChangeArrowheads="1"/>
            </p:cNvSpPr>
            <p:nvPr/>
          </p:nvSpPr>
          <p:spPr bwMode="auto">
            <a:xfrm>
              <a:off x="5521195" y="1012195"/>
              <a:ext cx="2327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5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5" name="Text Box 4"/>
            <p:cNvSpPr txBox="1">
              <a:spLocks noChangeArrowheads="1"/>
            </p:cNvSpPr>
            <p:nvPr/>
          </p:nvSpPr>
          <p:spPr bwMode="auto">
            <a:xfrm>
              <a:off x="5653709" y="1012195"/>
              <a:ext cx="2327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4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6" name="Text Box 4"/>
            <p:cNvSpPr txBox="1">
              <a:spLocks noChangeArrowheads="1"/>
            </p:cNvSpPr>
            <p:nvPr/>
          </p:nvSpPr>
          <p:spPr bwMode="auto">
            <a:xfrm>
              <a:off x="5797725" y="1012195"/>
              <a:ext cx="2327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3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7" name="Text Box 4"/>
            <p:cNvSpPr txBox="1">
              <a:spLocks noChangeArrowheads="1"/>
            </p:cNvSpPr>
            <p:nvPr/>
          </p:nvSpPr>
          <p:spPr bwMode="auto">
            <a:xfrm>
              <a:off x="5941741" y="1012195"/>
              <a:ext cx="2327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8" name="Text Box 4"/>
            <p:cNvSpPr txBox="1">
              <a:spLocks noChangeArrowheads="1"/>
            </p:cNvSpPr>
            <p:nvPr/>
          </p:nvSpPr>
          <p:spPr bwMode="auto">
            <a:xfrm>
              <a:off x="6094263" y="1012195"/>
              <a:ext cx="2327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9" name="Text Box 4"/>
            <p:cNvSpPr txBox="1">
              <a:spLocks noChangeArrowheads="1"/>
            </p:cNvSpPr>
            <p:nvPr/>
          </p:nvSpPr>
          <p:spPr bwMode="auto">
            <a:xfrm>
              <a:off x="6232528" y="1012195"/>
              <a:ext cx="2327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40" name="Text Box 4"/>
            <p:cNvSpPr txBox="1">
              <a:spLocks noChangeArrowheads="1"/>
            </p:cNvSpPr>
            <p:nvPr/>
          </p:nvSpPr>
          <p:spPr bwMode="auto">
            <a:xfrm>
              <a:off x="5670962" y="1147946"/>
              <a:ext cx="1440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PCD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41" name="Text Box 4"/>
            <p:cNvSpPr txBox="1">
              <a:spLocks noChangeArrowheads="1"/>
            </p:cNvSpPr>
            <p:nvPr/>
          </p:nvSpPr>
          <p:spPr bwMode="auto">
            <a:xfrm>
              <a:off x="5762978" y="1199705"/>
              <a:ext cx="36004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PW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T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42" name="Text Box 4"/>
            <p:cNvSpPr txBox="1">
              <a:spLocks noChangeArrowheads="1"/>
            </p:cNvSpPr>
            <p:nvPr/>
          </p:nvSpPr>
          <p:spPr bwMode="auto">
            <a:xfrm>
              <a:off x="5964745" y="1208452"/>
              <a:ext cx="48763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lgnored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43" name="Text Box 4"/>
            <p:cNvSpPr txBox="1">
              <a:spLocks noChangeArrowheads="1"/>
            </p:cNvSpPr>
            <p:nvPr/>
          </p:nvSpPr>
          <p:spPr bwMode="auto">
            <a:xfrm>
              <a:off x="6477548" y="1208452"/>
              <a:ext cx="33855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CR3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44" name="Text Box 4"/>
            <p:cNvSpPr txBox="1">
              <a:spLocks noChangeArrowheads="1"/>
            </p:cNvSpPr>
            <p:nvPr/>
          </p:nvSpPr>
          <p:spPr bwMode="auto">
            <a:xfrm>
              <a:off x="2061815" y="1496484"/>
              <a:ext cx="99578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Bits 31:22 of address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of 2MB page frame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45" name="Text Box 4"/>
            <p:cNvSpPr txBox="1">
              <a:spLocks noChangeArrowheads="1"/>
            </p:cNvSpPr>
            <p:nvPr/>
          </p:nvSpPr>
          <p:spPr bwMode="auto">
            <a:xfrm>
              <a:off x="3321216" y="1496484"/>
              <a:ext cx="6303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Reserved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(must be 0)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46" name="Text Box 4"/>
            <p:cNvSpPr txBox="1">
              <a:spLocks noChangeArrowheads="1"/>
            </p:cNvSpPr>
            <p:nvPr/>
          </p:nvSpPr>
          <p:spPr bwMode="auto">
            <a:xfrm>
              <a:off x="3925517" y="1496484"/>
              <a:ext cx="67197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Bits 39:32 of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  address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47" name="Text Box 4"/>
            <p:cNvSpPr txBox="1">
              <a:spLocks noChangeArrowheads="1"/>
            </p:cNvSpPr>
            <p:nvPr/>
          </p:nvSpPr>
          <p:spPr bwMode="auto">
            <a:xfrm>
              <a:off x="4311557" y="1568492"/>
              <a:ext cx="2327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48" name="Text Box 4"/>
            <p:cNvSpPr txBox="1">
              <a:spLocks noChangeArrowheads="1"/>
            </p:cNvSpPr>
            <p:nvPr/>
          </p:nvSpPr>
          <p:spPr bwMode="auto">
            <a:xfrm>
              <a:off x="4504336" y="1476235"/>
              <a:ext cx="2880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 T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49" name="Text Box 4"/>
            <p:cNvSpPr txBox="1">
              <a:spLocks noChangeArrowheads="1"/>
            </p:cNvSpPr>
            <p:nvPr/>
          </p:nvSpPr>
          <p:spPr bwMode="auto">
            <a:xfrm>
              <a:off x="4662850" y="1545488"/>
              <a:ext cx="48763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lgnored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0" name="Text Box 4"/>
            <p:cNvSpPr txBox="1">
              <a:spLocks noChangeArrowheads="1"/>
            </p:cNvSpPr>
            <p:nvPr/>
          </p:nvSpPr>
          <p:spPr bwMode="auto">
            <a:xfrm>
              <a:off x="5080400" y="1548243"/>
              <a:ext cx="24397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G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1" name="Text Box 4"/>
            <p:cNvSpPr txBox="1">
              <a:spLocks noChangeArrowheads="1"/>
            </p:cNvSpPr>
            <p:nvPr/>
          </p:nvSpPr>
          <p:spPr bwMode="auto">
            <a:xfrm>
              <a:off x="5235918" y="1548243"/>
              <a:ext cx="2327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u="sng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</a:t>
              </a:r>
              <a:endParaRPr lang="zh-CN" altLang="en-US" sz="600" b="1" u="sng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2" name="Text Box 4"/>
            <p:cNvSpPr txBox="1">
              <a:spLocks noChangeArrowheads="1"/>
            </p:cNvSpPr>
            <p:nvPr/>
          </p:nvSpPr>
          <p:spPr bwMode="auto">
            <a:xfrm>
              <a:off x="5371428" y="1548243"/>
              <a:ext cx="2327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3" name="Text Box 4"/>
            <p:cNvSpPr txBox="1">
              <a:spLocks noChangeArrowheads="1"/>
            </p:cNvSpPr>
            <p:nvPr/>
          </p:nvSpPr>
          <p:spPr bwMode="auto">
            <a:xfrm>
              <a:off x="5518440" y="1548243"/>
              <a:ext cx="2327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4" name="Text Box 4"/>
            <p:cNvSpPr txBox="1">
              <a:spLocks noChangeArrowheads="1"/>
            </p:cNvSpPr>
            <p:nvPr/>
          </p:nvSpPr>
          <p:spPr bwMode="auto">
            <a:xfrm>
              <a:off x="5518199" y="1879528"/>
              <a:ext cx="2327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5" name="Text Box 4"/>
            <p:cNvSpPr txBox="1">
              <a:spLocks noChangeArrowheads="1"/>
            </p:cNvSpPr>
            <p:nvPr/>
          </p:nvSpPr>
          <p:spPr bwMode="auto">
            <a:xfrm>
              <a:off x="5235918" y="1873777"/>
              <a:ext cx="2327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u="sng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  <a:endParaRPr lang="zh-CN" altLang="en-US" sz="600" b="1" u="sng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6" name="Text Box 4"/>
            <p:cNvSpPr txBox="1">
              <a:spLocks noChangeArrowheads="1"/>
            </p:cNvSpPr>
            <p:nvPr/>
          </p:nvSpPr>
          <p:spPr bwMode="auto">
            <a:xfrm>
              <a:off x="5762978" y="1502235"/>
              <a:ext cx="36004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PW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T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7" name="Text Box 4"/>
            <p:cNvSpPr txBox="1">
              <a:spLocks noChangeArrowheads="1"/>
            </p:cNvSpPr>
            <p:nvPr/>
          </p:nvSpPr>
          <p:spPr bwMode="auto">
            <a:xfrm>
              <a:off x="5670962" y="1473239"/>
              <a:ext cx="1440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PCD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8" name="Text Box 4"/>
            <p:cNvSpPr txBox="1">
              <a:spLocks noChangeArrowheads="1"/>
            </p:cNvSpPr>
            <p:nvPr/>
          </p:nvSpPr>
          <p:spPr bwMode="auto">
            <a:xfrm>
              <a:off x="5762978" y="1836275"/>
              <a:ext cx="36004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PW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T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9" name="Text Box 4"/>
            <p:cNvSpPr txBox="1">
              <a:spLocks noChangeArrowheads="1"/>
            </p:cNvSpPr>
            <p:nvPr/>
          </p:nvSpPr>
          <p:spPr bwMode="auto">
            <a:xfrm>
              <a:off x="5670962" y="1807279"/>
              <a:ext cx="1440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PCD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60" name="Text Box 4"/>
            <p:cNvSpPr txBox="1">
              <a:spLocks noChangeArrowheads="1"/>
            </p:cNvSpPr>
            <p:nvPr/>
          </p:nvSpPr>
          <p:spPr bwMode="auto">
            <a:xfrm>
              <a:off x="5388681" y="1795777"/>
              <a:ext cx="1440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Ign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61" name="Text Box 4"/>
            <p:cNvSpPr txBox="1">
              <a:spLocks noChangeArrowheads="1"/>
            </p:cNvSpPr>
            <p:nvPr/>
          </p:nvSpPr>
          <p:spPr bwMode="auto">
            <a:xfrm>
              <a:off x="5080400" y="2539102"/>
              <a:ext cx="24397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G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62" name="Text Box 4"/>
            <p:cNvSpPr txBox="1">
              <a:spLocks noChangeArrowheads="1"/>
            </p:cNvSpPr>
            <p:nvPr/>
          </p:nvSpPr>
          <p:spPr bwMode="auto">
            <a:xfrm>
              <a:off x="5227412" y="2466612"/>
              <a:ext cx="2880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 T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63" name="Text Box 4"/>
            <p:cNvSpPr txBox="1">
              <a:spLocks noChangeArrowheads="1"/>
            </p:cNvSpPr>
            <p:nvPr/>
          </p:nvSpPr>
          <p:spPr bwMode="auto">
            <a:xfrm>
              <a:off x="5371428" y="2538557"/>
              <a:ext cx="2327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64" name="Text Box 4"/>
            <p:cNvSpPr txBox="1">
              <a:spLocks noChangeArrowheads="1"/>
            </p:cNvSpPr>
            <p:nvPr/>
          </p:nvSpPr>
          <p:spPr bwMode="auto">
            <a:xfrm>
              <a:off x="5518440" y="2538557"/>
              <a:ext cx="2327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65" name="Text Box 4"/>
            <p:cNvSpPr txBox="1">
              <a:spLocks noChangeArrowheads="1"/>
            </p:cNvSpPr>
            <p:nvPr/>
          </p:nvSpPr>
          <p:spPr bwMode="auto">
            <a:xfrm>
              <a:off x="5762978" y="2492549"/>
              <a:ext cx="36004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PW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T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66" name="Text Box 4"/>
            <p:cNvSpPr txBox="1">
              <a:spLocks noChangeArrowheads="1"/>
            </p:cNvSpPr>
            <p:nvPr/>
          </p:nvSpPr>
          <p:spPr bwMode="auto">
            <a:xfrm>
              <a:off x="5670962" y="2463553"/>
              <a:ext cx="1440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PCD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67" name="Text Box 4"/>
            <p:cNvSpPr txBox="1">
              <a:spLocks noChangeArrowheads="1"/>
            </p:cNvSpPr>
            <p:nvPr/>
          </p:nvSpPr>
          <p:spPr bwMode="auto">
            <a:xfrm>
              <a:off x="4746360" y="1873777"/>
              <a:ext cx="48763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lgnored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68" name="Text Box 4"/>
            <p:cNvSpPr txBox="1">
              <a:spLocks noChangeArrowheads="1"/>
            </p:cNvSpPr>
            <p:nvPr/>
          </p:nvSpPr>
          <p:spPr bwMode="auto">
            <a:xfrm>
              <a:off x="4677107" y="2530596"/>
              <a:ext cx="48763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lgnored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69" name="Text Box 4"/>
            <p:cNvSpPr txBox="1">
              <a:spLocks noChangeArrowheads="1"/>
            </p:cNvSpPr>
            <p:nvPr/>
          </p:nvSpPr>
          <p:spPr bwMode="auto">
            <a:xfrm>
              <a:off x="3813252" y="2196315"/>
              <a:ext cx="48763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lgnored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70" name="Text Box 4"/>
            <p:cNvSpPr txBox="1">
              <a:spLocks noChangeArrowheads="1"/>
            </p:cNvSpPr>
            <p:nvPr/>
          </p:nvSpPr>
          <p:spPr bwMode="auto">
            <a:xfrm>
              <a:off x="3813252" y="2858492"/>
              <a:ext cx="48763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lgnored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71" name="Text Box 4"/>
            <p:cNvSpPr txBox="1">
              <a:spLocks noChangeArrowheads="1"/>
            </p:cNvSpPr>
            <p:nvPr/>
          </p:nvSpPr>
          <p:spPr bwMode="auto">
            <a:xfrm>
              <a:off x="2655373" y="2533351"/>
              <a:ext cx="124425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Address of 4KB page frame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72" name="Text Box 4"/>
            <p:cNvSpPr txBox="1">
              <a:spLocks noChangeArrowheads="1"/>
            </p:cNvSpPr>
            <p:nvPr/>
          </p:nvSpPr>
          <p:spPr bwMode="auto">
            <a:xfrm>
              <a:off x="2758891" y="1879528"/>
              <a:ext cx="103586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Address of page table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73" name="Text Box 4"/>
            <p:cNvSpPr txBox="1">
              <a:spLocks noChangeArrowheads="1"/>
            </p:cNvSpPr>
            <p:nvPr/>
          </p:nvSpPr>
          <p:spPr bwMode="auto">
            <a:xfrm>
              <a:off x="6454544" y="1453231"/>
              <a:ext cx="3770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PDE: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4MB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page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74" name="Text Box 4"/>
            <p:cNvSpPr txBox="1">
              <a:spLocks noChangeArrowheads="1"/>
            </p:cNvSpPr>
            <p:nvPr/>
          </p:nvSpPr>
          <p:spPr bwMode="auto">
            <a:xfrm>
              <a:off x="6454544" y="1784516"/>
              <a:ext cx="3770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PDE: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page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table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75" name="Text Box 4"/>
            <p:cNvSpPr txBox="1">
              <a:spLocks noChangeArrowheads="1"/>
            </p:cNvSpPr>
            <p:nvPr/>
          </p:nvSpPr>
          <p:spPr bwMode="auto">
            <a:xfrm>
              <a:off x="6425789" y="2118556"/>
              <a:ext cx="4780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PDE: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 not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present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76" name="Text Box 4"/>
            <p:cNvSpPr txBox="1">
              <a:spLocks noChangeArrowheads="1"/>
            </p:cNvSpPr>
            <p:nvPr/>
          </p:nvSpPr>
          <p:spPr bwMode="auto">
            <a:xfrm>
              <a:off x="6466046" y="2455592"/>
              <a:ext cx="3770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PTE: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4KB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page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77" name="Text Box 4"/>
            <p:cNvSpPr txBox="1">
              <a:spLocks noChangeArrowheads="1"/>
            </p:cNvSpPr>
            <p:nvPr/>
          </p:nvSpPr>
          <p:spPr bwMode="auto">
            <a:xfrm>
              <a:off x="6408536" y="2781126"/>
              <a:ext cx="4780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 PTE: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  not</a:t>
              </a:r>
            </a:p>
            <a:p>
              <a:pPr>
                <a:buNone/>
              </a:pPr>
              <a:r>
                <a:rPr lang="en-US" altLang="zh-CN" sz="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present</a:t>
              </a:r>
              <a:endParaRPr lang="zh-CN" altLang="en-US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79" name="Rectangle 3"/>
            <p:cNvSpPr>
              <a:spLocks noChangeArrowheads="1"/>
            </p:cNvSpPr>
            <p:nvPr/>
          </p:nvSpPr>
          <p:spPr bwMode="auto">
            <a:xfrm>
              <a:off x="1815804" y="1501505"/>
              <a:ext cx="5090796" cy="307306"/>
            </a:xfrm>
            <a:prstGeom prst="rect">
              <a:avLst/>
            </a:prstGeom>
            <a:solidFill>
              <a:schemeClr val="bg1">
                <a:alpha val="70195"/>
              </a:schemeClr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buFont typeface="Arial" panose="0208060402020202020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矩形 478"/>
          <p:cNvSpPr/>
          <p:nvPr/>
        </p:nvSpPr>
        <p:spPr bwMode="auto">
          <a:xfrm>
            <a:off x="2555776" y="1027956"/>
            <a:ext cx="936104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80" name="矩形 479"/>
          <p:cNvSpPr/>
          <p:nvPr/>
        </p:nvSpPr>
        <p:spPr bwMode="auto">
          <a:xfrm>
            <a:off x="3605283" y="1027956"/>
            <a:ext cx="9071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81" name="矩形 480"/>
          <p:cNvSpPr/>
          <p:nvPr/>
        </p:nvSpPr>
        <p:spPr bwMode="auto">
          <a:xfrm>
            <a:off x="4024508" y="1027956"/>
            <a:ext cx="9071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82" name="矩形 481"/>
          <p:cNvSpPr/>
          <p:nvPr/>
        </p:nvSpPr>
        <p:spPr bwMode="auto">
          <a:xfrm>
            <a:off x="4336928" y="1027956"/>
            <a:ext cx="9071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83" name="矩形 482"/>
          <p:cNvSpPr/>
          <p:nvPr/>
        </p:nvSpPr>
        <p:spPr bwMode="auto">
          <a:xfrm>
            <a:off x="4437508" y="1027956"/>
            <a:ext cx="9071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84" name="矩形 483"/>
          <p:cNvSpPr/>
          <p:nvPr/>
        </p:nvSpPr>
        <p:spPr bwMode="auto">
          <a:xfrm>
            <a:off x="4541047" y="1027956"/>
            <a:ext cx="9071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85" name="矩形 484"/>
          <p:cNvSpPr/>
          <p:nvPr/>
        </p:nvSpPr>
        <p:spPr bwMode="auto">
          <a:xfrm>
            <a:off x="4452364" y="1786710"/>
            <a:ext cx="68617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86" name="矩形 485"/>
          <p:cNvSpPr/>
          <p:nvPr/>
        </p:nvSpPr>
        <p:spPr bwMode="auto">
          <a:xfrm>
            <a:off x="5347421" y="1786710"/>
            <a:ext cx="249358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75" name="矩形 474"/>
          <p:cNvSpPr/>
          <p:nvPr/>
        </p:nvSpPr>
        <p:spPr bwMode="auto">
          <a:xfrm>
            <a:off x="2843808" y="3274720"/>
            <a:ext cx="936104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77" name="矩形 476"/>
          <p:cNvSpPr/>
          <p:nvPr/>
        </p:nvSpPr>
        <p:spPr bwMode="auto">
          <a:xfrm>
            <a:off x="4086089" y="3274720"/>
            <a:ext cx="936104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78" name="矩形 477"/>
          <p:cNvSpPr/>
          <p:nvPr/>
        </p:nvSpPr>
        <p:spPr bwMode="auto">
          <a:xfrm>
            <a:off x="3880952" y="3274720"/>
            <a:ext cx="10772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756116" y="214313"/>
            <a:ext cx="8208912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MMU – 使能页机制（enable paging）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Text Box 4"/>
          <p:cNvSpPr txBox="1">
            <a:spLocks noChangeArrowheads="1"/>
          </p:cNvSpPr>
          <p:nvPr/>
        </p:nvSpPr>
        <p:spPr bwMode="auto">
          <a:xfrm>
            <a:off x="1114453" y="4260107"/>
            <a:ext cx="6544612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为了在保护模式下使能页机制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, OS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需要置CR0寄存器中的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bit 31 (PG) </a:t>
            </a:r>
          </a:p>
        </p:txBody>
      </p:sp>
      <p:sp>
        <p:nvSpPr>
          <p:cNvPr id="159" name="矩形 6"/>
          <p:cNvSpPr>
            <a:spLocks noChangeArrowheads="1"/>
          </p:cNvSpPr>
          <p:nvPr/>
        </p:nvSpPr>
        <p:spPr bwMode="auto">
          <a:xfrm>
            <a:off x="785446" y="4268467"/>
            <a:ext cx="391454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1600" b="1" dirty="0">
              <a:latin typeface="Calibri" pitchFamily="34" charset="0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2555775" y="1027956"/>
            <a:ext cx="3048151" cy="36004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连接符 170"/>
          <p:cNvCxnSpPr/>
          <p:nvPr/>
        </p:nvCxnSpPr>
        <p:spPr>
          <a:xfrm>
            <a:off x="3496643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3607318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3698378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>
            <a:off x="3809053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>
            <a:off x="3918602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4024514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/>
          <p:nvPr/>
        </p:nvCxnSpPr>
        <p:spPr>
          <a:xfrm>
            <a:off x="4120337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/>
          <p:nvPr/>
        </p:nvCxnSpPr>
        <p:spPr>
          <a:xfrm>
            <a:off x="4231012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/>
          <p:nvPr/>
        </p:nvCxnSpPr>
        <p:spPr>
          <a:xfrm>
            <a:off x="4332161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/>
          <p:nvPr/>
        </p:nvCxnSpPr>
        <p:spPr>
          <a:xfrm>
            <a:off x="4428547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/>
          <p:cNvCxnSpPr/>
          <p:nvPr/>
        </p:nvCxnSpPr>
        <p:spPr>
          <a:xfrm>
            <a:off x="4529133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/>
          <p:nvPr/>
        </p:nvCxnSpPr>
        <p:spPr>
          <a:xfrm>
            <a:off x="4639808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/>
          <p:nvPr/>
        </p:nvCxnSpPr>
        <p:spPr>
          <a:xfrm>
            <a:off x="4739831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/>
          <p:cNvCxnSpPr/>
          <p:nvPr/>
        </p:nvCxnSpPr>
        <p:spPr>
          <a:xfrm>
            <a:off x="4845743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>
            <a:off x="4936803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/>
          <p:nvPr/>
        </p:nvCxnSpPr>
        <p:spPr>
          <a:xfrm>
            <a:off x="5037952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连接符 289"/>
          <p:cNvCxnSpPr/>
          <p:nvPr/>
        </p:nvCxnSpPr>
        <p:spPr>
          <a:xfrm>
            <a:off x="5133775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/>
          <p:nvPr/>
        </p:nvCxnSpPr>
        <p:spPr>
          <a:xfrm>
            <a:off x="5234361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连接符 291"/>
          <p:cNvCxnSpPr/>
          <p:nvPr/>
        </p:nvCxnSpPr>
        <p:spPr>
          <a:xfrm>
            <a:off x="5330747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/>
          <p:nvPr/>
        </p:nvCxnSpPr>
        <p:spPr>
          <a:xfrm>
            <a:off x="5421807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连接符 293"/>
          <p:cNvCxnSpPr/>
          <p:nvPr/>
        </p:nvCxnSpPr>
        <p:spPr>
          <a:xfrm>
            <a:off x="5508104" y="1023756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 Box 4"/>
          <p:cNvSpPr txBox="1">
            <a:spLocks noChangeArrowheads="1"/>
          </p:cNvSpPr>
          <p:nvPr/>
        </p:nvSpPr>
        <p:spPr bwMode="auto">
          <a:xfrm>
            <a:off x="2462205" y="874414"/>
            <a:ext cx="437940" cy="18466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31(63)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02" name="Text Box 4"/>
          <p:cNvSpPr txBox="1">
            <a:spLocks noChangeArrowheads="1"/>
          </p:cNvSpPr>
          <p:nvPr/>
        </p:nvSpPr>
        <p:spPr bwMode="auto">
          <a:xfrm>
            <a:off x="3405020" y="874414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20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03" name="Text Box 4"/>
          <p:cNvSpPr txBox="1">
            <a:spLocks noChangeArrowheads="1"/>
          </p:cNvSpPr>
          <p:nvPr/>
        </p:nvSpPr>
        <p:spPr bwMode="auto">
          <a:xfrm>
            <a:off x="3606755" y="874414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18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04" name="Text Box 4"/>
          <p:cNvSpPr txBox="1">
            <a:spLocks noChangeArrowheads="1"/>
          </p:cNvSpPr>
          <p:nvPr/>
        </p:nvSpPr>
        <p:spPr bwMode="auto">
          <a:xfrm>
            <a:off x="3722193" y="874414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17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05" name="Text Box 4"/>
          <p:cNvSpPr txBox="1">
            <a:spLocks noChangeArrowheads="1"/>
          </p:cNvSpPr>
          <p:nvPr/>
        </p:nvSpPr>
        <p:spPr bwMode="auto">
          <a:xfrm>
            <a:off x="3827542" y="874414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16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06" name="Text Box 4"/>
          <p:cNvSpPr txBox="1">
            <a:spLocks noChangeArrowheads="1"/>
          </p:cNvSpPr>
          <p:nvPr/>
        </p:nvSpPr>
        <p:spPr bwMode="auto">
          <a:xfrm>
            <a:off x="3923928" y="874414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15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07" name="Text Box 4"/>
          <p:cNvSpPr txBox="1">
            <a:spLocks noChangeArrowheads="1"/>
          </p:cNvSpPr>
          <p:nvPr/>
        </p:nvSpPr>
        <p:spPr bwMode="auto">
          <a:xfrm>
            <a:off x="4029277" y="874414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14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08" name="Text Box 4"/>
          <p:cNvSpPr txBox="1">
            <a:spLocks noChangeArrowheads="1"/>
          </p:cNvSpPr>
          <p:nvPr/>
        </p:nvSpPr>
        <p:spPr bwMode="auto">
          <a:xfrm>
            <a:off x="4130426" y="874414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13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09" name="Text Box 4"/>
          <p:cNvSpPr txBox="1">
            <a:spLocks noChangeArrowheads="1"/>
          </p:cNvSpPr>
          <p:nvPr/>
        </p:nvSpPr>
        <p:spPr bwMode="auto">
          <a:xfrm>
            <a:off x="4231012" y="874414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12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10" name="Text Box 4"/>
          <p:cNvSpPr txBox="1">
            <a:spLocks noChangeArrowheads="1"/>
          </p:cNvSpPr>
          <p:nvPr/>
        </p:nvSpPr>
        <p:spPr bwMode="auto">
          <a:xfrm>
            <a:off x="4336361" y="874414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11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11" name="Text Box 4"/>
          <p:cNvSpPr txBox="1">
            <a:spLocks noChangeArrowheads="1"/>
          </p:cNvSpPr>
          <p:nvPr/>
        </p:nvSpPr>
        <p:spPr bwMode="auto">
          <a:xfrm>
            <a:off x="4437510" y="874414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10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12" name="Text Box 4"/>
          <p:cNvSpPr txBox="1">
            <a:spLocks noChangeArrowheads="1"/>
          </p:cNvSpPr>
          <p:nvPr/>
        </p:nvSpPr>
        <p:spPr bwMode="auto">
          <a:xfrm>
            <a:off x="4572000" y="874414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9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13" name="Text Box 4"/>
          <p:cNvSpPr txBox="1">
            <a:spLocks noChangeArrowheads="1"/>
          </p:cNvSpPr>
          <p:nvPr/>
        </p:nvSpPr>
        <p:spPr bwMode="auto">
          <a:xfrm>
            <a:off x="4667823" y="874414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8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14" name="Text Box 4"/>
          <p:cNvSpPr txBox="1">
            <a:spLocks noChangeArrowheads="1"/>
          </p:cNvSpPr>
          <p:nvPr/>
        </p:nvSpPr>
        <p:spPr bwMode="auto">
          <a:xfrm>
            <a:off x="4768972" y="874414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7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15" name="Text Box 4"/>
          <p:cNvSpPr txBox="1">
            <a:spLocks noChangeArrowheads="1"/>
          </p:cNvSpPr>
          <p:nvPr/>
        </p:nvSpPr>
        <p:spPr bwMode="auto">
          <a:xfrm>
            <a:off x="4864795" y="874414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6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16" name="Text Box 4"/>
          <p:cNvSpPr txBox="1">
            <a:spLocks noChangeArrowheads="1"/>
          </p:cNvSpPr>
          <p:nvPr/>
        </p:nvSpPr>
        <p:spPr bwMode="auto">
          <a:xfrm>
            <a:off x="4960618" y="874414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5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17" name="Text Box 4"/>
          <p:cNvSpPr txBox="1">
            <a:spLocks noChangeArrowheads="1"/>
          </p:cNvSpPr>
          <p:nvPr/>
        </p:nvSpPr>
        <p:spPr bwMode="auto">
          <a:xfrm>
            <a:off x="5061767" y="874414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18" name="Text Box 4"/>
          <p:cNvSpPr txBox="1">
            <a:spLocks noChangeArrowheads="1"/>
          </p:cNvSpPr>
          <p:nvPr/>
        </p:nvSpPr>
        <p:spPr bwMode="auto">
          <a:xfrm>
            <a:off x="5157590" y="874414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19" name="Text Box 4"/>
          <p:cNvSpPr txBox="1">
            <a:spLocks noChangeArrowheads="1"/>
          </p:cNvSpPr>
          <p:nvPr/>
        </p:nvSpPr>
        <p:spPr bwMode="auto">
          <a:xfrm>
            <a:off x="5253976" y="874414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2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20" name="Text Box 4"/>
          <p:cNvSpPr txBox="1">
            <a:spLocks noChangeArrowheads="1"/>
          </p:cNvSpPr>
          <p:nvPr/>
        </p:nvSpPr>
        <p:spPr bwMode="auto">
          <a:xfrm>
            <a:off x="5335510" y="874414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21" name="Text Box 4"/>
          <p:cNvSpPr txBox="1">
            <a:spLocks noChangeArrowheads="1"/>
          </p:cNvSpPr>
          <p:nvPr/>
        </p:nvSpPr>
        <p:spPr bwMode="auto">
          <a:xfrm>
            <a:off x="5436096" y="874414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0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22" name="Text Box 4"/>
          <p:cNvSpPr txBox="1">
            <a:spLocks noChangeArrowheads="1"/>
          </p:cNvSpPr>
          <p:nvPr/>
        </p:nvSpPr>
        <p:spPr bwMode="auto">
          <a:xfrm>
            <a:off x="5571149" y="1104727"/>
            <a:ext cx="43148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CR4</a:t>
            </a:r>
            <a:endParaRPr lang="zh-CN" altLang="en-US" sz="8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23" name="Text Box 4"/>
          <p:cNvSpPr txBox="1">
            <a:spLocks noChangeArrowheads="1"/>
          </p:cNvSpPr>
          <p:nvPr/>
        </p:nvSpPr>
        <p:spPr bwMode="auto">
          <a:xfrm>
            <a:off x="2709881" y="1104727"/>
            <a:ext cx="72008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Reserved</a:t>
            </a:r>
            <a:endParaRPr lang="zh-CN" altLang="en-US" sz="8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cxnSp>
        <p:nvCxnSpPr>
          <p:cNvPr id="324" name="直接连接符 323"/>
          <p:cNvCxnSpPr/>
          <p:nvPr/>
        </p:nvCxnSpPr>
        <p:spPr>
          <a:xfrm>
            <a:off x="3770386" y="1392759"/>
            <a:ext cx="0" cy="211261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/>
          <p:nvPr/>
        </p:nvCxnSpPr>
        <p:spPr>
          <a:xfrm flipH="1">
            <a:off x="3664756" y="1594495"/>
            <a:ext cx="115156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rot="5400000">
            <a:off x="3971839" y="1488866"/>
            <a:ext cx="0" cy="211261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/>
          <p:nvPr/>
        </p:nvCxnSpPr>
        <p:spPr>
          <a:xfrm>
            <a:off x="3866209" y="1392759"/>
            <a:ext cx="0" cy="211261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/>
          <p:nvPr/>
        </p:nvCxnSpPr>
        <p:spPr>
          <a:xfrm>
            <a:off x="3972121" y="1387996"/>
            <a:ext cx="0" cy="10800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连接符 332"/>
          <p:cNvCxnSpPr/>
          <p:nvPr/>
        </p:nvCxnSpPr>
        <p:spPr>
          <a:xfrm flipH="1">
            <a:off x="3962032" y="1498671"/>
            <a:ext cx="115156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/>
          <p:cNvCxnSpPr/>
          <p:nvPr/>
        </p:nvCxnSpPr>
        <p:spPr>
          <a:xfrm>
            <a:off x="4600578" y="1392759"/>
            <a:ext cx="0" cy="211261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连接符 336"/>
          <p:cNvCxnSpPr/>
          <p:nvPr/>
        </p:nvCxnSpPr>
        <p:spPr>
          <a:xfrm flipH="1">
            <a:off x="4596097" y="1594495"/>
            <a:ext cx="115156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/>
          <p:nvPr/>
        </p:nvCxnSpPr>
        <p:spPr>
          <a:xfrm>
            <a:off x="4701727" y="1387996"/>
            <a:ext cx="0" cy="10800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/>
          <p:nvPr/>
        </p:nvCxnSpPr>
        <p:spPr>
          <a:xfrm flipH="1">
            <a:off x="4691638" y="1498671"/>
            <a:ext cx="384418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 Box 4"/>
          <p:cNvSpPr txBox="1">
            <a:spLocks noChangeArrowheads="1"/>
          </p:cNvSpPr>
          <p:nvPr/>
        </p:nvSpPr>
        <p:spPr bwMode="auto">
          <a:xfrm>
            <a:off x="5006300" y="1407048"/>
            <a:ext cx="504056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OSFXSR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42" name="Text Box 4"/>
          <p:cNvSpPr txBox="1">
            <a:spLocks noChangeArrowheads="1"/>
          </p:cNvSpPr>
          <p:nvPr/>
        </p:nvSpPr>
        <p:spPr bwMode="auto">
          <a:xfrm>
            <a:off x="4640934" y="1505651"/>
            <a:ext cx="792088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OSXMMEXCPT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43" name="Text Box 4"/>
          <p:cNvSpPr txBox="1">
            <a:spLocks noChangeArrowheads="1"/>
          </p:cNvSpPr>
          <p:nvPr/>
        </p:nvSpPr>
        <p:spPr bwMode="auto">
          <a:xfrm>
            <a:off x="3192070" y="1505651"/>
            <a:ext cx="57606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OSXSAVE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44" name="Text Box 4"/>
          <p:cNvSpPr txBox="1">
            <a:spLocks noChangeArrowheads="1"/>
          </p:cNvSpPr>
          <p:nvPr/>
        </p:nvSpPr>
        <p:spPr bwMode="auto">
          <a:xfrm>
            <a:off x="4006588" y="1505651"/>
            <a:ext cx="432048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PCIDE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45" name="Text Box 4"/>
          <p:cNvSpPr txBox="1">
            <a:spLocks noChangeArrowheads="1"/>
          </p:cNvSpPr>
          <p:nvPr/>
        </p:nvSpPr>
        <p:spPr bwMode="auto">
          <a:xfrm>
            <a:off x="4006588" y="1417137"/>
            <a:ext cx="64807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FSGSBASE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46" name="Text Box 4"/>
          <p:cNvSpPr txBox="1">
            <a:spLocks noChangeArrowheads="1"/>
          </p:cNvSpPr>
          <p:nvPr/>
        </p:nvSpPr>
        <p:spPr bwMode="auto">
          <a:xfrm>
            <a:off x="3453213" y="1013667"/>
            <a:ext cx="14401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SMEP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47" name="Text Box 4"/>
          <p:cNvSpPr txBox="1">
            <a:spLocks noChangeArrowheads="1"/>
          </p:cNvSpPr>
          <p:nvPr/>
        </p:nvSpPr>
        <p:spPr bwMode="auto">
          <a:xfrm>
            <a:off x="4076040" y="1013667"/>
            <a:ext cx="14401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SMXE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48" name="Text Box 4"/>
          <p:cNvSpPr txBox="1">
            <a:spLocks noChangeArrowheads="1"/>
          </p:cNvSpPr>
          <p:nvPr/>
        </p:nvSpPr>
        <p:spPr bwMode="auto">
          <a:xfrm>
            <a:off x="4174937" y="1013667"/>
            <a:ext cx="14401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VMXE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49" name="Text Box 4"/>
          <p:cNvSpPr txBox="1">
            <a:spLocks noChangeArrowheads="1"/>
          </p:cNvSpPr>
          <p:nvPr/>
        </p:nvSpPr>
        <p:spPr bwMode="auto">
          <a:xfrm>
            <a:off x="4696964" y="1056534"/>
            <a:ext cx="144016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PCE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50" name="Text Box 4"/>
          <p:cNvSpPr txBox="1">
            <a:spLocks noChangeArrowheads="1"/>
          </p:cNvSpPr>
          <p:nvPr/>
        </p:nvSpPr>
        <p:spPr bwMode="auto">
          <a:xfrm>
            <a:off x="4795298" y="1056534"/>
            <a:ext cx="144016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PGE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51" name="Text Box 4"/>
          <p:cNvSpPr txBox="1">
            <a:spLocks noChangeArrowheads="1"/>
          </p:cNvSpPr>
          <p:nvPr/>
        </p:nvSpPr>
        <p:spPr bwMode="auto">
          <a:xfrm>
            <a:off x="4883847" y="1056534"/>
            <a:ext cx="144016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MCE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52" name="Text Box 4"/>
          <p:cNvSpPr txBox="1">
            <a:spLocks noChangeArrowheads="1"/>
          </p:cNvSpPr>
          <p:nvPr/>
        </p:nvSpPr>
        <p:spPr bwMode="auto">
          <a:xfrm>
            <a:off x="4994522" y="1056534"/>
            <a:ext cx="144016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PAE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53" name="Text Box 4"/>
          <p:cNvSpPr txBox="1">
            <a:spLocks noChangeArrowheads="1"/>
          </p:cNvSpPr>
          <p:nvPr/>
        </p:nvSpPr>
        <p:spPr bwMode="auto">
          <a:xfrm>
            <a:off x="5085582" y="1056534"/>
            <a:ext cx="144016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PSE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54" name="Text Box 4"/>
          <p:cNvSpPr txBox="1">
            <a:spLocks noChangeArrowheads="1"/>
          </p:cNvSpPr>
          <p:nvPr/>
        </p:nvSpPr>
        <p:spPr bwMode="auto">
          <a:xfrm>
            <a:off x="5186731" y="1094638"/>
            <a:ext cx="144016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DE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55" name="Text Box 4"/>
          <p:cNvSpPr txBox="1">
            <a:spLocks noChangeArrowheads="1"/>
          </p:cNvSpPr>
          <p:nvPr/>
        </p:nvSpPr>
        <p:spPr bwMode="auto">
          <a:xfrm>
            <a:off x="5277791" y="1047008"/>
            <a:ext cx="144016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TSD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56" name="Text Box 4"/>
          <p:cNvSpPr txBox="1">
            <a:spLocks noChangeArrowheads="1"/>
          </p:cNvSpPr>
          <p:nvPr/>
        </p:nvSpPr>
        <p:spPr bwMode="auto">
          <a:xfrm>
            <a:off x="5373614" y="1047008"/>
            <a:ext cx="144016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PVI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57" name="Text Box 4"/>
          <p:cNvSpPr txBox="1">
            <a:spLocks noChangeArrowheads="1"/>
          </p:cNvSpPr>
          <p:nvPr/>
        </p:nvSpPr>
        <p:spPr bwMode="auto">
          <a:xfrm>
            <a:off x="5465237" y="1047008"/>
            <a:ext cx="144016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VVI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58" name="矩形 357"/>
          <p:cNvSpPr/>
          <p:nvPr/>
        </p:nvSpPr>
        <p:spPr bwMode="auto">
          <a:xfrm>
            <a:off x="2555775" y="1790903"/>
            <a:ext cx="3048151" cy="36004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369" name="直接连接符 368"/>
          <p:cNvCxnSpPr/>
          <p:nvPr/>
        </p:nvCxnSpPr>
        <p:spPr>
          <a:xfrm>
            <a:off x="4462451" y="1786703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/>
        </p:nvCxnSpPr>
        <p:spPr>
          <a:xfrm>
            <a:off x="5129012" y="1786703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/>
          <p:nvPr/>
        </p:nvCxnSpPr>
        <p:spPr>
          <a:xfrm>
            <a:off x="5234361" y="1786703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/>
          <p:cNvCxnSpPr/>
          <p:nvPr/>
        </p:nvCxnSpPr>
        <p:spPr>
          <a:xfrm>
            <a:off x="5330747" y="1786703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 Box 4"/>
          <p:cNvSpPr txBox="1">
            <a:spLocks noChangeArrowheads="1"/>
          </p:cNvSpPr>
          <p:nvPr/>
        </p:nvSpPr>
        <p:spPr bwMode="auto">
          <a:xfrm>
            <a:off x="2462205" y="1637361"/>
            <a:ext cx="437940" cy="18466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31(63)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88" name="Text Box 4"/>
          <p:cNvSpPr txBox="1">
            <a:spLocks noChangeArrowheads="1"/>
          </p:cNvSpPr>
          <p:nvPr/>
        </p:nvSpPr>
        <p:spPr bwMode="auto">
          <a:xfrm>
            <a:off x="4259590" y="1637361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12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89" name="Text Box 4"/>
          <p:cNvSpPr txBox="1">
            <a:spLocks noChangeArrowheads="1"/>
          </p:cNvSpPr>
          <p:nvPr/>
        </p:nvSpPr>
        <p:spPr bwMode="auto">
          <a:xfrm>
            <a:off x="4369702" y="1637361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11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95" name="Text Box 4"/>
          <p:cNvSpPr txBox="1">
            <a:spLocks noChangeArrowheads="1"/>
          </p:cNvSpPr>
          <p:nvPr/>
        </p:nvSpPr>
        <p:spPr bwMode="auto">
          <a:xfrm>
            <a:off x="4960618" y="1637361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5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96" name="Text Box 4"/>
          <p:cNvSpPr txBox="1">
            <a:spLocks noChangeArrowheads="1"/>
          </p:cNvSpPr>
          <p:nvPr/>
        </p:nvSpPr>
        <p:spPr bwMode="auto">
          <a:xfrm>
            <a:off x="5061767" y="1637361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97" name="Text Box 4"/>
          <p:cNvSpPr txBox="1">
            <a:spLocks noChangeArrowheads="1"/>
          </p:cNvSpPr>
          <p:nvPr/>
        </p:nvSpPr>
        <p:spPr bwMode="auto">
          <a:xfrm>
            <a:off x="5157590" y="1637361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98" name="Text Box 4"/>
          <p:cNvSpPr txBox="1">
            <a:spLocks noChangeArrowheads="1"/>
          </p:cNvSpPr>
          <p:nvPr/>
        </p:nvSpPr>
        <p:spPr bwMode="auto">
          <a:xfrm>
            <a:off x="5253976" y="1637361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2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01" name="Text Box 4"/>
          <p:cNvSpPr txBox="1">
            <a:spLocks noChangeArrowheads="1"/>
          </p:cNvSpPr>
          <p:nvPr/>
        </p:nvSpPr>
        <p:spPr bwMode="auto">
          <a:xfrm>
            <a:off x="5571148" y="1805192"/>
            <a:ext cx="513019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CR3</a:t>
            </a:r>
          </a:p>
          <a:p>
            <a:pPr>
              <a:buNone/>
            </a:pPr>
            <a:r>
              <a:rPr lang="en-US" altLang="zh-CN" sz="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(PDBR)</a:t>
            </a:r>
            <a:endParaRPr lang="zh-CN" altLang="en-US" sz="8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02" name="Text Box 4"/>
          <p:cNvSpPr txBox="1">
            <a:spLocks noChangeArrowheads="1"/>
          </p:cNvSpPr>
          <p:nvPr/>
        </p:nvSpPr>
        <p:spPr bwMode="auto">
          <a:xfrm>
            <a:off x="2900964" y="1867674"/>
            <a:ext cx="1296144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Page-Directory Base</a:t>
            </a:r>
            <a:endParaRPr lang="zh-CN" altLang="en-US" sz="8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10" name="Text Box 4"/>
          <p:cNvSpPr txBox="1">
            <a:spLocks noChangeArrowheads="1"/>
          </p:cNvSpPr>
          <p:nvPr/>
        </p:nvSpPr>
        <p:spPr bwMode="auto">
          <a:xfrm>
            <a:off x="5181405" y="1800429"/>
            <a:ext cx="144016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PWT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11" name="Text Box 4"/>
          <p:cNvSpPr txBox="1">
            <a:spLocks noChangeArrowheads="1"/>
          </p:cNvSpPr>
          <p:nvPr/>
        </p:nvSpPr>
        <p:spPr bwMode="auto">
          <a:xfrm>
            <a:off x="5078567" y="1800429"/>
            <a:ext cx="144016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PCD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15" name="矩形 414"/>
          <p:cNvSpPr/>
          <p:nvPr/>
        </p:nvSpPr>
        <p:spPr bwMode="auto">
          <a:xfrm>
            <a:off x="2555775" y="2275907"/>
            <a:ext cx="3048151" cy="36004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16" name="Text Box 4"/>
          <p:cNvSpPr txBox="1">
            <a:spLocks noChangeArrowheads="1"/>
          </p:cNvSpPr>
          <p:nvPr/>
        </p:nvSpPr>
        <p:spPr bwMode="auto">
          <a:xfrm>
            <a:off x="2462205" y="2122365"/>
            <a:ext cx="437940" cy="18466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31(63)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17" name="Text Box 4"/>
          <p:cNvSpPr txBox="1">
            <a:spLocks noChangeArrowheads="1"/>
          </p:cNvSpPr>
          <p:nvPr/>
        </p:nvSpPr>
        <p:spPr bwMode="auto">
          <a:xfrm>
            <a:off x="5446185" y="2122365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0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18" name="Text Box 4"/>
          <p:cNvSpPr txBox="1">
            <a:spLocks noChangeArrowheads="1"/>
          </p:cNvSpPr>
          <p:nvPr/>
        </p:nvSpPr>
        <p:spPr bwMode="auto">
          <a:xfrm>
            <a:off x="3342538" y="2324100"/>
            <a:ext cx="1656184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Page-Fault Linear Address</a:t>
            </a:r>
            <a:endParaRPr lang="zh-CN" altLang="en-US" sz="8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19" name="Text Box 4"/>
          <p:cNvSpPr txBox="1">
            <a:spLocks noChangeArrowheads="1"/>
          </p:cNvSpPr>
          <p:nvPr/>
        </p:nvSpPr>
        <p:spPr bwMode="auto">
          <a:xfrm>
            <a:off x="5571148" y="2328880"/>
            <a:ext cx="513019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CR2</a:t>
            </a:r>
            <a:endParaRPr lang="zh-CN" altLang="en-US" sz="8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20" name="矩形 419"/>
          <p:cNvSpPr/>
          <p:nvPr/>
        </p:nvSpPr>
        <p:spPr bwMode="auto">
          <a:xfrm>
            <a:off x="2555775" y="2760911"/>
            <a:ext cx="3048151" cy="36004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21" name="Text Box 4"/>
          <p:cNvSpPr txBox="1">
            <a:spLocks noChangeArrowheads="1"/>
          </p:cNvSpPr>
          <p:nvPr/>
        </p:nvSpPr>
        <p:spPr bwMode="auto">
          <a:xfrm>
            <a:off x="2462205" y="2607369"/>
            <a:ext cx="437940" cy="18466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31(63)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22" name="Text Box 4"/>
          <p:cNvSpPr txBox="1">
            <a:spLocks noChangeArrowheads="1"/>
          </p:cNvSpPr>
          <p:nvPr/>
        </p:nvSpPr>
        <p:spPr bwMode="auto">
          <a:xfrm>
            <a:off x="5446185" y="2607369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0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23" name="Text Box 4"/>
          <p:cNvSpPr txBox="1">
            <a:spLocks noChangeArrowheads="1"/>
          </p:cNvSpPr>
          <p:nvPr/>
        </p:nvSpPr>
        <p:spPr bwMode="auto">
          <a:xfrm>
            <a:off x="5571148" y="2813884"/>
            <a:ext cx="513019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CR1</a:t>
            </a:r>
            <a:endParaRPr lang="zh-CN" altLang="en-US" sz="8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27" name="矩形 426"/>
          <p:cNvSpPr/>
          <p:nvPr/>
        </p:nvSpPr>
        <p:spPr bwMode="auto">
          <a:xfrm>
            <a:off x="2555775" y="3274493"/>
            <a:ext cx="3048151" cy="36004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28" name="Text Box 4"/>
          <p:cNvSpPr txBox="1">
            <a:spLocks noChangeArrowheads="1"/>
          </p:cNvSpPr>
          <p:nvPr/>
        </p:nvSpPr>
        <p:spPr bwMode="auto">
          <a:xfrm>
            <a:off x="5446185" y="3120951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0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29" name="Text Box 4"/>
          <p:cNvSpPr txBox="1">
            <a:spLocks noChangeArrowheads="1"/>
          </p:cNvSpPr>
          <p:nvPr/>
        </p:nvSpPr>
        <p:spPr bwMode="auto">
          <a:xfrm>
            <a:off x="5571148" y="3327466"/>
            <a:ext cx="513019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CR0</a:t>
            </a:r>
            <a:endParaRPr lang="zh-CN" altLang="en-US" sz="8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30" name="Text Box 4"/>
          <p:cNvSpPr txBox="1">
            <a:spLocks noChangeArrowheads="1"/>
          </p:cNvSpPr>
          <p:nvPr/>
        </p:nvSpPr>
        <p:spPr bwMode="auto">
          <a:xfrm>
            <a:off x="4895298" y="3120951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6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31" name="Text Box 4"/>
          <p:cNvSpPr txBox="1">
            <a:spLocks noChangeArrowheads="1"/>
          </p:cNvSpPr>
          <p:nvPr/>
        </p:nvSpPr>
        <p:spPr bwMode="auto">
          <a:xfrm>
            <a:off x="4976035" y="3120951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5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32" name="Text Box 4"/>
          <p:cNvSpPr txBox="1">
            <a:spLocks noChangeArrowheads="1"/>
          </p:cNvSpPr>
          <p:nvPr/>
        </p:nvSpPr>
        <p:spPr bwMode="auto">
          <a:xfrm>
            <a:off x="5065508" y="3120951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33" name="Text Box 4"/>
          <p:cNvSpPr txBox="1">
            <a:spLocks noChangeArrowheads="1"/>
          </p:cNvSpPr>
          <p:nvPr/>
        </p:nvSpPr>
        <p:spPr bwMode="auto">
          <a:xfrm>
            <a:off x="5161894" y="3120951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34" name="Text Box 4"/>
          <p:cNvSpPr txBox="1">
            <a:spLocks noChangeArrowheads="1"/>
          </p:cNvSpPr>
          <p:nvPr/>
        </p:nvSpPr>
        <p:spPr bwMode="auto">
          <a:xfrm>
            <a:off x="5252953" y="3120951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2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35" name="Text Box 4"/>
          <p:cNvSpPr txBox="1">
            <a:spLocks noChangeArrowheads="1"/>
          </p:cNvSpPr>
          <p:nvPr/>
        </p:nvSpPr>
        <p:spPr bwMode="auto">
          <a:xfrm>
            <a:off x="5350364" y="3120951"/>
            <a:ext cx="216024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36" name="Text Box 4"/>
          <p:cNvSpPr txBox="1">
            <a:spLocks noChangeArrowheads="1"/>
          </p:cNvSpPr>
          <p:nvPr/>
        </p:nvSpPr>
        <p:spPr bwMode="auto">
          <a:xfrm>
            <a:off x="4001269" y="3120951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15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37" name="Text Box 4"/>
          <p:cNvSpPr txBox="1">
            <a:spLocks noChangeArrowheads="1"/>
          </p:cNvSpPr>
          <p:nvPr/>
        </p:nvSpPr>
        <p:spPr bwMode="auto">
          <a:xfrm>
            <a:off x="3890020" y="3120951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16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38" name="Text Box 4"/>
          <p:cNvSpPr txBox="1">
            <a:spLocks noChangeArrowheads="1"/>
          </p:cNvSpPr>
          <p:nvPr/>
        </p:nvSpPr>
        <p:spPr bwMode="auto">
          <a:xfrm>
            <a:off x="3798962" y="3120951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17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39" name="Text Box 4"/>
          <p:cNvSpPr txBox="1">
            <a:spLocks noChangeArrowheads="1"/>
          </p:cNvSpPr>
          <p:nvPr/>
        </p:nvSpPr>
        <p:spPr bwMode="auto">
          <a:xfrm>
            <a:off x="3699396" y="3120951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18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40" name="Text Box 4"/>
          <p:cNvSpPr txBox="1">
            <a:spLocks noChangeArrowheads="1"/>
          </p:cNvSpPr>
          <p:nvPr/>
        </p:nvSpPr>
        <p:spPr bwMode="auto">
          <a:xfrm>
            <a:off x="3594621" y="3120951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19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41" name="Text Box 4"/>
          <p:cNvSpPr txBox="1">
            <a:spLocks noChangeArrowheads="1"/>
          </p:cNvSpPr>
          <p:nvPr/>
        </p:nvSpPr>
        <p:spPr bwMode="auto">
          <a:xfrm>
            <a:off x="2757066" y="3120951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28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42" name="Text Box 4"/>
          <p:cNvSpPr txBox="1">
            <a:spLocks noChangeArrowheads="1"/>
          </p:cNvSpPr>
          <p:nvPr/>
        </p:nvSpPr>
        <p:spPr bwMode="auto">
          <a:xfrm>
            <a:off x="2650009" y="3120951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29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43" name="Text Box 4"/>
          <p:cNvSpPr txBox="1">
            <a:spLocks noChangeArrowheads="1"/>
          </p:cNvSpPr>
          <p:nvPr/>
        </p:nvSpPr>
        <p:spPr bwMode="auto">
          <a:xfrm>
            <a:off x="2553618" y="3120951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30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44" name="Text Box 4"/>
          <p:cNvSpPr txBox="1">
            <a:spLocks noChangeArrowheads="1"/>
          </p:cNvSpPr>
          <p:nvPr/>
        </p:nvSpPr>
        <p:spPr bwMode="auto">
          <a:xfrm>
            <a:off x="2462560" y="3120951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31</a:t>
            </a:r>
            <a:endParaRPr lang="zh-CN" altLang="en-US" sz="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cxnSp>
        <p:nvCxnSpPr>
          <p:cNvPr id="448" name="直接连接符 447"/>
          <p:cNvCxnSpPr/>
          <p:nvPr/>
        </p:nvCxnSpPr>
        <p:spPr>
          <a:xfrm>
            <a:off x="2741624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Text Box 4"/>
          <p:cNvSpPr txBox="1">
            <a:spLocks noChangeArrowheads="1"/>
          </p:cNvSpPr>
          <p:nvPr/>
        </p:nvSpPr>
        <p:spPr bwMode="auto">
          <a:xfrm>
            <a:off x="2504970" y="3328365"/>
            <a:ext cx="144016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PG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cxnSp>
        <p:nvCxnSpPr>
          <p:cNvPr id="450" name="直接连接符 449"/>
          <p:cNvCxnSpPr/>
          <p:nvPr/>
        </p:nvCxnSpPr>
        <p:spPr>
          <a:xfrm>
            <a:off x="2645357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连接符 450"/>
          <p:cNvCxnSpPr/>
          <p:nvPr/>
        </p:nvCxnSpPr>
        <p:spPr>
          <a:xfrm>
            <a:off x="2840179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接连接符 451"/>
          <p:cNvCxnSpPr/>
          <p:nvPr/>
        </p:nvCxnSpPr>
        <p:spPr>
          <a:xfrm>
            <a:off x="3783541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接连接符 452"/>
          <p:cNvCxnSpPr/>
          <p:nvPr/>
        </p:nvCxnSpPr>
        <p:spPr>
          <a:xfrm>
            <a:off x="3980848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接连接符 453"/>
          <p:cNvCxnSpPr/>
          <p:nvPr/>
        </p:nvCxnSpPr>
        <p:spPr>
          <a:xfrm>
            <a:off x="3884581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接连接符 454"/>
          <p:cNvCxnSpPr/>
          <p:nvPr/>
        </p:nvCxnSpPr>
        <p:spPr>
          <a:xfrm>
            <a:off x="4079403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连接符 455"/>
          <p:cNvCxnSpPr/>
          <p:nvPr/>
        </p:nvCxnSpPr>
        <p:spPr>
          <a:xfrm>
            <a:off x="5223701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接连接符 456"/>
          <p:cNvCxnSpPr/>
          <p:nvPr/>
        </p:nvCxnSpPr>
        <p:spPr>
          <a:xfrm>
            <a:off x="5421008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接连接符 457"/>
          <p:cNvCxnSpPr/>
          <p:nvPr/>
        </p:nvCxnSpPr>
        <p:spPr>
          <a:xfrm>
            <a:off x="5324741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接连接符 458"/>
          <p:cNvCxnSpPr/>
          <p:nvPr/>
        </p:nvCxnSpPr>
        <p:spPr>
          <a:xfrm>
            <a:off x="5512305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接连接符 459"/>
          <p:cNvCxnSpPr/>
          <p:nvPr/>
        </p:nvCxnSpPr>
        <p:spPr>
          <a:xfrm>
            <a:off x="5028879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接连接符 460"/>
          <p:cNvCxnSpPr/>
          <p:nvPr/>
        </p:nvCxnSpPr>
        <p:spPr>
          <a:xfrm>
            <a:off x="5129919" y="3274720"/>
            <a:ext cx="0" cy="36424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Text Box 4"/>
          <p:cNvSpPr txBox="1">
            <a:spLocks noChangeArrowheads="1"/>
          </p:cNvSpPr>
          <p:nvPr/>
        </p:nvSpPr>
        <p:spPr bwMode="auto">
          <a:xfrm>
            <a:off x="2598047" y="3328365"/>
            <a:ext cx="144016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CD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63" name="Text Box 4"/>
          <p:cNvSpPr txBox="1">
            <a:spLocks noChangeArrowheads="1"/>
          </p:cNvSpPr>
          <p:nvPr/>
        </p:nvSpPr>
        <p:spPr bwMode="auto">
          <a:xfrm>
            <a:off x="2684571" y="3328365"/>
            <a:ext cx="144016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NW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64" name="Text Box 4"/>
          <p:cNvSpPr txBox="1">
            <a:spLocks noChangeArrowheads="1"/>
          </p:cNvSpPr>
          <p:nvPr/>
        </p:nvSpPr>
        <p:spPr bwMode="auto">
          <a:xfrm>
            <a:off x="3730250" y="3328365"/>
            <a:ext cx="144016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AM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65" name="Text Box 4"/>
          <p:cNvSpPr txBox="1">
            <a:spLocks noChangeArrowheads="1"/>
          </p:cNvSpPr>
          <p:nvPr/>
        </p:nvSpPr>
        <p:spPr bwMode="auto">
          <a:xfrm>
            <a:off x="3923928" y="3328365"/>
            <a:ext cx="144016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WP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66" name="Text Box 4"/>
          <p:cNvSpPr txBox="1">
            <a:spLocks noChangeArrowheads="1"/>
          </p:cNvSpPr>
          <p:nvPr/>
        </p:nvSpPr>
        <p:spPr bwMode="auto">
          <a:xfrm>
            <a:off x="4983990" y="3328365"/>
            <a:ext cx="144016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NE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67" name="Text Box 4"/>
          <p:cNvSpPr txBox="1">
            <a:spLocks noChangeArrowheads="1"/>
          </p:cNvSpPr>
          <p:nvPr/>
        </p:nvSpPr>
        <p:spPr bwMode="auto">
          <a:xfrm>
            <a:off x="5088087" y="3328365"/>
            <a:ext cx="144016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ET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68" name="Text Box 4"/>
          <p:cNvSpPr txBox="1">
            <a:spLocks noChangeArrowheads="1"/>
          </p:cNvSpPr>
          <p:nvPr/>
        </p:nvSpPr>
        <p:spPr bwMode="auto">
          <a:xfrm>
            <a:off x="5181869" y="3328365"/>
            <a:ext cx="144016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TS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69" name="Text Box 4"/>
          <p:cNvSpPr txBox="1">
            <a:spLocks noChangeArrowheads="1"/>
          </p:cNvSpPr>
          <p:nvPr/>
        </p:nvSpPr>
        <p:spPr bwMode="auto">
          <a:xfrm>
            <a:off x="5264192" y="3328365"/>
            <a:ext cx="144016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EM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70" name="Text Box 4"/>
          <p:cNvSpPr txBox="1">
            <a:spLocks noChangeArrowheads="1"/>
          </p:cNvSpPr>
          <p:nvPr/>
        </p:nvSpPr>
        <p:spPr bwMode="auto">
          <a:xfrm>
            <a:off x="5361031" y="3328365"/>
            <a:ext cx="144016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MP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71" name="Text Box 4"/>
          <p:cNvSpPr txBox="1">
            <a:spLocks noChangeArrowheads="1"/>
          </p:cNvSpPr>
          <p:nvPr/>
        </p:nvSpPr>
        <p:spPr bwMode="auto">
          <a:xfrm>
            <a:off x="5461499" y="3328365"/>
            <a:ext cx="144016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PE</a:t>
            </a:r>
            <a:endParaRPr lang="zh-CN" altLang="en-US" sz="5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72" name="Text Box 4"/>
          <p:cNvSpPr txBox="1">
            <a:spLocks noChangeArrowheads="1"/>
          </p:cNvSpPr>
          <p:nvPr/>
        </p:nvSpPr>
        <p:spPr bwMode="auto">
          <a:xfrm>
            <a:off x="2680503" y="3659591"/>
            <a:ext cx="72008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en-US" altLang="zh-CN" sz="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Reserved</a:t>
            </a:r>
            <a:endParaRPr lang="zh-CN" altLang="en-US" sz="8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73" name="矩形 472"/>
          <p:cNvSpPr/>
          <p:nvPr/>
        </p:nvSpPr>
        <p:spPr bwMode="auto">
          <a:xfrm>
            <a:off x="2534002" y="3692252"/>
            <a:ext cx="216024" cy="1440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74" name="Text Box 4"/>
          <p:cNvSpPr txBox="1">
            <a:spLocks noChangeArrowheads="1"/>
          </p:cNvSpPr>
          <p:nvPr/>
        </p:nvSpPr>
        <p:spPr bwMode="auto">
          <a:xfrm>
            <a:off x="3342538" y="3904483"/>
            <a:ext cx="258085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图  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Control Registers</a:t>
            </a:r>
            <a:endParaRPr lang="zh-CN" altLang="en-US" sz="1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76" name="矩形 475"/>
          <p:cNvSpPr/>
          <p:nvPr/>
        </p:nvSpPr>
        <p:spPr bwMode="auto">
          <a:xfrm>
            <a:off x="2555776" y="2759777"/>
            <a:ext cx="3044867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49" name="Rectangle 5"/>
          <p:cNvSpPr>
            <a:spLocks noChangeArrowheads="1"/>
          </p:cNvSpPr>
          <p:nvPr/>
        </p:nvSpPr>
        <p:spPr bwMode="auto">
          <a:xfrm>
            <a:off x="2411760" y="914521"/>
            <a:ext cx="3640487" cy="2244925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</a:ln>
        </p:spPr>
        <p:txBody>
          <a:bodyPr/>
          <a:lstStyle/>
          <a:p>
            <a:pPr>
              <a:buFont typeface="Arial" panose="02080604020202020204" charset="0"/>
              <a:buNone/>
            </a:pP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107005" y="214313"/>
            <a:ext cx="7857483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MMU – 建立页表（page tables）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472390" y="797379"/>
            <a:ext cx="6978365" cy="4005389"/>
            <a:chOff x="-240292" y="1003486"/>
            <a:chExt cx="7368325" cy="5641789"/>
          </a:xfrm>
        </p:grpSpPr>
        <p:sp>
          <p:nvSpPr>
            <p:cNvPr id="38" name="Flowchart: Process 4"/>
            <p:cNvSpPr>
              <a:spLocks noChangeArrowheads="1"/>
            </p:cNvSpPr>
            <p:nvPr/>
          </p:nvSpPr>
          <p:spPr bwMode="auto">
            <a:xfrm>
              <a:off x="1069466" y="1066800"/>
              <a:ext cx="3817369" cy="673101"/>
            </a:xfrm>
            <a:prstGeom prst="flowChartProcess">
              <a:avLst/>
            </a:prstGeom>
            <a:gradFill rotWithShape="1">
              <a:gsLst>
                <a:gs pos="100000">
                  <a:srgbClr val="005072"/>
                </a:gs>
                <a:gs pos="35001">
                  <a:srgbClr val="007C8B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Allocate a page as directory table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5"/>
            <p:cNvSpPr txBox="1">
              <a:spLocks noChangeArrowheads="1"/>
            </p:cNvSpPr>
            <p:nvPr/>
          </p:nvSpPr>
          <p:spPr bwMode="auto">
            <a:xfrm>
              <a:off x="5893398" y="1003486"/>
              <a:ext cx="1125905" cy="5635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80604020202020204" charset="0"/>
                <a:buNone/>
              </a:pPr>
              <a:r>
                <a:rPr lang="en-US" altLang="zh-CN" sz="2000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pmm.c</a:t>
              </a:r>
              <a:endPara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Flowchart: Process 6"/>
            <p:cNvSpPr>
              <a:spLocks noChangeArrowheads="1"/>
            </p:cNvSpPr>
            <p:nvPr/>
          </p:nvSpPr>
          <p:spPr bwMode="auto">
            <a:xfrm>
              <a:off x="1524000" y="2019300"/>
              <a:ext cx="2908300" cy="444500"/>
            </a:xfrm>
            <a:prstGeom prst="flowChartProcess">
              <a:avLst/>
            </a:prstGeom>
            <a:gradFill rotWithShape="1">
              <a:gsLst>
                <a:gs pos="100000">
                  <a:srgbClr val="005072"/>
                </a:gs>
                <a:gs pos="35001">
                  <a:srgbClr val="007C8B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  <p:txBody>
            <a:bodyPr anchor="ctr"/>
            <a:lstStyle/>
            <a:p>
              <a:pPr algn="ctr">
                <a:buFont typeface="Arial" panose="02080604020202020204" charset="0"/>
                <a:buNone/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Clear the page allocated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7"/>
            <p:cNvSpPr txBox="1">
              <a:spLocks noChangeArrowheads="1"/>
            </p:cNvSpPr>
            <p:nvPr/>
          </p:nvSpPr>
          <p:spPr bwMode="auto">
            <a:xfrm>
              <a:off x="5920884" y="1886718"/>
              <a:ext cx="1125905" cy="5635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80604020202020204" charset="0"/>
                <a:buNone/>
              </a:pPr>
              <a:r>
                <a:rPr lang="en-US" altLang="zh-CN" sz="2000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pmm.c</a:t>
              </a:r>
              <a:endPara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Flowchart: Process 9"/>
            <p:cNvSpPr>
              <a:spLocks noChangeArrowheads="1"/>
            </p:cNvSpPr>
            <p:nvPr/>
          </p:nvSpPr>
          <p:spPr bwMode="auto">
            <a:xfrm>
              <a:off x="819038" y="2730500"/>
              <a:ext cx="4305525" cy="685800"/>
            </a:xfrm>
            <a:prstGeom prst="flowChartProcess">
              <a:avLst/>
            </a:prstGeom>
            <a:gradFill rotWithShape="1">
              <a:gsLst>
                <a:gs pos="100000">
                  <a:srgbClr val="005072"/>
                </a:gs>
                <a:gs pos="35001">
                  <a:srgbClr val="007C8B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  <p:txBody>
            <a:bodyPr anchor="ctr"/>
            <a:lstStyle/>
            <a:p>
              <a:pPr algn="ctr">
                <a:buFont typeface="Arial" panose="02080604020202020204" charset="0"/>
                <a:buNone/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Map 0xC0000000-0xF8000000(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va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 to 0x00000000-0x38000000(pa)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10"/>
            <p:cNvSpPr txBox="1">
              <a:spLocks noChangeArrowheads="1"/>
            </p:cNvSpPr>
            <p:nvPr/>
          </p:nvSpPr>
          <p:spPr bwMode="auto">
            <a:xfrm>
              <a:off x="5893398" y="2738581"/>
              <a:ext cx="1125905" cy="5635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80604020202020204" charset="0"/>
                <a:buNone/>
              </a:pPr>
              <a:r>
                <a:rPr lang="en-US" altLang="zh-CN" sz="2000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pmm.c</a:t>
              </a:r>
              <a:endPara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Flowchart: Process 11"/>
            <p:cNvSpPr>
              <a:spLocks noChangeArrowheads="1"/>
            </p:cNvSpPr>
            <p:nvPr/>
          </p:nvSpPr>
          <p:spPr bwMode="auto">
            <a:xfrm>
              <a:off x="819038" y="3657600"/>
              <a:ext cx="4305525" cy="673101"/>
            </a:xfrm>
            <a:prstGeom prst="flowChartProcess">
              <a:avLst/>
            </a:prstGeom>
            <a:gradFill rotWithShape="1">
              <a:gsLst>
                <a:gs pos="100000">
                  <a:srgbClr val="005072"/>
                </a:gs>
                <a:gs pos="35001">
                  <a:srgbClr val="007C8B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  <p:txBody>
            <a:bodyPr anchor="ctr"/>
            <a:lstStyle/>
            <a:p>
              <a:pPr algn="ctr">
                <a:buFont typeface="Arial" panose="02080604020202020204" charset="0"/>
                <a:buNone/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Map 0x00000000-0x00100000(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va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to 0x00000000-0x00100000(pa)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12"/>
            <p:cNvSpPr txBox="1">
              <a:spLocks noChangeArrowheads="1"/>
            </p:cNvSpPr>
            <p:nvPr/>
          </p:nvSpPr>
          <p:spPr bwMode="auto">
            <a:xfrm>
              <a:off x="5893398" y="3659332"/>
              <a:ext cx="1125905" cy="5635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80604020202020204" charset="0"/>
                <a:buNone/>
              </a:pPr>
              <a:r>
                <a:rPr lang="en-US" altLang="zh-CN" sz="2000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pmm.c</a:t>
              </a:r>
              <a:endPara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Flowchart: Process 13"/>
            <p:cNvSpPr>
              <a:spLocks noChangeArrowheads="1"/>
            </p:cNvSpPr>
            <p:nvPr/>
          </p:nvSpPr>
          <p:spPr bwMode="auto">
            <a:xfrm>
              <a:off x="1524000" y="4702175"/>
              <a:ext cx="2908300" cy="444500"/>
            </a:xfrm>
            <a:prstGeom prst="flowChartProcess">
              <a:avLst/>
            </a:prstGeom>
            <a:gradFill rotWithShape="1">
              <a:gsLst>
                <a:gs pos="100000">
                  <a:srgbClr val="005072"/>
                </a:gs>
                <a:gs pos="35001">
                  <a:srgbClr val="007C8B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Set CR3 &amp; bit 31 of CR0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14"/>
            <p:cNvSpPr txBox="1">
              <a:spLocks noChangeArrowheads="1"/>
            </p:cNvSpPr>
            <p:nvPr/>
          </p:nvSpPr>
          <p:spPr bwMode="auto">
            <a:xfrm>
              <a:off x="5920884" y="4587129"/>
              <a:ext cx="1207149" cy="5635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80604020202020204" charset="0"/>
                <a:buNone/>
              </a:pPr>
              <a:r>
                <a:rPr lang="en-US" altLang="zh-CN" sz="2000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pmm.c</a:t>
              </a:r>
              <a:r>
                <a:rPr lang="en-US" altLang="zh-CN" sz="20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8" name="Straight Arrow Connector 16"/>
            <p:cNvCxnSpPr>
              <a:cxnSpLocks noChangeShapeType="1"/>
              <a:stCxn id="38" idx="2"/>
              <a:endCxn id="40" idx="0"/>
            </p:cNvCxnSpPr>
            <p:nvPr/>
          </p:nvCxnSpPr>
          <p:spPr bwMode="auto">
            <a:xfrm>
              <a:off x="2978151" y="1739901"/>
              <a:ext cx="0" cy="2794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tailEnd type="arrow" w="med" len="med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</p:cxnSp>
        <p:cxnSp>
          <p:nvCxnSpPr>
            <p:cNvPr id="49" name="Straight Arrow Connector 18"/>
            <p:cNvCxnSpPr>
              <a:cxnSpLocks noChangeShapeType="1"/>
              <a:stCxn id="40" idx="2"/>
              <a:endCxn id="42" idx="0"/>
            </p:cNvCxnSpPr>
            <p:nvPr/>
          </p:nvCxnSpPr>
          <p:spPr bwMode="auto">
            <a:xfrm flipH="1">
              <a:off x="2971800" y="2463800"/>
              <a:ext cx="6350" cy="2667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tailEnd type="arrow" w="med" len="med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</p:cxnSp>
        <p:cxnSp>
          <p:nvCxnSpPr>
            <p:cNvPr id="50" name="Straight Arrow Connector 20"/>
            <p:cNvCxnSpPr>
              <a:cxnSpLocks noChangeShapeType="1"/>
              <a:stCxn id="42" idx="2"/>
              <a:endCxn id="44" idx="0"/>
            </p:cNvCxnSpPr>
            <p:nvPr/>
          </p:nvCxnSpPr>
          <p:spPr bwMode="auto">
            <a:xfrm>
              <a:off x="2971800" y="3416300"/>
              <a:ext cx="0" cy="2413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tailEnd type="arrow" w="med" len="med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</p:cxnSp>
        <p:cxnSp>
          <p:nvCxnSpPr>
            <p:cNvPr id="51" name="Straight Arrow Connector 22"/>
            <p:cNvCxnSpPr>
              <a:cxnSpLocks noChangeShapeType="1"/>
              <a:stCxn id="44" idx="2"/>
              <a:endCxn id="46" idx="0"/>
            </p:cNvCxnSpPr>
            <p:nvPr/>
          </p:nvCxnSpPr>
          <p:spPr bwMode="auto">
            <a:xfrm>
              <a:off x="2971800" y="4330701"/>
              <a:ext cx="6350" cy="371474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tailEnd type="arrow" w="med" len="med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</p:cxnSp>
        <p:sp>
          <p:nvSpPr>
            <p:cNvPr id="52" name="Flowchart: Process 23"/>
            <p:cNvSpPr>
              <a:spLocks noChangeArrowheads="1"/>
            </p:cNvSpPr>
            <p:nvPr/>
          </p:nvSpPr>
          <p:spPr bwMode="auto">
            <a:xfrm>
              <a:off x="1524000" y="5476875"/>
              <a:ext cx="2908300" cy="444500"/>
            </a:xfrm>
            <a:prstGeom prst="flowChartProcess">
              <a:avLst/>
            </a:prstGeom>
            <a:gradFill rotWithShape="1">
              <a:gsLst>
                <a:gs pos="100000">
                  <a:srgbClr val="005072"/>
                </a:gs>
                <a:gs pos="35001">
                  <a:srgbClr val="007C8B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  <p:txBody>
            <a:bodyPr anchor="ctr"/>
            <a:lstStyle/>
            <a:p>
              <a:pPr algn="ctr">
                <a:buFont typeface="Arial" panose="02080604020202020204" charset="0"/>
                <a:buNone/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Update GDT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24"/>
            <p:cNvSpPr txBox="1">
              <a:spLocks noChangeArrowheads="1"/>
            </p:cNvSpPr>
            <p:nvPr/>
          </p:nvSpPr>
          <p:spPr bwMode="auto">
            <a:xfrm>
              <a:off x="5945786" y="5366256"/>
              <a:ext cx="1125905" cy="5635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80604020202020204" charset="0"/>
                <a:buNone/>
              </a:pPr>
              <a:r>
                <a:rPr lang="en-US" altLang="zh-CN" sz="2000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pmm.c</a:t>
              </a:r>
              <a:endPara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Flowchart: Process 25"/>
            <p:cNvSpPr>
              <a:spLocks noChangeArrowheads="1"/>
            </p:cNvSpPr>
            <p:nvPr/>
          </p:nvSpPr>
          <p:spPr bwMode="auto">
            <a:xfrm>
              <a:off x="1041400" y="6200775"/>
              <a:ext cx="3860800" cy="444500"/>
            </a:xfrm>
            <a:prstGeom prst="flowChartProcess">
              <a:avLst/>
            </a:prstGeom>
            <a:gradFill rotWithShape="1">
              <a:gsLst>
                <a:gs pos="100000">
                  <a:srgbClr val="005072"/>
                </a:gs>
                <a:gs pos="35001">
                  <a:srgbClr val="007C8B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Unmap</a:t>
              </a:r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0x00000000-0x100000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26"/>
            <p:cNvSpPr txBox="1">
              <a:spLocks noChangeArrowheads="1"/>
            </p:cNvSpPr>
            <p:nvPr/>
          </p:nvSpPr>
          <p:spPr bwMode="auto">
            <a:xfrm>
              <a:off x="5945786" y="6055976"/>
              <a:ext cx="1125905" cy="5635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80604020202020204" charset="0"/>
                <a:buNone/>
              </a:pPr>
              <a:r>
                <a:rPr lang="en-US" altLang="zh-CN" sz="2000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pmm.c</a:t>
              </a:r>
              <a:endPara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6" name="Straight Arrow Connector 30"/>
            <p:cNvCxnSpPr>
              <a:cxnSpLocks noChangeShapeType="1"/>
              <a:stCxn id="46" idx="2"/>
              <a:endCxn id="52" idx="0"/>
            </p:cNvCxnSpPr>
            <p:nvPr/>
          </p:nvCxnSpPr>
          <p:spPr bwMode="auto">
            <a:xfrm>
              <a:off x="2978150" y="5146675"/>
              <a:ext cx="0" cy="3302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tailEnd type="arrow" w="med" len="med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</p:cxnSp>
        <p:cxnSp>
          <p:nvCxnSpPr>
            <p:cNvPr id="57" name="Straight Arrow Connector 32"/>
            <p:cNvCxnSpPr>
              <a:cxnSpLocks noChangeShapeType="1"/>
              <a:stCxn id="52" idx="2"/>
              <a:endCxn id="54" idx="0"/>
            </p:cNvCxnSpPr>
            <p:nvPr/>
          </p:nvCxnSpPr>
          <p:spPr bwMode="auto">
            <a:xfrm flipH="1">
              <a:off x="2971800" y="5921375"/>
              <a:ext cx="6350" cy="2794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tailEnd type="arrow" w="med" len="med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</p:cxnSp>
        <p:sp>
          <p:nvSpPr>
            <p:cNvPr id="58" name="TextBox 1"/>
            <p:cNvSpPr txBox="1">
              <a:spLocks noChangeArrowheads="1"/>
            </p:cNvSpPr>
            <p:nvPr/>
          </p:nvSpPr>
          <p:spPr bwMode="auto">
            <a:xfrm>
              <a:off x="-240292" y="4810335"/>
              <a:ext cx="540272" cy="5202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???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9" name="Straight Connector 3"/>
            <p:cNvCxnSpPr>
              <a:cxnSpLocks noChangeShapeType="1"/>
              <a:endCxn id="44" idx="1"/>
            </p:cNvCxnSpPr>
            <p:nvPr/>
          </p:nvCxnSpPr>
          <p:spPr bwMode="auto">
            <a:xfrm flipV="1">
              <a:off x="63836" y="3994151"/>
              <a:ext cx="755202" cy="724017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</a:ln>
          </p:spPr>
        </p:cxnSp>
        <p:cxnSp>
          <p:nvCxnSpPr>
            <p:cNvPr id="60" name="Straight Connector 7"/>
            <p:cNvCxnSpPr>
              <a:cxnSpLocks noChangeShapeType="1"/>
              <a:endCxn id="54" idx="1"/>
            </p:cNvCxnSpPr>
            <p:nvPr/>
          </p:nvCxnSpPr>
          <p:spPr bwMode="auto">
            <a:xfrm>
              <a:off x="139868" y="5326728"/>
              <a:ext cx="901531" cy="1096299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</a:ln>
          </p:spPr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107005" y="214313"/>
            <a:ext cx="7857483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MMU – 在页表中建立页的映射关系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Flowchart: Process 2"/>
          <p:cNvSpPr>
            <a:spLocks noChangeArrowheads="1"/>
          </p:cNvSpPr>
          <p:nvPr/>
        </p:nvSpPr>
        <p:spPr bwMode="auto">
          <a:xfrm>
            <a:off x="1016000" y="856614"/>
            <a:ext cx="3898900" cy="450850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Find the table entry in the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directory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Flowchart: Decision 4"/>
          <p:cNvSpPr>
            <a:spLocks noChangeArrowheads="1"/>
          </p:cNvSpPr>
          <p:nvPr/>
        </p:nvSpPr>
        <p:spPr bwMode="auto">
          <a:xfrm>
            <a:off x="998860" y="1666239"/>
            <a:ext cx="3933180" cy="660400"/>
          </a:xfrm>
          <a:prstGeom prst="flowChartDecision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</a:ln>
          <a:effectLst/>
        </p:spPr>
        <p:txBody>
          <a:bodyPr/>
          <a:lstStyle/>
          <a:p>
            <a:pPr>
              <a:buFont typeface="Arial" panose="02080604020202020204" charset="0"/>
              <a:buNone/>
              <a:defRPr/>
            </a:pP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table exists?</a:t>
            </a:r>
          </a:p>
        </p:txBody>
      </p:sp>
      <p:sp>
        <p:nvSpPr>
          <p:cNvPr id="30" name="Flowchart: Process 6"/>
          <p:cNvSpPr>
            <a:spLocks noChangeArrowheads="1"/>
          </p:cNvSpPr>
          <p:nvPr/>
        </p:nvSpPr>
        <p:spPr bwMode="auto">
          <a:xfrm>
            <a:off x="1016000" y="3383914"/>
            <a:ext cx="3898900" cy="450850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Find the entry in the page table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Flowchart: Process 8"/>
          <p:cNvSpPr>
            <a:spLocks noChangeArrowheads="1"/>
          </p:cNvSpPr>
          <p:nvPr/>
        </p:nvSpPr>
        <p:spPr bwMode="auto">
          <a:xfrm>
            <a:off x="1016000" y="4260214"/>
            <a:ext cx="3898900" cy="450850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Return a pointer to the entry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Flowchart: Process 9"/>
          <p:cNvSpPr>
            <a:spLocks noChangeArrowheads="1"/>
          </p:cNvSpPr>
          <p:nvPr/>
        </p:nvSpPr>
        <p:spPr bwMode="auto">
          <a:xfrm>
            <a:off x="4673600" y="2383789"/>
            <a:ext cx="3898900" cy="450850"/>
          </a:xfrm>
          <a:prstGeom prst="flowChartProcess">
            <a:avLst/>
          </a:prstGeom>
          <a:gradFill rotWithShape="1">
            <a:gsLst>
              <a:gs pos="100000">
                <a:srgbClr val="005072"/>
              </a:gs>
              <a:gs pos="0">
                <a:srgbClr val="007C8B"/>
              </a:gs>
              <a:gs pos="100000">
                <a:srgbClr val="E5EE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</a:ln>
          <a:effectLst/>
        </p:spPr>
        <p:txBody>
          <a:bodyPr anchor="ctr"/>
          <a:lstStyle/>
          <a:p>
            <a:pPr algn="ctr">
              <a:buFont typeface="Arial" panose="02080604020202020204" charset="0"/>
              <a:buNone/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Allocate a page for this table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Straight Arrow Connector 11"/>
          <p:cNvCxnSpPr>
            <a:cxnSpLocks noChangeShapeType="1"/>
            <a:stCxn id="28" idx="2"/>
            <a:endCxn id="29" idx="0"/>
          </p:cNvCxnSpPr>
          <p:nvPr/>
        </p:nvCxnSpPr>
        <p:spPr bwMode="auto">
          <a:xfrm>
            <a:off x="2965450" y="1307464"/>
            <a:ext cx="0" cy="35877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cxnSp>
        <p:nvCxnSpPr>
          <p:cNvPr id="34" name="Straight Arrow Connector 13"/>
          <p:cNvCxnSpPr>
            <a:cxnSpLocks noChangeShapeType="1"/>
            <a:stCxn id="29" idx="2"/>
            <a:endCxn id="30" idx="0"/>
          </p:cNvCxnSpPr>
          <p:nvPr/>
        </p:nvCxnSpPr>
        <p:spPr bwMode="auto">
          <a:xfrm>
            <a:off x="2965450" y="2326639"/>
            <a:ext cx="0" cy="1057275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cxnSp>
        <p:nvCxnSpPr>
          <p:cNvPr id="35" name="Straight Arrow Connector 15"/>
          <p:cNvCxnSpPr>
            <a:cxnSpLocks noChangeShapeType="1"/>
            <a:stCxn id="30" idx="2"/>
            <a:endCxn id="31" idx="0"/>
          </p:cNvCxnSpPr>
          <p:nvPr/>
        </p:nvCxnSpPr>
        <p:spPr bwMode="auto">
          <a:xfrm>
            <a:off x="2965450" y="3834764"/>
            <a:ext cx="0" cy="425450"/>
          </a:xfrm>
          <a:prstGeom prst="straightConnector1">
            <a:avLst/>
          </a:prstGeom>
          <a:noFill/>
          <a:ln w="28575">
            <a:solidFill>
              <a:srgbClr val="005072"/>
            </a:solidFill>
            <a:round/>
            <a:tailEnd type="arrow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cxnSp>
        <p:nvCxnSpPr>
          <p:cNvPr id="36" name="Elbow Connector 17"/>
          <p:cNvCxnSpPr>
            <a:cxnSpLocks noChangeShapeType="1"/>
            <a:stCxn id="29" idx="3"/>
            <a:endCxn id="32" idx="0"/>
          </p:cNvCxnSpPr>
          <p:nvPr/>
        </p:nvCxnSpPr>
        <p:spPr bwMode="auto">
          <a:xfrm>
            <a:off x="4932040" y="1996439"/>
            <a:ext cx="1691010" cy="387350"/>
          </a:xfrm>
          <a:prstGeom prst="bentConnector2">
            <a:avLst/>
          </a:prstGeom>
          <a:noFill/>
          <a:ln w="28575">
            <a:solidFill>
              <a:srgbClr val="005072"/>
            </a:solidFill>
            <a:miter lim="800000"/>
            <a:tailEnd type="arrow" w="med" len="med"/>
          </a:ln>
          <a:effectLst/>
        </p:spPr>
      </p:cxnSp>
      <p:cxnSp>
        <p:nvCxnSpPr>
          <p:cNvPr id="37" name="Elbow Connector 19"/>
          <p:cNvCxnSpPr>
            <a:cxnSpLocks noChangeShapeType="1"/>
            <a:stCxn id="32" idx="2"/>
          </p:cNvCxnSpPr>
          <p:nvPr/>
        </p:nvCxnSpPr>
        <p:spPr bwMode="auto">
          <a:xfrm rot="5400000">
            <a:off x="4652962" y="1147127"/>
            <a:ext cx="282575" cy="3657600"/>
          </a:xfrm>
          <a:prstGeom prst="bentConnector2">
            <a:avLst/>
          </a:prstGeom>
          <a:noFill/>
          <a:ln w="28575">
            <a:solidFill>
              <a:srgbClr val="005072"/>
            </a:solidFill>
            <a:miter lim="800000"/>
            <a:tailEnd type="arrow" w="med" len="med"/>
          </a:ln>
          <a:effectLst/>
        </p:spPr>
      </p:cxnSp>
      <p:sp>
        <p:nvSpPr>
          <p:cNvPr id="61" name="TextBox 20"/>
          <p:cNvSpPr txBox="1">
            <a:spLocks noChangeArrowheads="1"/>
          </p:cNvSpPr>
          <p:nvPr/>
        </p:nvSpPr>
        <p:spPr bwMode="auto">
          <a:xfrm>
            <a:off x="5318374" y="1626552"/>
            <a:ext cx="33374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endParaRPr lang="zh-CN" altLang="en-US" sz="1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21"/>
          <p:cNvSpPr txBox="1">
            <a:spLocks noChangeArrowheads="1"/>
          </p:cNvSpPr>
          <p:nvPr/>
        </p:nvSpPr>
        <p:spPr bwMode="auto">
          <a:xfrm>
            <a:off x="2665413" y="2485389"/>
            <a:ext cx="31771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8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endParaRPr lang="zh-CN" altLang="en-US" sz="1800" b="1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1"/>
          <p:cNvSpPr txBox="1">
            <a:spLocks noChangeArrowheads="1"/>
          </p:cNvSpPr>
          <p:nvPr/>
        </p:nvSpPr>
        <p:spPr bwMode="auto">
          <a:xfrm>
            <a:off x="6019800" y="4448804"/>
            <a:ext cx="176715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YOUR WORK!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47326" y="214313"/>
            <a:ext cx="8896674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600" b="1" spc="-15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MMU – 合并段机制+页机制（segmentation + paging）</a:t>
            </a:r>
            <a:endParaRPr lang="en-US" altLang="zh-CN" sz="2600" b="1" spc="-15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418110" y="1487438"/>
            <a:ext cx="360040" cy="10800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 bwMode="auto">
          <a:xfrm>
            <a:off x="2872383" y="1487438"/>
            <a:ext cx="701030" cy="10800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637309" y="1111523"/>
            <a:ext cx="0" cy="172591"/>
          </a:xfrm>
          <a:prstGeom prst="straightConnector1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244106" y="1111523"/>
            <a:ext cx="0" cy="265807"/>
          </a:xfrm>
          <a:prstGeom prst="straightConnector1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624609" y="1101998"/>
            <a:ext cx="63360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 bwMode="auto">
          <a:xfrm>
            <a:off x="3807470" y="1614562"/>
            <a:ext cx="576000" cy="257108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 bwMode="auto">
          <a:xfrm>
            <a:off x="2767608" y="2191642"/>
            <a:ext cx="576000" cy="964679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2771800" y="2538983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771800" y="2789932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811662" y="2538983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581874" y="2688332"/>
            <a:ext cx="576064" cy="0"/>
          </a:xfrm>
          <a:prstGeom prst="line">
            <a:avLst/>
          </a:prstGeom>
          <a:ln w="28575">
            <a:solidFill>
              <a:srgbClr val="00507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811662" y="2876798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811662" y="2999606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6581874" y="3022972"/>
            <a:ext cx="576064" cy="0"/>
          </a:xfrm>
          <a:prstGeom prst="line">
            <a:avLst/>
          </a:prstGeom>
          <a:ln w="28575">
            <a:solidFill>
              <a:srgbClr val="00507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347864" y="2692524"/>
            <a:ext cx="10800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442097" y="2679824"/>
            <a:ext cx="0" cy="56959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3441080" y="3237855"/>
            <a:ext cx="338832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3635896" y="2920231"/>
            <a:ext cx="144016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3639071" y="2914898"/>
            <a:ext cx="0" cy="32400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3548013" y="1784995"/>
            <a:ext cx="0" cy="129600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3541663" y="3085331"/>
            <a:ext cx="10800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4390975" y="2939281"/>
            <a:ext cx="14400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4534917" y="2075184"/>
            <a:ext cx="0" cy="86400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4624958" y="2529458"/>
            <a:ext cx="0" cy="67334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4534998" y="2075185"/>
            <a:ext cx="450000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4615433" y="2517775"/>
            <a:ext cx="532631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5160764" y="2156718"/>
            <a:ext cx="0" cy="37274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3811662" y="3249538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5523979" y="2150368"/>
            <a:ext cx="0" cy="86400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5436096" y="3020814"/>
            <a:ext cx="227626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5436096" y="3212455"/>
            <a:ext cx="227626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5448796" y="3010148"/>
            <a:ext cx="0" cy="21600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5996285" y="2147193"/>
            <a:ext cx="0" cy="238249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6003652" y="2369567"/>
            <a:ext cx="396000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6388075" y="2369567"/>
            <a:ext cx="0" cy="447923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6322417" y="2832348"/>
            <a:ext cx="227626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6259934" y="3023989"/>
            <a:ext cx="288000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335117" y="2821682"/>
            <a:ext cx="0" cy="21600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 bwMode="auto">
          <a:xfrm>
            <a:off x="4788024" y="2914898"/>
            <a:ext cx="576000" cy="553839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连接符 100"/>
          <p:cNvCxnSpPr/>
          <p:nvPr/>
        </p:nvCxnSpPr>
        <p:spPr>
          <a:xfrm>
            <a:off x="4788024" y="3135238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4788024" y="3258046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 bwMode="auto">
          <a:xfrm>
            <a:off x="5679678" y="2644899"/>
            <a:ext cx="576000" cy="553839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连接符 104"/>
          <p:cNvCxnSpPr/>
          <p:nvPr/>
        </p:nvCxnSpPr>
        <p:spPr>
          <a:xfrm>
            <a:off x="5679678" y="2954139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5679678" y="3076947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曲线连接符 107"/>
          <p:cNvCxnSpPr/>
          <p:nvPr/>
        </p:nvCxnSpPr>
        <p:spPr>
          <a:xfrm rot="16200000" flipV="1">
            <a:off x="3995939" y="3177533"/>
            <a:ext cx="648070" cy="504052"/>
          </a:xfrm>
          <a:prstGeom prst="curvedConnector3">
            <a:avLst>
              <a:gd name="adj1" fmla="val 11787"/>
            </a:avLst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4621783" y="3198738"/>
            <a:ext cx="144016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 bwMode="auto">
          <a:xfrm>
            <a:off x="5007222" y="2015877"/>
            <a:ext cx="1220961" cy="147191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115"/>
          <p:cNvCxnSpPr/>
          <p:nvPr/>
        </p:nvCxnSpPr>
        <p:spPr>
          <a:xfrm rot="5400000">
            <a:off x="5213846" y="2087885"/>
            <a:ext cx="14400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rot="5400000">
            <a:off x="5671178" y="2087885"/>
            <a:ext cx="14400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3203848" y="1796678"/>
            <a:ext cx="34942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3216548" y="1601862"/>
            <a:ext cx="0" cy="2075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 bwMode="auto">
          <a:xfrm>
            <a:off x="6567016" y="2382267"/>
            <a:ext cx="576000" cy="1875383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4" name="直接连接符 123"/>
          <p:cNvCxnSpPr/>
          <p:nvPr/>
        </p:nvCxnSpPr>
        <p:spPr>
          <a:xfrm>
            <a:off x="6567016" y="2800598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6567016" y="2923406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125"/>
          <p:cNvCxnSpPr/>
          <p:nvPr/>
        </p:nvCxnSpPr>
        <p:spPr>
          <a:xfrm flipV="1">
            <a:off x="3275856" y="3249538"/>
            <a:ext cx="288032" cy="216024"/>
          </a:xfrm>
          <a:prstGeom prst="curvedConnector3">
            <a:avLst>
              <a:gd name="adj1" fmla="val 92990"/>
            </a:avLst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2605559" y="2774057"/>
            <a:ext cx="144016" cy="0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2605559" y="1589161"/>
            <a:ext cx="0" cy="118800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3809628" y="2772152"/>
            <a:ext cx="576064" cy="0"/>
          </a:xfrm>
          <a:prstGeom prst="line">
            <a:avLst/>
          </a:prstGeom>
          <a:ln w="28575">
            <a:solidFill>
              <a:srgbClr val="00507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3809628" y="3099172"/>
            <a:ext cx="576064" cy="0"/>
          </a:xfrm>
          <a:prstGeom prst="line">
            <a:avLst/>
          </a:prstGeom>
          <a:ln w="28575">
            <a:solidFill>
              <a:srgbClr val="00507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7"/>
          <p:cNvSpPr txBox="1">
            <a:spLocks noChangeArrowheads="1"/>
          </p:cNvSpPr>
          <p:nvPr/>
        </p:nvSpPr>
        <p:spPr bwMode="auto">
          <a:xfrm>
            <a:off x="2445668" y="790218"/>
            <a:ext cx="100059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Logical Address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(or Far Pointer)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TextBox 7"/>
          <p:cNvSpPr txBox="1">
            <a:spLocks noChangeArrowheads="1"/>
          </p:cNvSpPr>
          <p:nvPr/>
        </p:nvSpPr>
        <p:spPr bwMode="auto">
          <a:xfrm>
            <a:off x="3630940" y="1304712"/>
            <a:ext cx="949299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Linear Address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      Space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TextBox 7"/>
          <p:cNvSpPr txBox="1">
            <a:spLocks noChangeArrowheads="1"/>
          </p:cNvSpPr>
          <p:nvPr/>
        </p:nvSpPr>
        <p:spPr bwMode="auto">
          <a:xfrm>
            <a:off x="2287940" y="1199406"/>
            <a:ext cx="644728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Selector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TextBox 7"/>
          <p:cNvSpPr txBox="1">
            <a:spLocks noChangeArrowheads="1"/>
          </p:cNvSpPr>
          <p:nvPr/>
        </p:nvSpPr>
        <p:spPr bwMode="auto">
          <a:xfrm>
            <a:off x="2980204" y="1309514"/>
            <a:ext cx="505267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TextBox 7"/>
          <p:cNvSpPr txBox="1">
            <a:spLocks noChangeArrowheads="1"/>
          </p:cNvSpPr>
          <p:nvPr/>
        </p:nvSpPr>
        <p:spPr bwMode="auto">
          <a:xfrm>
            <a:off x="2537108" y="1896626"/>
            <a:ext cx="1091966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Global Descriptor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   Table(GDT)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TextBox 7"/>
          <p:cNvSpPr txBox="1">
            <a:spLocks noChangeArrowheads="1"/>
          </p:cNvSpPr>
          <p:nvPr/>
        </p:nvSpPr>
        <p:spPr bwMode="auto">
          <a:xfrm>
            <a:off x="2696364" y="2487930"/>
            <a:ext cx="726481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Segment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Descriptor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TextBox 7"/>
          <p:cNvSpPr txBox="1">
            <a:spLocks noChangeArrowheads="1"/>
          </p:cNvSpPr>
          <p:nvPr/>
        </p:nvSpPr>
        <p:spPr bwMode="auto">
          <a:xfrm>
            <a:off x="2495927" y="3287638"/>
            <a:ext cx="875561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     Segment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Base Address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TextBox 7"/>
          <p:cNvSpPr txBox="1">
            <a:spLocks noChangeArrowheads="1"/>
          </p:cNvSpPr>
          <p:nvPr/>
        </p:nvSpPr>
        <p:spPr bwMode="auto">
          <a:xfrm>
            <a:off x="5137016" y="1847478"/>
            <a:ext cx="949299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Linear Address</a:t>
            </a:r>
          </a:p>
        </p:txBody>
      </p:sp>
      <p:sp>
        <p:nvSpPr>
          <p:cNvPr id="154" name="TextBox 7"/>
          <p:cNvSpPr txBox="1">
            <a:spLocks noChangeArrowheads="1"/>
          </p:cNvSpPr>
          <p:nvPr/>
        </p:nvSpPr>
        <p:spPr bwMode="auto">
          <a:xfrm>
            <a:off x="3775720" y="2343914"/>
            <a:ext cx="644728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</a:t>
            </a:r>
          </a:p>
        </p:txBody>
      </p:sp>
      <p:sp>
        <p:nvSpPr>
          <p:cNvPr id="155" name="TextBox 7"/>
          <p:cNvSpPr txBox="1">
            <a:spLocks noChangeArrowheads="1"/>
          </p:cNvSpPr>
          <p:nvPr/>
        </p:nvSpPr>
        <p:spPr bwMode="auto">
          <a:xfrm>
            <a:off x="3760480" y="2833886"/>
            <a:ext cx="683200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Lin. </a:t>
            </a:r>
            <a:r>
              <a:rPr lang="en-US" altLang="zh-CN" sz="8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Addr</a:t>
            </a: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sp>
        <p:nvSpPr>
          <p:cNvPr id="156" name="TextBox 7"/>
          <p:cNvSpPr txBox="1">
            <a:spLocks noChangeArrowheads="1"/>
          </p:cNvSpPr>
          <p:nvPr/>
        </p:nvSpPr>
        <p:spPr bwMode="auto">
          <a:xfrm>
            <a:off x="4514468" y="3655298"/>
            <a:ext cx="439544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Page</a:t>
            </a:r>
          </a:p>
        </p:txBody>
      </p:sp>
      <p:sp>
        <p:nvSpPr>
          <p:cNvPr id="157" name="TextBox 7"/>
          <p:cNvSpPr txBox="1">
            <a:spLocks noChangeArrowheads="1"/>
          </p:cNvSpPr>
          <p:nvPr/>
        </p:nvSpPr>
        <p:spPr bwMode="auto">
          <a:xfrm>
            <a:off x="4587240" y="2715766"/>
            <a:ext cx="950901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Page Directory</a:t>
            </a:r>
          </a:p>
        </p:txBody>
      </p:sp>
      <p:sp>
        <p:nvSpPr>
          <p:cNvPr id="158" name="TextBox 7"/>
          <p:cNvSpPr txBox="1">
            <a:spLocks noChangeArrowheads="1"/>
          </p:cNvSpPr>
          <p:nvPr/>
        </p:nvSpPr>
        <p:spPr bwMode="auto">
          <a:xfrm>
            <a:off x="5587732" y="2442210"/>
            <a:ext cx="752129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Page Table</a:t>
            </a:r>
          </a:p>
        </p:txBody>
      </p:sp>
      <p:sp>
        <p:nvSpPr>
          <p:cNvPr id="159" name="TextBox 7"/>
          <p:cNvSpPr txBox="1">
            <a:spLocks noChangeArrowheads="1"/>
          </p:cNvSpPr>
          <p:nvPr/>
        </p:nvSpPr>
        <p:spPr bwMode="auto">
          <a:xfrm>
            <a:off x="4980741" y="1983874"/>
            <a:ext cx="340158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Dir</a:t>
            </a:r>
          </a:p>
        </p:txBody>
      </p:sp>
      <p:sp>
        <p:nvSpPr>
          <p:cNvPr id="160" name="TextBox 7"/>
          <p:cNvSpPr txBox="1">
            <a:spLocks noChangeArrowheads="1"/>
          </p:cNvSpPr>
          <p:nvPr/>
        </p:nvSpPr>
        <p:spPr bwMode="auto">
          <a:xfrm>
            <a:off x="5283249" y="1983874"/>
            <a:ext cx="466794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Table</a:t>
            </a:r>
          </a:p>
        </p:txBody>
      </p:sp>
      <p:sp>
        <p:nvSpPr>
          <p:cNvPr id="161" name="TextBox 7"/>
          <p:cNvSpPr txBox="1">
            <a:spLocks noChangeArrowheads="1"/>
          </p:cNvSpPr>
          <p:nvPr/>
        </p:nvSpPr>
        <p:spPr bwMode="auto">
          <a:xfrm>
            <a:off x="5718725" y="1983874"/>
            <a:ext cx="505267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</a:p>
        </p:txBody>
      </p:sp>
      <p:sp>
        <p:nvSpPr>
          <p:cNvPr id="162" name="TextBox 7"/>
          <p:cNvSpPr txBox="1">
            <a:spLocks noChangeArrowheads="1"/>
          </p:cNvSpPr>
          <p:nvPr/>
        </p:nvSpPr>
        <p:spPr bwMode="auto">
          <a:xfrm>
            <a:off x="4844792" y="3082662"/>
            <a:ext cx="455574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Entry</a:t>
            </a:r>
          </a:p>
        </p:txBody>
      </p:sp>
      <p:sp>
        <p:nvSpPr>
          <p:cNvPr id="163" name="TextBox 7"/>
          <p:cNvSpPr txBox="1">
            <a:spLocks noChangeArrowheads="1"/>
          </p:cNvSpPr>
          <p:nvPr/>
        </p:nvSpPr>
        <p:spPr bwMode="auto">
          <a:xfrm>
            <a:off x="5741585" y="2908166"/>
            <a:ext cx="455574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Entry</a:t>
            </a:r>
          </a:p>
        </p:txBody>
      </p:sp>
      <p:sp>
        <p:nvSpPr>
          <p:cNvPr id="164" name="TextBox 7"/>
          <p:cNvSpPr txBox="1">
            <a:spLocks noChangeArrowheads="1"/>
          </p:cNvSpPr>
          <p:nvPr/>
        </p:nvSpPr>
        <p:spPr bwMode="auto">
          <a:xfrm>
            <a:off x="6622132" y="2487930"/>
            <a:ext cx="439544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Page</a:t>
            </a:r>
          </a:p>
        </p:txBody>
      </p:sp>
      <p:sp>
        <p:nvSpPr>
          <p:cNvPr id="165" name="TextBox 7"/>
          <p:cNvSpPr txBox="1">
            <a:spLocks noChangeArrowheads="1"/>
          </p:cNvSpPr>
          <p:nvPr/>
        </p:nvSpPr>
        <p:spPr bwMode="auto">
          <a:xfrm>
            <a:off x="6496784" y="2760722"/>
            <a:ext cx="723275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Phy</a:t>
            </a: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en-US" altLang="zh-CN" sz="8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Addr</a:t>
            </a: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sp>
        <p:nvSpPr>
          <p:cNvPr id="166" name="TextBox 7"/>
          <p:cNvSpPr txBox="1">
            <a:spLocks noChangeArrowheads="1"/>
          </p:cNvSpPr>
          <p:nvPr/>
        </p:nvSpPr>
        <p:spPr bwMode="auto">
          <a:xfrm>
            <a:off x="6542504" y="1939017"/>
            <a:ext cx="60465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Physical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Address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Space</a:t>
            </a:r>
          </a:p>
        </p:txBody>
      </p:sp>
      <p:cxnSp>
        <p:nvCxnSpPr>
          <p:cNvPr id="167" name="直接连接符 166"/>
          <p:cNvCxnSpPr/>
          <p:nvPr/>
        </p:nvCxnSpPr>
        <p:spPr>
          <a:xfrm>
            <a:off x="2642260" y="4326230"/>
            <a:ext cx="0" cy="2075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4628768" y="4326230"/>
            <a:ext cx="0" cy="2075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7202388" y="4326230"/>
            <a:ext cx="0" cy="2075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642260" y="4428718"/>
            <a:ext cx="57606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>
            <a:off x="3973076" y="4428718"/>
            <a:ext cx="1679044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>
            <a:off x="6038448" y="4428718"/>
            <a:ext cx="1174988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7"/>
          <p:cNvSpPr txBox="1">
            <a:spLocks noChangeArrowheads="1"/>
          </p:cNvSpPr>
          <p:nvPr/>
        </p:nvSpPr>
        <p:spPr bwMode="auto">
          <a:xfrm>
            <a:off x="5571728" y="4315946"/>
            <a:ext cx="545342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Paging</a:t>
            </a:r>
          </a:p>
        </p:txBody>
      </p:sp>
      <p:sp>
        <p:nvSpPr>
          <p:cNvPr id="176" name="TextBox 7"/>
          <p:cNvSpPr txBox="1">
            <a:spLocks noChangeArrowheads="1"/>
          </p:cNvSpPr>
          <p:nvPr/>
        </p:nvSpPr>
        <p:spPr bwMode="auto">
          <a:xfrm>
            <a:off x="3147080" y="4315946"/>
            <a:ext cx="936104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Segmentation</a:t>
            </a:r>
          </a:p>
        </p:txBody>
      </p:sp>
      <p:sp>
        <p:nvSpPr>
          <p:cNvPr id="177" name="TextBox 7"/>
          <p:cNvSpPr txBox="1">
            <a:spLocks noChangeArrowheads="1"/>
          </p:cNvSpPr>
          <p:nvPr/>
        </p:nvSpPr>
        <p:spPr bwMode="auto">
          <a:xfrm>
            <a:off x="1980565" y="4631055"/>
            <a:ext cx="5903595" cy="3511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图  段页式内存映射机制  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Segmentation and Paging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615478" y="214313"/>
            <a:ext cx="634089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x86 MMU – uCore内存管理初始化</a:t>
            </a:r>
            <a:endParaRPr lang="en-US" altLang="zh-CN" sz="2600" b="1" spc="-15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50813" y="2169229"/>
            <a:ext cx="1330325" cy="532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base</a:t>
            </a: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= 0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PG = no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943100" y="2200979"/>
            <a:ext cx="2515870" cy="532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base</a:t>
            </a: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= -0xC0000000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PG = no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740275" y="2200979"/>
            <a:ext cx="2515870" cy="532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base</a:t>
            </a: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= -0xC0000000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PG = yes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7359203" y="2200979"/>
            <a:ext cx="1283970" cy="532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 </a:t>
            </a:r>
            <a:r>
              <a:rPr lang="zh-CN" altLang="en-US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base</a:t>
            </a: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= 0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PG = yes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356112" y="1583442"/>
            <a:ext cx="127698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400" b="1" dirty="0" err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bootloader</a:t>
            </a: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2589848" y="1443742"/>
            <a:ext cx="1287780" cy="518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80604020202020204" charset="0"/>
              <a:buNone/>
            </a:pP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kernel</a:t>
            </a:r>
          </a:p>
          <a:p>
            <a:pPr algn="ctr" eaLnBrk="1" hangingPunct="1">
              <a:buFont typeface="Arial" panose="02080604020202020204" charset="0"/>
              <a:buNone/>
            </a:pP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(assembly)</a:t>
            </a: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4726941" y="1443742"/>
            <a:ext cx="2607945" cy="518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80604020202020204" charset="0"/>
              <a:buNone/>
            </a:pP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kernel</a:t>
            </a:r>
          </a:p>
          <a:p>
            <a:pPr algn="ctr" eaLnBrk="1" hangingPunct="1">
              <a:buFont typeface="Arial" panose="02080604020202020204" charset="0"/>
              <a:buNone/>
            </a:pP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(right after enabling PG)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7445246" y="1446917"/>
            <a:ext cx="1129665" cy="518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80604020202020204" charset="0"/>
              <a:buNone/>
            </a:pP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kernel</a:t>
            </a:r>
          </a:p>
          <a:p>
            <a:pPr algn="ctr" eaLnBrk="1" hangingPunct="1">
              <a:buFont typeface="Arial" panose="02080604020202020204" charset="0"/>
              <a:buNone/>
            </a:pP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(all done)</a:t>
            </a:r>
          </a:p>
        </p:txBody>
      </p:sp>
      <p:sp>
        <p:nvSpPr>
          <p:cNvPr id="13" name="Right Arrow 11"/>
          <p:cNvSpPr>
            <a:spLocks noChangeArrowheads="1"/>
          </p:cNvSpPr>
          <p:nvPr/>
        </p:nvSpPr>
        <p:spPr bwMode="auto">
          <a:xfrm>
            <a:off x="244475" y="3359854"/>
            <a:ext cx="8399463" cy="158750"/>
          </a:xfrm>
          <a:prstGeom prst="rightArrow">
            <a:avLst>
              <a:gd name="adj1" fmla="val 50000"/>
              <a:gd name="adj2" fmla="val 255732"/>
            </a:avLst>
          </a:prstGeom>
          <a:solidFill>
            <a:srgbClr val="005072"/>
          </a:solidFill>
          <a:ln w="9525">
            <a:solidFill>
              <a:srgbClr val="4A7EBB"/>
            </a:solidFill>
            <a:miter lim="800000"/>
          </a:ln>
          <a:effectLst/>
        </p:spPr>
        <p:txBody>
          <a:bodyPr/>
          <a:lstStyle/>
          <a:p>
            <a:pPr>
              <a:buFont typeface="Arial" panose="02080604020202020204" charset="0"/>
              <a:buNone/>
              <a:defRPr/>
            </a:pPr>
            <a:endParaRPr lang="zh-CN" altLang="en-US" sz="1400" b="1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AutoShape 12"/>
          <p:cNvCxnSpPr>
            <a:cxnSpLocks noChangeShapeType="1"/>
          </p:cNvCxnSpPr>
          <p:nvPr/>
        </p:nvCxnSpPr>
        <p:spPr bwMode="auto">
          <a:xfrm>
            <a:off x="1803400" y="903992"/>
            <a:ext cx="6350" cy="3249612"/>
          </a:xfrm>
          <a:prstGeom prst="straightConnector1">
            <a:avLst/>
          </a:prstGeom>
          <a:noFill/>
          <a:ln w="28575">
            <a:solidFill>
              <a:srgbClr val="005072"/>
            </a:solidFill>
            <a:prstDash val="dash"/>
            <a:round/>
          </a:ln>
        </p:spPr>
      </p:cxnSp>
      <p:cxnSp>
        <p:nvCxnSpPr>
          <p:cNvPr id="15" name="Straight Connector 13"/>
          <p:cNvCxnSpPr>
            <a:cxnSpLocks noChangeShapeType="1"/>
          </p:cNvCxnSpPr>
          <p:nvPr/>
        </p:nvCxnSpPr>
        <p:spPr bwMode="auto">
          <a:xfrm>
            <a:off x="4635500" y="903992"/>
            <a:ext cx="0" cy="2362200"/>
          </a:xfrm>
          <a:prstGeom prst="line">
            <a:avLst/>
          </a:prstGeom>
          <a:noFill/>
          <a:ln w="28575">
            <a:solidFill>
              <a:srgbClr val="005072"/>
            </a:solidFill>
            <a:prstDash val="dash"/>
            <a:round/>
          </a:ln>
        </p:spPr>
      </p:cxnSp>
      <p:cxnSp>
        <p:nvCxnSpPr>
          <p:cNvPr id="16" name="AutoShape 14"/>
          <p:cNvCxnSpPr>
            <a:cxnSpLocks noChangeShapeType="1"/>
          </p:cNvCxnSpPr>
          <p:nvPr/>
        </p:nvCxnSpPr>
        <p:spPr bwMode="auto">
          <a:xfrm>
            <a:off x="7334250" y="903992"/>
            <a:ext cx="0" cy="3459162"/>
          </a:xfrm>
          <a:prstGeom prst="straightConnector1">
            <a:avLst/>
          </a:prstGeom>
          <a:noFill/>
          <a:ln w="28575">
            <a:solidFill>
              <a:srgbClr val="005072"/>
            </a:solidFill>
            <a:prstDash val="dash"/>
            <a:round/>
          </a:ln>
        </p:spPr>
      </p:cxn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150813" y="3651954"/>
            <a:ext cx="1680845" cy="532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virtual address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base = 0x0</a:t>
            </a: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2689159" y="3758317"/>
            <a:ext cx="3678555" cy="3187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virtual address base = 0xC0000000</a:t>
            </a:r>
          </a:p>
        </p:txBody>
      </p: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7384603" y="3634492"/>
            <a:ext cx="1680845" cy="532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80604020202020204" charset="0"/>
              <a:buNone/>
            </a:pP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virtual address</a:t>
            </a:r>
          </a:p>
          <a:p>
            <a:pPr eaLnBrk="1" hangingPunct="1">
              <a:buFont typeface="Arial" panose="02080604020202020204" charset="0"/>
              <a:buNone/>
            </a:pPr>
            <a:r>
              <a: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base = 0x0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47326" y="214313"/>
            <a:ext cx="889667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spc="-15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MMU – 参考资料</a:t>
            </a:r>
            <a:endParaRPr lang="en-US" altLang="zh-CN" sz="3000" b="1" spc="-15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3" name="TextBox 10"/>
          <p:cNvSpPr txBox="1">
            <a:spLocks noChangeArrowheads="1"/>
          </p:cNvSpPr>
          <p:nvPr/>
        </p:nvSpPr>
        <p:spPr bwMode="auto">
          <a:xfrm>
            <a:off x="1196165" y="946949"/>
            <a:ext cx="685800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Chap. 3 &amp; 4, Vol. 3, Intel® and IA-32 Architectures Software Developer’s Manual</a:t>
            </a:r>
          </a:p>
        </p:txBody>
      </p:sp>
      <p:sp>
        <p:nvSpPr>
          <p:cNvPr id="24" name="矩形 8"/>
          <p:cNvSpPr>
            <a:spLocks noChangeArrowheads="1"/>
          </p:cNvSpPr>
          <p:nvPr/>
        </p:nvSpPr>
        <p:spPr bwMode="auto">
          <a:xfrm>
            <a:off x="785813" y="940929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928964" y="214313"/>
            <a:ext cx="4000490" cy="554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–区别?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4"/>
          <p:cNvSpPr txBox="1">
            <a:spLocks noChangeArrowheads="1"/>
          </p:cNvSpPr>
          <p:nvPr/>
        </p:nvSpPr>
        <p:spPr bwMode="auto">
          <a:xfrm>
            <a:off x="1116013" y="898529"/>
            <a:ext cx="68580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一些指令（比如特权指令）只能执行在</a:t>
            </a:r>
            <a:r>
              <a:rPr lang="en-US" altLang="zh-CN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ring 0 (e.g. </a:t>
            </a:r>
            <a:r>
              <a:rPr lang="en-US" altLang="zh-CN" sz="20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lgdt</a:t>
            </a:r>
            <a:r>
              <a:rPr lang="en-US" altLang="zh-CN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).</a:t>
            </a:r>
          </a:p>
        </p:txBody>
      </p:sp>
      <p:sp>
        <p:nvSpPr>
          <p:cNvPr id="25" name="矩形 6"/>
          <p:cNvSpPr>
            <a:spLocks noChangeArrowheads="1"/>
          </p:cNvSpPr>
          <p:nvPr/>
        </p:nvSpPr>
        <p:spPr bwMode="auto">
          <a:xfrm>
            <a:off x="758825" y="920754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8" name="TextBox 4"/>
          <p:cNvSpPr txBox="1">
            <a:spLocks noChangeArrowheads="1"/>
          </p:cNvSpPr>
          <p:nvPr/>
        </p:nvSpPr>
        <p:spPr bwMode="auto">
          <a:xfrm>
            <a:off x="1116013" y="1271587"/>
            <a:ext cx="4384681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CPU在如下时刻会检查特权级</a:t>
            </a:r>
            <a:endParaRPr lang="en-US" altLang="zh-CN" sz="2000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6"/>
          <p:cNvSpPr>
            <a:spLocks noChangeArrowheads="1"/>
          </p:cNvSpPr>
          <p:nvPr/>
        </p:nvSpPr>
        <p:spPr bwMode="auto">
          <a:xfrm>
            <a:off x="758825" y="1293812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1495457" y="1603375"/>
            <a:ext cx="2933667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/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访问数据段</a:t>
            </a:r>
            <a:endParaRPr lang="en-US" altLang="zh-CN" sz="2000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8" descr="小点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2225" y="173196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1504983" y="1936749"/>
            <a:ext cx="2995579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/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访问页</a:t>
            </a:r>
            <a:endParaRPr lang="en-US" altLang="zh-CN" sz="2000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3" name="图片 8" descr="小点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2225" y="2065336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1495457" y="2284414"/>
            <a:ext cx="5148245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/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进入中断服务例程（</a:t>
            </a:r>
            <a:r>
              <a:rPr lang="en-US" altLang="zh-CN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ISRs</a:t>
            </a:r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b="1" dirty="0" smtClean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5" name="图片 8" descr="小点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2225" y="2413001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1504983" y="2546353"/>
            <a:ext cx="2995579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/>
            <a:r>
              <a:rPr lang="en-US" altLang="zh-CN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pic>
        <p:nvPicPr>
          <p:cNvPr id="37" name="图片 8" descr="小点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2225" y="2746375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4"/>
          <p:cNvSpPr txBox="1">
            <a:spLocks noChangeArrowheads="1"/>
          </p:cNvSpPr>
          <p:nvPr/>
        </p:nvSpPr>
        <p:spPr bwMode="auto">
          <a:xfrm>
            <a:off x="1116013" y="2951168"/>
            <a:ext cx="4384681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如果检查失败会如何</a:t>
            </a:r>
            <a:r>
              <a:rPr lang="en-US" altLang="zh-CN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sp>
        <p:nvSpPr>
          <p:cNvPr id="39" name="矩形 6"/>
          <p:cNvSpPr>
            <a:spLocks noChangeArrowheads="1"/>
          </p:cNvSpPr>
          <p:nvPr/>
        </p:nvSpPr>
        <p:spPr bwMode="auto">
          <a:xfrm>
            <a:off x="758825" y="2973393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40" name="TextBox 4"/>
          <p:cNvSpPr txBox="1">
            <a:spLocks noChangeArrowheads="1"/>
          </p:cNvSpPr>
          <p:nvPr/>
        </p:nvSpPr>
        <p:spPr bwMode="auto">
          <a:xfrm>
            <a:off x="2187583" y="3500444"/>
            <a:ext cx="4384681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 algn="ctr">
              <a:buFont typeface="Monotype Sorts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General Protection Fault!</a:t>
            </a:r>
            <a:endParaRPr lang="zh-CN" altLang="en-US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–段选择子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23528" y="1131590"/>
            <a:ext cx="5001871" cy="2451100"/>
            <a:chOff x="2090409" y="1618878"/>
            <a:chExt cx="5001871" cy="2451100"/>
          </a:xfrm>
        </p:grpSpPr>
        <p:sp>
          <p:nvSpPr>
            <p:cNvPr id="4" name="矩形 3"/>
            <p:cNvSpPr/>
            <p:nvPr/>
          </p:nvSpPr>
          <p:spPr bwMode="auto">
            <a:xfrm>
              <a:off x="3071168" y="1924995"/>
              <a:ext cx="3530732" cy="414857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08157" y="1968007"/>
              <a:ext cx="1274987" cy="491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Index</a:t>
              </a:r>
              <a:endPara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rot="5400000">
              <a:off x="5892839" y="2135122"/>
              <a:ext cx="416010" cy="174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831825" y="1920338"/>
              <a:ext cx="29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 rot="10800000">
              <a:off x="3953851" y="2626105"/>
              <a:ext cx="2059594" cy="2305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5400000">
              <a:off x="5645172" y="2121424"/>
              <a:ext cx="414857" cy="218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646828" y="2493028"/>
              <a:ext cx="1557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Table Indicator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04638" y="2744708"/>
              <a:ext cx="783535" cy="275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0=GDT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06920" y="2960600"/>
              <a:ext cx="783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1=LDT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0409" y="3190910"/>
              <a:ext cx="5001871" cy="25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Requested Privilege Level</a:t>
              </a:r>
              <a:r>
                <a:rPr lang="zh-CN" altLang="en-US" sz="10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0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RPL</a:t>
              </a:r>
              <a:r>
                <a:rPr lang="zh-CN" altLang="en-US" sz="10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75574" y="3654053"/>
              <a:ext cx="4132580" cy="415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段选择子   </a:t>
              </a:r>
              <a:r>
                <a:rPr lang="en-US" altLang="zh-CN" sz="20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Segment Selector</a:t>
              </a:r>
              <a:endPara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308985" y="2328790"/>
              <a:ext cx="7666" cy="101828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4732475" y="3335825"/>
              <a:ext cx="1594192" cy="11245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5868448" y="2483271"/>
              <a:ext cx="266892" cy="218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062099" y="1637292"/>
              <a:ext cx="446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</a:p>
            <a:p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73704" y="1618878"/>
              <a:ext cx="263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37165" y="1618878"/>
              <a:ext cx="263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72239" y="1618878"/>
              <a:ext cx="263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46554" y="1618878"/>
              <a:ext cx="263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62527" y="1968007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RPL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59181" y="2083326"/>
              <a:ext cx="29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–段描述符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23528" y="1995686"/>
            <a:ext cx="4677740" cy="36392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>
            <a:stCxn id="26" idx="0"/>
            <a:endCxn id="26" idx="2"/>
          </p:cNvCxnSpPr>
          <p:nvPr/>
        </p:nvCxnSpPr>
        <p:spPr>
          <a:xfrm rot="16200000" flipH="1">
            <a:off x="2480438" y="2177468"/>
            <a:ext cx="363920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 bwMode="auto">
          <a:xfrm>
            <a:off x="323528" y="1315561"/>
            <a:ext cx="4677740" cy="4375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 rot="5400000">
            <a:off x="1029756" y="1541283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1241234" y="1534139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>
            <a:off x="1486794" y="1534139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5400000">
            <a:off x="1677992" y="1534139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5400000">
            <a:off x="1944342" y="1547078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5400000">
            <a:off x="2557816" y="1527669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5400000">
            <a:off x="2787869" y="1527669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>
            <a:off x="3094606" y="1527669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5400000">
            <a:off x="3350902" y="1527669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5400000">
            <a:off x="3861449" y="1546404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81"/>
          <p:cNvSpPr txBox="1"/>
          <p:nvPr/>
        </p:nvSpPr>
        <p:spPr>
          <a:xfrm>
            <a:off x="290810" y="1131280"/>
            <a:ext cx="416140" cy="28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  <a:p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82"/>
          <p:cNvSpPr txBox="1"/>
          <p:nvPr/>
        </p:nvSpPr>
        <p:spPr>
          <a:xfrm>
            <a:off x="946230" y="1144219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83"/>
          <p:cNvSpPr txBox="1"/>
          <p:nvPr/>
        </p:nvSpPr>
        <p:spPr>
          <a:xfrm>
            <a:off x="405488" y="1417728"/>
            <a:ext cx="10101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Base 31:24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84"/>
          <p:cNvSpPr txBox="1"/>
          <p:nvPr/>
        </p:nvSpPr>
        <p:spPr>
          <a:xfrm>
            <a:off x="1211021" y="1412347"/>
            <a:ext cx="306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85"/>
          <p:cNvSpPr txBox="1"/>
          <p:nvPr/>
        </p:nvSpPr>
        <p:spPr>
          <a:xfrm>
            <a:off x="1513615" y="1293725"/>
            <a:ext cx="848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86"/>
          <p:cNvSpPr txBox="1"/>
          <p:nvPr/>
        </p:nvSpPr>
        <p:spPr>
          <a:xfrm>
            <a:off x="1680274" y="1411259"/>
            <a:ext cx="5367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87"/>
          <p:cNvSpPr txBox="1"/>
          <p:nvPr/>
        </p:nvSpPr>
        <p:spPr>
          <a:xfrm>
            <a:off x="1902524" y="1278288"/>
            <a:ext cx="279130" cy="509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V</a:t>
            </a:r>
          </a:p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88"/>
          <p:cNvSpPr txBox="1"/>
          <p:nvPr/>
        </p:nvSpPr>
        <p:spPr>
          <a:xfrm>
            <a:off x="3846595" y="1151777"/>
            <a:ext cx="211167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89"/>
          <p:cNvSpPr txBox="1"/>
          <p:nvPr/>
        </p:nvSpPr>
        <p:spPr>
          <a:xfrm>
            <a:off x="4764041" y="1131280"/>
            <a:ext cx="305835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90"/>
          <p:cNvSpPr txBox="1"/>
          <p:nvPr/>
        </p:nvSpPr>
        <p:spPr>
          <a:xfrm>
            <a:off x="4967745" y="1429211"/>
            <a:ext cx="383387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91"/>
          <p:cNvSpPr txBox="1"/>
          <p:nvPr/>
        </p:nvSpPr>
        <p:spPr>
          <a:xfrm>
            <a:off x="4764041" y="1818916"/>
            <a:ext cx="228539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92"/>
          <p:cNvSpPr txBox="1"/>
          <p:nvPr/>
        </p:nvSpPr>
        <p:spPr>
          <a:xfrm>
            <a:off x="4954277" y="2089377"/>
            <a:ext cx="231599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93"/>
          <p:cNvSpPr txBox="1"/>
          <p:nvPr/>
        </p:nvSpPr>
        <p:spPr>
          <a:xfrm>
            <a:off x="2400858" y="1821995"/>
            <a:ext cx="364776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 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94"/>
          <p:cNvSpPr txBox="1"/>
          <p:nvPr/>
        </p:nvSpPr>
        <p:spPr>
          <a:xfrm>
            <a:off x="2101406" y="1287813"/>
            <a:ext cx="766843" cy="509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 err="1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</a:t>
            </a:r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algn="ctr"/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Limit</a:t>
            </a:r>
          </a:p>
          <a:p>
            <a:pPr algn="ctr"/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95"/>
          <p:cNvSpPr txBox="1"/>
          <p:nvPr/>
        </p:nvSpPr>
        <p:spPr>
          <a:xfrm>
            <a:off x="2753854" y="1430668"/>
            <a:ext cx="230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96"/>
          <p:cNvSpPr txBox="1"/>
          <p:nvPr/>
        </p:nvSpPr>
        <p:spPr>
          <a:xfrm>
            <a:off x="3027122" y="1288362"/>
            <a:ext cx="306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  <a:p>
            <a:r>
              <a:rPr lang="en-US" altLang="zh-CN" sz="1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  <a:p>
            <a:r>
              <a:rPr lang="en-US" altLang="zh-CN" sz="1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endParaRPr lang="zh-CN" altLang="en-US" sz="1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97"/>
          <p:cNvSpPr txBox="1"/>
          <p:nvPr/>
        </p:nvSpPr>
        <p:spPr>
          <a:xfrm>
            <a:off x="3582367" y="1418088"/>
            <a:ext cx="107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98"/>
          <p:cNvSpPr txBox="1"/>
          <p:nvPr/>
        </p:nvSpPr>
        <p:spPr>
          <a:xfrm>
            <a:off x="3315155" y="1418088"/>
            <a:ext cx="306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99"/>
          <p:cNvSpPr txBox="1"/>
          <p:nvPr/>
        </p:nvSpPr>
        <p:spPr>
          <a:xfrm>
            <a:off x="4109148" y="1424557"/>
            <a:ext cx="1150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Base 23</a:t>
            </a:r>
            <a:r>
              <a:rPr lang="zh-CN" altLang="en-US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100"/>
          <p:cNvSpPr txBox="1"/>
          <p:nvPr/>
        </p:nvSpPr>
        <p:spPr>
          <a:xfrm>
            <a:off x="762162" y="2056340"/>
            <a:ext cx="28373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Base  Address 15</a:t>
            </a:r>
            <a:r>
              <a:rPr lang="zh-CN" altLang="en-US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00 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101"/>
          <p:cNvSpPr txBox="1"/>
          <p:nvPr/>
        </p:nvSpPr>
        <p:spPr>
          <a:xfrm>
            <a:off x="3110309" y="2056340"/>
            <a:ext cx="2990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 Limit 15</a:t>
            </a:r>
            <a:r>
              <a:rPr lang="zh-CN" altLang="en-US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102"/>
          <p:cNvSpPr txBox="1"/>
          <p:nvPr/>
        </p:nvSpPr>
        <p:spPr>
          <a:xfrm>
            <a:off x="290810" y="1817902"/>
            <a:ext cx="416140" cy="28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  <a:p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103"/>
          <p:cNvSpPr txBox="1"/>
          <p:nvPr/>
        </p:nvSpPr>
        <p:spPr>
          <a:xfrm>
            <a:off x="4042098" y="1151777"/>
            <a:ext cx="211167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104"/>
          <p:cNvSpPr txBox="1"/>
          <p:nvPr/>
        </p:nvSpPr>
        <p:spPr>
          <a:xfrm>
            <a:off x="1192584" y="1144219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105"/>
          <p:cNvSpPr txBox="1"/>
          <p:nvPr/>
        </p:nvSpPr>
        <p:spPr>
          <a:xfrm>
            <a:off x="1415052" y="1144219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106"/>
          <p:cNvSpPr txBox="1"/>
          <p:nvPr/>
        </p:nvSpPr>
        <p:spPr>
          <a:xfrm>
            <a:off x="1637519" y="1144219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107"/>
          <p:cNvSpPr txBox="1"/>
          <p:nvPr/>
        </p:nvSpPr>
        <p:spPr>
          <a:xfrm>
            <a:off x="1873607" y="1144219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108"/>
          <p:cNvSpPr txBox="1"/>
          <p:nvPr/>
        </p:nvSpPr>
        <p:spPr>
          <a:xfrm>
            <a:off x="2090854" y="1144219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Box 109"/>
          <p:cNvSpPr txBox="1"/>
          <p:nvPr/>
        </p:nvSpPr>
        <p:spPr>
          <a:xfrm>
            <a:off x="2491976" y="1144219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110"/>
          <p:cNvSpPr txBox="1"/>
          <p:nvPr/>
        </p:nvSpPr>
        <p:spPr>
          <a:xfrm>
            <a:off x="2718643" y="1144219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TextBox 111"/>
          <p:cNvSpPr txBox="1"/>
          <p:nvPr/>
        </p:nvSpPr>
        <p:spPr>
          <a:xfrm>
            <a:off x="2893098" y="1144219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112"/>
          <p:cNvSpPr txBox="1"/>
          <p:nvPr/>
        </p:nvSpPr>
        <p:spPr>
          <a:xfrm>
            <a:off x="3087416" y="1144219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113"/>
          <p:cNvSpPr txBox="1"/>
          <p:nvPr/>
        </p:nvSpPr>
        <p:spPr>
          <a:xfrm>
            <a:off x="3266071" y="1144219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114"/>
          <p:cNvSpPr txBox="1"/>
          <p:nvPr/>
        </p:nvSpPr>
        <p:spPr>
          <a:xfrm>
            <a:off x="3507268" y="1144219"/>
            <a:ext cx="366442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115"/>
          <p:cNvSpPr txBox="1"/>
          <p:nvPr/>
        </p:nvSpPr>
        <p:spPr>
          <a:xfrm>
            <a:off x="2611042" y="1821995"/>
            <a:ext cx="364776" cy="1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 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56"/>
          <p:cNvSpPr txBox="1"/>
          <p:nvPr/>
        </p:nvSpPr>
        <p:spPr>
          <a:xfrm>
            <a:off x="762635" y="2593340"/>
            <a:ext cx="4603115" cy="415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段描述符 </a:t>
            </a:r>
            <a:r>
              <a:rPr lang="en-US" altLang="zh-CN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 Descriptor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–门描述符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96"/>
          <p:cNvSpPr txBox="1"/>
          <p:nvPr/>
        </p:nvSpPr>
        <p:spPr>
          <a:xfrm>
            <a:off x="3347864" y="1295360"/>
            <a:ext cx="30673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  <a:p>
            <a:r>
              <a:rPr lang="en-US" altLang="zh-CN" sz="105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  <a:p>
            <a:r>
              <a:rPr lang="en-US" altLang="zh-CN" sz="105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endParaRPr lang="zh-CN" altLang="en-US" sz="105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96"/>
          <p:cNvSpPr txBox="1"/>
          <p:nvPr/>
        </p:nvSpPr>
        <p:spPr>
          <a:xfrm>
            <a:off x="3347863" y="3418428"/>
            <a:ext cx="30673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  <a:p>
            <a:r>
              <a:rPr lang="en-US" altLang="zh-CN" sz="105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  <a:p>
            <a:r>
              <a:rPr lang="en-US" altLang="zh-CN" sz="105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endParaRPr lang="zh-CN" altLang="en-US" sz="105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85720" y="1257876"/>
            <a:ext cx="5688000" cy="63000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8" idx="0"/>
            <a:endCxn id="8" idx="2"/>
          </p:cNvCxnSpPr>
          <p:nvPr/>
        </p:nvCxnSpPr>
        <p:spPr>
          <a:xfrm rot="16200000" flipH="1">
            <a:off x="2814720" y="1572876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200000" flipH="1">
            <a:off x="2995235" y="1572876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200000" flipH="1">
            <a:off x="3352425" y="1572876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200000" flipH="1">
            <a:off x="4243799" y="1572876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auto">
          <a:xfrm>
            <a:off x="5214942" y="1260996"/>
            <a:ext cx="761898" cy="63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96"/>
          <p:cNvSpPr txBox="1"/>
          <p:nvPr/>
        </p:nvSpPr>
        <p:spPr>
          <a:xfrm>
            <a:off x="3079669" y="1461397"/>
            <a:ext cx="3067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16" name="TextBox 96"/>
          <p:cNvSpPr txBox="1"/>
          <p:nvPr/>
        </p:nvSpPr>
        <p:spPr>
          <a:xfrm>
            <a:off x="3643306" y="1456732"/>
            <a:ext cx="10001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  D  1  1  0</a:t>
            </a:r>
          </a:p>
        </p:txBody>
      </p:sp>
      <p:sp>
        <p:nvSpPr>
          <p:cNvPr id="17" name="TextBox 96"/>
          <p:cNvSpPr txBox="1"/>
          <p:nvPr/>
        </p:nvSpPr>
        <p:spPr>
          <a:xfrm>
            <a:off x="4553340" y="1456732"/>
            <a:ext cx="695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0   0   0</a:t>
            </a:r>
          </a:p>
        </p:txBody>
      </p:sp>
      <p:sp>
        <p:nvSpPr>
          <p:cNvPr id="18" name="TextBox 96"/>
          <p:cNvSpPr txBox="1"/>
          <p:nvPr/>
        </p:nvSpPr>
        <p:spPr>
          <a:xfrm>
            <a:off x="1217616" y="1456732"/>
            <a:ext cx="1143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 31..16</a:t>
            </a:r>
          </a:p>
        </p:txBody>
      </p:sp>
      <p:sp>
        <p:nvSpPr>
          <p:cNvPr id="19" name="TextBox 96"/>
          <p:cNvSpPr txBox="1"/>
          <p:nvPr/>
        </p:nvSpPr>
        <p:spPr>
          <a:xfrm>
            <a:off x="200287" y="1034232"/>
            <a:ext cx="35719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20" name="TextBox 96"/>
          <p:cNvSpPr txBox="1"/>
          <p:nvPr/>
        </p:nvSpPr>
        <p:spPr>
          <a:xfrm>
            <a:off x="2856301" y="1034232"/>
            <a:ext cx="35719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</a:t>
            </a:r>
          </a:p>
        </p:txBody>
      </p:sp>
      <p:sp>
        <p:nvSpPr>
          <p:cNvPr id="21" name="TextBox 96"/>
          <p:cNvSpPr txBox="1"/>
          <p:nvPr/>
        </p:nvSpPr>
        <p:spPr>
          <a:xfrm>
            <a:off x="3039423" y="1034232"/>
            <a:ext cx="35719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</a:t>
            </a:r>
          </a:p>
        </p:txBody>
      </p:sp>
      <p:sp>
        <p:nvSpPr>
          <p:cNvPr id="22" name="TextBox 96"/>
          <p:cNvSpPr txBox="1"/>
          <p:nvPr/>
        </p:nvSpPr>
        <p:spPr>
          <a:xfrm>
            <a:off x="3202422" y="1034232"/>
            <a:ext cx="35719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14</a:t>
            </a:r>
          </a:p>
        </p:txBody>
      </p:sp>
      <p:sp>
        <p:nvSpPr>
          <p:cNvPr id="23" name="TextBox 96"/>
          <p:cNvSpPr txBox="1"/>
          <p:nvPr/>
        </p:nvSpPr>
        <p:spPr>
          <a:xfrm>
            <a:off x="3419662" y="1034232"/>
            <a:ext cx="35719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13</a:t>
            </a:r>
          </a:p>
        </p:txBody>
      </p:sp>
      <p:sp>
        <p:nvSpPr>
          <p:cNvPr id="24" name="TextBox 96"/>
          <p:cNvSpPr txBox="1"/>
          <p:nvPr/>
        </p:nvSpPr>
        <p:spPr>
          <a:xfrm>
            <a:off x="3585863" y="1034232"/>
            <a:ext cx="35719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12</a:t>
            </a:r>
          </a:p>
        </p:txBody>
      </p:sp>
      <p:sp>
        <p:nvSpPr>
          <p:cNvPr id="25" name="TextBox 96"/>
          <p:cNvSpPr txBox="1"/>
          <p:nvPr/>
        </p:nvSpPr>
        <p:spPr>
          <a:xfrm>
            <a:off x="4360888" y="1034232"/>
            <a:ext cx="214314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8</a:t>
            </a:r>
          </a:p>
        </p:txBody>
      </p:sp>
      <p:sp>
        <p:nvSpPr>
          <p:cNvPr id="26" name="TextBox 96"/>
          <p:cNvSpPr txBox="1"/>
          <p:nvPr/>
        </p:nvSpPr>
        <p:spPr>
          <a:xfrm>
            <a:off x="4500562" y="1034232"/>
            <a:ext cx="214314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7</a:t>
            </a:r>
          </a:p>
        </p:txBody>
      </p:sp>
      <p:sp>
        <p:nvSpPr>
          <p:cNvPr id="27" name="TextBox 96"/>
          <p:cNvSpPr txBox="1"/>
          <p:nvPr/>
        </p:nvSpPr>
        <p:spPr>
          <a:xfrm>
            <a:off x="5003830" y="1034232"/>
            <a:ext cx="214314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  <p:sp>
        <p:nvSpPr>
          <p:cNvPr id="28" name="TextBox 96"/>
          <p:cNvSpPr txBox="1"/>
          <p:nvPr/>
        </p:nvSpPr>
        <p:spPr>
          <a:xfrm>
            <a:off x="5158962" y="1034232"/>
            <a:ext cx="214314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29" name="TextBox 96"/>
          <p:cNvSpPr txBox="1"/>
          <p:nvPr/>
        </p:nvSpPr>
        <p:spPr>
          <a:xfrm>
            <a:off x="5795776" y="1034232"/>
            <a:ext cx="214314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30" name="TextBox 96"/>
          <p:cNvSpPr txBox="1"/>
          <p:nvPr/>
        </p:nvSpPr>
        <p:spPr>
          <a:xfrm>
            <a:off x="5954110" y="144127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285720" y="2147787"/>
            <a:ext cx="5688000" cy="63000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rot="16200000" flipH="1">
            <a:off x="2827446" y="2462787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96"/>
          <p:cNvSpPr txBox="1"/>
          <p:nvPr/>
        </p:nvSpPr>
        <p:spPr>
          <a:xfrm>
            <a:off x="1000100" y="2340239"/>
            <a:ext cx="16398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 Selector</a:t>
            </a:r>
          </a:p>
        </p:txBody>
      </p:sp>
      <p:sp>
        <p:nvSpPr>
          <p:cNvPr id="42" name="TextBox 96"/>
          <p:cNvSpPr txBox="1"/>
          <p:nvPr/>
        </p:nvSpPr>
        <p:spPr>
          <a:xfrm>
            <a:off x="200287" y="1924143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43" name="TextBox 96"/>
          <p:cNvSpPr txBox="1"/>
          <p:nvPr/>
        </p:nvSpPr>
        <p:spPr>
          <a:xfrm>
            <a:off x="2856301" y="1924143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</a:t>
            </a:r>
          </a:p>
        </p:txBody>
      </p:sp>
      <p:sp>
        <p:nvSpPr>
          <p:cNvPr id="44" name="TextBox 96"/>
          <p:cNvSpPr txBox="1"/>
          <p:nvPr/>
        </p:nvSpPr>
        <p:spPr>
          <a:xfrm>
            <a:off x="3039423" y="1924143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</a:t>
            </a:r>
          </a:p>
        </p:txBody>
      </p:sp>
      <p:sp>
        <p:nvSpPr>
          <p:cNvPr id="45" name="TextBox 96"/>
          <p:cNvSpPr txBox="1"/>
          <p:nvPr/>
        </p:nvSpPr>
        <p:spPr>
          <a:xfrm>
            <a:off x="5795776" y="1924143"/>
            <a:ext cx="2143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46" name="TextBox 96"/>
          <p:cNvSpPr txBox="1"/>
          <p:nvPr/>
        </p:nvSpPr>
        <p:spPr>
          <a:xfrm>
            <a:off x="5954110" y="2331185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47" name="TextBox 96"/>
          <p:cNvSpPr txBox="1"/>
          <p:nvPr/>
        </p:nvSpPr>
        <p:spPr>
          <a:xfrm>
            <a:off x="3936925" y="2331829"/>
            <a:ext cx="1071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 15..0</a:t>
            </a:r>
          </a:p>
        </p:txBody>
      </p:sp>
      <p:sp>
        <p:nvSpPr>
          <p:cNvPr id="48" name="TextBox 96"/>
          <p:cNvSpPr txBox="1"/>
          <p:nvPr/>
        </p:nvSpPr>
        <p:spPr>
          <a:xfrm>
            <a:off x="2638509" y="2925195"/>
            <a:ext cx="1178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Trap Gate</a:t>
            </a:r>
          </a:p>
        </p:txBody>
      </p:sp>
      <p:sp>
        <p:nvSpPr>
          <p:cNvPr id="49" name="TextBox 96"/>
          <p:cNvSpPr txBox="1"/>
          <p:nvPr/>
        </p:nvSpPr>
        <p:spPr>
          <a:xfrm>
            <a:off x="3347864" y="3427707"/>
            <a:ext cx="30673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  <a:p>
            <a:r>
              <a:rPr lang="en-US" altLang="zh-CN" sz="105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  <a:p>
            <a:r>
              <a:rPr lang="en-US" altLang="zh-CN" sz="105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endParaRPr lang="zh-CN" altLang="en-US" sz="105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285720" y="3390223"/>
            <a:ext cx="5688000" cy="63000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>
            <a:stCxn id="50" idx="0"/>
            <a:endCxn id="50" idx="2"/>
          </p:cNvCxnSpPr>
          <p:nvPr/>
        </p:nvCxnSpPr>
        <p:spPr>
          <a:xfrm rot="16200000" flipH="1">
            <a:off x="2814720" y="3705223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rot="16200000" flipH="1">
            <a:off x="2995235" y="3705223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16200000" flipH="1">
            <a:off x="3352425" y="3705223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16200000" flipH="1">
            <a:off x="4243799" y="3705223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 bwMode="auto">
          <a:xfrm>
            <a:off x="5214942" y="3393343"/>
            <a:ext cx="761898" cy="63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96"/>
          <p:cNvSpPr txBox="1"/>
          <p:nvPr/>
        </p:nvSpPr>
        <p:spPr>
          <a:xfrm>
            <a:off x="3079669" y="3593744"/>
            <a:ext cx="3067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57" name="TextBox 96"/>
          <p:cNvSpPr txBox="1"/>
          <p:nvPr/>
        </p:nvSpPr>
        <p:spPr>
          <a:xfrm>
            <a:off x="3643306" y="3589079"/>
            <a:ext cx="10001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  D  1  1  1</a:t>
            </a:r>
          </a:p>
        </p:txBody>
      </p:sp>
      <p:sp>
        <p:nvSpPr>
          <p:cNvPr id="58" name="TextBox 96"/>
          <p:cNvSpPr txBox="1"/>
          <p:nvPr/>
        </p:nvSpPr>
        <p:spPr>
          <a:xfrm>
            <a:off x="4553340" y="3589079"/>
            <a:ext cx="695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0   0   0</a:t>
            </a:r>
          </a:p>
        </p:txBody>
      </p:sp>
      <p:sp>
        <p:nvSpPr>
          <p:cNvPr id="59" name="TextBox 96"/>
          <p:cNvSpPr txBox="1"/>
          <p:nvPr/>
        </p:nvSpPr>
        <p:spPr>
          <a:xfrm>
            <a:off x="1217616" y="3589079"/>
            <a:ext cx="1143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 31..16</a:t>
            </a:r>
          </a:p>
        </p:txBody>
      </p:sp>
      <p:sp>
        <p:nvSpPr>
          <p:cNvPr id="60" name="TextBox 96"/>
          <p:cNvSpPr txBox="1"/>
          <p:nvPr/>
        </p:nvSpPr>
        <p:spPr>
          <a:xfrm>
            <a:off x="200287" y="3166579"/>
            <a:ext cx="35719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61" name="TextBox 96"/>
          <p:cNvSpPr txBox="1"/>
          <p:nvPr/>
        </p:nvSpPr>
        <p:spPr>
          <a:xfrm>
            <a:off x="2856301" y="3166579"/>
            <a:ext cx="35719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</a:t>
            </a:r>
          </a:p>
        </p:txBody>
      </p:sp>
      <p:sp>
        <p:nvSpPr>
          <p:cNvPr id="62" name="TextBox 96"/>
          <p:cNvSpPr txBox="1"/>
          <p:nvPr/>
        </p:nvSpPr>
        <p:spPr>
          <a:xfrm>
            <a:off x="3039423" y="3166579"/>
            <a:ext cx="35719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</a:t>
            </a:r>
          </a:p>
        </p:txBody>
      </p:sp>
      <p:sp>
        <p:nvSpPr>
          <p:cNvPr id="63" name="TextBox 96"/>
          <p:cNvSpPr txBox="1"/>
          <p:nvPr/>
        </p:nvSpPr>
        <p:spPr>
          <a:xfrm>
            <a:off x="3202422" y="3166579"/>
            <a:ext cx="35719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14</a:t>
            </a:r>
          </a:p>
        </p:txBody>
      </p:sp>
      <p:sp>
        <p:nvSpPr>
          <p:cNvPr id="64" name="TextBox 96"/>
          <p:cNvSpPr txBox="1"/>
          <p:nvPr/>
        </p:nvSpPr>
        <p:spPr>
          <a:xfrm>
            <a:off x="3419662" y="3166579"/>
            <a:ext cx="35719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13</a:t>
            </a:r>
          </a:p>
        </p:txBody>
      </p:sp>
      <p:sp>
        <p:nvSpPr>
          <p:cNvPr id="65" name="TextBox 96"/>
          <p:cNvSpPr txBox="1"/>
          <p:nvPr/>
        </p:nvSpPr>
        <p:spPr>
          <a:xfrm>
            <a:off x="3585863" y="3166579"/>
            <a:ext cx="35719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12</a:t>
            </a:r>
          </a:p>
        </p:txBody>
      </p:sp>
      <p:sp>
        <p:nvSpPr>
          <p:cNvPr id="66" name="TextBox 96"/>
          <p:cNvSpPr txBox="1"/>
          <p:nvPr/>
        </p:nvSpPr>
        <p:spPr>
          <a:xfrm>
            <a:off x="4360888" y="3166579"/>
            <a:ext cx="214314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8</a:t>
            </a:r>
          </a:p>
        </p:txBody>
      </p:sp>
      <p:sp>
        <p:nvSpPr>
          <p:cNvPr id="67" name="TextBox 96"/>
          <p:cNvSpPr txBox="1"/>
          <p:nvPr/>
        </p:nvSpPr>
        <p:spPr>
          <a:xfrm>
            <a:off x="4500562" y="3166579"/>
            <a:ext cx="214314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7</a:t>
            </a:r>
          </a:p>
        </p:txBody>
      </p:sp>
      <p:sp>
        <p:nvSpPr>
          <p:cNvPr id="68" name="TextBox 96"/>
          <p:cNvSpPr txBox="1"/>
          <p:nvPr/>
        </p:nvSpPr>
        <p:spPr>
          <a:xfrm>
            <a:off x="5003830" y="3166579"/>
            <a:ext cx="214314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  <p:sp>
        <p:nvSpPr>
          <p:cNvPr id="69" name="TextBox 96"/>
          <p:cNvSpPr txBox="1"/>
          <p:nvPr/>
        </p:nvSpPr>
        <p:spPr>
          <a:xfrm>
            <a:off x="5158962" y="3166579"/>
            <a:ext cx="214314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70" name="TextBox 96"/>
          <p:cNvSpPr txBox="1"/>
          <p:nvPr/>
        </p:nvSpPr>
        <p:spPr>
          <a:xfrm>
            <a:off x="5795776" y="3166579"/>
            <a:ext cx="214314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71" name="TextBox 96"/>
          <p:cNvSpPr txBox="1"/>
          <p:nvPr/>
        </p:nvSpPr>
        <p:spPr>
          <a:xfrm>
            <a:off x="5954110" y="3573621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72" name="矩形 71"/>
          <p:cNvSpPr/>
          <p:nvPr/>
        </p:nvSpPr>
        <p:spPr bwMode="auto">
          <a:xfrm>
            <a:off x="285720" y="4282952"/>
            <a:ext cx="5688000" cy="63000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/>
          <p:cNvCxnSpPr/>
          <p:nvPr/>
        </p:nvCxnSpPr>
        <p:spPr>
          <a:xfrm rot="16200000" flipH="1">
            <a:off x="2827446" y="4597952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96"/>
          <p:cNvSpPr txBox="1"/>
          <p:nvPr/>
        </p:nvSpPr>
        <p:spPr>
          <a:xfrm>
            <a:off x="1000100" y="4475404"/>
            <a:ext cx="16398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 Selector</a:t>
            </a:r>
          </a:p>
        </p:txBody>
      </p:sp>
      <p:sp>
        <p:nvSpPr>
          <p:cNvPr id="75" name="TextBox 96"/>
          <p:cNvSpPr txBox="1"/>
          <p:nvPr/>
        </p:nvSpPr>
        <p:spPr>
          <a:xfrm>
            <a:off x="200287" y="4059308"/>
            <a:ext cx="35719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76" name="TextBox 96"/>
          <p:cNvSpPr txBox="1"/>
          <p:nvPr/>
        </p:nvSpPr>
        <p:spPr>
          <a:xfrm>
            <a:off x="2856301" y="4059308"/>
            <a:ext cx="35719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</a:t>
            </a:r>
          </a:p>
        </p:txBody>
      </p:sp>
      <p:sp>
        <p:nvSpPr>
          <p:cNvPr id="77" name="TextBox 96"/>
          <p:cNvSpPr txBox="1"/>
          <p:nvPr/>
        </p:nvSpPr>
        <p:spPr>
          <a:xfrm>
            <a:off x="3039423" y="4059308"/>
            <a:ext cx="35719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</a:t>
            </a:r>
          </a:p>
        </p:txBody>
      </p:sp>
      <p:sp>
        <p:nvSpPr>
          <p:cNvPr id="78" name="TextBox 96"/>
          <p:cNvSpPr txBox="1"/>
          <p:nvPr/>
        </p:nvSpPr>
        <p:spPr>
          <a:xfrm>
            <a:off x="5795776" y="4059308"/>
            <a:ext cx="214314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79" name="TextBox 96"/>
          <p:cNvSpPr txBox="1"/>
          <p:nvPr/>
        </p:nvSpPr>
        <p:spPr>
          <a:xfrm>
            <a:off x="5954110" y="446635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80" name="TextBox 96"/>
          <p:cNvSpPr txBox="1"/>
          <p:nvPr/>
        </p:nvSpPr>
        <p:spPr>
          <a:xfrm>
            <a:off x="3936925" y="4466994"/>
            <a:ext cx="1071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 15..0</a:t>
            </a:r>
          </a:p>
        </p:txBody>
      </p:sp>
      <p:sp>
        <p:nvSpPr>
          <p:cNvPr id="81" name="TextBox 96"/>
          <p:cNvSpPr txBox="1"/>
          <p:nvPr/>
        </p:nvSpPr>
        <p:spPr>
          <a:xfrm>
            <a:off x="2446058" y="804460"/>
            <a:ext cx="15451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Interrupt Gate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–特权转移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1337556" y="115451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DPL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23"/>
          <p:cNvSpPr txBox="1"/>
          <p:nvPr/>
        </p:nvSpPr>
        <p:spPr>
          <a:xfrm>
            <a:off x="1286540" y="2724775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DPL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053010" y="1133660"/>
            <a:ext cx="1080000" cy="160200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2057675" y="1389959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057675" y="1652386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057675" y="1924143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057675" y="2186570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057675" y="2466194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3"/>
          <p:cNvSpPr txBox="1"/>
          <p:nvPr/>
        </p:nvSpPr>
        <p:spPr>
          <a:xfrm>
            <a:off x="2391540" y="911755"/>
            <a:ext cx="42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IDT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3"/>
          <p:cNvSpPr txBox="1"/>
          <p:nvPr/>
        </p:nvSpPr>
        <p:spPr>
          <a:xfrm>
            <a:off x="1042085" y="1585613"/>
            <a:ext cx="78581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Interrupt</a:t>
            </a:r>
          </a:p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  Vector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733140" y="1785932"/>
            <a:ext cx="285752" cy="1588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 bwMode="auto">
          <a:xfrm>
            <a:off x="2053010" y="3362233"/>
            <a:ext cx="1080000" cy="160200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2057675" y="3618532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057675" y="3880959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057675" y="4152716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057675" y="4415143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057675" y="4694767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3"/>
          <p:cNvSpPr txBox="1"/>
          <p:nvPr/>
        </p:nvSpPr>
        <p:spPr>
          <a:xfrm>
            <a:off x="2121535" y="3140075"/>
            <a:ext cx="1228090" cy="25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GDT or LDT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747135" y="4014505"/>
            <a:ext cx="285752" cy="1588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3"/>
          <p:cNvSpPr txBox="1"/>
          <p:nvPr/>
        </p:nvSpPr>
        <p:spPr>
          <a:xfrm>
            <a:off x="2147773" y="159960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Interrupt or</a:t>
            </a:r>
          </a:p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Trap Gate   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23"/>
          <p:cNvSpPr txBox="1"/>
          <p:nvPr/>
        </p:nvSpPr>
        <p:spPr>
          <a:xfrm>
            <a:off x="2185093" y="3831935"/>
            <a:ext cx="92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Segment</a:t>
            </a:r>
          </a:p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Descriptor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rot="10800000">
            <a:off x="1848026" y="1396087"/>
            <a:ext cx="876824" cy="450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23"/>
          <p:cNvSpPr txBox="1"/>
          <p:nvPr/>
        </p:nvSpPr>
        <p:spPr>
          <a:xfrm>
            <a:off x="1900555" y="2806065"/>
            <a:ext cx="1587500" cy="30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 Selector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23"/>
          <p:cNvSpPr txBox="1"/>
          <p:nvPr/>
        </p:nvSpPr>
        <p:spPr>
          <a:xfrm>
            <a:off x="3060299" y="1275925"/>
            <a:ext cx="6429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3147905" y="1729952"/>
            <a:ext cx="468000" cy="1588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864024" y="1729952"/>
            <a:ext cx="306000" cy="1588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752064" y="2862167"/>
            <a:ext cx="414000" cy="1588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 bwMode="auto">
          <a:xfrm>
            <a:off x="4165234" y="1133660"/>
            <a:ext cx="1080000" cy="172440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4169899" y="1464599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169899" y="1727026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3"/>
          <p:cNvSpPr txBox="1"/>
          <p:nvPr/>
        </p:nvSpPr>
        <p:spPr>
          <a:xfrm>
            <a:off x="4317440" y="1414747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Interrupt</a:t>
            </a:r>
          </a:p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Procedure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23"/>
          <p:cNvSpPr txBox="1"/>
          <p:nvPr/>
        </p:nvSpPr>
        <p:spPr>
          <a:xfrm>
            <a:off x="4129653" y="742352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Destination</a:t>
            </a:r>
          </a:p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Code Segment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23"/>
          <p:cNvSpPr txBox="1"/>
          <p:nvPr/>
        </p:nvSpPr>
        <p:spPr>
          <a:xfrm>
            <a:off x="3721100" y="3332480"/>
            <a:ext cx="128651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Base</a:t>
            </a:r>
          </a:p>
          <a:p>
            <a:r>
              <a:rPr lang="en-US" altLang="zh-CN" sz="1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Address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 rot="16200000" flipH="1">
            <a:off x="2635859" y="2964948"/>
            <a:ext cx="221400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rot="16200000" flipH="1">
            <a:off x="2938612" y="2472145"/>
            <a:ext cx="124200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138575" y="1857370"/>
            <a:ext cx="432000" cy="1588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753263" y="3081146"/>
            <a:ext cx="181800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16200000" flipH="1">
            <a:off x="1282391" y="3537069"/>
            <a:ext cx="95400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1714480" y="3003798"/>
            <a:ext cx="736719" cy="10747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 bwMode="auto">
          <a:xfrm>
            <a:off x="3631050" y="1632263"/>
            <a:ext cx="216000" cy="216000"/>
          </a:xfrm>
          <a:prstGeom prst="ellipse">
            <a:avLst/>
          </a:prstGeom>
          <a:noFill/>
          <a:ln w="28575">
            <a:solidFill>
              <a:srgbClr val="005072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23"/>
          <p:cNvSpPr txBox="1"/>
          <p:nvPr/>
        </p:nvSpPr>
        <p:spPr>
          <a:xfrm>
            <a:off x="3559612" y="1565490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3149368" y="4064357"/>
            <a:ext cx="594000" cy="1588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56"/>
          <p:cNvSpPr txBox="1"/>
          <p:nvPr/>
        </p:nvSpPr>
        <p:spPr>
          <a:xfrm>
            <a:off x="-108368" y="1875727"/>
            <a:ext cx="2808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中断</a:t>
            </a:r>
            <a:r>
              <a:rPr lang="en-US" altLang="zh-CN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/Trap</a:t>
            </a:r>
            <a:r>
              <a: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21"/>
          <p:cNvSpPr txBox="1">
            <a:spLocks noChangeArrowheads="1"/>
          </p:cNvSpPr>
          <p:nvPr/>
        </p:nvSpPr>
        <p:spPr bwMode="auto">
          <a:xfrm>
            <a:off x="263858" y="3341118"/>
            <a:ext cx="146706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20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内存段访问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007C8B"/>
          </a:solidFill>
          <a:miter lim="800000"/>
        </a:ln>
      </a:spPr>
      <a:bodyPr wrap="none" rtlCol="0" anchor="ctr"/>
      <a:lstStyle>
        <a:defPPr algn="ctr">
          <a:defRPr/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2719</Words>
  <Application>Microsoft Office PowerPoint</Application>
  <PresentationFormat>全屏显示(16:9)</PresentationFormat>
  <Paragraphs>1273</Paragraphs>
  <Slides>48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Office 主题</vt:lpstr>
      <vt:lpstr>幻灯片 1</vt:lpstr>
      <vt:lpstr>幻灯片 2</vt:lpstr>
      <vt:lpstr>X86 特权级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X86 内存管理单元 MMU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MECHREVO</cp:lastModifiedBy>
  <cp:revision>407</cp:revision>
  <dcterms:created xsi:type="dcterms:W3CDTF">2017-03-13T03:01:33Z</dcterms:created>
  <dcterms:modified xsi:type="dcterms:W3CDTF">2019-08-22T17:19:10Z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