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364" r:id="rId2"/>
    <p:sldId id="374" r:id="rId3"/>
    <p:sldId id="373" r:id="rId4"/>
    <p:sldId id="413" r:id="rId5"/>
    <p:sldId id="363" r:id="rId6"/>
    <p:sldId id="415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23" r:id="rId15"/>
    <p:sldId id="424" r:id="rId16"/>
    <p:sldId id="425" r:id="rId17"/>
    <p:sldId id="426" r:id="rId18"/>
    <p:sldId id="427" r:id="rId19"/>
    <p:sldId id="428" r:id="rId20"/>
    <p:sldId id="429" r:id="rId21"/>
    <p:sldId id="430" r:id="rId22"/>
    <p:sldId id="431" r:id="rId23"/>
    <p:sldId id="432" r:id="rId24"/>
    <p:sldId id="433" r:id="rId25"/>
    <p:sldId id="434" r:id="rId26"/>
    <p:sldId id="435" r:id="rId27"/>
    <p:sldId id="436" r:id="rId28"/>
    <p:sldId id="437" r:id="rId29"/>
    <p:sldId id="438" r:id="rId30"/>
    <p:sldId id="439" r:id="rId31"/>
    <p:sldId id="440" r:id="rId32"/>
    <p:sldId id="441" r:id="rId33"/>
    <p:sldId id="442" r:id="rId34"/>
    <p:sldId id="443" r:id="rId35"/>
    <p:sldId id="444" r:id="rId36"/>
    <p:sldId id="445" r:id="rId37"/>
    <p:sldId id="446" r:id="rId38"/>
    <p:sldId id="447" r:id="rId39"/>
    <p:sldId id="448" r:id="rId40"/>
    <p:sldId id="449" r:id="rId41"/>
    <p:sldId id="450" r:id="rId42"/>
    <p:sldId id="451" r:id="rId43"/>
    <p:sldId id="452" r:id="rId44"/>
    <p:sldId id="453" r:id="rId45"/>
    <p:sldId id="454" r:id="rId46"/>
    <p:sldId id="455" r:id="rId47"/>
    <p:sldId id="456" r:id="rId4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99FFFF"/>
    <a:srgbClr val="0EB1C8"/>
    <a:srgbClr val="D9D9D9"/>
    <a:srgbClr val="A6A6A6"/>
    <a:srgbClr val="0E4DC8"/>
    <a:srgbClr val="FDD000"/>
    <a:srgbClr val="FFF9B1"/>
    <a:srgbClr val="000099"/>
    <a:srgbClr val="CC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263" autoAdjust="0"/>
    <p:restoredTop sz="94660"/>
  </p:normalViewPr>
  <p:slideViewPr>
    <p:cSldViewPr>
      <p:cViewPr varScale="1">
        <p:scale>
          <a:sx n="110" d="100"/>
          <a:sy n="110" d="100"/>
        </p:scale>
        <p:origin x="-859" y="-67"/>
      </p:cViewPr>
      <p:guideLst>
        <p:guide orient="horz" pos="1612"/>
        <p:guide pos="291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（随着 t 的变化，该集合也在不断地变化）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局部置换算法可以在一定范围内改善抖动问题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22" y="782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96575" y="1381780"/>
            <a:ext cx="5251689" cy="3872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页面置换算法的概念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62224" y="217164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76551" y="2171640"/>
            <a:ext cx="3005158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1905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全局页面置换算法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95976" y="1750122"/>
            <a:ext cx="3005158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局部页面置换算法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63665" y="175012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65668" y="136803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" name="图片 29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33" name="图片 32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  <p:sp>
        <p:nvSpPr>
          <p:cNvPr id="11" name="TextBox 19"/>
          <p:cNvSpPr txBox="1"/>
          <p:nvPr/>
        </p:nvSpPr>
        <p:spPr>
          <a:xfrm>
            <a:off x="2428860" y="4000510"/>
            <a:ext cx="45005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en-US" altLang="zh-CN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Lec9 </a:t>
            </a:r>
            <a:r>
              <a:rPr lang="zh-CN" altLang="en-US" sz="225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页面置换算法</a:t>
            </a:r>
            <a:endParaRPr lang="en-US" altLang="zh-CN" sz="225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清华大学</a:t>
            </a:r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计算机系</a:t>
            </a:r>
            <a:endParaRPr lang="zh-CN" altLang="en-US" sz="225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179512" y="22272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最近最久未使用算法 </a:t>
            </a:r>
            <a:r>
              <a:rPr lang="en-US" altLang="zh-TW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(Least Recently Used, LRU)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59163" y="3334266"/>
            <a:ext cx="4070027" cy="677644"/>
            <a:chOff x="859163" y="3334266"/>
            <a:chExt cx="4070027" cy="677644"/>
          </a:xfrm>
        </p:grpSpPr>
        <p:sp>
          <p:nvSpPr>
            <p:cNvPr id="19" name="TextBox 18"/>
            <p:cNvSpPr txBox="1"/>
            <p:nvPr/>
          </p:nvSpPr>
          <p:spPr>
            <a:xfrm>
              <a:off x="1177724" y="3334266"/>
              <a:ext cx="1465450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defTabSz="-635">
                <a:lnSpc>
                  <a:spcPct val="95000"/>
                </a:lnSpc>
                <a:spcBef>
                  <a:spcPct val="0"/>
                </a:spcBef>
                <a:tabLst>
                  <a:tab pos="71564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特征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31021" y="3642578"/>
              <a:ext cx="349816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最优置换算法的一种近似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0" name="图片 3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374417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5" name="TextBox 44"/>
            <p:cNvSpPr txBox="1"/>
            <p:nvPr/>
          </p:nvSpPr>
          <p:spPr>
            <a:xfrm>
              <a:off x="859163" y="333426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524" y="1138512"/>
            <a:ext cx="6584996" cy="1327373"/>
            <a:chOff x="844524" y="1138512"/>
            <a:chExt cx="6584996" cy="1327373"/>
          </a:xfrm>
        </p:grpSpPr>
        <p:sp>
          <p:nvSpPr>
            <p:cNvPr id="10" name="TextBox 9"/>
            <p:cNvSpPr txBox="1"/>
            <p:nvPr/>
          </p:nvSpPr>
          <p:spPr>
            <a:xfrm>
              <a:off x="1175432" y="1138512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defTabSz="-635">
                <a:lnSpc>
                  <a:spcPct val="95000"/>
                </a:lnSpc>
                <a:spcBef>
                  <a:spcPct val="0"/>
                </a:spcBef>
                <a:tabLst>
                  <a:tab pos="71564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思路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31021" y="1488293"/>
              <a:ext cx="435771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选择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最长时间没有被引用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的页面进行置换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885021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586013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9" name="TextBox 48"/>
            <p:cNvSpPr txBox="1"/>
            <p:nvPr/>
          </p:nvSpPr>
          <p:spPr>
            <a:xfrm>
              <a:off x="844524" y="11385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31020" y="1819554"/>
              <a:ext cx="5998500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如某些页面长时间未被访问，则它们在将来还可能会长时间不会访问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524" y="2404440"/>
            <a:ext cx="6584996" cy="1011142"/>
            <a:chOff x="844524" y="2404440"/>
            <a:chExt cx="6584996" cy="1011142"/>
          </a:xfrm>
        </p:grpSpPr>
        <p:sp>
          <p:nvSpPr>
            <p:cNvPr id="18" name="TextBox 17"/>
            <p:cNvSpPr txBox="1"/>
            <p:nvPr/>
          </p:nvSpPr>
          <p:spPr>
            <a:xfrm>
              <a:off x="1175432" y="2404440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defTabSz="-635">
                <a:lnSpc>
                  <a:spcPct val="95000"/>
                </a:lnSpc>
                <a:spcBef>
                  <a:spcPct val="0"/>
                </a:spcBef>
                <a:tabLst>
                  <a:tab pos="71564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实现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4524" y="240444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31021" y="2734354"/>
              <a:ext cx="599849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缺页时，计算内存中每个逻辑页面的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上一次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访问时间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82837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TextBox 29"/>
            <p:cNvSpPr txBox="1"/>
            <p:nvPr/>
          </p:nvSpPr>
          <p:spPr>
            <a:xfrm>
              <a:off x="1431021" y="3046250"/>
              <a:ext cx="4426863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选择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上一次使用到当前时间最长的页面</a:t>
              </a:r>
              <a:endPara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3140266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最近最未被使用算法</a:t>
            </a:r>
            <a:r>
              <a:rPr lang="zh-CN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(LRU) 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83506" y="756772"/>
            <a:ext cx="4617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置换的页面是最长时间没有被引用的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986296" y="1322946"/>
            <a:ext cx="6429420" cy="324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连接符 166"/>
          <p:cNvCxnSpPr/>
          <p:nvPr/>
        </p:nvCxnSpPr>
        <p:spPr>
          <a:xfrm>
            <a:off x="1026382" y="1679203"/>
            <a:ext cx="6286544" cy="1588"/>
          </a:xfrm>
          <a:prstGeom prst="line">
            <a:avLst/>
          </a:prstGeom>
          <a:ln w="158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>
            <a:off x="1026382" y="2036393"/>
            <a:ext cx="6286544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>
            <a:off x="1026382" y="3465153"/>
            <a:ext cx="6286544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>
            <a:off x="1026382" y="3822343"/>
            <a:ext cx="6286544" cy="1588"/>
          </a:xfrm>
          <a:prstGeom prst="line">
            <a:avLst/>
          </a:prstGeom>
          <a:ln w="158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 rot="5400000">
            <a:off x="1350940" y="2741097"/>
            <a:ext cx="1285884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/>
        </p:nvCxnSpPr>
        <p:spPr>
          <a:xfrm rot="5400000">
            <a:off x="1432678" y="2383907"/>
            <a:ext cx="2000264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6774539" y="1214428"/>
            <a:ext cx="745470" cy="420628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6390582" y="121442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891882" y="121442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5384100" y="121442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4898100" y="121442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4390318" y="121442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891618" y="121442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3377486" y="121442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901012" y="121442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2399580" y="121442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898364" y="152521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6390582" y="152521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5891882" y="152521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5384100" y="152521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4898100" y="152521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4390318" y="152521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3891618" y="152521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3377486" y="152521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2901012" y="152521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2399580" y="152521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891882" y="1896376"/>
            <a:ext cx="486000" cy="1492198"/>
            <a:chOff x="5891882" y="1896376"/>
            <a:chExt cx="486000" cy="1492198"/>
          </a:xfrm>
        </p:grpSpPr>
        <p:sp>
          <p:nvSpPr>
            <p:cNvPr id="205" name="TextBox 204"/>
            <p:cNvSpPr txBox="1"/>
            <p:nvPr/>
          </p:nvSpPr>
          <p:spPr>
            <a:xfrm>
              <a:off x="5891882" y="189637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5891882" y="2241801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5891882" y="261075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5891882" y="296794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384100" y="1896376"/>
            <a:ext cx="486000" cy="1492198"/>
            <a:chOff x="5384100" y="1896376"/>
            <a:chExt cx="486000" cy="1492198"/>
          </a:xfrm>
        </p:grpSpPr>
        <p:sp>
          <p:nvSpPr>
            <p:cNvPr id="206" name="TextBox 205"/>
            <p:cNvSpPr txBox="1"/>
            <p:nvPr/>
          </p:nvSpPr>
          <p:spPr>
            <a:xfrm>
              <a:off x="5384100" y="189637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5384100" y="2241801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5384100" y="261075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5384100" y="296794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898100" y="1896376"/>
            <a:ext cx="486000" cy="1492198"/>
            <a:chOff x="4898100" y="1896376"/>
            <a:chExt cx="486000" cy="1492198"/>
          </a:xfrm>
        </p:grpSpPr>
        <p:sp>
          <p:nvSpPr>
            <p:cNvPr id="207" name="TextBox 206"/>
            <p:cNvSpPr txBox="1"/>
            <p:nvPr/>
          </p:nvSpPr>
          <p:spPr>
            <a:xfrm>
              <a:off x="4898100" y="189637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4898100" y="2241801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4898100" y="261075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4898100" y="296794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891618" y="1896376"/>
            <a:ext cx="486000" cy="1492198"/>
            <a:chOff x="3891618" y="1896376"/>
            <a:chExt cx="486000" cy="1492198"/>
          </a:xfrm>
        </p:grpSpPr>
        <p:sp>
          <p:nvSpPr>
            <p:cNvPr id="209" name="TextBox 208"/>
            <p:cNvSpPr txBox="1"/>
            <p:nvPr/>
          </p:nvSpPr>
          <p:spPr>
            <a:xfrm>
              <a:off x="3891618" y="189637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3891618" y="2241801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3891618" y="261075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891618" y="296794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377486" y="1896376"/>
            <a:ext cx="486000" cy="1492198"/>
            <a:chOff x="3377486" y="1896376"/>
            <a:chExt cx="486000" cy="1492198"/>
          </a:xfrm>
        </p:grpSpPr>
        <p:sp>
          <p:nvSpPr>
            <p:cNvPr id="210" name="TextBox 209"/>
            <p:cNvSpPr txBox="1"/>
            <p:nvPr/>
          </p:nvSpPr>
          <p:spPr>
            <a:xfrm>
              <a:off x="3377486" y="189637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377486" y="2241801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3377486" y="261075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3377486" y="296794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901012" y="1896376"/>
            <a:ext cx="486000" cy="1492198"/>
            <a:chOff x="2901012" y="1896376"/>
            <a:chExt cx="486000" cy="1492198"/>
          </a:xfrm>
        </p:grpSpPr>
        <p:sp>
          <p:nvSpPr>
            <p:cNvPr id="211" name="TextBox 210"/>
            <p:cNvSpPr txBox="1"/>
            <p:nvPr/>
          </p:nvSpPr>
          <p:spPr>
            <a:xfrm>
              <a:off x="2901012" y="189637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901012" y="2241801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2901012" y="261075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2901012" y="296794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399580" y="1896376"/>
            <a:ext cx="497171" cy="1484607"/>
            <a:chOff x="2399580" y="1896376"/>
            <a:chExt cx="497171" cy="1484607"/>
          </a:xfrm>
        </p:grpSpPr>
        <p:sp>
          <p:nvSpPr>
            <p:cNvPr id="212" name="TextBox 211"/>
            <p:cNvSpPr txBox="1"/>
            <p:nvPr/>
          </p:nvSpPr>
          <p:spPr>
            <a:xfrm>
              <a:off x="2399580" y="189637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2399580" y="2241801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2399580" y="261075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2410751" y="2960355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0" name="TextBox 239"/>
          <p:cNvSpPr txBox="1"/>
          <p:nvPr/>
        </p:nvSpPr>
        <p:spPr>
          <a:xfrm>
            <a:off x="1510038" y="190424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1500166" y="224180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1500166" y="261075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1498571" y="293111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1975556" y="190300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1966894" y="224180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1966894" y="261075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1965299" y="293094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1957148" y="121723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990574" y="1631578"/>
            <a:ext cx="108109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访问请求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986296" y="1274388"/>
            <a:ext cx="87106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990574" y="3417528"/>
            <a:ext cx="143828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缺页状态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990574" y="3846156"/>
            <a:ext cx="129541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每页的下次访问时间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4390318" y="3765198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a=2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4376029" y="3947762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b=4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4347453" y="4127151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c=1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4364043" y="4304949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 anchor="t" anchorCtr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d=3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524912" y="1728941"/>
            <a:ext cx="234000" cy="1994525"/>
            <a:chOff x="4524912" y="1728941"/>
            <a:chExt cx="234000" cy="1994525"/>
          </a:xfrm>
        </p:grpSpPr>
        <p:sp>
          <p:nvSpPr>
            <p:cNvPr id="257" name="AutoShape 100"/>
            <p:cNvSpPr>
              <a:spLocks noChangeArrowheads="1"/>
            </p:cNvSpPr>
            <p:nvPr/>
          </p:nvSpPr>
          <p:spPr bwMode="auto">
            <a:xfrm>
              <a:off x="4563012" y="3543466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58" name="Oval 101"/>
            <p:cNvSpPr/>
            <p:nvPr/>
          </p:nvSpPr>
          <p:spPr bwMode="auto">
            <a:xfrm>
              <a:off x="4524912" y="1728941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291525" y="1896376"/>
            <a:ext cx="584793" cy="1492198"/>
            <a:chOff x="4291525" y="1896376"/>
            <a:chExt cx="584793" cy="1492198"/>
          </a:xfrm>
        </p:grpSpPr>
        <p:sp>
          <p:nvSpPr>
            <p:cNvPr id="208" name="TextBox 207"/>
            <p:cNvSpPr txBox="1"/>
            <p:nvPr/>
          </p:nvSpPr>
          <p:spPr>
            <a:xfrm>
              <a:off x="4390318" y="189637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4390318" y="2241801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4390318" y="261075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4390318" y="296794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9" name="AutoShape 98"/>
            <p:cNvSpPr/>
            <p:nvPr/>
          </p:nvSpPr>
          <p:spPr bwMode="auto">
            <a:xfrm>
              <a:off x="4291525" y="2895725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sp>
        <p:nvSpPr>
          <p:cNvPr id="260" name="TextBox 259"/>
          <p:cNvSpPr txBox="1"/>
          <p:nvPr/>
        </p:nvSpPr>
        <p:spPr>
          <a:xfrm>
            <a:off x="1017119" y="2317718"/>
            <a:ext cx="430887" cy="1075997"/>
          </a:xfrm>
          <a:prstGeom prst="rect">
            <a:avLst/>
          </a:prstGeom>
          <a:noFill/>
          <a:effectLst/>
        </p:spPr>
        <p:txBody>
          <a:bodyPr vert="eaVert"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物理帧号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793453" y="1896376"/>
            <a:ext cx="580723" cy="1492198"/>
            <a:chOff x="6793453" y="1896376"/>
            <a:chExt cx="580723" cy="1492198"/>
          </a:xfrm>
        </p:grpSpPr>
        <p:sp>
          <p:nvSpPr>
            <p:cNvPr id="261" name="TextBox 260"/>
            <p:cNvSpPr txBox="1"/>
            <p:nvPr/>
          </p:nvSpPr>
          <p:spPr>
            <a:xfrm>
              <a:off x="6888176" y="189637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6888176" y="2241801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6888176" y="261075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6888176" y="296794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5" name="AutoShape 98"/>
            <p:cNvSpPr/>
            <p:nvPr/>
          </p:nvSpPr>
          <p:spPr bwMode="auto">
            <a:xfrm>
              <a:off x="6793453" y="2888850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306601" y="1896376"/>
            <a:ext cx="569981" cy="1492198"/>
            <a:chOff x="6306601" y="1896376"/>
            <a:chExt cx="569981" cy="1492198"/>
          </a:xfrm>
        </p:grpSpPr>
        <p:sp>
          <p:nvSpPr>
            <p:cNvPr id="204" name="TextBox 203"/>
            <p:cNvSpPr txBox="1"/>
            <p:nvPr/>
          </p:nvSpPr>
          <p:spPr>
            <a:xfrm>
              <a:off x="6390582" y="189637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6390582" y="2241801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6390582" y="261075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6390582" y="296794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6" name="AutoShape 98"/>
            <p:cNvSpPr/>
            <p:nvPr/>
          </p:nvSpPr>
          <p:spPr bwMode="auto">
            <a:xfrm>
              <a:off x="6306601" y="3251755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sp>
        <p:nvSpPr>
          <p:cNvPr id="267" name="TextBox 266"/>
          <p:cNvSpPr txBox="1"/>
          <p:nvPr/>
        </p:nvSpPr>
        <p:spPr>
          <a:xfrm>
            <a:off x="6410666" y="3765198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a=7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6403252" y="3947762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b=8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6367801" y="4127151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e=5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6405016" y="4304949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 anchor="t" anchorCtr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d=3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6884291" y="3765198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a=7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6870002" y="3947762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b=8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6841426" y="4127151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e=5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6896116" y="4304949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 anchor="t" anchorCtr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c=9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521451" y="1728941"/>
            <a:ext cx="234000" cy="1994525"/>
            <a:chOff x="6521451" y="1728941"/>
            <a:chExt cx="234000" cy="1994525"/>
          </a:xfrm>
        </p:grpSpPr>
        <p:sp>
          <p:nvSpPr>
            <p:cNvPr id="275" name="AutoShape 100"/>
            <p:cNvSpPr>
              <a:spLocks noChangeArrowheads="1"/>
            </p:cNvSpPr>
            <p:nvPr/>
          </p:nvSpPr>
          <p:spPr bwMode="auto">
            <a:xfrm>
              <a:off x="6565389" y="3543466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77" name="Oval 101"/>
            <p:cNvSpPr/>
            <p:nvPr/>
          </p:nvSpPr>
          <p:spPr bwMode="auto">
            <a:xfrm>
              <a:off x="6521451" y="1728941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021517" y="1728941"/>
            <a:ext cx="234000" cy="1994525"/>
            <a:chOff x="7021517" y="1728941"/>
            <a:chExt cx="234000" cy="1994525"/>
          </a:xfrm>
        </p:grpSpPr>
        <p:sp>
          <p:nvSpPr>
            <p:cNvPr id="276" name="AutoShape 100"/>
            <p:cNvSpPr>
              <a:spLocks noChangeArrowheads="1"/>
            </p:cNvSpPr>
            <p:nvPr/>
          </p:nvSpPr>
          <p:spPr bwMode="auto">
            <a:xfrm>
              <a:off x="7071071" y="3543466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78" name="Oval 101"/>
            <p:cNvSpPr/>
            <p:nvPr/>
          </p:nvSpPr>
          <p:spPr bwMode="auto">
            <a:xfrm>
              <a:off x="7021517" y="1728941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sp>
        <p:nvSpPr>
          <p:cNvPr id="124" name="TextBox 79"/>
          <p:cNvSpPr txBox="1"/>
          <p:nvPr/>
        </p:nvSpPr>
        <p:spPr>
          <a:xfrm>
            <a:off x="2402254" y="260654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TextBox 79"/>
          <p:cNvSpPr txBox="1"/>
          <p:nvPr/>
        </p:nvSpPr>
        <p:spPr>
          <a:xfrm>
            <a:off x="2903988" y="189167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TextBox 79"/>
          <p:cNvSpPr txBox="1"/>
          <p:nvPr/>
        </p:nvSpPr>
        <p:spPr>
          <a:xfrm>
            <a:off x="3380829" y="2963707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TextBox 79"/>
          <p:cNvSpPr txBox="1"/>
          <p:nvPr/>
        </p:nvSpPr>
        <p:spPr>
          <a:xfrm>
            <a:off x="3897968" y="224133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TextBox 23"/>
          <p:cNvSpPr txBox="1"/>
          <p:nvPr/>
        </p:nvSpPr>
        <p:spPr>
          <a:xfrm>
            <a:off x="2903988" y="1208922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TextBox 23"/>
          <p:cNvSpPr txBox="1"/>
          <p:nvPr/>
        </p:nvSpPr>
        <p:spPr>
          <a:xfrm>
            <a:off x="3894383" y="1208922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0" name="TextBox 254"/>
          <p:cNvSpPr txBox="1"/>
          <p:nvPr/>
        </p:nvSpPr>
        <p:spPr>
          <a:xfrm>
            <a:off x="4347453" y="4127151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c=1</a:t>
            </a:r>
            <a:endParaRPr lang="zh-CN" altLang="en-US" sz="20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1" name="TextBox 23"/>
          <p:cNvSpPr txBox="1"/>
          <p:nvPr/>
        </p:nvSpPr>
        <p:spPr>
          <a:xfrm>
            <a:off x="2402072" y="1215052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" name="TextBox 23"/>
          <p:cNvSpPr txBox="1"/>
          <p:nvPr/>
        </p:nvSpPr>
        <p:spPr>
          <a:xfrm>
            <a:off x="3382044" y="1214410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" name="TextBox 79"/>
          <p:cNvSpPr txBox="1"/>
          <p:nvPr/>
        </p:nvSpPr>
        <p:spPr>
          <a:xfrm>
            <a:off x="4898100" y="224133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TextBox 79"/>
          <p:cNvSpPr txBox="1"/>
          <p:nvPr/>
        </p:nvSpPr>
        <p:spPr>
          <a:xfrm>
            <a:off x="5383763" y="189167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6" name="TextBox 79"/>
          <p:cNvSpPr txBox="1"/>
          <p:nvPr/>
        </p:nvSpPr>
        <p:spPr>
          <a:xfrm>
            <a:off x="5891882" y="224180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7" name="TextBox 23"/>
          <p:cNvSpPr txBox="1"/>
          <p:nvPr/>
        </p:nvSpPr>
        <p:spPr>
          <a:xfrm>
            <a:off x="5383763" y="121548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8" name="TextBox 23"/>
          <p:cNvSpPr txBox="1"/>
          <p:nvPr/>
        </p:nvSpPr>
        <p:spPr>
          <a:xfrm>
            <a:off x="5891545" y="121576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9" name="TextBox 269"/>
          <p:cNvSpPr txBox="1"/>
          <p:nvPr/>
        </p:nvSpPr>
        <p:spPr>
          <a:xfrm>
            <a:off x="6403252" y="4304821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 anchor="t" anchorCtr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d=3</a:t>
            </a:r>
            <a:endParaRPr lang="zh-CN" altLang="en-US" sz="20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" name="TextBox 23"/>
          <p:cNvSpPr txBox="1"/>
          <p:nvPr/>
        </p:nvSpPr>
        <p:spPr>
          <a:xfrm>
            <a:off x="4393955" y="121503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TextBox 23"/>
          <p:cNvSpPr txBox="1"/>
          <p:nvPr/>
        </p:nvSpPr>
        <p:spPr>
          <a:xfrm>
            <a:off x="3379279" y="121548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" name="TextBox 23"/>
          <p:cNvSpPr txBox="1"/>
          <p:nvPr/>
        </p:nvSpPr>
        <p:spPr>
          <a:xfrm>
            <a:off x="5379357" y="1214410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TextBox 272"/>
          <p:cNvSpPr txBox="1"/>
          <p:nvPr/>
        </p:nvSpPr>
        <p:spPr>
          <a:xfrm>
            <a:off x="6841426" y="4127161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e=5</a:t>
            </a:r>
            <a:endParaRPr lang="zh-CN" altLang="en-US" sz="20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" name="TextBox 23"/>
          <p:cNvSpPr txBox="1"/>
          <p:nvPr/>
        </p:nvSpPr>
        <p:spPr>
          <a:xfrm>
            <a:off x="5889314" y="121548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5" name="TextBox 23"/>
          <p:cNvSpPr txBox="1"/>
          <p:nvPr/>
        </p:nvSpPr>
        <p:spPr>
          <a:xfrm>
            <a:off x="4394312" y="1214382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TextBox 23"/>
          <p:cNvSpPr txBox="1"/>
          <p:nvPr/>
        </p:nvSpPr>
        <p:spPr>
          <a:xfrm>
            <a:off x="6388974" y="121548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8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6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7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8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9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3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4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6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0" bldLvl="0" animBg="1"/>
      <p:bldP spid="254" grpId="0" bldLvl="0" animBg="1"/>
      <p:bldP spid="255" grpId="0" bldLvl="0" animBg="1"/>
      <p:bldP spid="256" grpId="0" bldLvl="0" animBg="1"/>
      <p:bldP spid="267" grpId="0" bldLvl="0" animBg="1"/>
      <p:bldP spid="268" grpId="0" bldLvl="0" animBg="1"/>
      <p:bldP spid="269" grpId="0" bldLvl="0" animBg="1"/>
      <p:bldP spid="270" grpId="0" bldLvl="0" animBg="1"/>
      <p:bldP spid="271" grpId="0" bldLvl="0" animBg="1"/>
      <p:bldP spid="272" grpId="0" bldLvl="0" animBg="1"/>
      <p:bldP spid="273" grpId="0" bldLvl="0" animBg="1"/>
      <p:bldP spid="274" grpId="0" bldLvl="0" animBg="1"/>
      <p:bldP spid="124" grpId="0" bldLvl="0" animBg="1"/>
      <p:bldP spid="124" grpId="1" bldLvl="0" animBg="1"/>
      <p:bldP spid="124" grpId="2" bldLvl="0" animBg="1"/>
      <p:bldP spid="125" grpId="0" bldLvl="0" animBg="1"/>
      <p:bldP spid="125" grpId="1" bldLvl="0" animBg="1"/>
      <p:bldP spid="125" grpId="2" bldLvl="0" animBg="1"/>
      <p:bldP spid="126" grpId="0" bldLvl="0" animBg="1"/>
      <p:bldP spid="126" grpId="1" bldLvl="0" animBg="1"/>
      <p:bldP spid="126" grpId="2" bldLvl="0" animBg="1"/>
      <p:bldP spid="127" grpId="0" bldLvl="0" animBg="1"/>
      <p:bldP spid="127" grpId="1" bldLvl="0" animBg="1"/>
      <p:bldP spid="127" grpId="2" bldLvl="0" animBg="1"/>
      <p:bldP spid="128" grpId="0" bldLvl="0" animBg="1"/>
      <p:bldP spid="128" grpId="1" bldLvl="0" animBg="1"/>
      <p:bldP spid="128" grpId="2" bldLvl="0" animBg="1"/>
      <p:bldP spid="129" grpId="0" bldLvl="0" animBg="1"/>
      <p:bldP spid="129" grpId="1" bldLvl="0" animBg="1"/>
      <p:bldP spid="129" grpId="2" bldLvl="0" animBg="1"/>
      <p:bldP spid="130" grpId="0" bldLvl="0" animBg="1"/>
      <p:bldP spid="131" grpId="0" bldLvl="0" animBg="1"/>
      <p:bldP spid="131" grpId="1" bldLvl="0" animBg="1"/>
      <p:bldP spid="131" grpId="2" bldLvl="0" animBg="1"/>
      <p:bldP spid="133" grpId="0" bldLvl="0" animBg="1"/>
      <p:bldP spid="133" grpId="1" bldLvl="0" animBg="1"/>
      <p:bldP spid="133" grpId="2" bldLvl="0" animBg="1"/>
      <p:bldP spid="134" grpId="0" bldLvl="0" animBg="1"/>
      <p:bldP spid="134" grpId="1" bldLvl="0" animBg="1"/>
      <p:bldP spid="134" grpId="2" bldLvl="0" animBg="1"/>
      <p:bldP spid="135" grpId="0" bldLvl="0" animBg="1"/>
      <p:bldP spid="135" grpId="1" bldLvl="0" animBg="1"/>
      <p:bldP spid="135" grpId="2" bldLvl="0" animBg="1"/>
      <p:bldP spid="136" grpId="0" bldLvl="0" animBg="1"/>
      <p:bldP spid="136" grpId="1" bldLvl="0" animBg="1"/>
      <p:bldP spid="136" grpId="2" bldLvl="0" animBg="1"/>
      <p:bldP spid="137" grpId="0" bldLvl="0" animBg="1"/>
      <p:bldP spid="137" grpId="1" bldLvl="0" animBg="1"/>
      <p:bldP spid="137" grpId="2" bldLvl="0" animBg="1"/>
      <p:bldP spid="138" grpId="0" bldLvl="0" animBg="1"/>
      <p:bldP spid="138" grpId="1" bldLvl="0" animBg="1"/>
      <p:bldP spid="138" grpId="2" bldLvl="0" animBg="1"/>
      <p:bldP spid="139" grpId="0" bldLvl="0" animBg="1"/>
      <p:bldP spid="140" grpId="0" bldLvl="0" animBg="1"/>
      <p:bldP spid="140" grpId="1" bldLvl="0" animBg="1"/>
      <p:bldP spid="140" grpId="2" bldLvl="0" animBg="1"/>
      <p:bldP spid="141" grpId="0" bldLvl="0" animBg="1"/>
      <p:bldP spid="141" grpId="1" bldLvl="0" animBg="1"/>
      <p:bldP spid="141" grpId="2" bldLvl="0" animBg="1"/>
      <p:bldP spid="142" grpId="0" bldLvl="0" animBg="1"/>
      <p:bldP spid="142" grpId="1" bldLvl="0" animBg="1"/>
      <p:bldP spid="142" grpId="2" bldLvl="0" animBg="1"/>
      <p:bldP spid="143" grpId="0" bldLvl="0" animBg="1"/>
      <p:bldP spid="144" grpId="0" bldLvl="0" animBg="1"/>
      <p:bldP spid="144" grpId="1" bldLvl="0" animBg="1"/>
      <p:bldP spid="144" grpId="2" bldLvl="0" animBg="1"/>
      <p:bldP spid="145" grpId="0" bldLvl="0" animBg="1"/>
      <p:bldP spid="145" grpId="1" bldLvl="0" animBg="1"/>
      <p:bldP spid="145" grpId="2" bldLvl="0" animBg="1"/>
      <p:bldP spid="146" grpId="0" bldLvl="0" animBg="1"/>
      <p:bldP spid="146" grpId="1" bldLvl="0" animBg="1"/>
      <p:bldP spid="146" grpId="2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LRU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算法的可能实现方法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524" y="2699793"/>
            <a:ext cx="6799310" cy="984560"/>
            <a:chOff x="844524" y="2557236"/>
            <a:chExt cx="6799310" cy="984560"/>
          </a:xfrm>
        </p:grpSpPr>
        <p:sp>
          <p:nvSpPr>
            <p:cNvPr id="18" name="TextBox 17"/>
            <p:cNvSpPr txBox="1"/>
            <p:nvPr/>
          </p:nvSpPr>
          <p:spPr>
            <a:xfrm>
              <a:off x="1175432" y="2557236"/>
              <a:ext cx="189637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活动页面栈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31020" y="2881088"/>
              <a:ext cx="621281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访问页面时，将此页号压入栈顶，并栈内相同的页号抽出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31021" y="3172464"/>
              <a:ext cx="278378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缺页时，置换栈底的页面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3265847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99009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8" name="TextBox 47"/>
            <p:cNvSpPr txBox="1"/>
            <p:nvPr/>
          </p:nvSpPr>
          <p:spPr>
            <a:xfrm>
              <a:off x="844524" y="255723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59163" y="3613973"/>
            <a:ext cx="1998325" cy="685969"/>
            <a:chOff x="859163" y="3471416"/>
            <a:chExt cx="1998325" cy="685969"/>
          </a:xfrm>
        </p:grpSpPr>
        <p:sp>
          <p:nvSpPr>
            <p:cNvPr id="19" name="TextBox 18"/>
            <p:cNvSpPr txBox="1"/>
            <p:nvPr/>
          </p:nvSpPr>
          <p:spPr>
            <a:xfrm>
              <a:off x="1177724" y="3471416"/>
              <a:ext cx="1465450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defTabSz="-635">
                <a:lnSpc>
                  <a:spcPct val="95000"/>
                </a:lnSpc>
                <a:spcBef>
                  <a:spcPct val="0"/>
                </a:spcBef>
                <a:tabLst>
                  <a:tab pos="71564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特征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59163" y="347141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31020" y="3788053"/>
              <a:ext cx="142646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开销比较大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389706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" name="组合 1"/>
          <p:cNvGrpSpPr/>
          <p:nvPr/>
        </p:nvGrpSpPr>
        <p:grpSpPr>
          <a:xfrm>
            <a:off x="844524" y="890257"/>
            <a:ext cx="6013493" cy="1882091"/>
            <a:chOff x="844524" y="747700"/>
            <a:chExt cx="6013493" cy="1882091"/>
          </a:xfrm>
        </p:grpSpPr>
        <p:sp>
          <p:nvSpPr>
            <p:cNvPr id="10" name="TextBox 9"/>
            <p:cNvSpPr txBox="1"/>
            <p:nvPr/>
          </p:nvSpPr>
          <p:spPr>
            <a:xfrm>
              <a:off x="1175432" y="747700"/>
              <a:ext cx="139630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页面链表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33490" y="2260459"/>
              <a:ext cx="3638576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635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缺页时，置换链表尾节点的页面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621" y="233020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1431020" y="1097481"/>
              <a:ext cx="52126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系统维护一个按最近一次访问时间排序的页面链表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59849" y="1394878"/>
              <a:ext cx="428628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2"/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链表首节点是最近刚刚使用过的页面</a:t>
              </a:r>
              <a:endParaRPr lang="zh-CN" altLang="en-US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59849" y="1684334"/>
              <a:ext cx="4426863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2"/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链表尾节点是最久未使用的页面</a:t>
              </a:r>
              <a:endParaRPr lang="zh-CN" altLang="en-US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3269" y="1778350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0" name="图片 3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3269" y="1496479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19520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9" name="TextBox 48"/>
            <p:cNvSpPr txBox="1"/>
            <p:nvPr/>
          </p:nvSpPr>
          <p:spPr>
            <a:xfrm>
              <a:off x="844524" y="7477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28729" y="1961325"/>
              <a:ext cx="542928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访问内存时，找到相应页面，并把它移到链表之首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2148" y="2055341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矩形 224"/>
          <p:cNvSpPr/>
          <p:nvPr/>
        </p:nvSpPr>
        <p:spPr>
          <a:xfrm>
            <a:off x="937691" y="3501297"/>
            <a:ext cx="6429420" cy="1374709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用栈实现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LRU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endParaRPr lang="zh-CN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37691" y="1128072"/>
            <a:ext cx="6429420" cy="2229496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cxnSp>
        <p:nvCxnSpPr>
          <p:cNvPr id="13" name="直接连接符 12"/>
          <p:cNvCxnSpPr/>
          <p:nvPr/>
        </p:nvCxnSpPr>
        <p:spPr>
          <a:xfrm>
            <a:off x="1009129" y="1444085"/>
            <a:ext cx="6286544" cy="1405"/>
          </a:xfrm>
          <a:prstGeom prst="line">
            <a:avLst/>
          </a:prstGeom>
          <a:ln w="158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009129" y="1821974"/>
            <a:ext cx="6286544" cy="1405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009129" y="3072277"/>
            <a:ext cx="6286544" cy="1405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5400000">
            <a:off x="1416629" y="2374483"/>
            <a:ext cx="1137648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5400000">
            <a:off x="1530034" y="2059172"/>
            <a:ext cx="1769675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94693" y="1010045"/>
            <a:ext cx="734827" cy="372138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54279" y="1010045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80847" y="1010045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73065" y="1010045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74365" y="1010045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60233" y="1010045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83759" y="1010045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82327" y="1010045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37569" y="1333131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73329" y="1333131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74629" y="1333131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66847" y="1333131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80847" y="1333131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73065" y="1333131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74365" y="1333131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60233" y="1333131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83759" y="1333131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82327" y="1333131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874629" y="1659888"/>
            <a:ext cx="486000" cy="1369650"/>
            <a:chOff x="5874629" y="1748190"/>
            <a:chExt cx="486000" cy="1233492"/>
          </a:xfrm>
        </p:grpSpPr>
        <p:sp>
          <p:nvSpPr>
            <p:cNvPr id="53" name="TextBox 52"/>
            <p:cNvSpPr txBox="1"/>
            <p:nvPr/>
          </p:nvSpPr>
          <p:spPr>
            <a:xfrm>
              <a:off x="5874629" y="1748190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874629" y="2030409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874629" y="2318296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874629" y="2609544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366847" y="1651166"/>
            <a:ext cx="486000" cy="1366395"/>
            <a:chOff x="5366847" y="1742559"/>
            <a:chExt cx="486000" cy="1239123"/>
          </a:xfrm>
        </p:grpSpPr>
        <p:sp>
          <p:nvSpPr>
            <p:cNvPr id="54" name="TextBox 53"/>
            <p:cNvSpPr txBox="1"/>
            <p:nvPr/>
          </p:nvSpPr>
          <p:spPr>
            <a:xfrm>
              <a:off x="5366847" y="1742559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366847" y="2035690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366847" y="2318469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366847" y="2609544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880847" y="1645445"/>
            <a:ext cx="486000" cy="1382274"/>
            <a:chOff x="4880847" y="1782969"/>
            <a:chExt cx="486000" cy="1198713"/>
          </a:xfrm>
        </p:grpSpPr>
        <p:sp>
          <p:nvSpPr>
            <p:cNvPr id="55" name="TextBox 54"/>
            <p:cNvSpPr txBox="1"/>
            <p:nvPr/>
          </p:nvSpPr>
          <p:spPr>
            <a:xfrm>
              <a:off x="4880847" y="1782969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880847" y="2062561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880847" y="2341226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80847" y="2609544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874365" y="1656270"/>
            <a:ext cx="486000" cy="1387289"/>
            <a:chOff x="3874365" y="1846945"/>
            <a:chExt cx="486000" cy="1187711"/>
          </a:xfrm>
        </p:grpSpPr>
        <p:sp>
          <p:nvSpPr>
            <p:cNvPr id="57" name="TextBox 56"/>
            <p:cNvSpPr txBox="1"/>
            <p:nvPr/>
          </p:nvSpPr>
          <p:spPr>
            <a:xfrm>
              <a:off x="3874365" y="1846945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874365" y="2114259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74365" y="2399478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874365" y="2662518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360233" y="1644712"/>
            <a:ext cx="486000" cy="1391711"/>
            <a:chOff x="3360233" y="1780212"/>
            <a:chExt cx="486000" cy="1201470"/>
          </a:xfrm>
        </p:grpSpPr>
        <p:sp>
          <p:nvSpPr>
            <p:cNvPr id="58" name="TextBox 57"/>
            <p:cNvSpPr txBox="1"/>
            <p:nvPr/>
          </p:nvSpPr>
          <p:spPr>
            <a:xfrm>
              <a:off x="3360233" y="1780212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360233" y="2073945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360233" y="2352880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360233" y="2609544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883759" y="1656968"/>
            <a:ext cx="486000" cy="1385581"/>
            <a:chOff x="2883759" y="1707914"/>
            <a:chExt cx="486000" cy="1234735"/>
          </a:xfrm>
        </p:grpSpPr>
        <p:sp>
          <p:nvSpPr>
            <p:cNvPr id="59" name="TextBox 58"/>
            <p:cNvSpPr txBox="1"/>
            <p:nvPr/>
          </p:nvSpPr>
          <p:spPr>
            <a:xfrm>
              <a:off x="2883759" y="1707914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883759" y="1991614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883759" y="2304645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883759" y="2570511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382327" y="1647754"/>
            <a:ext cx="486000" cy="1364167"/>
            <a:chOff x="2382327" y="1661504"/>
            <a:chExt cx="486000" cy="1272053"/>
          </a:xfrm>
        </p:grpSpPr>
        <p:sp>
          <p:nvSpPr>
            <p:cNvPr id="60" name="TextBox 59"/>
            <p:cNvSpPr txBox="1"/>
            <p:nvPr/>
          </p:nvSpPr>
          <p:spPr>
            <a:xfrm>
              <a:off x="2382327" y="1661504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382327" y="1967108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382327" y="2293530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382327" y="2561419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1482913" y="168900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482913" y="1967108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482913" y="2293530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482913" y="260954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949641" y="166150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949641" y="1967108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949641" y="2293530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949641" y="260954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939895" y="1012531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73322" y="1410377"/>
            <a:ext cx="1098348" cy="2995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访问请求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69043" y="1080614"/>
            <a:ext cx="871060" cy="2995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73322" y="2990444"/>
            <a:ext cx="1169786" cy="2995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缺页状态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507659" y="1557586"/>
            <a:ext cx="234000" cy="1711196"/>
            <a:chOff x="4507659" y="1557586"/>
            <a:chExt cx="234000" cy="1711196"/>
          </a:xfrm>
        </p:grpSpPr>
        <p:sp>
          <p:nvSpPr>
            <p:cNvPr id="117" name="AutoShape 100"/>
            <p:cNvSpPr>
              <a:spLocks noChangeArrowheads="1"/>
            </p:cNvSpPr>
            <p:nvPr/>
          </p:nvSpPr>
          <p:spPr bwMode="auto">
            <a:xfrm>
              <a:off x="4545759" y="3109532"/>
              <a:ext cx="180000" cy="15925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18" name="Oval 101"/>
            <p:cNvSpPr/>
            <p:nvPr/>
          </p:nvSpPr>
          <p:spPr bwMode="auto">
            <a:xfrm>
              <a:off x="4507659" y="1557586"/>
              <a:ext cx="234000" cy="207025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299602" y="1649233"/>
            <a:ext cx="559463" cy="1385678"/>
            <a:chOff x="4299602" y="1769318"/>
            <a:chExt cx="559463" cy="1212364"/>
          </a:xfrm>
        </p:grpSpPr>
        <p:sp>
          <p:nvSpPr>
            <p:cNvPr id="56" name="TextBox 55"/>
            <p:cNvSpPr txBox="1"/>
            <p:nvPr/>
          </p:nvSpPr>
          <p:spPr>
            <a:xfrm>
              <a:off x="4373065" y="1769318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373065" y="2054251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73065" y="2335635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373065" y="2609544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9" name="AutoShape 98"/>
            <p:cNvSpPr/>
            <p:nvPr/>
          </p:nvSpPr>
          <p:spPr bwMode="auto">
            <a:xfrm>
              <a:off x="4299602" y="2595984"/>
              <a:ext cx="228600" cy="67416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1009391" y="2017420"/>
            <a:ext cx="430887" cy="940977"/>
          </a:xfrm>
          <a:prstGeom prst="rect">
            <a:avLst/>
          </a:prstGeom>
          <a:noFill/>
          <a:effectLst/>
        </p:spPr>
        <p:txBody>
          <a:bodyPr vert="eaVert"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物理帧号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511073" y="1557586"/>
            <a:ext cx="234000" cy="1711196"/>
            <a:chOff x="6511073" y="1557586"/>
            <a:chExt cx="234000" cy="1711196"/>
          </a:xfrm>
        </p:grpSpPr>
        <p:sp>
          <p:nvSpPr>
            <p:cNvPr id="110" name="Oval 101"/>
            <p:cNvSpPr/>
            <p:nvPr/>
          </p:nvSpPr>
          <p:spPr bwMode="auto">
            <a:xfrm>
              <a:off x="6511073" y="1557586"/>
              <a:ext cx="234000" cy="207025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  <p:sp>
          <p:nvSpPr>
            <p:cNvPr id="122" name="AutoShape 100"/>
            <p:cNvSpPr>
              <a:spLocks noChangeArrowheads="1"/>
            </p:cNvSpPr>
            <p:nvPr/>
          </p:nvSpPr>
          <p:spPr bwMode="auto">
            <a:xfrm>
              <a:off x="6547740" y="3109532"/>
              <a:ext cx="180000" cy="15925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967597" y="1557586"/>
            <a:ext cx="234000" cy="1711196"/>
            <a:chOff x="6967597" y="1557586"/>
            <a:chExt cx="234000" cy="1711196"/>
          </a:xfrm>
        </p:grpSpPr>
        <p:sp>
          <p:nvSpPr>
            <p:cNvPr id="115" name="Oval 101"/>
            <p:cNvSpPr/>
            <p:nvPr/>
          </p:nvSpPr>
          <p:spPr bwMode="auto">
            <a:xfrm>
              <a:off x="6967597" y="1557586"/>
              <a:ext cx="234000" cy="207025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  <p:sp>
          <p:nvSpPr>
            <p:cNvPr id="123" name="AutoShape 100"/>
            <p:cNvSpPr>
              <a:spLocks noChangeArrowheads="1"/>
            </p:cNvSpPr>
            <p:nvPr/>
          </p:nvSpPr>
          <p:spPr bwMode="auto">
            <a:xfrm>
              <a:off x="7004264" y="3109532"/>
              <a:ext cx="180000" cy="15925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756390" y="1654918"/>
            <a:ext cx="571505" cy="1373577"/>
            <a:chOff x="6756390" y="1763625"/>
            <a:chExt cx="571505" cy="1218057"/>
          </a:xfrm>
        </p:grpSpPr>
        <p:sp>
          <p:nvSpPr>
            <p:cNvPr id="124" name="TextBox 123"/>
            <p:cNvSpPr txBox="1"/>
            <p:nvPr/>
          </p:nvSpPr>
          <p:spPr>
            <a:xfrm>
              <a:off x="6841895" y="1763625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841895" y="2046363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841895" y="235449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6841895" y="2609544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8" name="AutoShape 98"/>
            <p:cNvSpPr/>
            <p:nvPr/>
          </p:nvSpPr>
          <p:spPr bwMode="auto">
            <a:xfrm>
              <a:off x="6756390" y="2595984"/>
              <a:ext cx="228600" cy="67416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310509" y="1649233"/>
            <a:ext cx="548820" cy="1380939"/>
            <a:chOff x="6310509" y="1661504"/>
            <a:chExt cx="548820" cy="1368668"/>
          </a:xfrm>
        </p:grpSpPr>
        <p:sp>
          <p:nvSpPr>
            <p:cNvPr id="52" name="TextBox 51"/>
            <p:cNvSpPr txBox="1"/>
            <p:nvPr/>
          </p:nvSpPr>
          <p:spPr>
            <a:xfrm>
              <a:off x="6373329" y="1661504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73329" y="1980736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373329" y="2293530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373329" y="2609544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1" name="AutoShape 98"/>
            <p:cNvSpPr/>
            <p:nvPr/>
          </p:nvSpPr>
          <p:spPr bwMode="auto">
            <a:xfrm>
              <a:off x="6310509" y="2907711"/>
              <a:ext cx="228600" cy="67416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sp>
        <p:nvSpPr>
          <p:cNvPr id="176" name="TextBox 175"/>
          <p:cNvSpPr txBox="1"/>
          <p:nvPr/>
        </p:nvSpPr>
        <p:spPr>
          <a:xfrm>
            <a:off x="5357818" y="1010045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5834071" y="1010045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883506" y="756772"/>
            <a:ext cx="4617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保持一个最近使用页面的“栈”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913422" y="3890902"/>
            <a:ext cx="12858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访问页面栈</a:t>
            </a:r>
            <a:endParaRPr lang="zh-CN" altLang="en-US" sz="15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913422" y="4441429"/>
            <a:ext cx="1729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被置换页面</a:t>
            </a:r>
            <a:endParaRPr lang="zh-CN" altLang="en-US" sz="15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6" name="直接连接符 285"/>
          <p:cNvCxnSpPr/>
          <p:nvPr/>
        </p:nvCxnSpPr>
        <p:spPr>
          <a:xfrm rot="10800000">
            <a:off x="2357422" y="4429138"/>
            <a:ext cx="500066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287"/>
          <p:cNvCxnSpPr>
            <a:endCxn id="259" idx="1"/>
          </p:cNvCxnSpPr>
          <p:nvPr/>
        </p:nvCxnSpPr>
        <p:spPr>
          <a:xfrm flipV="1">
            <a:off x="4725759" y="3741159"/>
            <a:ext cx="259629" cy="165053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箭头连接符 288"/>
          <p:cNvCxnSpPr/>
          <p:nvPr/>
        </p:nvCxnSpPr>
        <p:spPr>
          <a:xfrm flipV="1">
            <a:off x="5786446" y="3741159"/>
            <a:ext cx="202127" cy="17675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箭头连接符 290"/>
          <p:cNvCxnSpPr>
            <a:stCxn id="277" idx="3"/>
          </p:cNvCxnSpPr>
          <p:nvPr/>
        </p:nvCxnSpPr>
        <p:spPr>
          <a:xfrm flipV="1">
            <a:off x="5270578" y="3714758"/>
            <a:ext cx="230116" cy="544565"/>
          </a:xfrm>
          <a:prstGeom prst="straightConnector1">
            <a:avLst/>
          </a:prstGeom>
          <a:ln w="2857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矩形 292"/>
          <p:cNvSpPr/>
          <p:nvPr/>
        </p:nvSpPr>
        <p:spPr>
          <a:xfrm>
            <a:off x="2498785" y="3639534"/>
            <a:ext cx="216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5" name="TextBox 79"/>
          <p:cNvSpPr txBox="1"/>
          <p:nvPr/>
        </p:nvSpPr>
        <p:spPr>
          <a:xfrm>
            <a:off x="2381883" y="2325252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7" name="TextBox 79"/>
          <p:cNvSpPr txBox="1"/>
          <p:nvPr/>
        </p:nvSpPr>
        <p:spPr>
          <a:xfrm>
            <a:off x="2883759" y="165888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8" name="矩形 297"/>
          <p:cNvSpPr/>
          <p:nvPr/>
        </p:nvSpPr>
        <p:spPr>
          <a:xfrm>
            <a:off x="2993863" y="3647147"/>
            <a:ext cx="216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993620" y="3642354"/>
            <a:ext cx="216988" cy="356752"/>
            <a:chOff x="2993489" y="3642584"/>
            <a:chExt cx="216988" cy="356752"/>
          </a:xfrm>
        </p:grpSpPr>
        <p:sp>
          <p:nvSpPr>
            <p:cNvPr id="299" name="矩形 298"/>
            <p:cNvSpPr/>
            <p:nvPr/>
          </p:nvSpPr>
          <p:spPr>
            <a:xfrm>
              <a:off x="2994477" y="3819336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>
              <a:off x="2993489" y="3642584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02" name="组合 301"/>
          <p:cNvGrpSpPr/>
          <p:nvPr/>
        </p:nvGrpSpPr>
        <p:grpSpPr>
          <a:xfrm>
            <a:off x="3500409" y="3638397"/>
            <a:ext cx="216988" cy="356752"/>
            <a:chOff x="2993489" y="3642584"/>
            <a:chExt cx="216988" cy="356752"/>
          </a:xfrm>
        </p:grpSpPr>
        <p:sp>
          <p:nvSpPr>
            <p:cNvPr id="303" name="矩形 302"/>
            <p:cNvSpPr/>
            <p:nvPr/>
          </p:nvSpPr>
          <p:spPr>
            <a:xfrm>
              <a:off x="2994477" y="3819336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4" name="矩形 303"/>
            <p:cNvSpPr/>
            <p:nvPr/>
          </p:nvSpPr>
          <p:spPr>
            <a:xfrm>
              <a:off x="2993489" y="3642584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3495667" y="3638322"/>
            <a:ext cx="216000" cy="531287"/>
            <a:chOff x="8041095" y="3452236"/>
            <a:chExt cx="216000" cy="531287"/>
          </a:xfrm>
        </p:grpSpPr>
        <p:sp>
          <p:nvSpPr>
            <p:cNvPr id="294" name="矩形 293"/>
            <p:cNvSpPr/>
            <p:nvPr/>
          </p:nvSpPr>
          <p:spPr>
            <a:xfrm>
              <a:off x="8041095" y="3452236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0" name="矩形 299"/>
            <p:cNvSpPr/>
            <p:nvPr/>
          </p:nvSpPr>
          <p:spPr>
            <a:xfrm>
              <a:off x="8041095" y="3624036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1" name="矩形 300"/>
            <p:cNvSpPr/>
            <p:nvPr/>
          </p:nvSpPr>
          <p:spPr>
            <a:xfrm>
              <a:off x="8041095" y="3803523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05" name="TextBox 79"/>
          <p:cNvSpPr txBox="1"/>
          <p:nvPr/>
        </p:nvSpPr>
        <p:spPr>
          <a:xfrm>
            <a:off x="3360233" y="2606249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0" name="TextBox 79"/>
          <p:cNvSpPr txBox="1"/>
          <p:nvPr/>
        </p:nvSpPr>
        <p:spPr>
          <a:xfrm>
            <a:off x="3874365" y="196667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1" name="组合 310"/>
          <p:cNvGrpSpPr/>
          <p:nvPr/>
        </p:nvGrpSpPr>
        <p:grpSpPr>
          <a:xfrm>
            <a:off x="4007011" y="3642051"/>
            <a:ext cx="216000" cy="531287"/>
            <a:chOff x="8041095" y="3452236"/>
            <a:chExt cx="216000" cy="531287"/>
          </a:xfrm>
        </p:grpSpPr>
        <p:sp>
          <p:nvSpPr>
            <p:cNvPr id="312" name="矩形 311"/>
            <p:cNvSpPr/>
            <p:nvPr/>
          </p:nvSpPr>
          <p:spPr>
            <a:xfrm>
              <a:off x="8041095" y="3452236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3" name="矩形 312"/>
            <p:cNvSpPr/>
            <p:nvPr/>
          </p:nvSpPr>
          <p:spPr>
            <a:xfrm>
              <a:off x="8041095" y="3624036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4" name="矩形 313"/>
            <p:cNvSpPr/>
            <p:nvPr/>
          </p:nvSpPr>
          <p:spPr>
            <a:xfrm>
              <a:off x="8041095" y="3803523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4002500" y="3641804"/>
            <a:ext cx="216000" cy="706467"/>
            <a:chOff x="7881111" y="3357568"/>
            <a:chExt cx="216000" cy="706467"/>
          </a:xfrm>
        </p:grpSpPr>
        <p:sp>
          <p:nvSpPr>
            <p:cNvPr id="292" name="矩形 291"/>
            <p:cNvSpPr/>
            <p:nvPr/>
          </p:nvSpPr>
          <p:spPr>
            <a:xfrm>
              <a:off x="7881111" y="3357568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6" name="矩形 305"/>
            <p:cNvSpPr/>
            <p:nvPr/>
          </p:nvSpPr>
          <p:spPr>
            <a:xfrm>
              <a:off x="7881111" y="3534033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7" name="矩形 306"/>
            <p:cNvSpPr/>
            <p:nvPr/>
          </p:nvSpPr>
          <p:spPr>
            <a:xfrm>
              <a:off x="7881111" y="3711929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8" name="矩形 307"/>
            <p:cNvSpPr/>
            <p:nvPr/>
          </p:nvSpPr>
          <p:spPr>
            <a:xfrm>
              <a:off x="7881111" y="3884035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20" name="组合 319"/>
          <p:cNvGrpSpPr/>
          <p:nvPr/>
        </p:nvGrpSpPr>
        <p:grpSpPr>
          <a:xfrm>
            <a:off x="4476355" y="3637625"/>
            <a:ext cx="216000" cy="706467"/>
            <a:chOff x="7881111" y="3357568"/>
            <a:chExt cx="216000" cy="706467"/>
          </a:xfrm>
        </p:grpSpPr>
        <p:sp>
          <p:nvSpPr>
            <p:cNvPr id="321" name="矩形 320"/>
            <p:cNvSpPr/>
            <p:nvPr/>
          </p:nvSpPr>
          <p:spPr>
            <a:xfrm>
              <a:off x="7881111" y="3357568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2" name="矩形 321"/>
            <p:cNvSpPr/>
            <p:nvPr/>
          </p:nvSpPr>
          <p:spPr>
            <a:xfrm>
              <a:off x="7881111" y="3534033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3" name="矩形 322"/>
            <p:cNvSpPr/>
            <p:nvPr/>
          </p:nvSpPr>
          <p:spPr>
            <a:xfrm>
              <a:off x="7881111" y="3711929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4" name="矩形 323"/>
            <p:cNvSpPr/>
            <p:nvPr/>
          </p:nvSpPr>
          <p:spPr>
            <a:xfrm>
              <a:off x="7881111" y="3884035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4481609" y="3627866"/>
            <a:ext cx="221747" cy="1095297"/>
            <a:chOff x="4495431" y="3624114"/>
            <a:chExt cx="221747" cy="1095297"/>
          </a:xfrm>
        </p:grpSpPr>
        <p:grpSp>
          <p:nvGrpSpPr>
            <p:cNvPr id="82" name="组合 81"/>
            <p:cNvGrpSpPr/>
            <p:nvPr/>
          </p:nvGrpSpPr>
          <p:grpSpPr>
            <a:xfrm>
              <a:off x="4495431" y="3624114"/>
              <a:ext cx="219376" cy="730990"/>
              <a:chOff x="8503111" y="2978635"/>
              <a:chExt cx="219376" cy="730990"/>
            </a:xfrm>
          </p:grpSpPr>
          <p:sp>
            <p:nvSpPr>
              <p:cNvPr id="309" name="矩形 308"/>
              <p:cNvSpPr/>
              <p:nvPr/>
            </p:nvSpPr>
            <p:spPr>
              <a:xfrm>
                <a:off x="8503111" y="3529625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5" name="矩形 314"/>
              <p:cNvSpPr/>
              <p:nvPr/>
            </p:nvSpPr>
            <p:spPr>
              <a:xfrm>
                <a:off x="8503111" y="3344576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d</a:t>
                </a:r>
                <a:endPara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6" name="矩形 315"/>
              <p:cNvSpPr/>
              <p:nvPr/>
            </p:nvSpPr>
            <p:spPr>
              <a:xfrm>
                <a:off x="8506487" y="3164588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7" name="矩形 316"/>
              <p:cNvSpPr/>
              <p:nvPr/>
            </p:nvSpPr>
            <p:spPr>
              <a:xfrm>
                <a:off x="8505409" y="2978635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e</a:t>
                </a:r>
                <a:endPara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18" name="矩形 317"/>
            <p:cNvSpPr/>
            <p:nvPr/>
          </p:nvSpPr>
          <p:spPr>
            <a:xfrm>
              <a:off x="4501178" y="4539411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5024680" y="3624292"/>
            <a:ext cx="219376" cy="730990"/>
            <a:chOff x="5024680" y="3624292"/>
            <a:chExt cx="219376" cy="730990"/>
          </a:xfrm>
        </p:grpSpPr>
        <p:sp>
          <p:nvSpPr>
            <p:cNvPr id="325" name="矩形 324"/>
            <p:cNvSpPr/>
            <p:nvPr/>
          </p:nvSpPr>
          <p:spPr>
            <a:xfrm>
              <a:off x="5024680" y="4175282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6" name="矩形 325"/>
            <p:cNvSpPr/>
            <p:nvPr/>
          </p:nvSpPr>
          <p:spPr>
            <a:xfrm>
              <a:off x="5024680" y="3990233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7" name="矩形 326"/>
            <p:cNvSpPr/>
            <p:nvPr/>
          </p:nvSpPr>
          <p:spPr>
            <a:xfrm>
              <a:off x="5028056" y="3810245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8" name="矩形 327"/>
            <p:cNvSpPr/>
            <p:nvPr/>
          </p:nvSpPr>
          <p:spPr>
            <a:xfrm>
              <a:off x="5026978" y="3624292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36" name="矩形 335"/>
          <p:cNvSpPr/>
          <p:nvPr/>
        </p:nvSpPr>
        <p:spPr>
          <a:xfrm>
            <a:off x="5026448" y="4175703"/>
            <a:ext cx="216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7" name="矩形 336"/>
          <p:cNvSpPr/>
          <p:nvPr/>
        </p:nvSpPr>
        <p:spPr>
          <a:xfrm>
            <a:off x="5026448" y="3990654"/>
            <a:ext cx="216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8" name="矩形 337"/>
          <p:cNvSpPr/>
          <p:nvPr/>
        </p:nvSpPr>
        <p:spPr>
          <a:xfrm>
            <a:off x="5025416" y="3810666"/>
            <a:ext cx="220408" cy="174591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9" name="矩形 338"/>
          <p:cNvSpPr/>
          <p:nvPr/>
        </p:nvSpPr>
        <p:spPr>
          <a:xfrm>
            <a:off x="5028746" y="3624713"/>
            <a:ext cx="216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0" name="TextBox 79"/>
          <p:cNvSpPr txBox="1"/>
          <p:nvPr/>
        </p:nvSpPr>
        <p:spPr>
          <a:xfrm>
            <a:off x="4884790" y="196818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44" name="组合 343"/>
          <p:cNvGrpSpPr/>
          <p:nvPr/>
        </p:nvGrpSpPr>
        <p:grpSpPr>
          <a:xfrm>
            <a:off x="5530769" y="3628759"/>
            <a:ext cx="216000" cy="706467"/>
            <a:chOff x="8170101" y="3267568"/>
            <a:chExt cx="216000" cy="706467"/>
          </a:xfrm>
        </p:grpSpPr>
        <p:sp>
          <p:nvSpPr>
            <p:cNvPr id="345" name="矩形 344"/>
            <p:cNvSpPr/>
            <p:nvPr/>
          </p:nvSpPr>
          <p:spPr>
            <a:xfrm>
              <a:off x="8170101" y="3267568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6" name="矩形 345"/>
            <p:cNvSpPr/>
            <p:nvPr/>
          </p:nvSpPr>
          <p:spPr>
            <a:xfrm>
              <a:off x="8170101" y="3449002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7" name="矩形 346"/>
            <p:cNvSpPr/>
            <p:nvPr/>
          </p:nvSpPr>
          <p:spPr>
            <a:xfrm>
              <a:off x="8170101" y="3624859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8" name="矩形 347"/>
            <p:cNvSpPr/>
            <p:nvPr/>
          </p:nvSpPr>
          <p:spPr>
            <a:xfrm>
              <a:off x="8170101" y="3794035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49" name="矩形 348"/>
          <p:cNvSpPr/>
          <p:nvPr/>
        </p:nvSpPr>
        <p:spPr>
          <a:xfrm>
            <a:off x="6035090" y="3803011"/>
            <a:ext cx="216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0" name="矩形 349"/>
          <p:cNvSpPr/>
          <p:nvPr/>
        </p:nvSpPr>
        <p:spPr>
          <a:xfrm>
            <a:off x="6035090" y="3618762"/>
            <a:ext cx="216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1" name="矩形 350"/>
          <p:cNvSpPr/>
          <p:nvPr/>
        </p:nvSpPr>
        <p:spPr>
          <a:xfrm>
            <a:off x="6037054" y="3987260"/>
            <a:ext cx="216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2" name="矩形 351"/>
          <p:cNvSpPr/>
          <p:nvPr/>
        </p:nvSpPr>
        <p:spPr>
          <a:xfrm>
            <a:off x="6037054" y="4159735"/>
            <a:ext cx="216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3" name="组合 352"/>
          <p:cNvGrpSpPr/>
          <p:nvPr/>
        </p:nvGrpSpPr>
        <p:grpSpPr>
          <a:xfrm>
            <a:off x="6038857" y="3627325"/>
            <a:ext cx="216000" cy="706467"/>
            <a:chOff x="8170101" y="3267568"/>
            <a:chExt cx="216000" cy="706467"/>
          </a:xfrm>
        </p:grpSpPr>
        <p:sp>
          <p:nvSpPr>
            <p:cNvPr id="354" name="矩形 353"/>
            <p:cNvSpPr/>
            <p:nvPr/>
          </p:nvSpPr>
          <p:spPr>
            <a:xfrm>
              <a:off x="8170101" y="3267568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5" name="矩形 354"/>
            <p:cNvSpPr/>
            <p:nvPr/>
          </p:nvSpPr>
          <p:spPr>
            <a:xfrm>
              <a:off x="8170101" y="3449002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6" name="矩形 355"/>
            <p:cNvSpPr/>
            <p:nvPr/>
          </p:nvSpPr>
          <p:spPr>
            <a:xfrm>
              <a:off x="8170101" y="3624859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7" name="矩形 356"/>
            <p:cNvSpPr/>
            <p:nvPr/>
          </p:nvSpPr>
          <p:spPr>
            <a:xfrm>
              <a:off x="8170101" y="3794035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58" name="TextBox 79"/>
          <p:cNvSpPr txBox="1"/>
          <p:nvPr/>
        </p:nvSpPr>
        <p:spPr>
          <a:xfrm>
            <a:off x="5370790" y="164939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6499469" y="3628628"/>
            <a:ext cx="216000" cy="708766"/>
            <a:chOff x="7954101" y="3178782"/>
            <a:chExt cx="216000" cy="708766"/>
          </a:xfrm>
        </p:grpSpPr>
        <p:sp>
          <p:nvSpPr>
            <p:cNvPr id="359" name="矩形 358"/>
            <p:cNvSpPr/>
            <p:nvPr/>
          </p:nvSpPr>
          <p:spPr>
            <a:xfrm>
              <a:off x="7954101" y="3178782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0" name="矩形 359"/>
            <p:cNvSpPr/>
            <p:nvPr/>
          </p:nvSpPr>
          <p:spPr>
            <a:xfrm>
              <a:off x="7954101" y="3357568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1" name="矩形 360"/>
            <p:cNvSpPr/>
            <p:nvPr/>
          </p:nvSpPr>
          <p:spPr>
            <a:xfrm>
              <a:off x="7954101" y="3528762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2" name="矩形 361"/>
            <p:cNvSpPr/>
            <p:nvPr/>
          </p:nvSpPr>
          <p:spPr>
            <a:xfrm>
              <a:off x="7954101" y="3707548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6497228" y="3625026"/>
            <a:ext cx="230512" cy="1092943"/>
            <a:chOff x="6497228" y="3625026"/>
            <a:chExt cx="230512" cy="1092943"/>
          </a:xfrm>
        </p:grpSpPr>
        <p:grpSp>
          <p:nvGrpSpPr>
            <p:cNvPr id="363" name="组合 362"/>
            <p:cNvGrpSpPr/>
            <p:nvPr/>
          </p:nvGrpSpPr>
          <p:grpSpPr>
            <a:xfrm>
              <a:off x="6497228" y="3625026"/>
              <a:ext cx="216000" cy="708766"/>
              <a:chOff x="7954101" y="3178782"/>
              <a:chExt cx="216000" cy="708766"/>
            </a:xfrm>
          </p:grpSpPr>
          <p:sp>
            <p:nvSpPr>
              <p:cNvPr id="364" name="矩形 363"/>
              <p:cNvSpPr/>
              <p:nvPr/>
            </p:nvSpPr>
            <p:spPr>
              <a:xfrm>
                <a:off x="7954101" y="3178782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5" name="矩形 364"/>
              <p:cNvSpPr/>
              <p:nvPr/>
            </p:nvSpPr>
            <p:spPr>
              <a:xfrm>
                <a:off x="7954101" y="3357568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6" name="矩形 365"/>
              <p:cNvSpPr/>
              <p:nvPr/>
            </p:nvSpPr>
            <p:spPr>
              <a:xfrm>
                <a:off x="7954101" y="3528762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7" name="矩形 366"/>
              <p:cNvSpPr/>
              <p:nvPr/>
            </p:nvSpPr>
            <p:spPr>
              <a:xfrm>
                <a:off x="7954101" y="3707548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e</a:t>
                </a:r>
                <a:endPara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68" name="矩形 367"/>
            <p:cNvSpPr/>
            <p:nvPr/>
          </p:nvSpPr>
          <p:spPr>
            <a:xfrm>
              <a:off x="6511740" y="4537969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6941785" y="3629651"/>
            <a:ext cx="216000" cy="708766"/>
            <a:chOff x="7783634" y="2955238"/>
            <a:chExt cx="216000" cy="708766"/>
          </a:xfrm>
        </p:grpSpPr>
        <p:sp>
          <p:nvSpPr>
            <p:cNvPr id="369" name="矩形 368"/>
            <p:cNvSpPr/>
            <p:nvPr/>
          </p:nvSpPr>
          <p:spPr>
            <a:xfrm>
              <a:off x="7783634" y="2955238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0" name="矩形 369"/>
            <p:cNvSpPr/>
            <p:nvPr/>
          </p:nvSpPr>
          <p:spPr>
            <a:xfrm>
              <a:off x="7783634" y="3134024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1" name="矩形 370"/>
            <p:cNvSpPr/>
            <p:nvPr/>
          </p:nvSpPr>
          <p:spPr>
            <a:xfrm>
              <a:off x="7783634" y="3305218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2" name="矩形 371"/>
            <p:cNvSpPr/>
            <p:nvPr/>
          </p:nvSpPr>
          <p:spPr>
            <a:xfrm>
              <a:off x="7783634" y="3484004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6940529" y="3624292"/>
            <a:ext cx="217069" cy="1089751"/>
            <a:chOff x="6960722" y="3620067"/>
            <a:chExt cx="217069" cy="1089751"/>
          </a:xfrm>
        </p:grpSpPr>
        <p:grpSp>
          <p:nvGrpSpPr>
            <p:cNvPr id="373" name="组合 372"/>
            <p:cNvGrpSpPr/>
            <p:nvPr/>
          </p:nvGrpSpPr>
          <p:grpSpPr>
            <a:xfrm>
              <a:off x="6961791" y="3620067"/>
              <a:ext cx="216000" cy="708766"/>
              <a:chOff x="7783634" y="2955238"/>
              <a:chExt cx="216000" cy="708766"/>
            </a:xfrm>
          </p:grpSpPr>
          <p:sp>
            <p:nvSpPr>
              <p:cNvPr id="374" name="矩形 373"/>
              <p:cNvSpPr/>
              <p:nvPr/>
            </p:nvSpPr>
            <p:spPr>
              <a:xfrm>
                <a:off x="7783634" y="2955238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d</a:t>
                </a:r>
                <a:endPara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5" name="矩形 374"/>
              <p:cNvSpPr/>
              <p:nvPr/>
            </p:nvSpPr>
            <p:spPr>
              <a:xfrm>
                <a:off x="7783634" y="3134024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6" name="矩形 375"/>
              <p:cNvSpPr/>
              <p:nvPr/>
            </p:nvSpPr>
            <p:spPr>
              <a:xfrm>
                <a:off x="7783634" y="3305218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7" name="矩形 376"/>
              <p:cNvSpPr/>
              <p:nvPr/>
            </p:nvSpPr>
            <p:spPr>
              <a:xfrm>
                <a:off x="7783634" y="3484004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78" name="矩形 377"/>
            <p:cNvSpPr/>
            <p:nvPr/>
          </p:nvSpPr>
          <p:spPr>
            <a:xfrm>
              <a:off x="6960722" y="4529818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79" name="TextBox 79"/>
          <p:cNvSpPr txBox="1"/>
          <p:nvPr/>
        </p:nvSpPr>
        <p:spPr>
          <a:xfrm>
            <a:off x="5878572" y="1974350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5530863" y="3632961"/>
            <a:ext cx="216000" cy="537291"/>
            <a:chOff x="8166578" y="3199745"/>
            <a:chExt cx="216000" cy="537291"/>
          </a:xfrm>
        </p:grpSpPr>
        <p:sp>
          <p:nvSpPr>
            <p:cNvPr id="387" name="矩形 386"/>
            <p:cNvSpPr/>
            <p:nvPr/>
          </p:nvSpPr>
          <p:spPr>
            <a:xfrm>
              <a:off x="8166578" y="3199745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8" name="矩形 387"/>
            <p:cNvSpPr/>
            <p:nvPr/>
          </p:nvSpPr>
          <p:spPr>
            <a:xfrm>
              <a:off x="8166578" y="3381179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9" name="矩形 388"/>
            <p:cNvSpPr/>
            <p:nvPr/>
          </p:nvSpPr>
          <p:spPr>
            <a:xfrm>
              <a:off x="8166578" y="3557036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90" name="矩形 389"/>
          <p:cNvSpPr/>
          <p:nvPr/>
        </p:nvSpPr>
        <p:spPr>
          <a:xfrm>
            <a:off x="5530863" y="4159428"/>
            <a:ext cx="216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20988E-6 L -0.05261 0.00093 " pathEditMode="relative" rAng="0" ptsTypes="AA">
                                      <p:cBhvr>
                                        <p:cTn id="32" dur="1000" spd="-100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9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69136E-6 L -0.05539 -0.01543 " pathEditMode="relative" rAng="0" ptsTypes="AA">
                                      <p:cBhvr>
                                        <p:cTn id="56" dur="1000" spd="-100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09877E-6 L -0.05538 -0.0176 " pathEditMode="relative" rAng="0" ptsTypes="AA">
                                      <p:cBhvr>
                                        <p:cTn id="80" dur="1000" spd="-100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71605E-6 L -0.05139 -0.01605 " pathEditMode="relative" rAng="0" ptsTypes="AA">
                                      <p:cBhvr>
                                        <p:cTn id="101" dur="1000" spd="-100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3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71605E-6 L -0.06006 3.58025E-6 " pathEditMode="relative" rAng="0" ptsTypes="AA">
                                      <p:cBhvr>
                                        <p:cTn id="128" dur="1000" spd="-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95062E-6 L -0.03837 0.00123 " pathEditMode="relative" rAng="0" ptsTypes="AA">
                                      <p:cBhvr>
                                        <p:cTn id="142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7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22222E-6 L -0.00018 0.0355 " pathEditMode="relative" rAng="0" ptsTypes="AA">
                                      <p:cBhvr>
                                        <p:cTn id="145" dur="1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0"/>
                            </p:stCondLst>
                            <p:childTnLst>
                              <p:par>
                                <p:cTn id="147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37 0.00123 L -0.03837 0.00154 C -0.03646 -0.0034 -0.03472 -0.00834 -0.03246 -0.01235 C -0.03021 -0.01636 -0.0276 -0.0176 -0.025 -0.02037 C -0.02361 -0.02161 -0.02257 -0.02315 -0.02118 -0.02439 C -0.01823 -0.02686 -0.01597 -0.02716 -0.01285 -0.0284 C -0.01198 -0.02932 -0.01094 -0.03025 -0.00989 -0.03118 C -0.00903 -0.03179 -0.00781 -0.03149 -0.00694 -0.03241 C -0.00035 -0.03735 -0.00868 -0.03303 -0.00243 -0.03642 C 0.00087 -0.03797 0.00052 -0.03581 0.00052 -0.03889 L 0.00052 -0.03858 " pathEditMode="relative" rAng="0" ptsTypes="AAAAAAAAAAA">
                                      <p:cBhvr>
                                        <p:cTn id="148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4" y="-20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5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1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-0.05521 0.00154 " pathEditMode="relative" rAng="0" ptsTypes="AA">
                                      <p:cBhvr>
                                        <p:cTn id="169" dur="1000" spd="-100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1" y="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-0.03646 0.00092 " pathEditMode="relative" rAng="0" ptsTypes="AA">
                                      <p:cBhvr>
                                        <p:cTn id="178"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3.33333E-6 0.00031 C 0.00086 0.03334 0.00069 0.02099 0.00069 0.03704 L 0.00069 0.03735 " pathEditMode="relative" rAng="0" ptsTypes="AAAA">
                                      <p:cBhvr>
                                        <p:cTn id="18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46 0.00092 L -0.03646 0.00123 C -0.0342 -0.01852 -0.03629 -0.00556 -0.03351 -0.01698 C -0.03282 -0.01945 -0.03229 -0.02161 -0.03195 -0.02408 C -0.0316 -0.02531 -0.03143 -0.02686 -0.03108 -0.02809 C -0.03073 -0.02963 -0.03004 -0.03087 -0.02952 -0.03241 C -0.0283 -0.04167 -0.02865 -0.04198 -0.02639 -0.04877 C -0.02604 -0.05031 -0.02535 -0.05155 -0.02483 -0.05278 C -0.02292 -0.06328 -0.02552 -0.05062 -0.02257 -0.06112 C -0.02084 -0.06729 -0.02292 -0.06358 -0.02014 -0.06945 C -0.01945 -0.07099 -0.01858 -0.07192 -0.01789 -0.07346 C -0.01511 -0.07933 -0.01771 -0.07624 -0.01407 -0.08179 C -0.0132 -0.08272 -0.0125 -0.08395 -0.01164 -0.08457 C -0.00816 -0.08766 -0.01042 -0.08365 -0.00695 -0.08858 C -0.00104 -0.09753 -0.00816 -0.08889 -0.00226 -0.09568 C -0.00052 -0.10062 -0.00157 -0.09908 0.00086 -0.10093 L 0.00086 -0.10062 " pathEditMode="relative" rAng="0" ptsTypes="AAAAAAAAAAAAAAAAA">
                                      <p:cBhvr>
                                        <p:cTn id="184"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000"/>
                            </p:stCondLst>
                            <p:childTnLst>
                              <p:par>
                                <p:cTn id="1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0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5679E-6 L -0.05556 0.00031 " pathEditMode="relative" rAng="0" ptsTypes="AA">
                                      <p:cBhvr>
                                        <p:cTn id="205" dur="1000" spd="-100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9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23457E-7 L 5E-6 0.00031 C -0.01215 0.00062 -0.03177 -0.00432 -0.03611 0.00154 L -0.03385 0.00154 " pathEditMode="relative" rAng="0" ptsTypes="AAAA">
                                      <p:cBhvr>
                                        <p:cTn id="218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34568E-6 L 5E-6 0.00031 C 0.00035 0.00432 0.00157 0.02469 0.00139 0.02778 C 0.00139 0.02901 -0.00052 0.02623 5E-6 0.03024 L 5E-6 0.0358 " pathEditMode="relative" rAng="0" ptsTypes="AAAAA">
                                      <p:cBhvr>
                                        <p:cTn id="221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7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2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85 0.00154 L -0.03385 0.00185 C -0.02604 -0.01728 -0.02986 -0.00988 -0.02343 -0.0213 C -0.02256 -0.02253 -0.02204 -0.02469 -0.02118 -0.02531 C -0.01337 -0.02994 -0.01666 -0.02839 -0.01128 -0.03056 C -0.00815 -0.03426 -0.00815 -0.03457 -0.0052 -0.03611 C -0.00329 -0.03704 0.00087 -0.03858 0.00087 -0.03827 L 0.00087 -0.03858 " pathEditMode="relative" rAng="0" ptsTypes="AAAAAAAA">
                                      <p:cBhvr>
                                        <p:cTn id="224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-20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71605E-6 L -0.05035 -0.00062 " pathEditMode="relative" rAng="0" ptsTypes="AA">
                                      <p:cBhvr>
                                        <p:cTn id="242" dur="1000" spd="-100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00"/>
                            </p:stCondLst>
                            <p:childTnLst>
                              <p:par>
                                <p:cTn id="2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71605E-6 L -0.04843 4.07407E-6 " pathEditMode="relative" rAng="0" ptsTypes="AA">
                                      <p:cBhvr>
                                        <p:cTn id="266" dur="1000" spd="-100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35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500"/>
                            </p:stCondLst>
                            <p:childTnLst>
                              <p:par>
                                <p:cTn id="26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" grpId="0" bldLvl="0" animBg="1"/>
      <p:bldP spid="295" grpId="0" bldLvl="0" animBg="1"/>
      <p:bldP spid="295" grpId="1" bldLvl="0" animBg="1"/>
      <p:bldP spid="295" grpId="2" bldLvl="0" animBg="1"/>
      <p:bldP spid="297" grpId="0" bldLvl="0" animBg="1"/>
      <p:bldP spid="297" grpId="1" bldLvl="0" animBg="1"/>
      <p:bldP spid="297" grpId="2" bldLvl="0" animBg="1"/>
      <p:bldP spid="298" grpId="0" bldLvl="0" animBg="1"/>
      <p:bldP spid="298" grpId="1" bldLvl="0" animBg="1"/>
      <p:bldP spid="298" grpId="2" bldLvl="0" animBg="1"/>
      <p:bldP spid="305" grpId="0" bldLvl="0" animBg="1"/>
      <p:bldP spid="305" grpId="1" bldLvl="0" animBg="1"/>
      <p:bldP spid="305" grpId="2" bldLvl="0" animBg="1"/>
      <p:bldP spid="310" grpId="0" bldLvl="0" animBg="1"/>
      <p:bldP spid="310" grpId="1" bldLvl="0" animBg="1"/>
      <p:bldP spid="310" grpId="2" bldLvl="0" animBg="1"/>
      <p:bldP spid="336" grpId="0" bldLvl="0" animBg="1"/>
      <p:bldP spid="337" grpId="0" bldLvl="0" animBg="1"/>
      <p:bldP spid="338" grpId="0" bldLvl="0" animBg="1"/>
      <p:bldP spid="338" grpId="1" bldLvl="0" animBg="1"/>
      <p:bldP spid="338" grpId="2" bldLvl="0" animBg="1"/>
      <p:bldP spid="339" grpId="0" bldLvl="0" animBg="1"/>
      <p:bldP spid="339" grpId="1" bldLvl="0" animBg="1"/>
      <p:bldP spid="340" grpId="0" bldLvl="0" animBg="1"/>
      <p:bldP spid="340" grpId="1" bldLvl="0" animBg="1"/>
      <p:bldP spid="340" grpId="2" bldLvl="0" animBg="1"/>
      <p:bldP spid="349" grpId="0" bldLvl="0" animBg="1"/>
      <p:bldP spid="349" grpId="1" bldLvl="0" animBg="1"/>
      <p:bldP spid="349" grpId="2" bldLvl="0" animBg="1"/>
      <p:bldP spid="350" grpId="0" bldLvl="0" animBg="1"/>
      <p:bldP spid="350" grpId="1" bldLvl="0" animBg="1"/>
      <p:bldP spid="351" grpId="0" bldLvl="0" animBg="1"/>
      <p:bldP spid="352" grpId="0" bldLvl="0" animBg="1"/>
      <p:bldP spid="358" grpId="0" bldLvl="0" animBg="1"/>
      <p:bldP spid="358" grpId="1" bldLvl="0" animBg="1"/>
      <p:bldP spid="358" grpId="2" bldLvl="0" animBg="1"/>
      <p:bldP spid="379" grpId="0" bldLvl="0" animBg="1"/>
      <p:bldP spid="379" grpId="1" bldLvl="0" animBg="1"/>
      <p:bldP spid="379" grpId="2" bldLvl="0" animBg="1"/>
      <p:bldP spid="390" grpId="0" bldLvl="0" animBg="1"/>
      <p:bldP spid="390" grpId="1" bldLvl="0" animBg="1"/>
      <p:bldP spid="390" grpId="2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75656" y="929316"/>
            <a:ext cx="5251689" cy="3872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页面置换算法的概念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77949" y="1242590"/>
            <a:ext cx="3005158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局部页面置换算法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31246" y="1600829"/>
            <a:ext cx="4357718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最优页面置换算法 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(OPT, optimal)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31246" y="1921976"/>
            <a:ext cx="2507915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先进先出算法 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(FIFO)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31010" y="2241550"/>
            <a:ext cx="6303010" cy="3810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最近最久未使用算法 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(LRU, Least Recently Used)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31246" y="3193726"/>
            <a:ext cx="1793535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en-US" altLang="zh-CN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Belady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现象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31246" y="3526162"/>
            <a:ext cx="4357718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LRU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FIFO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Clock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的比较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9" name="图片 3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666" y="3620178"/>
            <a:ext cx="151066" cy="148997"/>
          </a:xfrm>
          <a:prstGeom prst="rect">
            <a:avLst/>
          </a:prstGeom>
          <a:effectLst/>
        </p:spPr>
      </p:pic>
      <p:pic>
        <p:nvPicPr>
          <p:cNvPr id="40" name="图片 3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666" y="3295327"/>
            <a:ext cx="151066" cy="148997"/>
          </a:xfrm>
          <a:prstGeom prst="rect">
            <a:avLst/>
          </a:prstGeom>
          <a:effectLst/>
        </p:spPr>
      </p:pic>
      <p:pic>
        <p:nvPicPr>
          <p:cNvPr id="41" name="图片 4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666" y="2335201"/>
            <a:ext cx="151066" cy="148997"/>
          </a:xfrm>
          <a:prstGeom prst="rect">
            <a:avLst/>
          </a:prstGeom>
          <a:effectLst/>
        </p:spPr>
      </p:pic>
      <p:pic>
        <p:nvPicPr>
          <p:cNvPr id="42" name="图片 4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666" y="2030985"/>
            <a:ext cx="151066" cy="148997"/>
          </a:xfrm>
          <a:prstGeom prst="rect">
            <a:avLst/>
          </a:prstGeom>
          <a:effectLst/>
        </p:spPr>
      </p:pic>
      <p:pic>
        <p:nvPicPr>
          <p:cNvPr id="43" name="图片 4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666" y="1698549"/>
            <a:ext cx="151066" cy="148997"/>
          </a:xfrm>
          <a:prstGeom prst="rect">
            <a:avLst/>
          </a:prstGeom>
          <a:effectLst/>
        </p:spPr>
      </p:pic>
      <p:sp>
        <p:nvSpPr>
          <p:cNvPr id="45" name="TextBox 44"/>
          <p:cNvSpPr txBox="1"/>
          <p:nvPr/>
        </p:nvSpPr>
        <p:spPr>
          <a:xfrm>
            <a:off x="1145638" y="12425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44749" y="91556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31246" y="2561894"/>
            <a:ext cx="5572164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时钟页面置换算法 (Clock)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4" name="图片 4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666" y="2655277"/>
            <a:ext cx="151066" cy="148997"/>
          </a:xfrm>
          <a:prstGeom prst="rect">
            <a:avLst/>
          </a:prstGeom>
          <a:effectLst/>
        </p:spPr>
      </p:pic>
      <p:sp>
        <p:nvSpPr>
          <p:cNvPr id="46" name="TextBox 45"/>
          <p:cNvSpPr txBox="1"/>
          <p:nvPr/>
        </p:nvSpPr>
        <p:spPr>
          <a:xfrm>
            <a:off x="1731246" y="2876112"/>
            <a:ext cx="5572164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最不常用算法 (LFU, Least Frequently Used)</a:t>
            </a:r>
          </a:p>
        </p:txBody>
      </p:sp>
      <p:pic>
        <p:nvPicPr>
          <p:cNvPr id="47" name="图片 46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666" y="2969495"/>
            <a:ext cx="151066" cy="148997"/>
          </a:xfrm>
          <a:prstGeom prst="rect">
            <a:avLst/>
          </a:prstGeom>
          <a:effectLst/>
        </p:spPr>
      </p:pic>
      <p:sp>
        <p:nvSpPr>
          <p:cNvPr id="22" name="TextBox 27"/>
          <p:cNvSpPr txBox="1"/>
          <p:nvPr/>
        </p:nvSpPr>
        <p:spPr>
          <a:xfrm>
            <a:off x="1163622" y="381206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8"/>
          <p:cNvSpPr txBox="1"/>
          <p:nvPr/>
        </p:nvSpPr>
        <p:spPr>
          <a:xfrm>
            <a:off x="1477949" y="3812063"/>
            <a:ext cx="3005158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1905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全局页面置换算法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9" name="图片 28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560" y="296"/>
            <a:ext cx="9140974" cy="5141934"/>
          </a:xfrm>
          <a:prstGeom prst="rect">
            <a:avLst/>
          </a:prstGeom>
        </p:spPr>
      </p:pic>
      <p:pic>
        <p:nvPicPr>
          <p:cNvPr id="30" name="图片 29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时钟置换算法（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Clock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59163" y="2717595"/>
            <a:ext cx="6641795" cy="967100"/>
            <a:chOff x="859163" y="2654713"/>
            <a:chExt cx="6641795" cy="967100"/>
          </a:xfrm>
        </p:grpSpPr>
        <p:sp>
          <p:nvSpPr>
            <p:cNvPr id="19" name="TextBox 18"/>
            <p:cNvSpPr txBox="1"/>
            <p:nvPr/>
          </p:nvSpPr>
          <p:spPr>
            <a:xfrm>
              <a:off x="1177724" y="2654713"/>
              <a:ext cx="1465450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defTabSz="-635">
                <a:lnSpc>
                  <a:spcPct val="95000"/>
                </a:lnSpc>
                <a:spcBef>
                  <a:spcPct val="0"/>
                </a:spcBef>
                <a:tabLst>
                  <a:tab pos="71564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算法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31021" y="2963025"/>
              <a:ext cx="465314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访问页面时，在页表项记录页面访问情况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31021" y="3252481"/>
              <a:ext cx="606993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缺页时，从指针处开始顺序查找未被访问的页面进行置换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3346497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0" name="图片 3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30646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5" name="TextBox 44"/>
            <p:cNvSpPr txBox="1"/>
            <p:nvPr/>
          </p:nvSpPr>
          <p:spPr>
            <a:xfrm>
              <a:off x="859163" y="265471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524" y="810582"/>
            <a:ext cx="4944215" cy="719113"/>
            <a:chOff x="844524" y="747700"/>
            <a:chExt cx="4944215" cy="719113"/>
          </a:xfrm>
        </p:grpSpPr>
        <p:sp>
          <p:nvSpPr>
            <p:cNvPr id="10" name="TextBox 9"/>
            <p:cNvSpPr txBox="1"/>
            <p:nvPr/>
          </p:nvSpPr>
          <p:spPr>
            <a:xfrm>
              <a:off x="1175432" y="747700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defTabSz="-635">
                <a:lnSpc>
                  <a:spcPct val="95000"/>
                </a:lnSpc>
                <a:spcBef>
                  <a:spcPct val="0"/>
                </a:spcBef>
                <a:tabLst>
                  <a:tab pos="71564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思路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31021" y="1097481"/>
              <a:ext cx="435771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仅对页面的访问情况进行大致统计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19520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9" name="TextBox 48"/>
            <p:cNvSpPr txBox="1"/>
            <p:nvPr/>
          </p:nvSpPr>
          <p:spPr>
            <a:xfrm>
              <a:off x="844524" y="7477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524" y="1479453"/>
            <a:ext cx="7399884" cy="1296303"/>
            <a:chOff x="844524" y="1416571"/>
            <a:chExt cx="7399884" cy="1296303"/>
          </a:xfrm>
        </p:grpSpPr>
        <p:sp>
          <p:nvSpPr>
            <p:cNvPr id="18" name="TextBox 17"/>
            <p:cNvSpPr txBox="1"/>
            <p:nvPr/>
          </p:nvSpPr>
          <p:spPr>
            <a:xfrm>
              <a:off x="1175432" y="1416571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defTabSz="-635">
                <a:lnSpc>
                  <a:spcPct val="95000"/>
                </a:lnSpc>
                <a:spcBef>
                  <a:spcPct val="0"/>
                </a:spcBef>
                <a:tabLst>
                  <a:tab pos="71564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数据结构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31020" y="1740423"/>
              <a:ext cx="681338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在页表项中增加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访问位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，描述页面在过去一段时间的内访问情况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31021" y="2031799"/>
              <a:ext cx="599849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各页面组织成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环形链表</a:t>
              </a:r>
              <a:endPara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125182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8494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8" name="TextBox 47"/>
            <p:cNvSpPr txBox="1"/>
            <p:nvPr/>
          </p:nvSpPr>
          <p:spPr>
            <a:xfrm>
              <a:off x="844524" y="141657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31020" y="2343542"/>
              <a:ext cx="585562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指针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指向最先调入的页面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452551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859163" y="3609940"/>
            <a:ext cx="4648941" cy="690002"/>
            <a:chOff x="859163" y="3547058"/>
            <a:chExt cx="4648941" cy="690002"/>
          </a:xfrm>
        </p:grpSpPr>
        <p:sp>
          <p:nvSpPr>
            <p:cNvPr id="31" name="TextBox 30"/>
            <p:cNvSpPr txBox="1"/>
            <p:nvPr/>
          </p:nvSpPr>
          <p:spPr>
            <a:xfrm>
              <a:off x="1435783" y="3867728"/>
              <a:ext cx="407232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时钟算法是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LRU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FIFO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的折中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914" y="393747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7" name="TextBox 26"/>
            <p:cNvSpPr txBox="1"/>
            <p:nvPr/>
          </p:nvSpPr>
          <p:spPr>
            <a:xfrm>
              <a:off x="1177724" y="3547058"/>
              <a:ext cx="1465450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defTabSz="-635">
                <a:lnSpc>
                  <a:spcPct val="95000"/>
                </a:lnSpc>
                <a:spcBef>
                  <a:spcPct val="0"/>
                </a:spcBef>
                <a:tabLst>
                  <a:tab pos="71564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特征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9163" y="35470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时钟置换算法的实现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15616" y="1193354"/>
            <a:ext cx="442686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页面装入内存时，访问位初始化为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15616" y="1496568"/>
            <a:ext cx="442686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访问页面（读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写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时，访问位置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15616" y="1817989"/>
            <a:ext cx="6313904" cy="1250570"/>
            <a:chOff x="1115616" y="1817989"/>
            <a:chExt cx="6313904" cy="1250570"/>
          </a:xfrm>
        </p:grpSpPr>
        <p:sp>
          <p:nvSpPr>
            <p:cNvPr id="31" name="TextBox 30"/>
            <p:cNvSpPr txBox="1"/>
            <p:nvPr/>
          </p:nvSpPr>
          <p:spPr>
            <a:xfrm>
              <a:off x="1115616" y="1817989"/>
              <a:ext cx="485072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缺页时，从指针当前位置顺序检查环形链表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64611" y="2136476"/>
              <a:ext cx="285046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访问位为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，则置换该页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6742" y="22062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3" name="TextBox 32"/>
            <p:cNvSpPr txBox="1"/>
            <p:nvPr/>
          </p:nvSpPr>
          <p:spPr>
            <a:xfrm>
              <a:off x="1664611" y="2422228"/>
              <a:ext cx="5764909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2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访问位为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，则访问位置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，并指针移动到下一个页面，直到找到可置换的页面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6" name="图片 3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6742" y="2491976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6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时钟置换算法图示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Oval 3"/>
          <p:cNvSpPr>
            <a:spLocks noChangeArrowheads="1"/>
          </p:cNvSpPr>
          <p:nvPr/>
        </p:nvSpPr>
        <p:spPr bwMode="auto">
          <a:xfrm>
            <a:off x="2628456" y="1095147"/>
            <a:ext cx="3103799" cy="2972034"/>
          </a:xfrm>
          <a:prstGeom prst="ellipse">
            <a:avLst/>
          </a:prstGeom>
          <a:noFill/>
          <a:ln w="63500">
            <a:solidFill>
              <a:srgbClr val="FDD000"/>
            </a:solidFill>
            <a:round/>
          </a:ln>
        </p:spPr>
        <p:txBody>
          <a:bodyPr wrap="none" anchor="ctr"/>
          <a:lstStyle/>
          <a:p>
            <a:endParaRPr lang="zh-CN" sz="2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1048709" y="4005318"/>
            <a:ext cx="811118" cy="294953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驻留位</a:t>
            </a:r>
            <a:endParaRPr 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173036" y="890179"/>
            <a:ext cx="556341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</a:p>
        </p:txBody>
      </p:sp>
      <p:sp>
        <p:nvSpPr>
          <p:cNvPr id="46" name="Rectangle 10"/>
          <p:cNvSpPr>
            <a:spLocks noChangeArrowheads="1"/>
          </p:cNvSpPr>
          <p:nvPr/>
        </p:nvSpPr>
        <p:spPr bwMode="auto">
          <a:xfrm>
            <a:off x="3894865" y="890179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47" name="Rectangle 11"/>
          <p:cNvSpPr>
            <a:spLocks noChangeArrowheads="1"/>
          </p:cNvSpPr>
          <p:nvPr/>
        </p:nvSpPr>
        <p:spPr bwMode="auto">
          <a:xfrm>
            <a:off x="2769589" y="885813"/>
            <a:ext cx="836767" cy="366767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页号</a:t>
            </a:r>
            <a:r>
              <a:rPr 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7</a:t>
            </a:r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:</a:t>
            </a:r>
            <a:endParaRPr lang="zh-CN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48" name="Rectangle 12"/>
          <p:cNvSpPr>
            <a:spLocks noChangeArrowheads="1"/>
          </p:cNvSpPr>
          <p:nvPr/>
        </p:nvSpPr>
        <p:spPr bwMode="auto">
          <a:xfrm>
            <a:off x="3616694" y="890179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2716300" y="1944300"/>
            <a:ext cx="556341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5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2438129" y="1944300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</a:p>
        </p:txBody>
      </p:sp>
      <p:sp>
        <p:nvSpPr>
          <p:cNvPr id="51" name="Rectangle 15"/>
          <p:cNvSpPr>
            <a:spLocks noChangeArrowheads="1"/>
          </p:cNvSpPr>
          <p:nvPr/>
        </p:nvSpPr>
        <p:spPr bwMode="auto">
          <a:xfrm>
            <a:off x="1312851" y="1939933"/>
            <a:ext cx="836767" cy="366767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页号</a:t>
            </a:r>
            <a:r>
              <a:rPr 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:</a:t>
            </a:r>
            <a:endParaRPr lang="zh-CN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52" name="Rectangle 16"/>
          <p:cNvSpPr>
            <a:spLocks noChangeArrowheads="1"/>
          </p:cNvSpPr>
          <p:nvPr/>
        </p:nvSpPr>
        <p:spPr bwMode="auto">
          <a:xfrm>
            <a:off x="2159958" y="1944300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53" name="Rectangle 17"/>
          <p:cNvSpPr>
            <a:spLocks noChangeArrowheads="1"/>
          </p:cNvSpPr>
          <p:nvPr/>
        </p:nvSpPr>
        <p:spPr bwMode="auto">
          <a:xfrm>
            <a:off x="5717615" y="1944300"/>
            <a:ext cx="556341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3</a:t>
            </a:r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5439444" y="1944300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</a:p>
        </p:txBody>
      </p:sp>
      <p:sp>
        <p:nvSpPr>
          <p:cNvPr id="55" name="Rectangle 19"/>
          <p:cNvSpPr>
            <a:spLocks noChangeArrowheads="1"/>
          </p:cNvSpPr>
          <p:nvPr/>
        </p:nvSpPr>
        <p:spPr bwMode="auto">
          <a:xfrm>
            <a:off x="4314166" y="1939933"/>
            <a:ext cx="836767" cy="366767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页号</a:t>
            </a:r>
            <a:r>
              <a:rPr 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4</a:t>
            </a:r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:</a:t>
            </a:r>
            <a:endParaRPr lang="zh-CN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56" name="Rectangle 20"/>
          <p:cNvSpPr>
            <a:spLocks noChangeArrowheads="1"/>
          </p:cNvSpPr>
          <p:nvPr/>
        </p:nvSpPr>
        <p:spPr bwMode="auto">
          <a:xfrm>
            <a:off x="5161273" y="1944300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57" name="Rectangle 21"/>
          <p:cNvSpPr>
            <a:spLocks noChangeArrowheads="1"/>
          </p:cNvSpPr>
          <p:nvPr/>
        </p:nvSpPr>
        <p:spPr bwMode="auto">
          <a:xfrm>
            <a:off x="5175914" y="3422996"/>
            <a:ext cx="556341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4</a:t>
            </a:r>
          </a:p>
        </p:txBody>
      </p:sp>
      <p:sp>
        <p:nvSpPr>
          <p:cNvPr id="58" name="Rectangle 22"/>
          <p:cNvSpPr>
            <a:spLocks noChangeArrowheads="1"/>
          </p:cNvSpPr>
          <p:nvPr/>
        </p:nvSpPr>
        <p:spPr bwMode="auto">
          <a:xfrm>
            <a:off x="4897743" y="3422996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59" name="Rectangle 23"/>
          <p:cNvSpPr>
            <a:spLocks noChangeArrowheads="1"/>
          </p:cNvSpPr>
          <p:nvPr/>
        </p:nvSpPr>
        <p:spPr bwMode="auto">
          <a:xfrm>
            <a:off x="3787106" y="3418630"/>
            <a:ext cx="836767" cy="366767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页号</a:t>
            </a:r>
            <a:r>
              <a:rPr 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:</a:t>
            </a:r>
            <a:endParaRPr lang="zh-CN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60" name="Rectangle 24"/>
          <p:cNvSpPr>
            <a:spLocks noChangeArrowheads="1"/>
          </p:cNvSpPr>
          <p:nvPr/>
        </p:nvSpPr>
        <p:spPr bwMode="auto">
          <a:xfrm>
            <a:off x="4619573" y="3422996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61" name="Rectangle 25"/>
          <p:cNvSpPr>
            <a:spLocks noChangeArrowheads="1"/>
          </p:cNvSpPr>
          <p:nvPr/>
        </p:nvSpPr>
        <p:spPr bwMode="auto">
          <a:xfrm>
            <a:off x="3170157" y="3422996"/>
            <a:ext cx="556341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62" name="Rectangle 26"/>
          <p:cNvSpPr>
            <a:spLocks noChangeArrowheads="1"/>
          </p:cNvSpPr>
          <p:nvPr/>
        </p:nvSpPr>
        <p:spPr bwMode="auto">
          <a:xfrm>
            <a:off x="2891987" y="3422996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63" name="Rectangle 27"/>
          <p:cNvSpPr>
            <a:spLocks noChangeArrowheads="1"/>
          </p:cNvSpPr>
          <p:nvPr/>
        </p:nvSpPr>
        <p:spPr bwMode="auto">
          <a:xfrm>
            <a:off x="1766708" y="3418630"/>
            <a:ext cx="836767" cy="366767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页号</a:t>
            </a:r>
            <a:r>
              <a:rPr 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3</a:t>
            </a:r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:</a:t>
            </a:r>
            <a:endParaRPr lang="zh-CN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64" name="Rectangle 28"/>
          <p:cNvSpPr>
            <a:spLocks noChangeArrowheads="1"/>
          </p:cNvSpPr>
          <p:nvPr/>
        </p:nvSpPr>
        <p:spPr bwMode="auto">
          <a:xfrm>
            <a:off x="2613816" y="3422996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3969516" y="2384964"/>
            <a:ext cx="204968" cy="20496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wrap="none" anchor="ctr"/>
          <a:lstStyle/>
          <a:p>
            <a:endParaRPr lang="zh-CN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66" name="Line 30"/>
          <p:cNvSpPr>
            <a:spLocks noChangeShapeType="1"/>
          </p:cNvSpPr>
          <p:nvPr/>
        </p:nvSpPr>
        <p:spPr bwMode="auto">
          <a:xfrm>
            <a:off x="2730940" y="3840252"/>
            <a:ext cx="0" cy="292811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 type="triangle" w="med" len="med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Line 31"/>
          <p:cNvSpPr>
            <a:spLocks noChangeShapeType="1"/>
          </p:cNvSpPr>
          <p:nvPr/>
        </p:nvSpPr>
        <p:spPr bwMode="auto">
          <a:xfrm>
            <a:off x="3009111" y="3840252"/>
            <a:ext cx="0" cy="497779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 type="triangle" w="med" len="med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Line 32"/>
          <p:cNvSpPr>
            <a:spLocks noChangeShapeType="1"/>
          </p:cNvSpPr>
          <p:nvPr/>
        </p:nvSpPr>
        <p:spPr bwMode="auto">
          <a:xfrm>
            <a:off x="3419047" y="3840252"/>
            <a:ext cx="0" cy="717388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 type="triangle" w="med" len="med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Line 33"/>
          <p:cNvSpPr>
            <a:spLocks noChangeShapeType="1"/>
          </p:cNvSpPr>
          <p:nvPr/>
        </p:nvSpPr>
        <p:spPr bwMode="auto">
          <a:xfrm>
            <a:off x="1859827" y="4564960"/>
            <a:ext cx="1551899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Line 34"/>
          <p:cNvSpPr>
            <a:spLocks noChangeShapeType="1"/>
          </p:cNvSpPr>
          <p:nvPr/>
        </p:nvSpPr>
        <p:spPr bwMode="auto">
          <a:xfrm>
            <a:off x="1859827" y="4345352"/>
            <a:ext cx="1141964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Line 35"/>
          <p:cNvSpPr>
            <a:spLocks noChangeShapeType="1"/>
          </p:cNvSpPr>
          <p:nvPr/>
        </p:nvSpPr>
        <p:spPr bwMode="auto">
          <a:xfrm>
            <a:off x="1859827" y="4140384"/>
            <a:ext cx="863793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Rectangle 7"/>
          <p:cNvSpPr>
            <a:spLocks noChangeArrowheads="1"/>
          </p:cNvSpPr>
          <p:nvPr/>
        </p:nvSpPr>
        <p:spPr bwMode="auto">
          <a:xfrm>
            <a:off x="1043608" y="4225239"/>
            <a:ext cx="811118" cy="294953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访问位</a:t>
            </a:r>
            <a:endParaRPr 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74" name="Rectangle 7"/>
          <p:cNvSpPr>
            <a:spLocks noChangeArrowheads="1"/>
          </p:cNvSpPr>
          <p:nvPr/>
        </p:nvSpPr>
        <p:spPr bwMode="auto">
          <a:xfrm>
            <a:off x="1261616" y="4460135"/>
            <a:ext cx="593110" cy="294953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帧号</a:t>
            </a:r>
            <a:endParaRPr 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84359" y="1675824"/>
            <a:ext cx="1937647" cy="1631087"/>
            <a:chOff x="3450132" y="2269256"/>
            <a:chExt cx="1937647" cy="1631087"/>
          </a:xfrm>
        </p:grpSpPr>
        <p:sp>
          <p:nvSpPr>
            <p:cNvPr id="35" name="Line 8"/>
            <p:cNvSpPr>
              <a:spLocks noChangeShapeType="1"/>
            </p:cNvSpPr>
            <p:nvPr/>
          </p:nvSpPr>
          <p:spPr bwMode="auto">
            <a:xfrm>
              <a:off x="3450132" y="2269256"/>
              <a:ext cx="951636" cy="805231"/>
            </a:xfrm>
            <a:prstGeom prst="line">
              <a:avLst/>
            </a:prstGeom>
            <a:noFill/>
            <a:ln w="50800">
              <a:noFill/>
              <a:round/>
              <a:headEnd type="triangle" w="med" len="med"/>
              <a:tailEnd type="none" w="med" len="med"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8"/>
            <p:cNvSpPr>
              <a:spLocks noChangeShapeType="1"/>
            </p:cNvSpPr>
            <p:nvPr/>
          </p:nvSpPr>
          <p:spPr bwMode="auto">
            <a:xfrm>
              <a:off x="4436143" y="3095112"/>
              <a:ext cx="951636" cy="805231"/>
            </a:xfrm>
            <a:prstGeom prst="line">
              <a:avLst/>
            </a:prstGeom>
            <a:noFill/>
            <a:ln w="50800">
              <a:solidFill>
                <a:srgbClr val="C0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2719577" y="1941749"/>
            <a:ext cx="556341" cy="38065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5</a:t>
            </a:r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2430808" y="1941748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  <a:endParaRPr 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39" name="Rectangle 22"/>
          <p:cNvSpPr>
            <a:spLocks noChangeArrowheads="1"/>
          </p:cNvSpPr>
          <p:nvPr/>
        </p:nvSpPr>
        <p:spPr bwMode="auto">
          <a:xfrm>
            <a:off x="4892580" y="3422996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  <a:endParaRPr 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2889837" y="3426257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  <a:endParaRPr 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3898330" y="887617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  <a:endParaRPr 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5702974" y="1947399"/>
            <a:ext cx="556341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6</a:t>
            </a:r>
            <a:endParaRPr 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72" name="Rectangle 25"/>
          <p:cNvSpPr>
            <a:spLocks noChangeArrowheads="1"/>
          </p:cNvSpPr>
          <p:nvPr/>
        </p:nvSpPr>
        <p:spPr bwMode="auto">
          <a:xfrm>
            <a:off x="3165814" y="3426257"/>
            <a:ext cx="556341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7</a:t>
            </a:r>
            <a:endParaRPr 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100000">
                                      <p:cBhvr>
                                        <p:cTn id="2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800000">
                                      <p:cBhvr>
                                        <p:cTn id="3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800000">
                                      <p:cBhvr>
                                        <p:cTn id="3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4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5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ldLvl="0" animBg="1"/>
      <p:bldP spid="50" grpId="0" bldLvl="0" animBg="1"/>
      <p:bldP spid="50" grpId="1" bldLvl="0" animBg="1"/>
      <p:bldP spid="53" grpId="0" bldLvl="0" animBg="1"/>
      <p:bldP spid="58" grpId="0" bldLvl="0" animBg="1"/>
      <p:bldP spid="58" grpId="1" bldLvl="0" animBg="1"/>
      <p:bldP spid="58" grpId="2" bldLvl="0" animBg="1"/>
      <p:bldP spid="61" grpId="0" bldLvl="0" animBg="1"/>
      <p:bldP spid="62" grpId="0" bldLvl="0" animBg="1"/>
      <p:bldP spid="37" grpId="0"/>
      <p:bldP spid="37" grpId="1"/>
      <p:bldP spid="37" grpId="2"/>
      <p:bldP spid="38" grpId="0" bldLvl="0" animBg="1"/>
      <p:bldP spid="38" grpId="1" bldLvl="0" animBg="1"/>
      <p:bldP spid="39" grpId="0" bldLvl="0" animBg="1"/>
      <p:bldP spid="39" grpId="1" bldLvl="0" animBg="1"/>
      <p:bldP spid="39" grpId="2" bldLvl="0" animBg="1"/>
      <p:bldP spid="40" grpId="0" bldLvl="0" animBg="1"/>
      <p:bldP spid="41" grpId="0" bldLvl="0" animBg="1"/>
      <p:bldP spid="44" grpId="0" bldLvl="0" animBg="1"/>
      <p:bldP spid="7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矩形 360"/>
          <p:cNvSpPr/>
          <p:nvPr/>
        </p:nvSpPr>
        <p:spPr>
          <a:xfrm>
            <a:off x="301124" y="3422575"/>
            <a:ext cx="7690322" cy="1491499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时钟页面置换示例</a:t>
            </a:r>
            <a:endParaRPr lang="zh-CN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5682" y="1074051"/>
            <a:ext cx="7630694" cy="2229496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323528" y="1425844"/>
            <a:ext cx="7632848" cy="0"/>
          </a:xfrm>
          <a:prstGeom prst="line">
            <a:avLst/>
          </a:prstGeom>
          <a:ln w="158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23528" y="1761078"/>
            <a:ext cx="7632848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23528" y="2970131"/>
            <a:ext cx="7632848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374238" y="1761078"/>
            <a:ext cx="0" cy="1227511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766465" y="1074051"/>
            <a:ext cx="0" cy="191453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78400" y="1003399"/>
            <a:ext cx="734827" cy="372138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26410" y="98565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76015" y="97317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78734" y="97317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47232" y="97317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50187" y="97317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35953" y="973918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13427" y="982305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70904" y="1607039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70904" y="1913087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57067" y="2205530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57852" y="2497973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211165" y="977463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61313" y="1356356"/>
            <a:ext cx="1098348" cy="2995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访问请求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57034" y="1005968"/>
            <a:ext cx="871060" cy="2995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61313" y="2936423"/>
            <a:ext cx="1169786" cy="2995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缺页状态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97382" y="1963399"/>
            <a:ext cx="430887" cy="940977"/>
          </a:xfrm>
          <a:prstGeom prst="rect">
            <a:avLst/>
          </a:prstGeom>
          <a:noFill/>
          <a:effectLst/>
        </p:spPr>
        <p:txBody>
          <a:bodyPr vert="eaVert"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物理帧号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5520378" y="989505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6100803" y="978657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301928" y="3867894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驻留页面的页表项</a:t>
            </a:r>
            <a:endParaRPr lang="zh-CN" altLang="en-US" sz="14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869542" y="1672495"/>
            <a:ext cx="292532" cy="1314568"/>
            <a:chOff x="1869542" y="1658095"/>
            <a:chExt cx="292532" cy="1314568"/>
          </a:xfrm>
        </p:grpSpPr>
        <p:sp>
          <p:nvSpPr>
            <p:cNvPr id="17" name="文本框 16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3" name="文本框 412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4" name="文本框 413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5" name="文本框 414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16" name="组合 415"/>
          <p:cNvGrpSpPr/>
          <p:nvPr/>
        </p:nvGrpSpPr>
        <p:grpSpPr>
          <a:xfrm>
            <a:off x="1391752" y="1678898"/>
            <a:ext cx="292532" cy="1314568"/>
            <a:chOff x="1869542" y="1658095"/>
            <a:chExt cx="292532" cy="1314568"/>
          </a:xfrm>
        </p:grpSpPr>
        <p:sp>
          <p:nvSpPr>
            <p:cNvPr id="417" name="文本框 416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8" name="文本框 417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9" name="文本框 418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0" name="文本框 419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21" name="组合 420"/>
          <p:cNvGrpSpPr/>
          <p:nvPr/>
        </p:nvGrpSpPr>
        <p:grpSpPr>
          <a:xfrm>
            <a:off x="2483768" y="1658112"/>
            <a:ext cx="292532" cy="1314568"/>
            <a:chOff x="1869542" y="1658095"/>
            <a:chExt cx="292532" cy="1314568"/>
          </a:xfrm>
        </p:grpSpPr>
        <p:sp>
          <p:nvSpPr>
            <p:cNvPr id="422" name="文本框 421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3" name="文本框 422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4" name="文本框 423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5" name="文本框 424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26" name="组合 425"/>
          <p:cNvGrpSpPr/>
          <p:nvPr/>
        </p:nvGrpSpPr>
        <p:grpSpPr>
          <a:xfrm>
            <a:off x="3142617" y="1653109"/>
            <a:ext cx="292532" cy="1314568"/>
            <a:chOff x="1869542" y="1658095"/>
            <a:chExt cx="292532" cy="1314568"/>
          </a:xfrm>
        </p:grpSpPr>
        <p:sp>
          <p:nvSpPr>
            <p:cNvPr id="427" name="文本框 426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8" name="文本框 427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9" name="文本框 428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0" name="文本框 429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31" name="组合 430"/>
          <p:cNvGrpSpPr/>
          <p:nvPr/>
        </p:nvGrpSpPr>
        <p:grpSpPr>
          <a:xfrm>
            <a:off x="3741647" y="1653109"/>
            <a:ext cx="292532" cy="1314568"/>
            <a:chOff x="1869542" y="1658095"/>
            <a:chExt cx="292532" cy="1314568"/>
          </a:xfrm>
        </p:grpSpPr>
        <p:sp>
          <p:nvSpPr>
            <p:cNvPr id="432" name="文本框 431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3" name="文本框 432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4" name="文本框 433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5" name="文本框 434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42" name="组合 441"/>
          <p:cNvGrpSpPr/>
          <p:nvPr/>
        </p:nvGrpSpPr>
        <p:grpSpPr>
          <a:xfrm>
            <a:off x="4972749" y="1674533"/>
            <a:ext cx="292532" cy="1314568"/>
            <a:chOff x="1869542" y="1658095"/>
            <a:chExt cx="292532" cy="1314568"/>
          </a:xfrm>
        </p:grpSpPr>
        <p:sp>
          <p:nvSpPr>
            <p:cNvPr id="443" name="文本框 442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4" name="文本框 443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5" name="文本框 444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6" name="文本框 445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52" name="组合 451"/>
          <p:cNvGrpSpPr/>
          <p:nvPr/>
        </p:nvGrpSpPr>
        <p:grpSpPr>
          <a:xfrm>
            <a:off x="6192637" y="1675798"/>
            <a:ext cx="292532" cy="1314568"/>
            <a:chOff x="1869542" y="1658095"/>
            <a:chExt cx="292532" cy="1314568"/>
          </a:xfrm>
        </p:grpSpPr>
        <p:sp>
          <p:nvSpPr>
            <p:cNvPr id="453" name="文本框 452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4" name="文本框 453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5" name="文本框 454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6" name="文本框 455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67" name="文本框 466"/>
          <p:cNvSpPr txBox="1"/>
          <p:nvPr/>
        </p:nvSpPr>
        <p:spPr>
          <a:xfrm>
            <a:off x="1885579" y="1368548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8" name="文本框 467"/>
          <p:cNvSpPr txBox="1"/>
          <p:nvPr/>
        </p:nvSpPr>
        <p:spPr>
          <a:xfrm>
            <a:off x="2505094" y="1368548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9" name="文本框 468"/>
          <p:cNvSpPr txBox="1"/>
          <p:nvPr/>
        </p:nvSpPr>
        <p:spPr>
          <a:xfrm>
            <a:off x="3166925" y="1382869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0" name="文本框 469"/>
          <p:cNvSpPr txBox="1"/>
          <p:nvPr/>
        </p:nvSpPr>
        <p:spPr>
          <a:xfrm>
            <a:off x="3755063" y="1374521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" name="文本框 470"/>
          <p:cNvSpPr txBox="1"/>
          <p:nvPr/>
        </p:nvSpPr>
        <p:spPr>
          <a:xfrm>
            <a:off x="4396066" y="1374614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2" name="文本框 471"/>
          <p:cNvSpPr txBox="1"/>
          <p:nvPr/>
        </p:nvSpPr>
        <p:spPr>
          <a:xfrm>
            <a:off x="4986165" y="1381312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3" name="文本框 472"/>
          <p:cNvSpPr txBox="1"/>
          <p:nvPr/>
        </p:nvSpPr>
        <p:spPr>
          <a:xfrm>
            <a:off x="5634132" y="1373634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4" name="文本框 473"/>
          <p:cNvSpPr txBox="1"/>
          <p:nvPr/>
        </p:nvSpPr>
        <p:spPr>
          <a:xfrm>
            <a:off x="6208727" y="1373634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5" name="文本框 474"/>
          <p:cNvSpPr txBox="1"/>
          <p:nvPr/>
        </p:nvSpPr>
        <p:spPr>
          <a:xfrm>
            <a:off x="6841871" y="1373557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6" name="文本框 475"/>
          <p:cNvSpPr txBox="1"/>
          <p:nvPr/>
        </p:nvSpPr>
        <p:spPr>
          <a:xfrm>
            <a:off x="7419276" y="1373782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77" name="组合 476"/>
          <p:cNvGrpSpPr/>
          <p:nvPr/>
        </p:nvGrpSpPr>
        <p:grpSpPr>
          <a:xfrm>
            <a:off x="4445181" y="1473654"/>
            <a:ext cx="234000" cy="1734463"/>
            <a:chOff x="4525237" y="1803105"/>
            <a:chExt cx="234000" cy="1734463"/>
          </a:xfrm>
        </p:grpSpPr>
        <p:sp>
          <p:nvSpPr>
            <p:cNvPr id="478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79" name="Oval 101"/>
            <p:cNvSpPr/>
            <p:nvPr/>
          </p:nvSpPr>
          <p:spPr bwMode="auto">
            <a:xfrm>
              <a:off x="4525237" y="1803105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480" name="组合 479"/>
          <p:cNvGrpSpPr/>
          <p:nvPr/>
        </p:nvGrpSpPr>
        <p:grpSpPr>
          <a:xfrm>
            <a:off x="5682310" y="1478587"/>
            <a:ext cx="234000" cy="1734463"/>
            <a:chOff x="4525237" y="1803105"/>
            <a:chExt cx="234000" cy="1734463"/>
          </a:xfrm>
        </p:grpSpPr>
        <p:sp>
          <p:nvSpPr>
            <p:cNvPr id="481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82" name="Oval 101"/>
            <p:cNvSpPr/>
            <p:nvPr/>
          </p:nvSpPr>
          <p:spPr bwMode="auto">
            <a:xfrm>
              <a:off x="4525237" y="1803105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483" name="组合 482"/>
          <p:cNvGrpSpPr/>
          <p:nvPr/>
        </p:nvGrpSpPr>
        <p:grpSpPr>
          <a:xfrm>
            <a:off x="6891738" y="1483141"/>
            <a:ext cx="234000" cy="1734463"/>
            <a:chOff x="4525237" y="1803105"/>
            <a:chExt cx="234000" cy="1734463"/>
          </a:xfrm>
        </p:grpSpPr>
        <p:sp>
          <p:nvSpPr>
            <p:cNvPr id="484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85" name="Oval 101"/>
            <p:cNvSpPr/>
            <p:nvPr/>
          </p:nvSpPr>
          <p:spPr bwMode="auto">
            <a:xfrm>
              <a:off x="4525237" y="1803105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486" name="组合 485"/>
          <p:cNvGrpSpPr/>
          <p:nvPr/>
        </p:nvGrpSpPr>
        <p:grpSpPr>
          <a:xfrm>
            <a:off x="7481795" y="1470377"/>
            <a:ext cx="234000" cy="1734463"/>
            <a:chOff x="4525237" y="1803105"/>
            <a:chExt cx="234000" cy="1734463"/>
          </a:xfrm>
        </p:grpSpPr>
        <p:sp>
          <p:nvSpPr>
            <p:cNvPr id="487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88" name="Oval 101"/>
            <p:cNvSpPr/>
            <p:nvPr/>
          </p:nvSpPr>
          <p:spPr bwMode="auto">
            <a:xfrm>
              <a:off x="4525237" y="1803105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sp>
        <p:nvSpPr>
          <p:cNvPr id="489" name="TextBox 58"/>
          <p:cNvSpPr txBox="1"/>
          <p:nvPr/>
        </p:nvSpPr>
        <p:spPr>
          <a:xfrm>
            <a:off x="1876322" y="2286765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9" name="TextBox 58"/>
          <p:cNvSpPr txBox="1"/>
          <p:nvPr/>
        </p:nvSpPr>
        <p:spPr>
          <a:xfrm>
            <a:off x="2489095" y="1662197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7" name="TextBox 58"/>
          <p:cNvSpPr txBox="1"/>
          <p:nvPr/>
        </p:nvSpPr>
        <p:spPr>
          <a:xfrm>
            <a:off x="3143540" y="2567567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5" name="TextBox 58"/>
          <p:cNvSpPr txBox="1"/>
          <p:nvPr/>
        </p:nvSpPr>
        <p:spPr>
          <a:xfrm>
            <a:off x="3746895" y="1936678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30" name="组合 629"/>
          <p:cNvGrpSpPr/>
          <p:nvPr/>
        </p:nvGrpSpPr>
        <p:grpSpPr>
          <a:xfrm>
            <a:off x="1095301" y="3563238"/>
            <a:ext cx="632087" cy="1266793"/>
            <a:chOff x="8146316" y="3693574"/>
            <a:chExt cx="632087" cy="1266793"/>
          </a:xfrm>
        </p:grpSpPr>
        <p:sp>
          <p:nvSpPr>
            <p:cNvPr id="631" name="矩形 630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2" name="矩形 631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3" name="矩形 632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4" name="矩形 633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5" name="矩形 634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6" name="矩形 635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7" name="矩形 636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8" name="矩形 637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9" name="TextBox 377"/>
            <p:cNvSpPr txBox="1"/>
            <p:nvPr/>
          </p:nvSpPr>
          <p:spPr>
            <a:xfrm>
              <a:off x="8146316" y="371599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0" name="TextBox 378"/>
            <p:cNvSpPr txBox="1"/>
            <p:nvPr/>
          </p:nvSpPr>
          <p:spPr>
            <a:xfrm>
              <a:off x="8146316" y="400368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1" name="TextBox 379"/>
            <p:cNvSpPr txBox="1"/>
            <p:nvPr/>
          </p:nvSpPr>
          <p:spPr>
            <a:xfrm>
              <a:off x="8154097" y="429734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2" name="TextBox 380"/>
            <p:cNvSpPr txBox="1"/>
            <p:nvPr/>
          </p:nvSpPr>
          <p:spPr>
            <a:xfrm>
              <a:off x="8154097" y="459103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3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4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5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6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64" name="组合 663"/>
          <p:cNvGrpSpPr/>
          <p:nvPr/>
        </p:nvGrpSpPr>
        <p:grpSpPr>
          <a:xfrm>
            <a:off x="1721055" y="3561273"/>
            <a:ext cx="632087" cy="1266793"/>
            <a:chOff x="8146316" y="3693574"/>
            <a:chExt cx="632087" cy="1266793"/>
          </a:xfrm>
        </p:grpSpPr>
        <p:sp>
          <p:nvSpPr>
            <p:cNvPr id="665" name="矩形 664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6" name="矩形 665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7" name="矩形 666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8" name="矩形 667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9" name="矩形 668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0" name="矩形 669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1" name="矩形 670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2" name="矩形 671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3" name="TextBox 377"/>
            <p:cNvSpPr txBox="1"/>
            <p:nvPr/>
          </p:nvSpPr>
          <p:spPr>
            <a:xfrm>
              <a:off x="8146316" y="371599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4" name="TextBox 378"/>
            <p:cNvSpPr txBox="1"/>
            <p:nvPr/>
          </p:nvSpPr>
          <p:spPr>
            <a:xfrm>
              <a:off x="8146316" y="400368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5" name="TextBox 379"/>
            <p:cNvSpPr txBox="1"/>
            <p:nvPr/>
          </p:nvSpPr>
          <p:spPr>
            <a:xfrm>
              <a:off x="8154097" y="429734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6" name="TextBox 380"/>
            <p:cNvSpPr txBox="1"/>
            <p:nvPr/>
          </p:nvSpPr>
          <p:spPr>
            <a:xfrm>
              <a:off x="8154097" y="459103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7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8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9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0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81" name="组合 680"/>
          <p:cNvGrpSpPr/>
          <p:nvPr/>
        </p:nvGrpSpPr>
        <p:grpSpPr>
          <a:xfrm>
            <a:off x="2341915" y="3561273"/>
            <a:ext cx="632087" cy="1266793"/>
            <a:chOff x="8146316" y="3693574"/>
            <a:chExt cx="632087" cy="1266793"/>
          </a:xfrm>
        </p:grpSpPr>
        <p:sp>
          <p:nvSpPr>
            <p:cNvPr id="682" name="矩形 681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3" name="矩形 682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4" name="矩形 683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5" name="矩形 684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6" name="矩形 685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7" name="矩形 686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8" name="矩形 687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9" name="矩形 688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0" name="TextBox 377"/>
            <p:cNvSpPr txBox="1"/>
            <p:nvPr/>
          </p:nvSpPr>
          <p:spPr>
            <a:xfrm>
              <a:off x="8146316" y="371599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1" name="TextBox 378"/>
            <p:cNvSpPr txBox="1"/>
            <p:nvPr/>
          </p:nvSpPr>
          <p:spPr>
            <a:xfrm>
              <a:off x="8146316" y="400368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2" name="TextBox 379"/>
            <p:cNvSpPr txBox="1"/>
            <p:nvPr/>
          </p:nvSpPr>
          <p:spPr>
            <a:xfrm>
              <a:off x="8154097" y="429734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3" name="TextBox 380"/>
            <p:cNvSpPr txBox="1"/>
            <p:nvPr/>
          </p:nvSpPr>
          <p:spPr>
            <a:xfrm>
              <a:off x="8154097" y="459103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4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5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6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7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98" name="组合 697"/>
          <p:cNvGrpSpPr/>
          <p:nvPr/>
        </p:nvGrpSpPr>
        <p:grpSpPr>
          <a:xfrm>
            <a:off x="2969451" y="3561273"/>
            <a:ext cx="632087" cy="1266793"/>
            <a:chOff x="8146316" y="3693574"/>
            <a:chExt cx="632087" cy="1266793"/>
          </a:xfrm>
        </p:grpSpPr>
        <p:sp>
          <p:nvSpPr>
            <p:cNvPr id="699" name="矩形 698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0" name="矩形 699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1" name="矩形 700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2" name="矩形 701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3" name="矩形 702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4" name="矩形 703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5" name="矩形 704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6" name="矩形 705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7" name="TextBox 377"/>
            <p:cNvSpPr txBox="1"/>
            <p:nvPr/>
          </p:nvSpPr>
          <p:spPr>
            <a:xfrm>
              <a:off x="8146316" y="371599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8" name="TextBox 378"/>
            <p:cNvSpPr txBox="1"/>
            <p:nvPr/>
          </p:nvSpPr>
          <p:spPr>
            <a:xfrm>
              <a:off x="8146316" y="400368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9" name="TextBox 379"/>
            <p:cNvSpPr txBox="1"/>
            <p:nvPr/>
          </p:nvSpPr>
          <p:spPr>
            <a:xfrm>
              <a:off x="8154097" y="429734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0" name="TextBox 380"/>
            <p:cNvSpPr txBox="1"/>
            <p:nvPr/>
          </p:nvSpPr>
          <p:spPr>
            <a:xfrm>
              <a:off x="8154097" y="459103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1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2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3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4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15" name="组合 714"/>
          <p:cNvGrpSpPr/>
          <p:nvPr/>
        </p:nvGrpSpPr>
        <p:grpSpPr>
          <a:xfrm>
            <a:off x="3589002" y="3561273"/>
            <a:ext cx="632087" cy="1266793"/>
            <a:chOff x="8146316" y="3693574"/>
            <a:chExt cx="632087" cy="1266793"/>
          </a:xfrm>
        </p:grpSpPr>
        <p:sp>
          <p:nvSpPr>
            <p:cNvPr id="716" name="矩形 715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7" name="矩形 716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8" name="矩形 717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9" name="矩形 718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0" name="矩形 719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1" name="矩形 720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2" name="矩形 721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3" name="矩形 722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4" name="TextBox 377"/>
            <p:cNvSpPr txBox="1"/>
            <p:nvPr/>
          </p:nvSpPr>
          <p:spPr>
            <a:xfrm>
              <a:off x="8146316" y="371599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5" name="TextBox 378"/>
            <p:cNvSpPr txBox="1"/>
            <p:nvPr/>
          </p:nvSpPr>
          <p:spPr>
            <a:xfrm>
              <a:off x="8146316" y="400368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6" name="TextBox 379"/>
            <p:cNvSpPr txBox="1"/>
            <p:nvPr/>
          </p:nvSpPr>
          <p:spPr>
            <a:xfrm>
              <a:off x="8154097" y="429734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7" name="TextBox 380"/>
            <p:cNvSpPr txBox="1"/>
            <p:nvPr/>
          </p:nvSpPr>
          <p:spPr>
            <a:xfrm>
              <a:off x="8154097" y="459103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8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9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0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1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32" name="组合 731"/>
          <p:cNvGrpSpPr/>
          <p:nvPr/>
        </p:nvGrpSpPr>
        <p:grpSpPr>
          <a:xfrm>
            <a:off x="4220871" y="3561273"/>
            <a:ext cx="632087" cy="1266793"/>
            <a:chOff x="8146316" y="3693574"/>
            <a:chExt cx="632087" cy="1266793"/>
          </a:xfrm>
        </p:grpSpPr>
        <p:sp>
          <p:nvSpPr>
            <p:cNvPr id="733" name="矩形 732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4" name="矩形 733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5" name="矩形 734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6" name="矩形 735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7" name="矩形 736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8" name="矩形 737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9" name="矩形 738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0" name="矩形 739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1" name="TextBox 377"/>
            <p:cNvSpPr txBox="1"/>
            <p:nvPr/>
          </p:nvSpPr>
          <p:spPr>
            <a:xfrm>
              <a:off x="8146316" y="371599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2" name="TextBox 378"/>
            <p:cNvSpPr txBox="1"/>
            <p:nvPr/>
          </p:nvSpPr>
          <p:spPr>
            <a:xfrm>
              <a:off x="8146316" y="400368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3" name="TextBox 379"/>
            <p:cNvSpPr txBox="1"/>
            <p:nvPr/>
          </p:nvSpPr>
          <p:spPr>
            <a:xfrm>
              <a:off x="8154097" y="429734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4" name="TextBox 380"/>
            <p:cNvSpPr txBox="1"/>
            <p:nvPr/>
          </p:nvSpPr>
          <p:spPr>
            <a:xfrm>
              <a:off x="8154097" y="459103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5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6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7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8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66" name="组合 765"/>
          <p:cNvGrpSpPr/>
          <p:nvPr/>
        </p:nvGrpSpPr>
        <p:grpSpPr>
          <a:xfrm>
            <a:off x="4215753" y="3567642"/>
            <a:ext cx="639962" cy="1260424"/>
            <a:chOff x="8138441" y="3699943"/>
            <a:chExt cx="639962" cy="1260424"/>
          </a:xfrm>
        </p:grpSpPr>
        <p:sp>
          <p:nvSpPr>
            <p:cNvPr id="767" name="矩形 766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8" name="矩形 767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9" name="矩形 768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0" name="矩形 769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1" name="矩形 770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2" name="矩形 771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3" name="矩形 772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4" name="矩形 773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5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6" name="TextBox 378"/>
            <p:cNvSpPr txBox="1"/>
            <p:nvPr/>
          </p:nvSpPr>
          <p:spPr>
            <a:xfrm>
              <a:off x="8142114" y="400365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7" name="TextBox 379"/>
            <p:cNvSpPr txBox="1"/>
            <p:nvPr/>
          </p:nvSpPr>
          <p:spPr>
            <a:xfrm>
              <a:off x="8154097" y="429734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8" name="TextBox 380"/>
            <p:cNvSpPr txBox="1"/>
            <p:nvPr/>
          </p:nvSpPr>
          <p:spPr>
            <a:xfrm>
              <a:off x="8154097" y="459103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9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0" name="TextBox 383"/>
            <p:cNvSpPr txBox="1"/>
            <p:nvPr/>
          </p:nvSpPr>
          <p:spPr>
            <a:xfrm>
              <a:off x="8418775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1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2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83" name="组合 782"/>
          <p:cNvGrpSpPr/>
          <p:nvPr/>
        </p:nvGrpSpPr>
        <p:grpSpPr>
          <a:xfrm>
            <a:off x="4208206" y="3567642"/>
            <a:ext cx="646363" cy="1260424"/>
            <a:chOff x="8132040" y="3699943"/>
            <a:chExt cx="646363" cy="1260424"/>
          </a:xfrm>
        </p:grpSpPr>
        <p:sp>
          <p:nvSpPr>
            <p:cNvPr id="784" name="矩形 783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5" name="矩形 784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6" name="矩形 785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7" name="矩形 786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8" name="矩形 787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9" name="矩形 788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0" name="矩形 789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1" name="矩形 790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2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3" name="TextBox 378"/>
            <p:cNvSpPr txBox="1"/>
            <p:nvPr/>
          </p:nvSpPr>
          <p:spPr>
            <a:xfrm>
              <a:off x="8140018" y="401115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4" name="TextBox 379"/>
            <p:cNvSpPr txBox="1"/>
            <p:nvPr/>
          </p:nvSpPr>
          <p:spPr>
            <a:xfrm>
              <a:off x="8132040" y="429306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5" name="TextBox 380"/>
            <p:cNvSpPr txBox="1"/>
            <p:nvPr/>
          </p:nvSpPr>
          <p:spPr>
            <a:xfrm>
              <a:off x="8154097" y="459103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6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7" name="TextBox 383"/>
            <p:cNvSpPr txBox="1"/>
            <p:nvPr/>
          </p:nvSpPr>
          <p:spPr>
            <a:xfrm>
              <a:off x="8411088" y="400356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8" name="TextBox 384"/>
            <p:cNvSpPr txBox="1"/>
            <p:nvPr/>
          </p:nvSpPr>
          <p:spPr>
            <a:xfrm>
              <a:off x="8433355" y="426935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9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01" name="组合 800"/>
          <p:cNvGrpSpPr/>
          <p:nvPr/>
        </p:nvGrpSpPr>
        <p:grpSpPr>
          <a:xfrm>
            <a:off x="4207786" y="3567642"/>
            <a:ext cx="621275" cy="1247290"/>
            <a:chOff x="8132303" y="3699943"/>
            <a:chExt cx="621275" cy="1247290"/>
          </a:xfrm>
        </p:grpSpPr>
        <p:sp>
          <p:nvSpPr>
            <p:cNvPr id="802" name="矩形 801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3" name="矩形 802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4" name="矩形 803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5" name="矩形 804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6" name="矩形 805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7" name="矩形 806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8" name="矩形 807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9" name="矩形 808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0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1" name="TextBox 378"/>
            <p:cNvSpPr txBox="1"/>
            <p:nvPr/>
          </p:nvSpPr>
          <p:spPr>
            <a:xfrm>
              <a:off x="8140018" y="401115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2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3" name="TextBox 380"/>
            <p:cNvSpPr txBox="1"/>
            <p:nvPr/>
          </p:nvSpPr>
          <p:spPr>
            <a:xfrm>
              <a:off x="8133977" y="457790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4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5" name="TextBox 383"/>
            <p:cNvSpPr txBox="1"/>
            <p:nvPr/>
          </p:nvSpPr>
          <p:spPr>
            <a:xfrm>
              <a:off x="8411088" y="400356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6" name="TextBox 384"/>
            <p:cNvSpPr txBox="1"/>
            <p:nvPr/>
          </p:nvSpPr>
          <p:spPr>
            <a:xfrm>
              <a:off x="8419810" y="426935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7" name="TextBox 385"/>
            <p:cNvSpPr txBox="1"/>
            <p:nvPr/>
          </p:nvSpPr>
          <p:spPr>
            <a:xfrm>
              <a:off x="8402177" y="456799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18" name="组合 817"/>
          <p:cNvGrpSpPr/>
          <p:nvPr/>
        </p:nvGrpSpPr>
        <p:grpSpPr>
          <a:xfrm>
            <a:off x="4207086" y="3563408"/>
            <a:ext cx="621275" cy="1246796"/>
            <a:chOff x="8132303" y="3699943"/>
            <a:chExt cx="621275" cy="1246796"/>
          </a:xfrm>
        </p:grpSpPr>
        <p:sp>
          <p:nvSpPr>
            <p:cNvPr id="819" name="矩形 818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0" name="矩形 819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1" name="矩形 820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2" name="矩形 821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3" name="矩形 822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4" name="矩形 823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5" name="矩形 824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6" name="矩形 825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7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8" name="TextBox 378"/>
            <p:cNvSpPr txBox="1"/>
            <p:nvPr/>
          </p:nvSpPr>
          <p:spPr>
            <a:xfrm>
              <a:off x="8140018" y="401115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9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0" name="TextBox 380"/>
            <p:cNvSpPr txBox="1"/>
            <p:nvPr/>
          </p:nvSpPr>
          <p:spPr>
            <a:xfrm>
              <a:off x="8140018" y="457740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1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2" name="TextBox 383"/>
            <p:cNvSpPr txBox="1"/>
            <p:nvPr/>
          </p:nvSpPr>
          <p:spPr>
            <a:xfrm>
              <a:off x="8411088" y="400356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3" name="TextBox 384"/>
            <p:cNvSpPr txBox="1"/>
            <p:nvPr/>
          </p:nvSpPr>
          <p:spPr>
            <a:xfrm>
              <a:off x="8419810" y="426935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4" name="TextBox 385"/>
            <p:cNvSpPr txBox="1"/>
            <p:nvPr/>
          </p:nvSpPr>
          <p:spPr>
            <a:xfrm>
              <a:off x="8414936" y="456222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4219468" y="3571491"/>
            <a:ext cx="597683" cy="391729"/>
            <a:chOff x="6286499" y="3635881"/>
            <a:chExt cx="597683" cy="391729"/>
          </a:xfrm>
        </p:grpSpPr>
        <p:sp>
          <p:nvSpPr>
            <p:cNvPr id="837" name="矩形 836"/>
            <p:cNvSpPr/>
            <p:nvPr/>
          </p:nvSpPr>
          <p:spPr>
            <a:xfrm flipH="1">
              <a:off x="6294378" y="368520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8" name="矩形 837"/>
            <p:cNvSpPr/>
            <p:nvPr/>
          </p:nvSpPr>
          <p:spPr>
            <a:xfrm flipH="1">
              <a:off x="6580130" y="368520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9" name="TextBox 387"/>
            <p:cNvSpPr txBox="1"/>
            <p:nvPr/>
          </p:nvSpPr>
          <p:spPr>
            <a:xfrm>
              <a:off x="6286499" y="365827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0" name="TextBox 392"/>
            <p:cNvSpPr txBox="1"/>
            <p:nvPr/>
          </p:nvSpPr>
          <p:spPr>
            <a:xfrm>
              <a:off x="6566466" y="363588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58" name="组合 857"/>
          <p:cNvGrpSpPr/>
          <p:nvPr/>
        </p:nvGrpSpPr>
        <p:grpSpPr>
          <a:xfrm>
            <a:off x="4219346" y="3570582"/>
            <a:ext cx="597683" cy="391729"/>
            <a:chOff x="6286499" y="3635881"/>
            <a:chExt cx="597683" cy="391729"/>
          </a:xfrm>
        </p:grpSpPr>
        <p:sp>
          <p:nvSpPr>
            <p:cNvPr id="859" name="矩形 858"/>
            <p:cNvSpPr/>
            <p:nvPr/>
          </p:nvSpPr>
          <p:spPr>
            <a:xfrm flipH="1">
              <a:off x="6294378" y="368520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0" name="矩形 859"/>
            <p:cNvSpPr/>
            <p:nvPr/>
          </p:nvSpPr>
          <p:spPr>
            <a:xfrm flipH="1">
              <a:off x="6580130" y="368520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1" name="TextBox 387"/>
            <p:cNvSpPr txBox="1"/>
            <p:nvPr/>
          </p:nvSpPr>
          <p:spPr>
            <a:xfrm>
              <a:off x="6286499" y="365827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2" name="TextBox 392"/>
            <p:cNvSpPr txBox="1"/>
            <p:nvPr/>
          </p:nvSpPr>
          <p:spPr>
            <a:xfrm>
              <a:off x="6566466" y="363588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41" name="组合 840"/>
          <p:cNvGrpSpPr/>
          <p:nvPr/>
        </p:nvGrpSpPr>
        <p:grpSpPr>
          <a:xfrm>
            <a:off x="4212541" y="3568975"/>
            <a:ext cx="623875" cy="1246796"/>
            <a:chOff x="8132303" y="3699943"/>
            <a:chExt cx="623875" cy="1246796"/>
          </a:xfrm>
        </p:grpSpPr>
        <p:sp>
          <p:nvSpPr>
            <p:cNvPr id="842" name="矩形 841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3" name="矩形 842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4" name="矩形 843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5" name="矩形 844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6" name="矩形 845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7" name="矩形 846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8" name="矩形 847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9" name="矩形 848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0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1" name="TextBox 378"/>
            <p:cNvSpPr txBox="1"/>
            <p:nvPr/>
          </p:nvSpPr>
          <p:spPr>
            <a:xfrm>
              <a:off x="8133111" y="400938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2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3" name="TextBox 380"/>
            <p:cNvSpPr txBox="1"/>
            <p:nvPr/>
          </p:nvSpPr>
          <p:spPr>
            <a:xfrm>
              <a:off x="8140018" y="457740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4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5" name="TextBox 383"/>
            <p:cNvSpPr txBox="1"/>
            <p:nvPr/>
          </p:nvSpPr>
          <p:spPr>
            <a:xfrm>
              <a:off x="8417624" y="40118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6" name="TextBox 384"/>
            <p:cNvSpPr txBox="1"/>
            <p:nvPr/>
          </p:nvSpPr>
          <p:spPr>
            <a:xfrm>
              <a:off x="8419810" y="426935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7" name="TextBox 385"/>
            <p:cNvSpPr txBox="1"/>
            <p:nvPr/>
          </p:nvSpPr>
          <p:spPr>
            <a:xfrm>
              <a:off x="8414936" y="456222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4218538" y="1674542"/>
            <a:ext cx="449462" cy="1314568"/>
            <a:chOff x="4218538" y="1674542"/>
            <a:chExt cx="449462" cy="1314568"/>
          </a:xfrm>
        </p:grpSpPr>
        <p:grpSp>
          <p:nvGrpSpPr>
            <p:cNvPr id="436" name="组合 435"/>
            <p:cNvGrpSpPr/>
            <p:nvPr/>
          </p:nvGrpSpPr>
          <p:grpSpPr>
            <a:xfrm>
              <a:off x="4375468" y="1674542"/>
              <a:ext cx="292532" cy="1314568"/>
              <a:chOff x="1869542" y="1658095"/>
              <a:chExt cx="292532" cy="1314568"/>
            </a:xfrm>
          </p:grpSpPr>
          <p:sp>
            <p:nvSpPr>
              <p:cNvPr id="437" name="文本框 436"/>
              <p:cNvSpPr txBox="1"/>
              <p:nvPr/>
            </p:nvSpPr>
            <p:spPr>
              <a:xfrm>
                <a:off x="1876322" y="165809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e</a:t>
                </a:r>
                <a:endPara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39" name="文本框 438"/>
              <p:cNvSpPr txBox="1"/>
              <p:nvPr/>
            </p:nvSpPr>
            <p:spPr>
              <a:xfrm>
                <a:off x="1876322" y="1946547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40" name="文本框 439"/>
              <p:cNvSpPr txBox="1"/>
              <p:nvPr/>
            </p:nvSpPr>
            <p:spPr>
              <a:xfrm>
                <a:off x="1876322" y="227236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41" name="文本框 440"/>
              <p:cNvSpPr txBox="1"/>
              <p:nvPr/>
            </p:nvSpPr>
            <p:spPr>
              <a:xfrm>
                <a:off x="1869542" y="2572553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d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863" name="AutoShape 98"/>
            <p:cNvSpPr/>
            <p:nvPr/>
          </p:nvSpPr>
          <p:spPr bwMode="auto">
            <a:xfrm>
              <a:off x="4218538" y="1863874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</a:ln>
          </p:spPr>
          <p:txBody>
            <a:bodyPr wrap="none" anchor="ctr"/>
            <a:lstStyle/>
            <a:p>
              <a:endParaRPr lang="en-US" sz="3200">
                <a:solidFill>
                  <a:srgbClr val="7030A0"/>
                </a:solidFill>
              </a:endParaRPr>
            </a:p>
          </p:txBody>
        </p:sp>
      </p:grpSp>
      <p:grpSp>
        <p:nvGrpSpPr>
          <p:cNvPr id="864" name="组合 863"/>
          <p:cNvGrpSpPr/>
          <p:nvPr/>
        </p:nvGrpSpPr>
        <p:grpSpPr>
          <a:xfrm>
            <a:off x="4844758" y="3568136"/>
            <a:ext cx="623875" cy="1246796"/>
            <a:chOff x="8132303" y="3699943"/>
            <a:chExt cx="623875" cy="1246796"/>
          </a:xfrm>
        </p:grpSpPr>
        <p:sp>
          <p:nvSpPr>
            <p:cNvPr id="865" name="矩形 864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6" name="矩形 865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7" name="矩形 866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8" name="矩形 867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9" name="矩形 868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0" name="矩形 869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1" name="矩形 870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2" name="矩形 871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3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4" name="TextBox 378"/>
            <p:cNvSpPr txBox="1"/>
            <p:nvPr/>
          </p:nvSpPr>
          <p:spPr>
            <a:xfrm>
              <a:off x="8133111" y="400938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5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6" name="TextBox 380"/>
            <p:cNvSpPr txBox="1"/>
            <p:nvPr/>
          </p:nvSpPr>
          <p:spPr>
            <a:xfrm>
              <a:off x="8140018" y="457740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7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8" name="TextBox 383"/>
            <p:cNvSpPr txBox="1"/>
            <p:nvPr/>
          </p:nvSpPr>
          <p:spPr>
            <a:xfrm>
              <a:off x="8417624" y="40118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9" name="TextBox 384"/>
            <p:cNvSpPr txBox="1"/>
            <p:nvPr/>
          </p:nvSpPr>
          <p:spPr>
            <a:xfrm>
              <a:off x="8419810" y="426935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0" name="TextBox 385"/>
            <p:cNvSpPr txBox="1"/>
            <p:nvPr/>
          </p:nvSpPr>
          <p:spPr>
            <a:xfrm>
              <a:off x="8414936" y="456222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81" name="TextBox 58"/>
          <p:cNvSpPr txBox="1"/>
          <p:nvPr/>
        </p:nvSpPr>
        <p:spPr>
          <a:xfrm>
            <a:off x="4978965" y="1965495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82" name="组合 881"/>
          <p:cNvGrpSpPr/>
          <p:nvPr/>
        </p:nvGrpSpPr>
        <p:grpSpPr>
          <a:xfrm>
            <a:off x="5486425" y="3568136"/>
            <a:ext cx="623875" cy="1246796"/>
            <a:chOff x="8132303" y="3699943"/>
            <a:chExt cx="623875" cy="1246796"/>
          </a:xfrm>
        </p:grpSpPr>
        <p:sp>
          <p:nvSpPr>
            <p:cNvPr id="883" name="矩形 882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4" name="矩形 883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5" name="矩形 884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6" name="矩形 885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7" name="矩形 886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8" name="矩形 887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9" name="矩形 888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0" name="矩形 889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1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2" name="TextBox 378"/>
            <p:cNvSpPr txBox="1"/>
            <p:nvPr/>
          </p:nvSpPr>
          <p:spPr>
            <a:xfrm>
              <a:off x="8133111" y="400938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3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4" name="TextBox 380"/>
            <p:cNvSpPr txBox="1"/>
            <p:nvPr/>
          </p:nvSpPr>
          <p:spPr>
            <a:xfrm>
              <a:off x="8140018" y="457740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5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6" name="TextBox 383"/>
            <p:cNvSpPr txBox="1"/>
            <p:nvPr/>
          </p:nvSpPr>
          <p:spPr>
            <a:xfrm>
              <a:off x="8417624" y="40118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7" name="TextBox 384"/>
            <p:cNvSpPr txBox="1"/>
            <p:nvPr/>
          </p:nvSpPr>
          <p:spPr>
            <a:xfrm>
              <a:off x="8419810" y="426935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8" name="TextBox 385"/>
            <p:cNvSpPr txBox="1"/>
            <p:nvPr/>
          </p:nvSpPr>
          <p:spPr>
            <a:xfrm>
              <a:off x="8414936" y="456222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99" name="组合 898"/>
          <p:cNvGrpSpPr/>
          <p:nvPr/>
        </p:nvGrpSpPr>
        <p:grpSpPr>
          <a:xfrm>
            <a:off x="5485317" y="3567518"/>
            <a:ext cx="621275" cy="1246796"/>
            <a:chOff x="8132303" y="3699943"/>
            <a:chExt cx="621275" cy="1246796"/>
          </a:xfrm>
        </p:grpSpPr>
        <p:sp>
          <p:nvSpPr>
            <p:cNvPr id="900" name="矩形 899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1" name="矩形 900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2" name="矩形 901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3" name="矩形 902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4" name="矩形 903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5" name="矩形 904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6" name="矩形 905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7" name="矩形 906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8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9" name="TextBox 378"/>
            <p:cNvSpPr txBox="1"/>
            <p:nvPr/>
          </p:nvSpPr>
          <p:spPr>
            <a:xfrm>
              <a:off x="8132303" y="400478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0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1" name="TextBox 380"/>
            <p:cNvSpPr txBox="1"/>
            <p:nvPr/>
          </p:nvSpPr>
          <p:spPr>
            <a:xfrm>
              <a:off x="8140018" y="457740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2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3" name="TextBox 383"/>
            <p:cNvSpPr txBox="1"/>
            <p:nvPr/>
          </p:nvSpPr>
          <p:spPr>
            <a:xfrm>
              <a:off x="8410963" y="399719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4" name="TextBox 384"/>
            <p:cNvSpPr txBox="1"/>
            <p:nvPr/>
          </p:nvSpPr>
          <p:spPr>
            <a:xfrm>
              <a:off x="8419810" y="426935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5" name="TextBox 385"/>
            <p:cNvSpPr txBox="1"/>
            <p:nvPr/>
          </p:nvSpPr>
          <p:spPr>
            <a:xfrm>
              <a:off x="8414936" y="456222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5495900" y="4149368"/>
            <a:ext cx="585574" cy="384541"/>
            <a:chOff x="7103053" y="4069905"/>
            <a:chExt cx="585574" cy="384541"/>
          </a:xfrm>
        </p:grpSpPr>
        <p:sp>
          <p:nvSpPr>
            <p:cNvPr id="918" name="矩形 917"/>
            <p:cNvSpPr/>
            <p:nvPr/>
          </p:nvSpPr>
          <p:spPr>
            <a:xfrm flipH="1">
              <a:off x="7117123" y="411912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9" name="矩形 918"/>
            <p:cNvSpPr/>
            <p:nvPr/>
          </p:nvSpPr>
          <p:spPr>
            <a:xfrm flipH="1">
              <a:off x="7402875" y="411912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0" name="TextBox 387"/>
            <p:cNvSpPr txBox="1"/>
            <p:nvPr/>
          </p:nvSpPr>
          <p:spPr>
            <a:xfrm>
              <a:off x="7103053" y="408511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1" name="TextBox 392"/>
            <p:cNvSpPr txBox="1"/>
            <p:nvPr/>
          </p:nvSpPr>
          <p:spPr>
            <a:xfrm>
              <a:off x="7373993" y="406990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23" name="组合 922"/>
          <p:cNvGrpSpPr/>
          <p:nvPr/>
        </p:nvGrpSpPr>
        <p:grpSpPr>
          <a:xfrm>
            <a:off x="5485856" y="3567697"/>
            <a:ext cx="621275" cy="1246617"/>
            <a:chOff x="8132303" y="3699943"/>
            <a:chExt cx="621275" cy="1246617"/>
          </a:xfrm>
        </p:grpSpPr>
        <p:sp>
          <p:nvSpPr>
            <p:cNvPr id="924" name="矩形 923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5" name="矩形 924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6" name="矩形 925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7" name="矩形 926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8" name="矩形 927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9" name="矩形 928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0" name="矩形 929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1" name="矩形 930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2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3" name="TextBox 378"/>
            <p:cNvSpPr txBox="1"/>
            <p:nvPr/>
          </p:nvSpPr>
          <p:spPr>
            <a:xfrm>
              <a:off x="8132303" y="400478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4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5" name="TextBox 380"/>
            <p:cNvSpPr txBox="1"/>
            <p:nvPr/>
          </p:nvSpPr>
          <p:spPr>
            <a:xfrm>
              <a:off x="8141150" y="457722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6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7" name="TextBox 383"/>
            <p:cNvSpPr txBox="1"/>
            <p:nvPr/>
          </p:nvSpPr>
          <p:spPr>
            <a:xfrm>
              <a:off x="8410963" y="399719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8" name="TextBox 384"/>
            <p:cNvSpPr txBox="1"/>
            <p:nvPr/>
          </p:nvSpPr>
          <p:spPr>
            <a:xfrm>
              <a:off x="8419810" y="426935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9" name="TextBox 385"/>
            <p:cNvSpPr txBox="1"/>
            <p:nvPr/>
          </p:nvSpPr>
          <p:spPr>
            <a:xfrm>
              <a:off x="8406794" y="456963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40" name="组合 939"/>
          <p:cNvGrpSpPr/>
          <p:nvPr/>
        </p:nvGrpSpPr>
        <p:grpSpPr>
          <a:xfrm>
            <a:off x="6118717" y="3581069"/>
            <a:ext cx="621275" cy="1246617"/>
            <a:chOff x="8132303" y="3699943"/>
            <a:chExt cx="621275" cy="1246617"/>
          </a:xfrm>
        </p:grpSpPr>
        <p:sp>
          <p:nvSpPr>
            <p:cNvPr id="941" name="矩形 940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2" name="矩形 941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3" name="矩形 942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4" name="矩形 943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5" name="矩形 944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6" name="矩形 945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7" name="矩形 946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8" name="矩形 947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9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0" name="TextBox 378"/>
            <p:cNvSpPr txBox="1"/>
            <p:nvPr/>
          </p:nvSpPr>
          <p:spPr>
            <a:xfrm>
              <a:off x="8132303" y="400478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1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2" name="TextBox 380"/>
            <p:cNvSpPr txBox="1"/>
            <p:nvPr/>
          </p:nvSpPr>
          <p:spPr>
            <a:xfrm>
              <a:off x="8141150" y="457722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3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4" name="TextBox 383"/>
            <p:cNvSpPr txBox="1"/>
            <p:nvPr/>
          </p:nvSpPr>
          <p:spPr>
            <a:xfrm>
              <a:off x="8410963" y="399719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5" name="TextBox 384"/>
            <p:cNvSpPr txBox="1"/>
            <p:nvPr/>
          </p:nvSpPr>
          <p:spPr>
            <a:xfrm>
              <a:off x="8419810" y="426935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6" name="TextBox 385"/>
            <p:cNvSpPr txBox="1"/>
            <p:nvPr/>
          </p:nvSpPr>
          <p:spPr>
            <a:xfrm>
              <a:off x="8406794" y="456963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5477735" y="1667296"/>
            <a:ext cx="435185" cy="1314568"/>
            <a:chOff x="5477735" y="1667296"/>
            <a:chExt cx="435185" cy="1314568"/>
          </a:xfrm>
        </p:grpSpPr>
        <p:grpSp>
          <p:nvGrpSpPr>
            <p:cNvPr id="447" name="组合 446"/>
            <p:cNvGrpSpPr/>
            <p:nvPr/>
          </p:nvGrpSpPr>
          <p:grpSpPr>
            <a:xfrm>
              <a:off x="5620388" y="1667296"/>
              <a:ext cx="292532" cy="1314568"/>
              <a:chOff x="1869542" y="1658095"/>
              <a:chExt cx="292532" cy="1314568"/>
            </a:xfrm>
          </p:grpSpPr>
          <p:sp>
            <p:nvSpPr>
              <p:cNvPr id="448" name="文本框 447"/>
              <p:cNvSpPr txBox="1"/>
              <p:nvPr/>
            </p:nvSpPr>
            <p:spPr>
              <a:xfrm>
                <a:off x="1876322" y="165809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e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49" name="文本框 448"/>
              <p:cNvSpPr txBox="1"/>
              <p:nvPr/>
            </p:nvSpPr>
            <p:spPr>
              <a:xfrm>
                <a:off x="1876322" y="1946547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50" name="文本框 449"/>
              <p:cNvSpPr txBox="1"/>
              <p:nvPr/>
            </p:nvSpPr>
            <p:spPr>
              <a:xfrm>
                <a:off x="1876322" y="227236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51" name="文本框 450"/>
              <p:cNvSpPr txBox="1"/>
              <p:nvPr/>
            </p:nvSpPr>
            <p:spPr>
              <a:xfrm>
                <a:off x="1869542" y="2572553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d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57" name="AutoShape 98"/>
            <p:cNvSpPr/>
            <p:nvPr/>
          </p:nvSpPr>
          <p:spPr bwMode="auto">
            <a:xfrm>
              <a:off x="5477735" y="2462688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</a:ln>
          </p:spPr>
          <p:txBody>
            <a:bodyPr wrap="none" anchor="ctr"/>
            <a:lstStyle/>
            <a:p>
              <a:endParaRPr lang="en-US" sz="3200">
                <a:solidFill>
                  <a:srgbClr val="7030A0"/>
                </a:solidFill>
              </a:endParaRPr>
            </a:p>
          </p:txBody>
        </p:sp>
      </p:grpSp>
      <p:sp>
        <p:nvSpPr>
          <p:cNvPr id="958" name="TextBox 58"/>
          <p:cNvSpPr txBox="1"/>
          <p:nvPr/>
        </p:nvSpPr>
        <p:spPr>
          <a:xfrm>
            <a:off x="6199837" y="1965495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6726773" y="4458354"/>
            <a:ext cx="602706" cy="369332"/>
            <a:chOff x="8300713" y="3305729"/>
            <a:chExt cx="602706" cy="369332"/>
          </a:xfrm>
        </p:grpSpPr>
        <p:sp>
          <p:nvSpPr>
            <p:cNvPr id="588" name="矩形 587"/>
            <p:cNvSpPr/>
            <p:nvPr/>
          </p:nvSpPr>
          <p:spPr>
            <a:xfrm flipH="1">
              <a:off x="8320695" y="334518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9" name="矩形 588"/>
            <p:cNvSpPr/>
            <p:nvPr/>
          </p:nvSpPr>
          <p:spPr>
            <a:xfrm flipH="1">
              <a:off x="8606447" y="334518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0" name="TextBox 428"/>
            <p:cNvSpPr txBox="1"/>
            <p:nvPr/>
          </p:nvSpPr>
          <p:spPr>
            <a:xfrm>
              <a:off x="8300713" y="330572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1" name="TextBox 433"/>
            <p:cNvSpPr txBox="1"/>
            <p:nvPr/>
          </p:nvSpPr>
          <p:spPr>
            <a:xfrm>
              <a:off x="8564865" y="330572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59" name="组合 958"/>
          <p:cNvGrpSpPr/>
          <p:nvPr/>
        </p:nvGrpSpPr>
        <p:grpSpPr>
          <a:xfrm>
            <a:off x="6715693" y="3579706"/>
            <a:ext cx="617214" cy="1244328"/>
            <a:chOff x="8132303" y="3699199"/>
            <a:chExt cx="617214" cy="1244328"/>
          </a:xfrm>
        </p:grpSpPr>
        <p:sp>
          <p:nvSpPr>
            <p:cNvPr id="960" name="矩形 959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1" name="矩形 960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2" name="矩形 961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3" name="矩形 962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4" name="矩形 963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5" name="矩形 964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6" name="矩形 965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7" name="矩形 966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8" name="TextBox 377"/>
            <p:cNvSpPr txBox="1"/>
            <p:nvPr/>
          </p:nvSpPr>
          <p:spPr>
            <a:xfrm>
              <a:off x="8132303" y="372447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9" name="TextBox 378"/>
            <p:cNvSpPr txBox="1"/>
            <p:nvPr/>
          </p:nvSpPr>
          <p:spPr>
            <a:xfrm>
              <a:off x="8132303" y="400478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0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1" name="TextBox 380"/>
            <p:cNvSpPr txBox="1"/>
            <p:nvPr/>
          </p:nvSpPr>
          <p:spPr>
            <a:xfrm>
              <a:off x="8132303" y="457419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2" name="TextBox 382"/>
            <p:cNvSpPr txBox="1"/>
            <p:nvPr/>
          </p:nvSpPr>
          <p:spPr>
            <a:xfrm>
              <a:off x="8411870" y="369919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3" name="TextBox 383"/>
            <p:cNvSpPr txBox="1"/>
            <p:nvPr/>
          </p:nvSpPr>
          <p:spPr>
            <a:xfrm>
              <a:off x="8410963" y="399719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4" name="TextBox 384"/>
            <p:cNvSpPr txBox="1"/>
            <p:nvPr/>
          </p:nvSpPr>
          <p:spPr>
            <a:xfrm>
              <a:off x="8419810" y="426935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5" name="TextBox 385"/>
            <p:cNvSpPr txBox="1"/>
            <p:nvPr/>
          </p:nvSpPr>
          <p:spPr>
            <a:xfrm>
              <a:off x="8407521" y="455548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76" name="组合 975"/>
          <p:cNvGrpSpPr/>
          <p:nvPr/>
        </p:nvGrpSpPr>
        <p:grpSpPr>
          <a:xfrm>
            <a:off x="7352147" y="3585892"/>
            <a:ext cx="617214" cy="1244328"/>
            <a:chOff x="8132303" y="3699199"/>
            <a:chExt cx="617214" cy="1244328"/>
          </a:xfrm>
        </p:grpSpPr>
        <p:sp>
          <p:nvSpPr>
            <p:cNvPr id="977" name="矩形 976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8" name="矩形 977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9" name="矩形 978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0" name="矩形 979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1" name="矩形 980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2" name="矩形 981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3" name="矩形 982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4" name="矩形 983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5" name="TextBox 377"/>
            <p:cNvSpPr txBox="1"/>
            <p:nvPr/>
          </p:nvSpPr>
          <p:spPr>
            <a:xfrm>
              <a:off x="8132303" y="372447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6" name="TextBox 378"/>
            <p:cNvSpPr txBox="1"/>
            <p:nvPr/>
          </p:nvSpPr>
          <p:spPr>
            <a:xfrm>
              <a:off x="8132303" y="400478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7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8" name="TextBox 380"/>
            <p:cNvSpPr txBox="1"/>
            <p:nvPr/>
          </p:nvSpPr>
          <p:spPr>
            <a:xfrm>
              <a:off x="8132303" y="457419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9" name="TextBox 382"/>
            <p:cNvSpPr txBox="1"/>
            <p:nvPr/>
          </p:nvSpPr>
          <p:spPr>
            <a:xfrm>
              <a:off x="8411870" y="369919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0" name="TextBox 383"/>
            <p:cNvSpPr txBox="1"/>
            <p:nvPr/>
          </p:nvSpPr>
          <p:spPr>
            <a:xfrm>
              <a:off x="8410963" y="399719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1" name="TextBox 384"/>
            <p:cNvSpPr txBox="1"/>
            <p:nvPr/>
          </p:nvSpPr>
          <p:spPr>
            <a:xfrm>
              <a:off x="8419810" y="426935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2" name="TextBox 385"/>
            <p:cNvSpPr txBox="1"/>
            <p:nvPr/>
          </p:nvSpPr>
          <p:spPr>
            <a:xfrm>
              <a:off x="8407521" y="455548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6687163" y="1667296"/>
            <a:ext cx="431203" cy="1314568"/>
            <a:chOff x="6687163" y="1667296"/>
            <a:chExt cx="431203" cy="1314568"/>
          </a:xfrm>
        </p:grpSpPr>
        <p:grpSp>
          <p:nvGrpSpPr>
            <p:cNvPr id="457" name="组合 456"/>
            <p:cNvGrpSpPr/>
            <p:nvPr/>
          </p:nvGrpSpPr>
          <p:grpSpPr>
            <a:xfrm>
              <a:off x="6825834" y="1667296"/>
              <a:ext cx="292532" cy="1314568"/>
              <a:chOff x="1869542" y="1658095"/>
              <a:chExt cx="292532" cy="1314568"/>
            </a:xfrm>
          </p:grpSpPr>
          <p:sp>
            <p:nvSpPr>
              <p:cNvPr id="458" name="文本框 457"/>
              <p:cNvSpPr txBox="1"/>
              <p:nvPr/>
            </p:nvSpPr>
            <p:spPr>
              <a:xfrm>
                <a:off x="1876322" y="165809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e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59" name="文本框 458"/>
              <p:cNvSpPr txBox="1"/>
              <p:nvPr/>
            </p:nvSpPr>
            <p:spPr>
              <a:xfrm>
                <a:off x="1876322" y="1946547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60" name="文本框 459"/>
              <p:cNvSpPr txBox="1"/>
              <p:nvPr/>
            </p:nvSpPr>
            <p:spPr>
              <a:xfrm>
                <a:off x="1876322" y="227236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61" name="文本框 460"/>
              <p:cNvSpPr txBox="1"/>
              <p:nvPr/>
            </p:nvSpPr>
            <p:spPr>
              <a:xfrm>
                <a:off x="1869542" y="2572553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93" name="AutoShape 98"/>
            <p:cNvSpPr/>
            <p:nvPr/>
          </p:nvSpPr>
          <p:spPr bwMode="auto">
            <a:xfrm>
              <a:off x="6687163" y="2772647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</a:ln>
          </p:spPr>
          <p:txBody>
            <a:bodyPr wrap="none" anchor="ctr"/>
            <a:lstStyle/>
            <a:p>
              <a:endParaRPr lang="en-US" sz="3200">
                <a:solidFill>
                  <a:srgbClr val="7030A0"/>
                </a:solidFill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7259085" y="1674533"/>
            <a:ext cx="432994" cy="1314568"/>
            <a:chOff x="7259085" y="1674533"/>
            <a:chExt cx="432994" cy="1314568"/>
          </a:xfrm>
        </p:grpSpPr>
        <p:grpSp>
          <p:nvGrpSpPr>
            <p:cNvPr id="462" name="组合 461"/>
            <p:cNvGrpSpPr/>
            <p:nvPr/>
          </p:nvGrpSpPr>
          <p:grpSpPr>
            <a:xfrm>
              <a:off x="7399547" y="1674533"/>
              <a:ext cx="292532" cy="1314568"/>
              <a:chOff x="1869542" y="1658095"/>
              <a:chExt cx="292532" cy="1314568"/>
            </a:xfrm>
          </p:grpSpPr>
          <p:sp>
            <p:nvSpPr>
              <p:cNvPr id="463" name="文本框 462"/>
              <p:cNvSpPr txBox="1"/>
              <p:nvPr/>
            </p:nvSpPr>
            <p:spPr>
              <a:xfrm>
                <a:off x="1876322" y="165809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d</a:t>
                </a:r>
                <a:endPara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64" name="文本框 463"/>
              <p:cNvSpPr txBox="1"/>
              <p:nvPr/>
            </p:nvSpPr>
            <p:spPr>
              <a:xfrm>
                <a:off x="1876322" y="1946547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65" name="文本框 464"/>
              <p:cNvSpPr txBox="1"/>
              <p:nvPr/>
            </p:nvSpPr>
            <p:spPr>
              <a:xfrm>
                <a:off x="1876322" y="227236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66" name="文本框 465"/>
              <p:cNvSpPr txBox="1"/>
              <p:nvPr/>
            </p:nvSpPr>
            <p:spPr>
              <a:xfrm>
                <a:off x="1869542" y="2572553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94" name="AutoShape 98"/>
            <p:cNvSpPr/>
            <p:nvPr/>
          </p:nvSpPr>
          <p:spPr bwMode="auto">
            <a:xfrm>
              <a:off x="7259085" y="1838445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</a:ln>
          </p:spPr>
          <p:txBody>
            <a:bodyPr wrap="none" anchor="ctr"/>
            <a:lstStyle/>
            <a:p>
              <a:endParaRPr lang="en-US" sz="3200">
                <a:solidFill>
                  <a:srgbClr val="7030A0"/>
                </a:solidFill>
              </a:endParaRPr>
            </a:p>
          </p:txBody>
        </p:sp>
      </p:grpSp>
      <p:grpSp>
        <p:nvGrpSpPr>
          <p:cNvPr id="995" name="组合 994"/>
          <p:cNvGrpSpPr/>
          <p:nvPr/>
        </p:nvGrpSpPr>
        <p:grpSpPr>
          <a:xfrm>
            <a:off x="7357878" y="3571026"/>
            <a:ext cx="616600" cy="1250218"/>
            <a:chOff x="8132303" y="3693309"/>
            <a:chExt cx="616600" cy="1250218"/>
          </a:xfrm>
        </p:grpSpPr>
        <p:sp>
          <p:nvSpPr>
            <p:cNvPr id="996" name="矩形 995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7" name="矩形 996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8" name="矩形 997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9" name="矩形 998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0" name="矩形 999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1" name="矩形 1000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2" name="矩形 1001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3" name="矩形 1002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4" name="TextBox 377"/>
            <p:cNvSpPr txBox="1"/>
            <p:nvPr/>
          </p:nvSpPr>
          <p:spPr>
            <a:xfrm>
              <a:off x="8139215" y="372056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5" name="TextBox 378"/>
            <p:cNvSpPr txBox="1"/>
            <p:nvPr/>
          </p:nvSpPr>
          <p:spPr>
            <a:xfrm>
              <a:off x="8139215" y="399648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6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7" name="TextBox 380"/>
            <p:cNvSpPr txBox="1"/>
            <p:nvPr/>
          </p:nvSpPr>
          <p:spPr>
            <a:xfrm>
              <a:off x="8132303" y="457419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8" name="TextBox 382"/>
            <p:cNvSpPr txBox="1"/>
            <p:nvPr/>
          </p:nvSpPr>
          <p:spPr>
            <a:xfrm>
              <a:off x="8418119" y="369330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9" name="TextBox 383"/>
            <p:cNvSpPr txBox="1"/>
            <p:nvPr/>
          </p:nvSpPr>
          <p:spPr>
            <a:xfrm>
              <a:off x="8410349" y="400942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0" name="TextBox 384"/>
            <p:cNvSpPr txBox="1"/>
            <p:nvPr/>
          </p:nvSpPr>
          <p:spPr>
            <a:xfrm>
              <a:off x="8419810" y="426935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1" name="TextBox 385"/>
            <p:cNvSpPr txBox="1"/>
            <p:nvPr/>
          </p:nvSpPr>
          <p:spPr>
            <a:xfrm>
              <a:off x="8407521" y="455548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12" name="组合 1011"/>
          <p:cNvGrpSpPr/>
          <p:nvPr/>
        </p:nvGrpSpPr>
        <p:grpSpPr>
          <a:xfrm>
            <a:off x="7357079" y="3579047"/>
            <a:ext cx="631749" cy="1250218"/>
            <a:chOff x="8132303" y="3693309"/>
            <a:chExt cx="631749" cy="1250218"/>
          </a:xfrm>
        </p:grpSpPr>
        <p:sp>
          <p:nvSpPr>
            <p:cNvPr id="1013" name="矩形 1012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4" name="矩形 1013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5" name="矩形 1014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6" name="矩形 1015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7" name="矩形 1016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8" name="矩形 1017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9" name="矩形 1018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0" name="矩形 1019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1" name="TextBox 377"/>
            <p:cNvSpPr txBox="1"/>
            <p:nvPr/>
          </p:nvSpPr>
          <p:spPr>
            <a:xfrm>
              <a:off x="8139215" y="372056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2" name="TextBox 378"/>
            <p:cNvSpPr txBox="1"/>
            <p:nvPr/>
          </p:nvSpPr>
          <p:spPr>
            <a:xfrm>
              <a:off x="8138523" y="401411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3" name="TextBox 379"/>
            <p:cNvSpPr txBox="1"/>
            <p:nvPr/>
          </p:nvSpPr>
          <p:spPr>
            <a:xfrm>
              <a:off x="8139215" y="429242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4" name="TextBox 380"/>
            <p:cNvSpPr txBox="1"/>
            <p:nvPr/>
          </p:nvSpPr>
          <p:spPr>
            <a:xfrm>
              <a:off x="8132303" y="457419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5" name="TextBox 382"/>
            <p:cNvSpPr txBox="1"/>
            <p:nvPr/>
          </p:nvSpPr>
          <p:spPr>
            <a:xfrm>
              <a:off x="8418119" y="369330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6" name="TextBox 383"/>
            <p:cNvSpPr txBox="1"/>
            <p:nvPr/>
          </p:nvSpPr>
          <p:spPr>
            <a:xfrm>
              <a:off x="8425498" y="400855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7" name="TextBox 384"/>
            <p:cNvSpPr txBox="1"/>
            <p:nvPr/>
          </p:nvSpPr>
          <p:spPr>
            <a:xfrm>
              <a:off x="8418119" y="4276499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8" name="TextBox 385"/>
            <p:cNvSpPr txBox="1"/>
            <p:nvPr/>
          </p:nvSpPr>
          <p:spPr>
            <a:xfrm>
              <a:off x="8407521" y="455548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29" name="组合 1028"/>
          <p:cNvGrpSpPr/>
          <p:nvPr/>
        </p:nvGrpSpPr>
        <p:grpSpPr>
          <a:xfrm>
            <a:off x="7355866" y="3574048"/>
            <a:ext cx="632052" cy="1248626"/>
            <a:chOff x="8132000" y="3693309"/>
            <a:chExt cx="632052" cy="1248626"/>
          </a:xfrm>
        </p:grpSpPr>
        <p:sp>
          <p:nvSpPr>
            <p:cNvPr id="1030" name="矩形 1029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1" name="矩形 1030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2" name="矩形 1031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3" name="矩形 1032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4" name="矩形 1033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5" name="矩形 1034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6" name="矩形 1035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7" name="矩形 1036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8" name="TextBox 377"/>
            <p:cNvSpPr txBox="1"/>
            <p:nvPr/>
          </p:nvSpPr>
          <p:spPr>
            <a:xfrm>
              <a:off x="8139215" y="372056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9" name="TextBox 378"/>
            <p:cNvSpPr txBox="1"/>
            <p:nvPr/>
          </p:nvSpPr>
          <p:spPr>
            <a:xfrm>
              <a:off x="8138523" y="401411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0" name="TextBox 379"/>
            <p:cNvSpPr txBox="1"/>
            <p:nvPr/>
          </p:nvSpPr>
          <p:spPr>
            <a:xfrm>
              <a:off x="8132000" y="428468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1" name="TextBox 380"/>
            <p:cNvSpPr txBox="1"/>
            <p:nvPr/>
          </p:nvSpPr>
          <p:spPr>
            <a:xfrm>
              <a:off x="8132000" y="457260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2" name="TextBox 382"/>
            <p:cNvSpPr txBox="1"/>
            <p:nvPr/>
          </p:nvSpPr>
          <p:spPr>
            <a:xfrm>
              <a:off x="8418119" y="369330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3" name="TextBox 383"/>
            <p:cNvSpPr txBox="1"/>
            <p:nvPr/>
          </p:nvSpPr>
          <p:spPr>
            <a:xfrm>
              <a:off x="8425498" y="400855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4" name="TextBox 384"/>
            <p:cNvSpPr txBox="1"/>
            <p:nvPr/>
          </p:nvSpPr>
          <p:spPr>
            <a:xfrm>
              <a:off x="8408830" y="426292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5" name="TextBox 385"/>
            <p:cNvSpPr txBox="1"/>
            <p:nvPr/>
          </p:nvSpPr>
          <p:spPr>
            <a:xfrm>
              <a:off x="8418119" y="456290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46" name="组合 1045"/>
          <p:cNvGrpSpPr/>
          <p:nvPr/>
        </p:nvGrpSpPr>
        <p:grpSpPr>
          <a:xfrm>
            <a:off x="7352338" y="3576329"/>
            <a:ext cx="632052" cy="1263167"/>
            <a:chOff x="8132000" y="3693309"/>
            <a:chExt cx="632052" cy="1263167"/>
          </a:xfrm>
        </p:grpSpPr>
        <p:sp>
          <p:nvSpPr>
            <p:cNvPr id="1047" name="矩形 1046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" name="矩形 1047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9" name="矩形 1048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0" name="矩形 1049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1" name="矩形 1050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2" name="矩形 1051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3" name="矩形 1052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4" name="矩形 1053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5" name="TextBox 377"/>
            <p:cNvSpPr txBox="1"/>
            <p:nvPr/>
          </p:nvSpPr>
          <p:spPr>
            <a:xfrm>
              <a:off x="8139215" y="372056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6" name="TextBox 378"/>
            <p:cNvSpPr txBox="1"/>
            <p:nvPr/>
          </p:nvSpPr>
          <p:spPr>
            <a:xfrm>
              <a:off x="8138523" y="401411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7" name="TextBox 379"/>
            <p:cNvSpPr txBox="1"/>
            <p:nvPr/>
          </p:nvSpPr>
          <p:spPr>
            <a:xfrm>
              <a:off x="8132000" y="428468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8" name="TextBox 380"/>
            <p:cNvSpPr txBox="1"/>
            <p:nvPr/>
          </p:nvSpPr>
          <p:spPr>
            <a:xfrm>
              <a:off x="8146351" y="458714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9" name="TextBox 382"/>
            <p:cNvSpPr txBox="1"/>
            <p:nvPr/>
          </p:nvSpPr>
          <p:spPr>
            <a:xfrm>
              <a:off x="8418119" y="369330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0" name="TextBox 383"/>
            <p:cNvSpPr txBox="1"/>
            <p:nvPr/>
          </p:nvSpPr>
          <p:spPr>
            <a:xfrm>
              <a:off x="8425498" y="400855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1" name="TextBox 384"/>
            <p:cNvSpPr txBox="1"/>
            <p:nvPr/>
          </p:nvSpPr>
          <p:spPr>
            <a:xfrm>
              <a:off x="8408830" y="426292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2" name="TextBox 385"/>
            <p:cNvSpPr txBox="1"/>
            <p:nvPr/>
          </p:nvSpPr>
          <p:spPr>
            <a:xfrm>
              <a:off x="8425498" y="456223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7359553" y="3577326"/>
            <a:ext cx="606238" cy="397825"/>
            <a:chOff x="8324612" y="1547926"/>
            <a:chExt cx="606238" cy="397825"/>
          </a:xfrm>
        </p:grpSpPr>
        <p:sp>
          <p:nvSpPr>
            <p:cNvPr id="250" name="矩形 249"/>
            <p:cNvSpPr/>
            <p:nvPr/>
          </p:nvSpPr>
          <p:spPr>
            <a:xfrm flipH="1">
              <a:off x="8339167" y="1612877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矩形 250"/>
            <p:cNvSpPr/>
            <p:nvPr/>
          </p:nvSpPr>
          <p:spPr>
            <a:xfrm flipH="1">
              <a:off x="8624919" y="1612877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TextBox 387"/>
            <p:cNvSpPr txBox="1"/>
            <p:nvPr/>
          </p:nvSpPr>
          <p:spPr>
            <a:xfrm>
              <a:off x="8324612" y="157641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9" name="TextBox 392"/>
            <p:cNvSpPr txBox="1"/>
            <p:nvPr/>
          </p:nvSpPr>
          <p:spPr>
            <a:xfrm>
              <a:off x="8603516" y="154792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63" name="组合 1062"/>
          <p:cNvGrpSpPr/>
          <p:nvPr/>
        </p:nvGrpSpPr>
        <p:grpSpPr>
          <a:xfrm>
            <a:off x="7356904" y="3594061"/>
            <a:ext cx="616329" cy="1231070"/>
            <a:chOff x="8131055" y="3707194"/>
            <a:chExt cx="616329" cy="1231070"/>
          </a:xfrm>
        </p:grpSpPr>
        <p:sp>
          <p:nvSpPr>
            <p:cNvPr id="1064" name="矩形 1063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5" name="矩形 1064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6" name="矩形 1065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7" name="矩形 1066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8" name="矩形 1067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9" name="矩形 1068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0" name="矩形 1069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1" name="矩形 1070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2" name="TextBox 377"/>
            <p:cNvSpPr txBox="1"/>
            <p:nvPr/>
          </p:nvSpPr>
          <p:spPr>
            <a:xfrm>
              <a:off x="8139215" y="372056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3" name="TextBox 378"/>
            <p:cNvSpPr txBox="1"/>
            <p:nvPr/>
          </p:nvSpPr>
          <p:spPr>
            <a:xfrm>
              <a:off x="8131055" y="399596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4" name="TextBox 379"/>
            <p:cNvSpPr txBox="1"/>
            <p:nvPr/>
          </p:nvSpPr>
          <p:spPr>
            <a:xfrm>
              <a:off x="8132000" y="428468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5" name="TextBox 380"/>
            <p:cNvSpPr txBox="1"/>
            <p:nvPr/>
          </p:nvSpPr>
          <p:spPr>
            <a:xfrm>
              <a:off x="8131474" y="4568932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6" name="TextBox 382"/>
            <p:cNvSpPr txBox="1"/>
            <p:nvPr/>
          </p:nvSpPr>
          <p:spPr>
            <a:xfrm>
              <a:off x="8402545" y="370719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7" name="TextBox 383"/>
            <p:cNvSpPr txBox="1"/>
            <p:nvPr/>
          </p:nvSpPr>
          <p:spPr>
            <a:xfrm>
              <a:off x="8408830" y="399527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8" name="TextBox 384"/>
            <p:cNvSpPr txBox="1"/>
            <p:nvPr/>
          </p:nvSpPr>
          <p:spPr>
            <a:xfrm>
              <a:off x="8408830" y="426292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9" name="TextBox 385"/>
            <p:cNvSpPr txBox="1"/>
            <p:nvPr/>
          </p:nvSpPr>
          <p:spPr>
            <a:xfrm>
              <a:off x="8425498" y="456070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14" name="组合 1113"/>
          <p:cNvGrpSpPr/>
          <p:nvPr/>
        </p:nvGrpSpPr>
        <p:grpSpPr>
          <a:xfrm>
            <a:off x="4205987" y="3562201"/>
            <a:ext cx="623875" cy="1246796"/>
            <a:chOff x="8132303" y="3699943"/>
            <a:chExt cx="623875" cy="1246796"/>
          </a:xfrm>
        </p:grpSpPr>
        <p:sp>
          <p:nvSpPr>
            <p:cNvPr id="1115" name="矩形 1114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6" name="矩形 1115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7" name="矩形 1116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8" name="矩形 1117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9" name="矩形 1118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0" name="矩形 1119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1" name="矩形 1120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2" name="矩形 1121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3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4" name="TextBox 378"/>
            <p:cNvSpPr txBox="1"/>
            <p:nvPr/>
          </p:nvSpPr>
          <p:spPr>
            <a:xfrm>
              <a:off x="8133111" y="400938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5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6" name="TextBox 380"/>
            <p:cNvSpPr txBox="1"/>
            <p:nvPr/>
          </p:nvSpPr>
          <p:spPr>
            <a:xfrm>
              <a:off x="8140018" y="457740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7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8" name="TextBox 383"/>
            <p:cNvSpPr txBox="1"/>
            <p:nvPr/>
          </p:nvSpPr>
          <p:spPr>
            <a:xfrm>
              <a:off x="8417624" y="40118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9" name="TextBox 384"/>
            <p:cNvSpPr txBox="1"/>
            <p:nvPr/>
          </p:nvSpPr>
          <p:spPr>
            <a:xfrm>
              <a:off x="8419810" y="426935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0" name="TextBox 385"/>
            <p:cNvSpPr txBox="1"/>
            <p:nvPr/>
          </p:nvSpPr>
          <p:spPr>
            <a:xfrm>
              <a:off x="8414936" y="456222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31" name="组合 1130"/>
          <p:cNvGrpSpPr/>
          <p:nvPr/>
        </p:nvGrpSpPr>
        <p:grpSpPr>
          <a:xfrm>
            <a:off x="5487359" y="3561706"/>
            <a:ext cx="621275" cy="1246617"/>
            <a:chOff x="8132303" y="3699943"/>
            <a:chExt cx="621275" cy="1246617"/>
          </a:xfrm>
        </p:grpSpPr>
        <p:sp>
          <p:nvSpPr>
            <p:cNvPr id="1132" name="矩形 1131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3" name="矩形 1132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4" name="矩形 1133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5" name="矩形 1134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6" name="矩形 1135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7" name="矩形 1136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8" name="矩形 1137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9" name="矩形 1138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0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1" name="TextBox 378"/>
            <p:cNvSpPr txBox="1"/>
            <p:nvPr/>
          </p:nvSpPr>
          <p:spPr>
            <a:xfrm>
              <a:off x="8132303" y="400478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2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3" name="TextBox 380"/>
            <p:cNvSpPr txBox="1"/>
            <p:nvPr/>
          </p:nvSpPr>
          <p:spPr>
            <a:xfrm>
              <a:off x="8141150" y="457722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4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5" name="TextBox 383"/>
            <p:cNvSpPr txBox="1"/>
            <p:nvPr/>
          </p:nvSpPr>
          <p:spPr>
            <a:xfrm>
              <a:off x="8410963" y="399719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6" name="TextBox 384"/>
            <p:cNvSpPr txBox="1"/>
            <p:nvPr/>
          </p:nvSpPr>
          <p:spPr>
            <a:xfrm>
              <a:off x="8419810" y="426935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7" name="TextBox 385"/>
            <p:cNvSpPr txBox="1"/>
            <p:nvPr/>
          </p:nvSpPr>
          <p:spPr>
            <a:xfrm>
              <a:off x="8406794" y="456963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48" name="组合 1147"/>
          <p:cNvGrpSpPr/>
          <p:nvPr/>
        </p:nvGrpSpPr>
        <p:grpSpPr>
          <a:xfrm>
            <a:off x="6724356" y="3580400"/>
            <a:ext cx="617214" cy="1244328"/>
            <a:chOff x="8132303" y="3699199"/>
            <a:chExt cx="617214" cy="1244328"/>
          </a:xfrm>
        </p:grpSpPr>
        <p:sp>
          <p:nvSpPr>
            <p:cNvPr id="1149" name="矩形 1148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0" name="矩形 1149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1" name="矩形 1150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2" name="矩形 1151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3" name="矩形 1152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4" name="矩形 1153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5" name="矩形 1154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6" name="矩形 1155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7" name="TextBox 377"/>
            <p:cNvSpPr txBox="1"/>
            <p:nvPr/>
          </p:nvSpPr>
          <p:spPr>
            <a:xfrm>
              <a:off x="8132303" y="372447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8" name="TextBox 378"/>
            <p:cNvSpPr txBox="1"/>
            <p:nvPr/>
          </p:nvSpPr>
          <p:spPr>
            <a:xfrm>
              <a:off x="8132303" y="400478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9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0" name="TextBox 380"/>
            <p:cNvSpPr txBox="1"/>
            <p:nvPr/>
          </p:nvSpPr>
          <p:spPr>
            <a:xfrm>
              <a:off x="8132303" y="457419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1" name="TextBox 382"/>
            <p:cNvSpPr txBox="1"/>
            <p:nvPr/>
          </p:nvSpPr>
          <p:spPr>
            <a:xfrm>
              <a:off x="8411870" y="369919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2" name="TextBox 383"/>
            <p:cNvSpPr txBox="1"/>
            <p:nvPr/>
          </p:nvSpPr>
          <p:spPr>
            <a:xfrm>
              <a:off x="8410963" y="399719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3" name="TextBox 384"/>
            <p:cNvSpPr txBox="1"/>
            <p:nvPr/>
          </p:nvSpPr>
          <p:spPr>
            <a:xfrm>
              <a:off x="8419810" y="426935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4" name="TextBox 385"/>
            <p:cNvSpPr txBox="1"/>
            <p:nvPr/>
          </p:nvSpPr>
          <p:spPr>
            <a:xfrm>
              <a:off x="8407521" y="455548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" dur="5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6.17284E-7 L 0.0684 -0.0006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9" y="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5" dur="5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09877E-6 L 0.06788 -2.09877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7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09877E-6 L 0.06875 -1.23457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9" dur="5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09877E-6 L 0.06771 -1.23457E-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09877E-6 L 0.06945 -2.09877E-6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500"/>
                            </p:stCondLst>
                            <p:childTnLst>
                              <p:par>
                                <p:cTn id="124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49" dur="500" fill="hold"/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45679E-6 L 0.06893 0.00031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000"/>
                            </p:stCondLst>
                            <p:childTnLst>
                              <p:par>
                                <p:cTn id="1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500"/>
                            </p:stCondLst>
                            <p:childTnLst>
                              <p:par>
                                <p:cTn id="1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81481E-6 L 0.06979 -0.00061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00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500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4000"/>
                            </p:stCondLst>
                            <p:childTnLst>
                              <p:par>
                                <p:cTn id="185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 tmFilter="0, 0; .2, .5; .8, .5; 1, 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7" dur="250" autoRev="1" fill="hold"/>
                                        <p:tgtEl>
                                          <p:spTgt spid="1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4500"/>
                            </p:stCondLst>
                            <p:childTnLst>
                              <p:par>
                                <p:cTn id="1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07" dur="500" fill="hold"/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81481E-6 L 0.06928 0.00278 " pathEditMode="relative" rAng="0" ptsTypes="AA">
                                      <p:cBhvr>
                                        <p:cTn id="211" dur="2000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5" y="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000"/>
                            </p:stCondLst>
                            <p:childTnLst>
                              <p:par>
                                <p:cTn id="2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500"/>
                            </p:stCondLst>
                            <p:childTnLst>
                              <p:par>
                                <p:cTn id="2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95062E-6 L 0.06476 -0.00123 " pathEditMode="relative" rAng="0" ptsTypes="AA">
                                      <p:cBhvr>
                                        <p:cTn id="229" dur="2000" fill="hold"/>
                                        <p:tgtEl>
                                          <p:spTgt spid="9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2000"/>
                            </p:stCondLst>
                            <p:childTnLst>
                              <p:par>
                                <p:cTn id="2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000"/>
                            </p:stCondLst>
                            <p:childTnLst>
                              <p:par>
                                <p:cTn id="234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 tmFilter="0, 0; .2, .5; .8, .5; 1, 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6" dur="250" autoRev="1" fill="hold"/>
                                        <p:tgtEl>
                                          <p:spTgt spid="1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250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69136E-6 L 0.06961 0.00123 " pathEditMode="relative" rAng="0" ptsTypes="AA">
                                      <p:cBhvr>
                                        <p:cTn id="254" dur="2000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2" y="62"/>
                                    </p:animMotion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2000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50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550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7000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8500"/>
                            </p:stCondLst>
                            <p:childTnLst>
                              <p:par>
                                <p:cTn id="281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3" dur="25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9000"/>
                            </p:stCondLst>
                            <p:childTnLst>
                              <p:par>
                                <p:cTn id="2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" grpId="0" bldLvl="0" animBg="1"/>
      <p:bldP spid="489" grpId="1" bldLvl="0" animBg="1"/>
      <p:bldP spid="489" grpId="2" bldLvl="0" animBg="1"/>
      <p:bldP spid="499" grpId="0" bldLvl="0" animBg="1"/>
      <p:bldP spid="499" grpId="1" bldLvl="0" animBg="1"/>
      <p:bldP spid="499" grpId="2" bldLvl="0" animBg="1"/>
      <p:bldP spid="527" grpId="0" bldLvl="0" animBg="1"/>
      <p:bldP spid="527" grpId="1" bldLvl="0" animBg="1"/>
      <p:bldP spid="527" grpId="2" bldLvl="0" animBg="1"/>
      <p:bldP spid="585" grpId="0" bldLvl="0" animBg="1"/>
      <p:bldP spid="585" grpId="1" bldLvl="0" animBg="1"/>
      <p:bldP spid="585" grpId="2" bldLvl="0" animBg="1"/>
      <p:bldP spid="881" grpId="0" bldLvl="0" animBg="1"/>
      <p:bldP spid="881" grpId="1" bldLvl="0" animBg="1"/>
      <p:bldP spid="881" grpId="2" bldLvl="0" animBg="1"/>
      <p:bldP spid="958" grpId="0" bldLvl="0" animBg="1"/>
      <p:bldP spid="958" grpId="1" bldLvl="0" animBg="1"/>
      <p:bldP spid="958" grpId="2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改进的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Clock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Oval 6"/>
          <p:cNvSpPr>
            <a:spLocks noChangeArrowheads="1"/>
          </p:cNvSpPr>
          <p:nvPr/>
        </p:nvSpPr>
        <p:spPr bwMode="auto">
          <a:xfrm>
            <a:off x="2069008" y="2600705"/>
            <a:ext cx="1880968" cy="1801115"/>
          </a:xfrm>
          <a:prstGeom prst="ellipse">
            <a:avLst/>
          </a:prstGeom>
          <a:noFill/>
          <a:ln w="63500">
            <a:solidFill>
              <a:srgbClr val="FDD000"/>
            </a:solidFill>
            <a:round/>
          </a:ln>
        </p:spPr>
        <p:txBody>
          <a:bodyPr wrap="none" anchor="ctr"/>
          <a:lstStyle/>
          <a:p>
            <a:endParaRPr lang="zh-CN" sz="24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1060439" y="4331878"/>
            <a:ext cx="644406" cy="680699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驻留位</a:t>
            </a:r>
            <a:endParaRPr lang="zh-CN" altLang="zh-CN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  <a:p>
            <a:pPr>
              <a:lnSpc>
                <a:spcPct val="80000"/>
              </a:lnSpc>
            </a:pPr>
            <a:r>
              <a: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访问位</a:t>
            </a:r>
            <a:endParaRPr lang="zh-CN" altLang="zh-CN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  <a:p>
            <a:pPr>
              <a:lnSpc>
                <a:spcPct val="80000"/>
              </a:lnSpc>
            </a:pPr>
            <a:r>
              <a:rPr lang="zh-CN" altLang="en-US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修改位</a:t>
            </a:r>
            <a:endParaRPr lang="en-US" altLang="zh-CN" sz="12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  <a:p>
            <a:pPr>
              <a:lnSpc>
                <a:spcPct val="80000"/>
              </a:lnSpc>
            </a:pPr>
            <a:r>
              <a:rPr lang="zh-CN" altLang="en-US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帧号</a:t>
            </a:r>
            <a:endParaRPr lang="zh-CN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3093780" y="2476490"/>
            <a:ext cx="33715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/>
            <a:r>
              <a:rPr 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</a:p>
        </p:txBody>
      </p: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847598" y="2456527"/>
            <a:ext cx="689291" cy="320601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zh-CN" altLang="en-US" sz="15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页号</a:t>
            </a:r>
            <a:r>
              <a:rPr lang="zh-CN" sz="15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7</a:t>
            </a:r>
            <a:r>
              <a:rPr lang="zh-CN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:</a:t>
            </a:r>
          </a:p>
        </p:txBody>
      </p:sp>
      <p:sp>
        <p:nvSpPr>
          <p:cNvPr id="72" name="Rectangle 12"/>
          <p:cNvSpPr>
            <a:spLocks noChangeArrowheads="1"/>
          </p:cNvSpPr>
          <p:nvPr/>
        </p:nvSpPr>
        <p:spPr bwMode="auto">
          <a:xfrm>
            <a:off x="2614666" y="2476490"/>
            <a:ext cx="15970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/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75" name="Rectangle 13"/>
          <p:cNvSpPr>
            <a:spLocks noChangeArrowheads="1"/>
          </p:cNvSpPr>
          <p:nvPr/>
        </p:nvSpPr>
        <p:spPr bwMode="auto">
          <a:xfrm>
            <a:off x="2228712" y="3115309"/>
            <a:ext cx="33715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/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5</a:t>
            </a:r>
          </a:p>
        </p:txBody>
      </p:sp>
      <p:sp>
        <p:nvSpPr>
          <p:cNvPr id="76" name="Rectangle 14"/>
          <p:cNvSpPr>
            <a:spLocks noChangeArrowheads="1"/>
          </p:cNvSpPr>
          <p:nvPr/>
        </p:nvSpPr>
        <p:spPr bwMode="auto">
          <a:xfrm>
            <a:off x="1909303" y="3115309"/>
            <a:ext cx="15970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/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</a:p>
        </p:txBody>
      </p:sp>
      <p:sp>
        <p:nvSpPr>
          <p:cNvPr id="77" name="Rectangle 15"/>
          <p:cNvSpPr>
            <a:spLocks noChangeArrowheads="1"/>
          </p:cNvSpPr>
          <p:nvPr/>
        </p:nvSpPr>
        <p:spPr bwMode="auto">
          <a:xfrm>
            <a:off x="1043608" y="3069640"/>
            <a:ext cx="689291" cy="320601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zh-CN" altLang="en-US" sz="15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页号</a:t>
            </a:r>
            <a:r>
              <a:rPr lang="zh-CN" sz="15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  <a:r>
              <a:rPr lang="zh-CN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:</a:t>
            </a:r>
          </a:p>
        </p:txBody>
      </p:sp>
      <p:sp>
        <p:nvSpPr>
          <p:cNvPr id="78" name="Rectangle 16"/>
          <p:cNvSpPr>
            <a:spLocks noChangeArrowheads="1"/>
          </p:cNvSpPr>
          <p:nvPr/>
        </p:nvSpPr>
        <p:spPr bwMode="auto">
          <a:xfrm>
            <a:off x="1749598" y="3115309"/>
            <a:ext cx="15970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/>
            <a:r>
              <a:rPr 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79" name="Rectangle 17"/>
          <p:cNvSpPr>
            <a:spLocks noChangeArrowheads="1"/>
          </p:cNvSpPr>
          <p:nvPr/>
        </p:nvSpPr>
        <p:spPr bwMode="auto">
          <a:xfrm>
            <a:off x="4020955" y="3115309"/>
            <a:ext cx="33715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/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3</a:t>
            </a:r>
          </a:p>
        </p:txBody>
      </p:sp>
      <p:sp>
        <p:nvSpPr>
          <p:cNvPr id="80" name="Rectangle 18"/>
          <p:cNvSpPr>
            <a:spLocks noChangeArrowheads="1"/>
          </p:cNvSpPr>
          <p:nvPr/>
        </p:nvSpPr>
        <p:spPr bwMode="auto">
          <a:xfrm>
            <a:off x="3701546" y="3115309"/>
            <a:ext cx="15970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/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</a:p>
        </p:txBody>
      </p:sp>
      <p:sp>
        <p:nvSpPr>
          <p:cNvPr id="82" name="Rectangle 19"/>
          <p:cNvSpPr>
            <a:spLocks noChangeArrowheads="1"/>
          </p:cNvSpPr>
          <p:nvPr/>
        </p:nvSpPr>
        <p:spPr bwMode="auto">
          <a:xfrm>
            <a:off x="2752331" y="3095346"/>
            <a:ext cx="734175" cy="320601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zh-CN" altLang="en-US" sz="15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页号</a:t>
            </a:r>
            <a:r>
              <a:rPr lang="zh-CN" sz="15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 </a:t>
            </a:r>
            <a:r>
              <a:rPr lang="zh-CN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4:</a:t>
            </a:r>
          </a:p>
        </p:txBody>
      </p:sp>
      <p:sp>
        <p:nvSpPr>
          <p:cNvPr id="83" name="Rectangle 20"/>
          <p:cNvSpPr>
            <a:spLocks noChangeArrowheads="1"/>
          </p:cNvSpPr>
          <p:nvPr/>
        </p:nvSpPr>
        <p:spPr bwMode="auto">
          <a:xfrm>
            <a:off x="3541841" y="3115309"/>
            <a:ext cx="15970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/>
            <a:r>
              <a:rPr 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84" name="Rectangle 21"/>
          <p:cNvSpPr>
            <a:spLocks noChangeArrowheads="1"/>
          </p:cNvSpPr>
          <p:nvPr/>
        </p:nvSpPr>
        <p:spPr bwMode="auto">
          <a:xfrm>
            <a:off x="3951438" y="4011430"/>
            <a:ext cx="33715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/>
            <a:r>
              <a:rPr 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4</a:t>
            </a:r>
          </a:p>
        </p:txBody>
      </p:sp>
      <p:sp>
        <p:nvSpPr>
          <p:cNvPr id="86" name="Rectangle 23"/>
          <p:cNvSpPr>
            <a:spLocks noChangeArrowheads="1"/>
          </p:cNvSpPr>
          <p:nvPr/>
        </p:nvSpPr>
        <p:spPr bwMode="auto">
          <a:xfrm>
            <a:off x="2771330" y="3968607"/>
            <a:ext cx="689291" cy="320601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zh-CN" altLang="en-US" sz="15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页号</a:t>
            </a:r>
            <a:r>
              <a:rPr lang="zh-CN" sz="15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  <a:r>
              <a:rPr lang="zh-CN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:</a:t>
            </a:r>
          </a:p>
        </p:txBody>
      </p:sp>
      <p:sp>
        <p:nvSpPr>
          <p:cNvPr id="87" name="Rectangle 24"/>
          <p:cNvSpPr>
            <a:spLocks noChangeArrowheads="1"/>
          </p:cNvSpPr>
          <p:nvPr/>
        </p:nvSpPr>
        <p:spPr bwMode="auto">
          <a:xfrm>
            <a:off x="3472324" y="4011430"/>
            <a:ext cx="15970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/>
            <a:r>
              <a:rPr 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88" name="Rectangle 25"/>
          <p:cNvSpPr>
            <a:spLocks noChangeArrowheads="1"/>
          </p:cNvSpPr>
          <p:nvPr/>
        </p:nvSpPr>
        <p:spPr bwMode="auto">
          <a:xfrm>
            <a:off x="2394680" y="4011430"/>
            <a:ext cx="33715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/>
            <a:r>
              <a:rPr 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9</a:t>
            </a:r>
          </a:p>
        </p:txBody>
      </p:sp>
      <p:sp>
        <p:nvSpPr>
          <p:cNvPr id="90" name="Rectangle 27"/>
          <p:cNvSpPr>
            <a:spLocks noChangeArrowheads="1"/>
          </p:cNvSpPr>
          <p:nvPr/>
        </p:nvSpPr>
        <p:spPr bwMode="auto">
          <a:xfrm>
            <a:off x="1224697" y="3976227"/>
            <a:ext cx="689291" cy="320601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zh-CN" altLang="en-US" sz="15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页号</a:t>
            </a:r>
            <a:r>
              <a:rPr lang="zh-CN" sz="15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3</a:t>
            </a:r>
            <a:r>
              <a:rPr lang="zh-CN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:</a:t>
            </a:r>
          </a:p>
        </p:txBody>
      </p:sp>
      <p:sp>
        <p:nvSpPr>
          <p:cNvPr id="91" name="Rectangle 28"/>
          <p:cNvSpPr>
            <a:spLocks noChangeArrowheads="1"/>
          </p:cNvSpPr>
          <p:nvPr/>
        </p:nvSpPr>
        <p:spPr bwMode="auto">
          <a:xfrm>
            <a:off x="1915565" y="4011430"/>
            <a:ext cx="15970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/>
            <a:r>
              <a:rPr 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92" name="Oval 29"/>
          <p:cNvSpPr>
            <a:spLocks noChangeArrowheads="1"/>
          </p:cNvSpPr>
          <p:nvPr/>
        </p:nvSpPr>
        <p:spPr bwMode="auto">
          <a:xfrm>
            <a:off x="2846248" y="3338529"/>
            <a:ext cx="161377" cy="1613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wrap="none" anchor="ctr"/>
          <a:lstStyle/>
          <a:p>
            <a:endParaRPr lang="zh-CN" sz="24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93" name="Line 30"/>
          <p:cNvSpPr>
            <a:spLocks noChangeShapeType="1"/>
          </p:cNvSpPr>
          <p:nvPr/>
        </p:nvSpPr>
        <p:spPr bwMode="auto">
          <a:xfrm>
            <a:off x="1986545" y="4268732"/>
            <a:ext cx="0" cy="17745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 type="triangle" w="med" len="med"/>
          </a:ln>
        </p:spPr>
        <p:txBody>
          <a:bodyPr wrap="none" anchor="ctr"/>
          <a:lstStyle/>
          <a:p>
            <a:endParaRPr lang="zh-CN" altLang="en-US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Line 31"/>
          <p:cNvSpPr>
            <a:spLocks noChangeShapeType="1"/>
          </p:cNvSpPr>
          <p:nvPr/>
        </p:nvSpPr>
        <p:spPr bwMode="auto">
          <a:xfrm>
            <a:off x="2155123" y="4264296"/>
            <a:ext cx="0" cy="301665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Line 32"/>
          <p:cNvSpPr>
            <a:spLocks noChangeShapeType="1"/>
          </p:cNvSpPr>
          <p:nvPr/>
        </p:nvSpPr>
        <p:spPr bwMode="auto">
          <a:xfrm>
            <a:off x="2565867" y="4264296"/>
            <a:ext cx="0" cy="61171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Line 33"/>
          <p:cNvSpPr>
            <a:spLocks noChangeShapeType="1"/>
          </p:cNvSpPr>
          <p:nvPr/>
        </p:nvSpPr>
        <p:spPr bwMode="auto">
          <a:xfrm>
            <a:off x="1600592" y="4876006"/>
            <a:ext cx="965275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Line 34"/>
          <p:cNvSpPr>
            <a:spLocks noChangeShapeType="1"/>
          </p:cNvSpPr>
          <p:nvPr/>
        </p:nvSpPr>
        <p:spPr bwMode="auto">
          <a:xfrm>
            <a:off x="1653827" y="4570397"/>
            <a:ext cx="50573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Line 35"/>
          <p:cNvSpPr>
            <a:spLocks noChangeShapeType="1"/>
          </p:cNvSpPr>
          <p:nvPr/>
        </p:nvSpPr>
        <p:spPr bwMode="auto">
          <a:xfrm>
            <a:off x="1778042" y="4446182"/>
            <a:ext cx="212940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</a:ln>
        </p:spPr>
        <p:txBody>
          <a:bodyPr wrap="none" anchor="ctr"/>
          <a:lstStyle/>
          <a:p>
            <a:endParaRPr lang="zh-CN" altLang="en-US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774371" y="2476490"/>
            <a:ext cx="319409" cy="230685"/>
            <a:chOff x="2774371" y="2476490"/>
            <a:chExt cx="319409" cy="230685"/>
          </a:xfrm>
        </p:grpSpPr>
        <p:sp>
          <p:nvSpPr>
            <p:cNvPr id="40" name="Rectangle 10"/>
            <p:cNvSpPr>
              <a:spLocks noChangeArrowheads="1"/>
            </p:cNvSpPr>
            <p:nvPr/>
          </p:nvSpPr>
          <p:spPr bwMode="auto">
            <a:xfrm>
              <a:off x="2774371" y="2476490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</a:p>
          </p:txBody>
        </p:sp>
        <p:sp>
          <p:nvSpPr>
            <p:cNvPr id="99" name="Rectangle 36"/>
            <p:cNvSpPr>
              <a:spLocks noChangeArrowheads="1"/>
            </p:cNvSpPr>
            <p:nvPr/>
          </p:nvSpPr>
          <p:spPr bwMode="auto">
            <a:xfrm>
              <a:off x="2934075" y="2476490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</a:p>
          </p:txBody>
        </p:sp>
      </p:grpSp>
      <p:sp>
        <p:nvSpPr>
          <p:cNvPr id="100" name="Rectangle 37"/>
          <p:cNvSpPr>
            <a:spLocks noChangeArrowheads="1"/>
          </p:cNvSpPr>
          <p:nvPr/>
        </p:nvSpPr>
        <p:spPr bwMode="auto">
          <a:xfrm>
            <a:off x="3861251" y="3115309"/>
            <a:ext cx="15970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/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632028" y="4011430"/>
            <a:ext cx="319410" cy="230685"/>
            <a:chOff x="3632028" y="4011430"/>
            <a:chExt cx="319410" cy="230685"/>
          </a:xfrm>
        </p:grpSpPr>
        <p:sp>
          <p:nvSpPr>
            <p:cNvPr id="85" name="Rectangle 22"/>
            <p:cNvSpPr>
              <a:spLocks noChangeArrowheads="1"/>
            </p:cNvSpPr>
            <p:nvPr/>
          </p:nvSpPr>
          <p:spPr bwMode="auto">
            <a:xfrm>
              <a:off x="3632028" y="4011430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</a:p>
          </p:txBody>
        </p:sp>
        <p:sp>
          <p:nvSpPr>
            <p:cNvPr id="101" name="Rectangle 38"/>
            <p:cNvSpPr>
              <a:spLocks noChangeArrowheads="1"/>
            </p:cNvSpPr>
            <p:nvPr/>
          </p:nvSpPr>
          <p:spPr bwMode="auto">
            <a:xfrm>
              <a:off x="3791733" y="4011430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</a:p>
          </p:txBody>
        </p:sp>
      </p:grpSp>
      <p:sp>
        <p:nvSpPr>
          <p:cNvPr id="102" name="Rectangle 39"/>
          <p:cNvSpPr>
            <a:spLocks noChangeArrowheads="1"/>
          </p:cNvSpPr>
          <p:nvPr/>
        </p:nvSpPr>
        <p:spPr bwMode="auto">
          <a:xfrm>
            <a:off x="2069008" y="3115309"/>
            <a:ext cx="15970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/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075270" y="4011430"/>
            <a:ext cx="319410" cy="230685"/>
            <a:chOff x="2075270" y="4011430"/>
            <a:chExt cx="319410" cy="230685"/>
          </a:xfrm>
        </p:grpSpPr>
        <p:sp>
          <p:nvSpPr>
            <p:cNvPr id="89" name="Rectangle 26"/>
            <p:cNvSpPr>
              <a:spLocks noChangeArrowheads="1"/>
            </p:cNvSpPr>
            <p:nvPr/>
          </p:nvSpPr>
          <p:spPr bwMode="auto">
            <a:xfrm>
              <a:off x="2075270" y="4011430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zh-CN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</a:p>
          </p:txBody>
        </p:sp>
        <p:sp>
          <p:nvSpPr>
            <p:cNvPr id="103" name="Rectangle 40"/>
            <p:cNvSpPr>
              <a:spLocks noChangeArrowheads="1"/>
            </p:cNvSpPr>
            <p:nvPr/>
          </p:nvSpPr>
          <p:spPr bwMode="auto">
            <a:xfrm>
              <a:off x="2234975" y="4011430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44524" y="1387543"/>
            <a:ext cx="5942054" cy="984560"/>
            <a:chOff x="844524" y="1387543"/>
            <a:chExt cx="5942054" cy="984560"/>
          </a:xfrm>
        </p:grpSpPr>
        <p:sp>
          <p:nvSpPr>
            <p:cNvPr id="106" name="TextBox 105"/>
            <p:cNvSpPr txBox="1"/>
            <p:nvPr/>
          </p:nvSpPr>
          <p:spPr>
            <a:xfrm>
              <a:off x="1175432" y="1387543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defTabSz="-635">
                <a:lnSpc>
                  <a:spcPct val="95000"/>
                </a:lnSpc>
                <a:spcBef>
                  <a:spcPct val="0"/>
                </a:spcBef>
                <a:tabLst>
                  <a:tab pos="71564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算法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431020" y="1711395"/>
              <a:ext cx="5212682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在页面中增加修改位，并在访问时进行相应修改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431021" y="2002771"/>
              <a:ext cx="535555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缺页时，修改页面标志位，以跳过有修改的页面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10" name="图片 10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096154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11" name="图片 1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82040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13" name="TextBox 112"/>
            <p:cNvSpPr txBox="1"/>
            <p:nvPr/>
          </p:nvSpPr>
          <p:spPr>
            <a:xfrm>
              <a:off x="844524" y="138754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44524" y="747700"/>
            <a:ext cx="3727476" cy="719113"/>
            <a:chOff x="844524" y="747700"/>
            <a:chExt cx="3727476" cy="719113"/>
          </a:xfrm>
        </p:grpSpPr>
        <p:sp>
          <p:nvSpPr>
            <p:cNvPr id="105" name="TextBox 104"/>
            <p:cNvSpPr txBox="1"/>
            <p:nvPr/>
          </p:nvSpPr>
          <p:spPr>
            <a:xfrm>
              <a:off x="1175432" y="747700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defTabSz="-635">
                <a:lnSpc>
                  <a:spcPct val="95000"/>
                </a:lnSpc>
                <a:spcBef>
                  <a:spcPct val="0"/>
                </a:spcBef>
                <a:tabLst>
                  <a:tab pos="71564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思路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431021" y="1097481"/>
              <a:ext cx="314097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减少修改页的缺页处理开销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12" name="图片 11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19520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14" name="TextBox 113"/>
            <p:cNvSpPr txBox="1"/>
            <p:nvPr/>
          </p:nvSpPr>
          <p:spPr>
            <a:xfrm>
              <a:off x="844524" y="7477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674932" y="2550582"/>
            <a:ext cx="2563742" cy="1937544"/>
            <a:chOff x="4693954" y="2663479"/>
            <a:chExt cx="2563742" cy="1937544"/>
          </a:xfrm>
        </p:grpSpPr>
        <p:sp>
          <p:nvSpPr>
            <p:cNvPr id="140" name="Rectangle 2"/>
            <p:cNvSpPr>
              <a:spLocks noChangeArrowheads="1"/>
            </p:cNvSpPr>
            <p:nvPr/>
          </p:nvSpPr>
          <p:spPr bwMode="auto">
            <a:xfrm>
              <a:off x="4693954" y="2663479"/>
              <a:ext cx="2563742" cy="1937544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endParaRPr lang="zh-CN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" charset="0"/>
              </a:endParaRPr>
            </a:p>
          </p:txBody>
        </p:sp>
        <p:sp>
          <p:nvSpPr>
            <p:cNvPr id="141" name="Rectangle 3"/>
            <p:cNvSpPr>
              <a:spLocks noChangeArrowheads="1"/>
            </p:cNvSpPr>
            <p:nvPr/>
          </p:nvSpPr>
          <p:spPr bwMode="auto">
            <a:xfrm>
              <a:off x="4833150" y="3176722"/>
              <a:ext cx="1027812" cy="1339244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</p:spPr>
          <p:txBody>
            <a:bodyPr wrap="none" anchor="ctr"/>
            <a:lstStyle/>
            <a:p>
              <a:endParaRPr lang="zh-CN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" charset="0"/>
              </a:endParaRPr>
            </a:p>
          </p:txBody>
        </p:sp>
        <p:sp>
          <p:nvSpPr>
            <p:cNvPr id="142" name="Text Box 41"/>
            <p:cNvSpPr>
              <a:spLocks noChangeArrowheads="1"/>
            </p:cNvSpPr>
            <p:nvPr/>
          </p:nvSpPr>
          <p:spPr bwMode="auto">
            <a:xfrm>
              <a:off x="4834048" y="2788484"/>
              <a:ext cx="1042449" cy="23289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70000"/>
                </a:lnSpc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指针扫过前</a:t>
              </a:r>
              <a:endParaRPr 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43" name="Text Box 42"/>
            <p:cNvSpPr>
              <a:spLocks noChangeArrowheads="1"/>
            </p:cNvSpPr>
            <p:nvPr/>
          </p:nvSpPr>
          <p:spPr bwMode="auto">
            <a:xfrm>
              <a:off x="6056191" y="2788484"/>
              <a:ext cx="1042449" cy="23289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70000"/>
                </a:lnSpc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指针扫过后</a:t>
              </a:r>
              <a:endParaRPr 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44" name="Text Box 43"/>
            <p:cNvSpPr>
              <a:spLocks noChangeArrowheads="1"/>
            </p:cNvSpPr>
            <p:nvPr/>
          </p:nvSpPr>
          <p:spPr bwMode="auto">
            <a:xfrm>
              <a:off x="4765858" y="3222003"/>
              <a:ext cx="60785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使用位</a:t>
              </a:r>
              <a:endParaRPr lang="zh-CN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45" name="Text Box 44"/>
            <p:cNvSpPr>
              <a:spLocks noChangeArrowheads="1"/>
            </p:cNvSpPr>
            <p:nvPr/>
          </p:nvSpPr>
          <p:spPr bwMode="auto">
            <a:xfrm>
              <a:off x="5303073" y="3214627"/>
              <a:ext cx="60785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修改位</a:t>
              </a:r>
              <a:endParaRPr lang="zh-CN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46" name="Text Box 45"/>
            <p:cNvSpPr>
              <a:spLocks noChangeArrowheads="1"/>
            </p:cNvSpPr>
            <p:nvPr/>
          </p:nvSpPr>
          <p:spPr bwMode="auto">
            <a:xfrm>
              <a:off x="5004048" y="3501785"/>
              <a:ext cx="268067" cy="92760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</a:p>
            <a:p>
              <a:pPr eaLnBrk="1" hangingPunct="1"/>
              <a:r>
                <a:rPr lang="zh-CN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</a:p>
            <a:p>
              <a:pPr eaLnBrk="1" hangingPunct="1"/>
              <a:r>
                <a:rPr lang="zh-CN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</a:p>
            <a:p>
              <a:pPr eaLnBrk="1" hangingPunct="1"/>
              <a:r>
                <a:rPr lang="zh-CN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</a:p>
          </p:txBody>
        </p:sp>
        <p:sp>
          <p:nvSpPr>
            <p:cNvPr id="147" name="Text Box 46"/>
            <p:cNvSpPr>
              <a:spLocks noChangeArrowheads="1"/>
            </p:cNvSpPr>
            <p:nvPr/>
          </p:nvSpPr>
          <p:spPr bwMode="auto">
            <a:xfrm>
              <a:off x="5404920" y="3501785"/>
              <a:ext cx="268067" cy="92760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</a:p>
            <a:p>
              <a:pPr eaLnBrk="1" hangingPunct="1"/>
              <a:r>
                <a:rPr 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</a:p>
            <a:p>
              <a:pPr eaLnBrk="1" hangingPunct="1"/>
              <a:r>
                <a:rPr 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</a:p>
            <a:p>
              <a:pPr eaLnBrk="1" hangingPunct="1"/>
              <a:r>
                <a:rPr 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</a:p>
          </p:txBody>
        </p:sp>
        <p:sp>
          <p:nvSpPr>
            <p:cNvPr id="148" name="Line 47"/>
            <p:cNvSpPr>
              <a:spLocks noChangeShapeType="1"/>
            </p:cNvSpPr>
            <p:nvPr/>
          </p:nvSpPr>
          <p:spPr bwMode="auto">
            <a:xfrm>
              <a:off x="4833150" y="3486982"/>
              <a:ext cx="1027812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9" name="Rectangle 48"/>
            <p:cNvSpPr>
              <a:spLocks noChangeArrowheads="1"/>
            </p:cNvSpPr>
            <p:nvPr/>
          </p:nvSpPr>
          <p:spPr bwMode="auto">
            <a:xfrm>
              <a:off x="6133188" y="3176722"/>
              <a:ext cx="1043607" cy="1339244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</p:spPr>
          <p:txBody>
            <a:bodyPr wrap="none" anchor="ctr"/>
            <a:lstStyle/>
            <a:p>
              <a:endParaRPr lang="zh-CN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" charset="0"/>
              </a:endParaRPr>
            </a:p>
          </p:txBody>
        </p:sp>
        <p:grpSp>
          <p:nvGrpSpPr>
            <p:cNvPr id="150" name="Group 49"/>
            <p:cNvGrpSpPr/>
            <p:nvPr/>
          </p:nvGrpSpPr>
          <p:grpSpPr bwMode="auto">
            <a:xfrm>
              <a:off x="6291699" y="3214627"/>
              <a:ext cx="558234" cy="291752"/>
              <a:chOff x="132" y="0"/>
              <a:chExt cx="486" cy="254"/>
            </a:xfrm>
          </p:grpSpPr>
          <p:sp>
            <p:nvSpPr>
              <p:cNvPr id="151" name="Text Box 50"/>
              <p:cNvSpPr>
                <a:spLocks noChangeArrowheads="1"/>
              </p:cNvSpPr>
              <p:nvPr/>
            </p:nvSpPr>
            <p:spPr bwMode="auto">
              <a:xfrm>
                <a:off x="132" y="0"/>
                <a:ext cx="138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endParaRPr 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endParaRPr>
              </a:p>
            </p:txBody>
          </p:sp>
          <p:sp>
            <p:nvSpPr>
              <p:cNvPr id="152" name="Text Box 51"/>
              <p:cNvSpPr>
                <a:spLocks noChangeArrowheads="1"/>
              </p:cNvSpPr>
              <p:nvPr/>
            </p:nvSpPr>
            <p:spPr bwMode="auto">
              <a:xfrm>
                <a:off x="480" y="0"/>
                <a:ext cx="138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endParaRPr 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endParaRPr>
              </a:p>
            </p:txBody>
          </p:sp>
        </p:grpSp>
        <p:grpSp>
          <p:nvGrpSpPr>
            <p:cNvPr id="153" name="Group 52"/>
            <p:cNvGrpSpPr/>
            <p:nvPr/>
          </p:nvGrpSpPr>
          <p:grpSpPr bwMode="auto">
            <a:xfrm>
              <a:off x="6301370" y="3722322"/>
              <a:ext cx="668502" cy="715597"/>
              <a:chOff x="0" y="0"/>
              <a:chExt cx="582" cy="623"/>
            </a:xfrm>
          </p:grpSpPr>
          <p:sp>
            <p:nvSpPr>
              <p:cNvPr id="154" name="Text Box 5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33" cy="6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MS PGothic" charset="0"/>
                  </a:rPr>
                  <a:t>0</a:t>
                </a:r>
              </a:p>
              <a:p>
                <a:pPr eaLnBrk="1" hangingPunct="1"/>
                <a:r>
                  <a:rPr lang="zh-CN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MS PGothic" charset="0"/>
                  </a:rPr>
                  <a:t>0</a:t>
                </a:r>
              </a:p>
              <a:p>
                <a:pPr eaLnBrk="1" hangingPunct="1"/>
                <a:r>
                  <a:rPr lang="zh-CN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MS PGothic" charset="0"/>
                  </a:rPr>
                  <a:t>0</a:t>
                </a:r>
              </a:p>
            </p:txBody>
          </p:sp>
          <p:sp>
            <p:nvSpPr>
              <p:cNvPr id="155" name="Text Box 54"/>
              <p:cNvSpPr>
                <a:spLocks noChangeArrowheads="1"/>
              </p:cNvSpPr>
              <p:nvPr/>
            </p:nvSpPr>
            <p:spPr bwMode="auto">
              <a:xfrm>
                <a:off x="349" y="0"/>
                <a:ext cx="233" cy="6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MS PGothic" charset="0"/>
                  </a:rPr>
                  <a:t>0</a:t>
                </a:r>
              </a:p>
              <a:p>
                <a:pPr eaLnBrk="1" hangingPunct="1"/>
                <a:r>
                  <a:rPr lang="zh-CN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MS PGothic" charset="0"/>
                  </a:rPr>
                  <a:t>0</a:t>
                </a:r>
              </a:p>
              <a:p>
                <a:pPr eaLnBrk="1" hangingPunct="1"/>
                <a:r>
                  <a:rPr lang="zh-CN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MS PGothic" charset="0"/>
                  </a:rPr>
                  <a:t>1</a:t>
                </a:r>
              </a:p>
            </p:txBody>
          </p:sp>
        </p:grpSp>
        <p:sp>
          <p:nvSpPr>
            <p:cNvPr id="156" name="Text Box 55"/>
            <p:cNvSpPr>
              <a:spLocks noChangeArrowheads="1"/>
            </p:cNvSpPr>
            <p:nvPr/>
          </p:nvSpPr>
          <p:spPr bwMode="auto">
            <a:xfrm>
              <a:off x="6122935" y="3453542"/>
              <a:ext cx="80823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 </a:t>
              </a: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    置换</a:t>
              </a:r>
              <a:endParaRPr 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57" name="Line 56"/>
            <p:cNvSpPr>
              <a:spLocks noChangeShapeType="1"/>
            </p:cNvSpPr>
            <p:nvPr/>
          </p:nvSpPr>
          <p:spPr bwMode="auto">
            <a:xfrm>
              <a:off x="6127444" y="3483471"/>
              <a:ext cx="1049351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58" name="直接箭头连接符 58"/>
            <p:cNvCxnSpPr>
              <a:cxnSpLocks noChangeShapeType="1"/>
            </p:cNvCxnSpPr>
            <p:nvPr/>
          </p:nvCxnSpPr>
          <p:spPr bwMode="auto">
            <a:xfrm>
              <a:off x="5869003" y="3617796"/>
              <a:ext cx="258441" cy="1149"/>
            </a:xfrm>
            <a:prstGeom prst="straightConnector1">
              <a:avLst/>
            </a:prstGeom>
            <a:noFill/>
            <a:ln w="28575">
              <a:solidFill>
                <a:srgbClr val="11576A"/>
              </a:solidFill>
              <a:round/>
              <a:headEnd type="none"/>
              <a:tailEnd type="triangle" w="med" len="med"/>
            </a:ln>
          </p:spPr>
        </p:cxnSp>
        <p:cxnSp>
          <p:nvCxnSpPr>
            <p:cNvPr id="159" name="直接箭头连接符 59"/>
            <p:cNvCxnSpPr>
              <a:cxnSpLocks noChangeShapeType="1"/>
            </p:cNvCxnSpPr>
            <p:nvPr/>
          </p:nvCxnSpPr>
          <p:spPr bwMode="auto">
            <a:xfrm>
              <a:off x="5869003" y="3876238"/>
              <a:ext cx="258441" cy="1148"/>
            </a:xfrm>
            <a:prstGeom prst="straightConnector1">
              <a:avLst/>
            </a:prstGeom>
            <a:noFill/>
            <a:ln w="28575">
              <a:solidFill>
                <a:srgbClr val="11576A"/>
              </a:solidFill>
              <a:round/>
              <a:headEnd type="none"/>
              <a:tailEnd type="triangle" w="med" len="med"/>
            </a:ln>
          </p:spPr>
        </p:cxnSp>
        <p:cxnSp>
          <p:nvCxnSpPr>
            <p:cNvPr id="160" name="直接箭头连接符 60"/>
            <p:cNvCxnSpPr>
              <a:cxnSpLocks noChangeShapeType="1"/>
            </p:cNvCxnSpPr>
            <p:nvPr/>
          </p:nvCxnSpPr>
          <p:spPr bwMode="auto">
            <a:xfrm>
              <a:off x="5869003" y="4140141"/>
              <a:ext cx="258441" cy="1148"/>
            </a:xfrm>
            <a:prstGeom prst="straightConnector1">
              <a:avLst/>
            </a:prstGeom>
            <a:noFill/>
            <a:ln w="28575">
              <a:solidFill>
                <a:srgbClr val="11576A"/>
              </a:solidFill>
              <a:round/>
              <a:headEnd type="none"/>
              <a:tailEnd type="triangle" w="med" len="med"/>
            </a:ln>
          </p:spPr>
        </p:cxnSp>
        <p:cxnSp>
          <p:nvCxnSpPr>
            <p:cNvPr id="161" name="直接箭头连接符 61"/>
            <p:cNvCxnSpPr>
              <a:cxnSpLocks noChangeShapeType="1"/>
            </p:cNvCxnSpPr>
            <p:nvPr/>
          </p:nvCxnSpPr>
          <p:spPr bwMode="auto">
            <a:xfrm>
              <a:off x="5869003" y="4365945"/>
              <a:ext cx="258441" cy="1148"/>
            </a:xfrm>
            <a:prstGeom prst="straightConnector1">
              <a:avLst/>
            </a:prstGeom>
            <a:noFill/>
            <a:ln w="28575">
              <a:solidFill>
                <a:srgbClr val="11576A"/>
              </a:solidFill>
              <a:round/>
              <a:headEnd type="none"/>
              <a:tailEnd type="triangle" w="med" len="med"/>
            </a:ln>
          </p:spPr>
        </p:cxnSp>
        <p:sp>
          <p:nvSpPr>
            <p:cNvPr id="162" name="Text Box 43"/>
            <p:cNvSpPr>
              <a:spLocks noChangeArrowheads="1"/>
            </p:cNvSpPr>
            <p:nvPr/>
          </p:nvSpPr>
          <p:spPr bwMode="auto">
            <a:xfrm>
              <a:off x="6105768" y="3211370"/>
              <a:ext cx="60785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使用位</a:t>
              </a:r>
              <a:endParaRPr lang="zh-CN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63" name="Text Box 44"/>
            <p:cNvSpPr>
              <a:spLocks noChangeArrowheads="1"/>
            </p:cNvSpPr>
            <p:nvPr/>
          </p:nvSpPr>
          <p:spPr bwMode="auto">
            <a:xfrm>
              <a:off x="6586306" y="3211840"/>
              <a:ext cx="60785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修改位</a:t>
              </a:r>
              <a:endParaRPr lang="zh-CN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sp>
        <p:nvSpPr>
          <p:cNvPr id="73" name="Line 33"/>
          <p:cNvSpPr>
            <a:spLocks noChangeShapeType="1"/>
          </p:cNvSpPr>
          <p:nvPr/>
        </p:nvSpPr>
        <p:spPr bwMode="auto">
          <a:xfrm>
            <a:off x="1653827" y="4731990"/>
            <a:ext cx="661000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Line 32"/>
          <p:cNvSpPr>
            <a:spLocks noChangeShapeType="1"/>
          </p:cNvSpPr>
          <p:nvPr/>
        </p:nvSpPr>
        <p:spPr bwMode="auto">
          <a:xfrm>
            <a:off x="2314827" y="4244262"/>
            <a:ext cx="0" cy="487728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272583" y="2876497"/>
            <a:ext cx="1290393" cy="1100189"/>
            <a:chOff x="2279738" y="2884624"/>
            <a:chExt cx="1290393" cy="1100189"/>
          </a:xfrm>
        </p:grpSpPr>
        <p:sp>
          <p:nvSpPr>
            <p:cNvPr id="38" name="Line 8"/>
            <p:cNvSpPr>
              <a:spLocks noChangeShapeType="1"/>
            </p:cNvSpPr>
            <p:nvPr/>
          </p:nvSpPr>
          <p:spPr bwMode="auto">
            <a:xfrm>
              <a:off x="2993419" y="3496826"/>
              <a:ext cx="576712" cy="487987"/>
            </a:xfrm>
            <a:prstGeom prst="line">
              <a:avLst/>
            </a:prstGeom>
            <a:noFill/>
            <a:ln w="50800">
              <a:solidFill>
                <a:srgbClr val="C0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" name="Line 8"/>
            <p:cNvSpPr>
              <a:spLocks noChangeShapeType="1"/>
            </p:cNvSpPr>
            <p:nvPr/>
          </p:nvSpPr>
          <p:spPr bwMode="auto">
            <a:xfrm>
              <a:off x="2279738" y="2884624"/>
              <a:ext cx="576712" cy="487987"/>
            </a:xfrm>
            <a:prstGeom prst="line">
              <a:avLst/>
            </a:prstGeom>
            <a:noFill/>
            <a:ln w="50800">
              <a:noFill/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633275" y="4010885"/>
            <a:ext cx="324024" cy="231230"/>
            <a:chOff x="3626431" y="4395165"/>
            <a:chExt cx="324024" cy="231230"/>
          </a:xfrm>
        </p:grpSpPr>
        <p:sp>
          <p:nvSpPr>
            <p:cNvPr id="115" name="Rectangle 38"/>
            <p:cNvSpPr>
              <a:spLocks noChangeArrowheads="1"/>
            </p:cNvSpPr>
            <p:nvPr/>
          </p:nvSpPr>
          <p:spPr bwMode="auto">
            <a:xfrm>
              <a:off x="3790750" y="4395710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</a:p>
          </p:txBody>
        </p:sp>
        <p:sp>
          <p:nvSpPr>
            <p:cNvPr id="116" name="Rectangle 22"/>
            <p:cNvSpPr>
              <a:spLocks noChangeArrowheads="1"/>
            </p:cNvSpPr>
            <p:nvPr/>
          </p:nvSpPr>
          <p:spPr bwMode="auto">
            <a:xfrm>
              <a:off x="3626431" y="4395165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  <a:endPara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076516" y="4011429"/>
            <a:ext cx="319410" cy="230685"/>
            <a:chOff x="1873922" y="3607987"/>
            <a:chExt cx="319410" cy="230685"/>
          </a:xfrm>
        </p:grpSpPr>
        <p:sp>
          <p:nvSpPr>
            <p:cNvPr id="117" name="Rectangle 26"/>
            <p:cNvSpPr>
              <a:spLocks noChangeArrowheads="1"/>
            </p:cNvSpPr>
            <p:nvPr/>
          </p:nvSpPr>
          <p:spPr bwMode="auto">
            <a:xfrm>
              <a:off x="1873922" y="3607987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  <a:endPara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18" name="Rectangle 40"/>
            <p:cNvSpPr>
              <a:spLocks noChangeArrowheads="1"/>
            </p:cNvSpPr>
            <p:nvPr/>
          </p:nvSpPr>
          <p:spPr bwMode="auto">
            <a:xfrm>
              <a:off x="2033627" y="3607987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</a:p>
          </p:txBody>
        </p:sp>
      </p:grpSp>
      <p:sp>
        <p:nvSpPr>
          <p:cNvPr id="121" name="Rectangle 13"/>
          <p:cNvSpPr>
            <a:spLocks noChangeArrowheads="1"/>
          </p:cNvSpPr>
          <p:nvPr/>
        </p:nvSpPr>
        <p:spPr bwMode="auto">
          <a:xfrm>
            <a:off x="2234456" y="3115309"/>
            <a:ext cx="33715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6</a:t>
            </a:r>
            <a:endParaRPr 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782545" y="2476489"/>
            <a:ext cx="319409" cy="230685"/>
            <a:chOff x="2774370" y="2800336"/>
            <a:chExt cx="319409" cy="230685"/>
          </a:xfrm>
        </p:grpSpPr>
        <p:sp>
          <p:nvSpPr>
            <p:cNvPr id="122" name="Rectangle 10"/>
            <p:cNvSpPr>
              <a:spLocks noChangeArrowheads="1"/>
            </p:cNvSpPr>
            <p:nvPr/>
          </p:nvSpPr>
          <p:spPr bwMode="auto">
            <a:xfrm>
              <a:off x="2774370" y="2800336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  <a:endPara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23" name="Rectangle 36"/>
            <p:cNvSpPr>
              <a:spLocks noChangeArrowheads="1"/>
            </p:cNvSpPr>
            <p:nvPr/>
          </p:nvSpPr>
          <p:spPr bwMode="auto">
            <a:xfrm>
              <a:off x="2934074" y="2800336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</a:p>
          </p:txBody>
        </p:sp>
      </p:grpSp>
      <p:sp>
        <p:nvSpPr>
          <p:cNvPr id="124" name="Rectangle 17"/>
          <p:cNvSpPr>
            <a:spLocks noChangeArrowheads="1"/>
          </p:cNvSpPr>
          <p:nvPr/>
        </p:nvSpPr>
        <p:spPr bwMode="auto">
          <a:xfrm>
            <a:off x="4019762" y="3117501"/>
            <a:ext cx="33715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7</a:t>
            </a:r>
            <a:endParaRPr 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0">
                                      <p:cBhvr>
                                        <p:cTn id="12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13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14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000"/>
                            </p:stCondLst>
                            <p:childTnLst>
                              <p:par>
                                <p:cTn id="15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800000">
                                      <p:cBhvr>
                                        <p:cTn id="15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  <p:bldP spid="39" grpId="0" bldLvl="0" animBg="1"/>
      <p:bldP spid="41" grpId="0"/>
      <p:bldP spid="72" grpId="0" bldLvl="0" animBg="1"/>
      <p:bldP spid="75" grpId="0" bldLvl="0" animBg="1"/>
      <p:bldP spid="75" grpId="1" bldLvl="0" animBg="1"/>
      <p:bldP spid="76" grpId="0" bldLvl="0" animBg="1"/>
      <p:bldP spid="77" grpId="0"/>
      <p:bldP spid="78" grpId="0" bldLvl="0" animBg="1"/>
      <p:bldP spid="79" grpId="0" bldLvl="0" animBg="1"/>
      <p:bldP spid="79" grpId="1" bldLvl="0" animBg="1"/>
      <p:bldP spid="80" grpId="0" bldLvl="0" animBg="1"/>
      <p:bldP spid="82" grpId="0"/>
      <p:bldP spid="83" grpId="0" bldLvl="0" animBg="1"/>
      <p:bldP spid="84" grpId="0" bldLvl="0" animBg="1"/>
      <p:bldP spid="86" grpId="0"/>
      <p:bldP spid="87" grpId="0" bldLvl="0" animBg="1"/>
      <p:bldP spid="88" grpId="0" bldLvl="0" animBg="1"/>
      <p:bldP spid="90" grpId="0"/>
      <p:bldP spid="91" grpId="0" bldLvl="0" animBg="1"/>
      <p:bldP spid="92" grpId="0" bldLvl="0" animBg="1"/>
      <p:bldP spid="93" grpId="0" bldLvl="0" animBg="1"/>
      <p:bldP spid="94" grpId="0" bldLvl="0" animBg="1"/>
      <p:bldP spid="95" grpId="0" bldLvl="0" animBg="1"/>
      <p:bldP spid="96" grpId="0" bldLvl="0" animBg="1"/>
      <p:bldP spid="97" grpId="0" bldLvl="0" animBg="1"/>
      <p:bldP spid="98" grpId="0" bldLvl="0" animBg="1"/>
      <p:bldP spid="100" grpId="0" bldLvl="0" animBg="1"/>
      <p:bldP spid="102" grpId="0" bldLvl="0" animBg="1"/>
      <p:bldP spid="73" grpId="0" bldLvl="0" animBg="1"/>
      <p:bldP spid="74" grpId="0" bldLvl="0" animBg="1"/>
      <p:bldP spid="121" grpId="0" bldLvl="0" animBg="1"/>
      <p:bldP spid="12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置换算法的功能和目标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57224" y="929082"/>
            <a:ext cx="6572295" cy="976953"/>
            <a:chOff x="857224" y="929082"/>
            <a:chExt cx="6572295" cy="976953"/>
          </a:xfrm>
        </p:grpSpPr>
        <p:sp>
          <p:nvSpPr>
            <p:cNvPr id="10" name="TextBox 9"/>
            <p:cNvSpPr txBox="1"/>
            <p:nvPr/>
          </p:nvSpPr>
          <p:spPr>
            <a:xfrm>
              <a:off x="1188132" y="929082"/>
              <a:ext cx="3005158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defTabSz="-635">
                <a:lnSpc>
                  <a:spcPct val="95000"/>
                </a:lnSpc>
                <a:spcBef>
                  <a:spcPct val="0"/>
                </a:spcBef>
                <a:tabLst>
                  <a:tab pos="71564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功能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38534" y="1287404"/>
              <a:ext cx="5990985" cy="6186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2" defTabSz="-635">
                <a:lnSpc>
                  <a:spcPct val="95000"/>
                </a:lnSpc>
                <a:spcBef>
                  <a:spcPct val="0"/>
                </a:spcBef>
                <a:tabLst>
                  <a:tab pos="715645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当出现缺页异常，需调入新页面而内存已满时，置换算法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选择被置换的物理页面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57224" y="92908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9234" y="135884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844524" y="1858908"/>
            <a:ext cx="5227673" cy="974174"/>
            <a:chOff x="844524" y="1858908"/>
            <a:chExt cx="5227673" cy="974174"/>
          </a:xfrm>
        </p:grpSpPr>
        <p:sp>
          <p:nvSpPr>
            <p:cNvPr id="18" name="TextBox 17"/>
            <p:cNvSpPr txBox="1"/>
            <p:nvPr/>
          </p:nvSpPr>
          <p:spPr>
            <a:xfrm>
              <a:off x="1175432" y="1858908"/>
              <a:ext cx="3005158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defTabSz="-635">
                <a:lnSpc>
                  <a:spcPct val="95000"/>
                </a:lnSpc>
                <a:spcBef>
                  <a:spcPct val="0"/>
                </a:spcBef>
                <a:tabLst>
                  <a:tab pos="71564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设计目标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4524" y="185890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8535" y="2177998"/>
              <a:ext cx="370497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4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尽可能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减少页面的调入调出次数</a:t>
              </a:r>
              <a:endPara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9234" y="229229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1" name="TextBox 50"/>
            <p:cNvSpPr txBox="1"/>
            <p:nvPr/>
          </p:nvSpPr>
          <p:spPr>
            <a:xfrm>
              <a:off x="1438534" y="2463750"/>
              <a:ext cx="4633663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4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把未来不再访问或短期内不访问的页面调出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52" name="图片 5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9234" y="2578051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844524" y="2774902"/>
            <a:ext cx="4077261" cy="1525040"/>
            <a:chOff x="844524" y="2774902"/>
            <a:chExt cx="4077261" cy="1525040"/>
          </a:xfrm>
        </p:grpSpPr>
        <p:sp>
          <p:nvSpPr>
            <p:cNvPr id="19" name="TextBox 18"/>
            <p:cNvSpPr txBox="1"/>
            <p:nvPr/>
          </p:nvSpPr>
          <p:spPr>
            <a:xfrm>
              <a:off x="1163085" y="2774902"/>
              <a:ext cx="3758700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defTabSz="-635">
                <a:lnSpc>
                  <a:spcPct val="95000"/>
                </a:lnSpc>
                <a:spcBef>
                  <a:spcPct val="0"/>
                </a:spcBef>
                <a:tabLst>
                  <a:tab pos="71564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页面锁定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(frame locking)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44524" y="277490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438535" y="3073354"/>
              <a:ext cx="334778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4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描述必须常驻内存的逻辑页面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54" name="图片 5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9234" y="318765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5" name="TextBox 54"/>
            <p:cNvSpPr txBox="1"/>
            <p:nvPr/>
          </p:nvSpPr>
          <p:spPr>
            <a:xfrm>
              <a:off x="1438535" y="3359106"/>
              <a:ext cx="334778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4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操作系统的关键部分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56" name="图片 5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9234" y="347340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7" name="TextBox 56"/>
            <p:cNvSpPr txBox="1"/>
            <p:nvPr/>
          </p:nvSpPr>
          <p:spPr>
            <a:xfrm>
              <a:off x="1438535" y="3644858"/>
              <a:ext cx="334778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4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要求响应速度的代码和数据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58" name="图片 5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9234" y="375915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9" name="TextBox 58"/>
            <p:cNvSpPr txBox="1"/>
            <p:nvPr/>
          </p:nvSpPr>
          <p:spPr>
            <a:xfrm>
              <a:off x="1438535" y="3930610"/>
              <a:ext cx="334778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4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页表中的锁定标志位(lock bit)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60" name="图片 5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9234" y="4044911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改进的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Clock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endParaRPr lang="zh-CN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325682" y="1074051"/>
            <a:ext cx="7630694" cy="2229496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cxnSp>
        <p:nvCxnSpPr>
          <p:cNvPr id="270" name="直接连接符 269"/>
          <p:cNvCxnSpPr/>
          <p:nvPr/>
        </p:nvCxnSpPr>
        <p:spPr>
          <a:xfrm>
            <a:off x="323528" y="1425844"/>
            <a:ext cx="7632848" cy="0"/>
          </a:xfrm>
          <a:prstGeom prst="line">
            <a:avLst/>
          </a:prstGeom>
          <a:ln w="158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连接符 270"/>
          <p:cNvCxnSpPr/>
          <p:nvPr/>
        </p:nvCxnSpPr>
        <p:spPr>
          <a:xfrm>
            <a:off x="323528" y="1761078"/>
            <a:ext cx="7632848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连接符 271"/>
          <p:cNvCxnSpPr/>
          <p:nvPr/>
        </p:nvCxnSpPr>
        <p:spPr>
          <a:xfrm>
            <a:off x="323528" y="2970131"/>
            <a:ext cx="7632848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连接符 273"/>
          <p:cNvCxnSpPr/>
          <p:nvPr/>
        </p:nvCxnSpPr>
        <p:spPr>
          <a:xfrm>
            <a:off x="1766465" y="1074051"/>
            <a:ext cx="0" cy="191453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0"/>
          <p:cNvSpPr txBox="1"/>
          <p:nvPr/>
        </p:nvSpPr>
        <p:spPr>
          <a:xfrm>
            <a:off x="7178400" y="1003399"/>
            <a:ext cx="734827" cy="372138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" name="TextBox 21"/>
          <p:cNvSpPr txBox="1"/>
          <p:nvPr/>
        </p:nvSpPr>
        <p:spPr>
          <a:xfrm>
            <a:off x="6726410" y="98565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7" name="TextBox 24"/>
          <p:cNvSpPr txBox="1"/>
          <p:nvPr/>
        </p:nvSpPr>
        <p:spPr>
          <a:xfrm>
            <a:off x="4876015" y="97317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8" name="TextBox 25"/>
          <p:cNvSpPr txBox="1"/>
          <p:nvPr/>
        </p:nvSpPr>
        <p:spPr>
          <a:xfrm>
            <a:off x="4278734" y="97317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9" name="TextBox 26"/>
          <p:cNvSpPr txBox="1"/>
          <p:nvPr/>
        </p:nvSpPr>
        <p:spPr>
          <a:xfrm>
            <a:off x="3647232" y="97317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0" name="TextBox 27"/>
          <p:cNvSpPr txBox="1"/>
          <p:nvPr/>
        </p:nvSpPr>
        <p:spPr>
          <a:xfrm>
            <a:off x="3050187" y="97317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2" name="TextBox 28"/>
          <p:cNvSpPr txBox="1"/>
          <p:nvPr/>
        </p:nvSpPr>
        <p:spPr>
          <a:xfrm>
            <a:off x="2435953" y="973918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3" name="TextBox 29"/>
          <p:cNvSpPr txBox="1"/>
          <p:nvPr/>
        </p:nvSpPr>
        <p:spPr>
          <a:xfrm>
            <a:off x="1813427" y="982305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1" name="TextBox 104"/>
          <p:cNvSpPr txBox="1"/>
          <p:nvPr/>
        </p:nvSpPr>
        <p:spPr>
          <a:xfrm>
            <a:off x="1211165" y="977463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4" name="TextBox 105"/>
          <p:cNvSpPr txBox="1"/>
          <p:nvPr/>
        </p:nvSpPr>
        <p:spPr>
          <a:xfrm>
            <a:off x="361313" y="1356356"/>
            <a:ext cx="1098348" cy="2995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访问请求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5" name="TextBox 106"/>
          <p:cNvSpPr txBox="1"/>
          <p:nvPr/>
        </p:nvSpPr>
        <p:spPr>
          <a:xfrm>
            <a:off x="357034" y="1005968"/>
            <a:ext cx="871060" cy="2995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6" name="TextBox 107"/>
          <p:cNvSpPr txBox="1"/>
          <p:nvPr/>
        </p:nvSpPr>
        <p:spPr>
          <a:xfrm>
            <a:off x="361313" y="2936423"/>
            <a:ext cx="1169786" cy="2995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缺页状态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7" name="TextBox 119"/>
          <p:cNvSpPr txBox="1"/>
          <p:nvPr/>
        </p:nvSpPr>
        <p:spPr>
          <a:xfrm>
            <a:off x="397382" y="1963399"/>
            <a:ext cx="430887" cy="940977"/>
          </a:xfrm>
          <a:prstGeom prst="rect">
            <a:avLst/>
          </a:prstGeom>
          <a:noFill/>
          <a:effectLst/>
        </p:spPr>
        <p:txBody>
          <a:bodyPr vert="eaVert"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物理帧号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8" name="TextBox 175"/>
          <p:cNvSpPr txBox="1"/>
          <p:nvPr/>
        </p:nvSpPr>
        <p:spPr>
          <a:xfrm>
            <a:off x="5520378" y="989505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9" name="TextBox 176"/>
          <p:cNvSpPr txBox="1"/>
          <p:nvPr/>
        </p:nvSpPr>
        <p:spPr>
          <a:xfrm>
            <a:off x="6100803" y="978657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65" name="组合 364"/>
          <p:cNvGrpSpPr/>
          <p:nvPr/>
        </p:nvGrpSpPr>
        <p:grpSpPr>
          <a:xfrm>
            <a:off x="4972749" y="1674533"/>
            <a:ext cx="292532" cy="1314568"/>
            <a:chOff x="1869542" y="1658095"/>
            <a:chExt cx="292532" cy="1314568"/>
          </a:xfrm>
        </p:grpSpPr>
        <p:sp>
          <p:nvSpPr>
            <p:cNvPr id="366" name="文本框 365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8" name="文本框 367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9" name="文本框 368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0" name="文本框 369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71" name="组合 370"/>
          <p:cNvGrpSpPr/>
          <p:nvPr/>
        </p:nvGrpSpPr>
        <p:grpSpPr>
          <a:xfrm>
            <a:off x="6192637" y="1675798"/>
            <a:ext cx="292532" cy="1314568"/>
            <a:chOff x="1869542" y="1658095"/>
            <a:chExt cx="292532" cy="1314568"/>
          </a:xfrm>
        </p:grpSpPr>
        <p:sp>
          <p:nvSpPr>
            <p:cNvPr id="372" name="文本框 371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7" name="文本框 376"/>
            <p:cNvSpPr txBox="1"/>
            <p:nvPr/>
          </p:nvSpPr>
          <p:spPr>
            <a:xfrm>
              <a:off x="1876322" y="19537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8" name="文本框 377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9" name="文本框 378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80" name="文本框 379"/>
          <p:cNvSpPr txBox="1"/>
          <p:nvPr/>
        </p:nvSpPr>
        <p:spPr>
          <a:xfrm>
            <a:off x="1885579" y="1368548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1" name="文本框 380"/>
          <p:cNvSpPr txBox="1"/>
          <p:nvPr/>
        </p:nvSpPr>
        <p:spPr>
          <a:xfrm>
            <a:off x="2505093" y="1368548"/>
            <a:ext cx="545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0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w</a:t>
            </a:r>
            <a:endParaRPr lang="zh-CN" altLang="en-US" sz="20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2" name="文本框 381"/>
          <p:cNvSpPr txBox="1"/>
          <p:nvPr/>
        </p:nvSpPr>
        <p:spPr>
          <a:xfrm>
            <a:off x="3166925" y="1382869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3" name="文本框 382"/>
          <p:cNvSpPr txBox="1"/>
          <p:nvPr/>
        </p:nvSpPr>
        <p:spPr>
          <a:xfrm>
            <a:off x="3755062" y="1374521"/>
            <a:ext cx="565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000" b="1" baseline="300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w</a:t>
            </a:r>
            <a:endParaRPr lang="zh-CN" altLang="en-US" sz="20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4" name="文本框 383"/>
          <p:cNvSpPr txBox="1"/>
          <p:nvPr/>
        </p:nvSpPr>
        <p:spPr>
          <a:xfrm>
            <a:off x="4396066" y="1374614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5" name="文本框 384"/>
          <p:cNvSpPr txBox="1"/>
          <p:nvPr/>
        </p:nvSpPr>
        <p:spPr>
          <a:xfrm>
            <a:off x="4986165" y="1381312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6" name="文本框 385"/>
          <p:cNvSpPr txBox="1"/>
          <p:nvPr/>
        </p:nvSpPr>
        <p:spPr>
          <a:xfrm>
            <a:off x="5634132" y="1373634"/>
            <a:ext cx="531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0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w</a:t>
            </a:r>
            <a:endParaRPr lang="zh-CN" altLang="en-US" sz="20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7" name="文本框 386"/>
          <p:cNvSpPr txBox="1"/>
          <p:nvPr/>
        </p:nvSpPr>
        <p:spPr>
          <a:xfrm>
            <a:off x="6208727" y="1373634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8" name="文本框 387"/>
          <p:cNvSpPr txBox="1"/>
          <p:nvPr/>
        </p:nvSpPr>
        <p:spPr>
          <a:xfrm>
            <a:off x="6841871" y="1373557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9" name="文本框 388"/>
          <p:cNvSpPr txBox="1"/>
          <p:nvPr/>
        </p:nvSpPr>
        <p:spPr>
          <a:xfrm>
            <a:off x="7419276" y="1373782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620388" y="1667296"/>
            <a:ext cx="292532" cy="1314568"/>
            <a:chOff x="5620388" y="1667296"/>
            <a:chExt cx="292532" cy="1314568"/>
          </a:xfrm>
        </p:grpSpPr>
        <p:sp>
          <p:nvSpPr>
            <p:cNvPr id="423" name="文本框 422"/>
            <p:cNvSpPr txBox="1"/>
            <p:nvPr/>
          </p:nvSpPr>
          <p:spPr>
            <a:xfrm>
              <a:off x="5627168" y="1667296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4" name="文本框 423"/>
            <p:cNvSpPr txBox="1"/>
            <p:nvPr/>
          </p:nvSpPr>
          <p:spPr>
            <a:xfrm>
              <a:off x="5627168" y="1955748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5" name="文本框 424"/>
            <p:cNvSpPr txBox="1"/>
            <p:nvPr/>
          </p:nvSpPr>
          <p:spPr>
            <a:xfrm>
              <a:off x="5627168" y="2281566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6" name="文本框 425"/>
            <p:cNvSpPr txBox="1"/>
            <p:nvPr/>
          </p:nvSpPr>
          <p:spPr>
            <a:xfrm>
              <a:off x="5620388" y="2581754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36" name="矩形 535"/>
          <p:cNvSpPr/>
          <p:nvPr/>
        </p:nvSpPr>
        <p:spPr>
          <a:xfrm>
            <a:off x="294791" y="3433040"/>
            <a:ext cx="7690322" cy="1491499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537" name="TextBox 437"/>
          <p:cNvSpPr txBox="1"/>
          <p:nvPr/>
        </p:nvSpPr>
        <p:spPr>
          <a:xfrm>
            <a:off x="301928" y="3867894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驻留页面的页表项</a:t>
            </a:r>
            <a:endParaRPr lang="zh-CN" altLang="en-US" sz="14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4231408" y="1674542"/>
            <a:ext cx="436592" cy="1314568"/>
            <a:chOff x="4231408" y="1674542"/>
            <a:chExt cx="436592" cy="1314568"/>
          </a:xfrm>
        </p:grpSpPr>
        <p:grpSp>
          <p:nvGrpSpPr>
            <p:cNvPr id="407" name="组合 406"/>
            <p:cNvGrpSpPr/>
            <p:nvPr/>
          </p:nvGrpSpPr>
          <p:grpSpPr>
            <a:xfrm>
              <a:off x="4375468" y="1674542"/>
              <a:ext cx="292532" cy="1314568"/>
              <a:chOff x="1869542" y="1658095"/>
              <a:chExt cx="292532" cy="1314568"/>
            </a:xfrm>
          </p:grpSpPr>
          <p:sp>
            <p:nvSpPr>
              <p:cNvPr id="409" name="文本框 408"/>
              <p:cNvSpPr txBox="1"/>
              <p:nvPr/>
            </p:nvSpPr>
            <p:spPr>
              <a:xfrm>
                <a:off x="1876322" y="165809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10" name="文本框 409"/>
              <p:cNvSpPr txBox="1"/>
              <p:nvPr/>
            </p:nvSpPr>
            <p:spPr>
              <a:xfrm>
                <a:off x="1876322" y="1946547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11" name="文本框 410"/>
              <p:cNvSpPr txBox="1"/>
              <p:nvPr/>
            </p:nvSpPr>
            <p:spPr>
              <a:xfrm>
                <a:off x="1876322" y="227236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e</a:t>
                </a:r>
                <a:endPara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12" name="文本框 411"/>
              <p:cNvSpPr txBox="1"/>
              <p:nvPr/>
            </p:nvSpPr>
            <p:spPr>
              <a:xfrm>
                <a:off x="1869542" y="2572553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d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55" name="AutoShape 98"/>
            <p:cNvSpPr/>
            <p:nvPr/>
          </p:nvSpPr>
          <p:spPr bwMode="auto">
            <a:xfrm>
              <a:off x="4231408" y="2469972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</a:ln>
          </p:spPr>
          <p:txBody>
            <a:bodyPr wrap="none" anchor="ctr"/>
            <a:lstStyle/>
            <a:p>
              <a:endParaRPr lang="en-US" sz="3200">
                <a:solidFill>
                  <a:srgbClr val="7030A0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692563" y="1667296"/>
            <a:ext cx="425803" cy="1314568"/>
            <a:chOff x="6692563" y="1667296"/>
            <a:chExt cx="425803" cy="1314568"/>
          </a:xfrm>
        </p:grpSpPr>
        <p:grpSp>
          <p:nvGrpSpPr>
            <p:cNvPr id="435" name="组合 434"/>
            <p:cNvGrpSpPr/>
            <p:nvPr/>
          </p:nvGrpSpPr>
          <p:grpSpPr>
            <a:xfrm>
              <a:off x="6825834" y="1667296"/>
              <a:ext cx="292532" cy="1314568"/>
              <a:chOff x="1869542" y="1658095"/>
              <a:chExt cx="292532" cy="1314568"/>
            </a:xfrm>
          </p:grpSpPr>
          <p:sp>
            <p:nvSpPr>
              <p:cNvPr id="525" name="文本框 524"/>
              <p:cNvSpPr txBox="1"/>
              <p:nvPr/>
            </p:nvSpPr>
            <p:spPr>
              <a:xfrm>
                <a:off x="1876322" y="165809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26" name="文本框 525"/>
              <p:cNvSpPr txBox="1"/>
              <p:nvPr/>
            </p:nvSpPr>
            <p:spPr>
              <a:xfrm>
                <a:off x="1876322" y="1953747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27" name="文本框 526"/>
              <p:cNvSpPr txBox="1"/>
              <p:nvPr/>
            </p:nvSpPr>
            <p:spPr>
              <a:xfrm>
                <a:off x="1876322" y="227236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e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28" name="文本框 527"/>
              <p:cNvSpPr txBox="1"/>
              <p:nvPr/>
            </p:nvSpPr>
            <p:spPr>
              <a:xfrm>
                <a:off x="1869542" y="2572553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56" name="AutoShape 98"/>
            <p:cNvSpPr/>
            <p:nvPr/>
          </p:nvSpPr>
          <p:spPr bwMode="auto">
            <a:xfrm>
              <a:off x="6692563" y="2772183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</a:ln>
          </p:spPr>
          <p:txBody>
            <a:bodyPr wrap="none" anchor="ctr"/>
            <a:lstStyle/>
            <a:p>
              <a:endParaRPr lang="en-US" sz="3200">
                <a:solidFill>
                  <a:srgbClr val="7030A0"/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285247" y="1674533"/>
            <a:ext cx="406832" cy="1314568"/>
            <a:chOff x="7285247" y="1674533"/>
            <a:chExt cx="406832" cy="1314568"/>
          </a:xfrm>
        </p:grpSpPr>
        <p:grpSp>
          <p:nvGrpSpPr>
            <p:cNvPr id="530" name="组合 529"/>
            <p:cNvGrpSpPr/>
            <p:nvPr/>
          </p:nvGrpSpPr>
          <p:grpSpPr>
            <a:xfrm>
              <a:off x="7399547" y="1674533"/>
              <a:ext cx="292532" cy="1314568"/>
              <a:chOff x="1869542" y="1658095"/>
              <a:chExt cx="292532" cy="1314568"/>
            </a:xfrm>
          </p:grpSpPr>
          <p:sp>
            <p:nvSpPr>
              <p:cNvPr id="532" name="文本框 531"/>
              <p:cNvSpPr txBox="1"/>
              <p:nvPr/>
            </p:nvSpPr>
            <p:spPr>
              <a:xfrm>
                <a:off x="1876322" y="165809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33" name="文本框 532"/>
              <p:cNvSpPr txBox="1"/>
              <p:nvPr/>
            </p:nvSpPr>
            <p:spPr>
              <a:xfrm>
                <a:off x="1876322" y="1946547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d</a:t>
                </a:r>
                <a:endPara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34" name="文本框 533"/>
              <p:cNvSpPr txBox="1"/>
              <p:nvPr/>
            </p:nvSpPr>
            <p:spPr>
              <a:xfrm>
                <a:off x="1876322" y="227236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e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35" name="文本框 534"/>
              <p:cNvSpPr txBox="1"/>
              <p:nvPr/>
            </p:nvSpPr>
            <p:spPr>
              <a:xfrm>
                <a:off x="1869542" y="2572553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57" name="AutoShape 98"/>
            <p:cNvSpPr/>
            <p:nvPr/>
          </p:nvSpPr>
          <p:spPr bwMode="auto">
            <a:xfrm>
              <a:off x="7285247" y="2133220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</a:ln>
          </p:spPr>
          <p:txBody>
            <a:bodyPr wrap="none" anchor="ctr"/>
            <a:lstStyle/>
            <a:p>
              <a:endParaRPr lang="en-US" sz="3200">
                <a:solidFill>
                  <a:srgbClr val="7030A0"/>
                </a:solidFill>
              </a:endParaRPr>
            </a:p>
          </p:txBody>
        </p:sp>
      </p:grpSp>
      <p:cxnSp>
        <p:nvCxnSpPr>
          <p:cNvPr id="733" name="直接连接符 732"/>
          <p:cNvCxnSpPr/>
          <p:nvPr/>
        </p:nvCxnSpPr>
        <p:spPr>
          <a:xfrm>
            <a:off x="1374238" y="1761078"/>
            <a:ext cx="0" cy="1227511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4" name="TextBox 96"/>
          <p:cNvSpPr txBox="1"/>
          <p:nvPr/>
        </p:nvSpPr>
        <p:spPr>
          <a:xfrm>
            <a:off x="870904" y="1607039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5" name="TextBox 97"/>
          <p:cNvSpPr txBox="1"/>
          <p:nvPr/>
        </p:nvSpPr>
        <p:spPr>
          <a:xfrm>
            <a:off x="870904" y="1913087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6" name="TextBox 98"/>
          <p:cNvSpPr txBox="1"/>
          <p:nvPr/>
        </p:nvSpPr>
        <p:spPr>
          <a:xfrm>
            <a:off x="857067" y="2205530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7" name="TextBox 99"/>
          <p:cNvSpPr txBox="1"/>
          <p:nvPr/>
        </p:nvSpPr>
        <p:spPr>
          <a:xfrm>
            <a:off x="857852" y="2497973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38" name="组合 737"/>
          <p:cNvGrpSpPr/>
          <p:nvPr/>
        </p:nvGrpSpPr>
        <p:grpSpPr>
          <a:xfrm>
            <a:off x="1869542" y="1672495"/>
            <a:ext cx="292532" cy="1314568"/>
            <a:chOff x="1869542" y="1658095"/>
            <a:chExt cx="292532" cy="1314568"/>
          </a:xfrm>
        </p:grpSpPr>
        <p:sp>
          <p:nvSpPr>
            <p:cNvPr id="739" name="文本框 738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0" name="文本框 739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1" name="文本框 740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2" name="文本框 741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43" name="组合 742"/>
          <p:cNvGrpSpPr/>
          <p:nvPr/>
        </p:nvGrpSpPr>
        <p:grpSpPr>
          <a:xfrm>
            <a:off x="1391752" y="1678898"/>
            <a:ext cx="292532" cy="1314568"/>
            <a:chOff x="1869542" y="1658095"/>
            <a:chExt cx="292532" cy="1314568"/>
          </a:xfrm>
        </p:grpSpPr>
        <p:sp>
          <p:nvSpPr>
            <p:cNvPr id="744" name="文本框 743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5" name="文本框 744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6" name="文本框 745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7" name="文本框 746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48" name="组合 747"/>
          <p:cNvGrpSpPr/>
          <p:nvPr/>
        </p:nvGrpSpPr>
        <p:grpSpPr>
          <a:xfrm>
            <a:off x="2483768" y="1658112"/>
            <a:ext cx="292532" cy="1314568"/>
            <a:chOff x="1869542" y="1658095"/>
            <a:chExt cx="292532" cy="1314568"/>
          </a:xfrm>
        </p:grpSpPr>
        <p:sp>
          <p:nvSpPr>
            <p:cNvPr id="749" name="文本框 748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0" name="文本框 749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1" name="文本框 750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2" name="文本框 751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53" name="组合 752"/>
          <p:cNvGrpSpPr/>
          <p:nvPr/>
        </p:nvGrpSpPr>
        <p:grpSpPr>
          <a:xfrm>
            <a:off x="3142617" y="1653109"/>
            <a:ext cx="292532" cy="1314568"/>
            <a:chOff x="1869542" y="1658095"/>
            <a:chExt cx="292532" cy="1314568"/>
          </a:xfrm>
        </p:grpSpPr>
        <p:sp>
          <p:nvSpPr>
            <p:cNvPr id="754" name="文本框 753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5" name="文本框 754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6" name="文本框 755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7" name="文本框 756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58" name="组合 757"/>
          <p:cNvGrpSpPr/>
          <p:nvPr/>
        </p:nvGrpSpPr>
        <p:grpSpPr>
          <a:xfrm>
            <a:off x="3741647" y="1653109"/>
            <a:ext cx="292532" cy="1314568"/>
            <a:chOff x="1869542" y="1658095"/>
            <a:chExt cx="292532" cy="1314568"/>
          </a:xfrm>
        </p:grpSpPr>
        <p:sp>
          <p:nvSpPr>
            <p:cNvPr id="759" name="文本框 758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0" name="文本框 759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1" name="文本框 760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2" name="文本框 761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63" name="TextBox 58"/>
          <p:cNvSpPr txBox="1"/>
          <p:nvPr/>
        </p:nvSpPr>
        <p:spPr>
          <a:xfrm>
            <a:off x="1876322" y="2286765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4" name="TextBox 58"/>
          <p:cNvSpPr txBox="1"/>
          <p:nvPr/>
        </p:nvSpPr>
        <p:spPr>
          <a:xfrm>
            <a:off x="2489095" y="1662197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5" name="TextBox 58"/>
          <p:cNvSpPr txBox="1"/>
          <p:nvPr/>
        </p:nvSpPr>
        <p:spPr>
          <a:xfrm>
            <a:off x="3143540" y="2567567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6" name="TextBox 58"/>
          <p:cNvSpPr txBox="1"/>
          <p:nvPr/>
        </p:nvSpPr>
        <p:spPr>
          <a:xfrm>
            <a:off x="3746895" y="1936678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67" name="组合 766"/>
          <p:cNvGrpSpPr/>
          <p:nvPr/>
        </p:nvGrpSpPr>
        <p:grpSpPr>
          <a:xfrm>
            <a:off x="1023301" y="3563238"/>
            <a:ext cx="704087" cy="1266793"/>
            <a:chOff x="8074316" y="3693574"/>
            <a:chExt cx="704087" cy="1266793"/>
          </a:xfrm>
        </p:grpSpPr>
        <p:sp>
          <p:nvSpPr>
            <p:cNvPr id="768" name="矩形 767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9" name="矩形 768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0" name="矩形 769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1" name="矩形 770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2" name="矩形 771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3" name="矩形 772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4" name="矩形 773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5" name="矩形 774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6" name="TextBox 377"/>
            <p:cNvSpPr txBox="1"/>
            <p:nvPr/>
          </p:nvSpPr>
          <p:spPr>
            <a:xfrm>
              <a:off x="8074316" y="371599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7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8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9" name="TextBox 380"/>
            <p:cNvSpPr txBox="1"/>
            <p:nvPr/>
          </p:nvSpPr>
          <p:spPr>
            <a:xfrm>
              <a:off x="8082097" y="459103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0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1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2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3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84" name="组合 783"/>
          <p:cNvGrpSpPr/>
          <p:nvPr/>
        </p:nvGrpSpPr>
        <p:grpSpPr>
          <a:xfrm>
            <a:off x="1656255" y="3561273"/>
            <a:ext cx="696887" cy="1266793"/>
            <a:chOff x="8081516" y="3693574"/>
            <a:chExt cx="696887" cy="1266793"/>
          </a:xfrm>
        </p:grpSpPr>
        <p:sp>
          <p:nvSpPr>
            <p:cNvPr id="785" name="矩形 784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6" name="矩形 785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7" name="矩形 786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8" name="矩形 787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9" name="矩形 788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0" name="矩形 789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1" name="矩形 790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2" name="矩形 791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3" name="TextBox 377"/>
            <p:cNvSpPr txBox="1"/>
            <p:nvPr/>
          </p:nvSpPr>
          <p:spPr>
            <a:xfrm>
              <a:off x="8081516" y="371599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4" name="TextBox 378"/>
            <p:cNvSpPr txBox="1"/>
            <p:nvPr/>
          </p:nvSpPr>
          <p:spPr>
            <a:xfrm>
              <a:off x="80815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5" name="TextBox 379"/>
            <p:cNvSpPr txBox="1"/>
            <p:nvPr/>
          </p:nvSpPr>
          <p:spPr>
            <a:xfrm>
              <a:off x="80892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6" name="TextBox 380"/>
            <p:cNvSpPr txBox="1"/>
            <p:nvPr/>
          </p:nvSpPr>
          <p:spPr>
            <a:xfrm>
              <a:off x="8089297" y="459103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7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8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9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0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01" name="组合 800"/>
          <p:cNvGrpSpPr/>
          <p:nvPr/>
        </p:nvGrpSpPr>
        <p:grpSpPr>
          <a:xfrm>
            <a:off x="2269915" y="3561273"/>
            <a:ext cx="704087" cy="1266793"/>
            <a:chOff x="8074316" y="3693574"/>
            <a:chExt cx="704087" cy="1266793"/>
          </a:xfrm>
        </p:grpSpPr>
        <p:sp>
          <p:nvSpPr>
            <p:cNvPr id="802" name="矩形 801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3" name="矩形 802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4" name="矩形 803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5" name="矩形 804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6" name="矩形 805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7" name="矩形 806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8" name="矩形 807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9" name="矩形 808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0" name="TextBox 377"/>
            <p:cNvSpPr txBox="1"/>
            <p:nvPr/>
          </p:nvSpPr>
          <p:spPr>
            <a:xfrm>
              <a:off x="8074316" y="371599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1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2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3" name="TextBox 380"/>
            <p:cNvSpPr txBox="1"/>
            <p:nvPr/>
          </p:nvSpPr>
          <p:spPr>
            <a:xfrm>
              <a:off x="8082097" y="459103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4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5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6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7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18" name="组合 817"/>
          <p:cNvGrpSpPr/>
          <p:nvPr/>
        </p:nvGrpSpPr>
        <p:grpSpPr>
          <a:xfrm>
            <a:off x="2904651" y="3561273"/>
            <a:ext cx="696887" cy="1266793"/>
            <a:chOff x="8081516" y="3693574"/>
            <a:chExt cx="696887" cy="1266793"/>
          </a:xfrm>
        </p:grpSpPr>
        <p:sp>
          <p:nvSpPr>
            <p:cNvPr id="819" name="矩形 818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0" name="矩形 819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1" name="矩形 820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2" name="矩形 821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3" name="矩形 822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4" name="矩形 823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5" name="矩形 824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6" name="矩形 825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7" name="TextBox 377"/>
            <p:cNvSpPr txBox="1"/>
            <p:nvPr/>
          </p:nvSpPr>
          <p:spPr>
            <a:xfrm>
              <a:off x="8081516" y="371599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8" name="TextBox 378"/>
            <p:cNvSpPr txBox="1"/>
            <p:nvPr/>
          </p:nvSpPr>
          <p:spPr>
            <a:xfrm>
              <a:off x="80815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9" name="TextBox 379"/>
            <p:cNvSpPr txBox="1"/>
            <p:nvPr/>
          </p:nvSpPr>
          <p:spPr>
            <a:xfrm>
              <a:off x="80892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0" name="TextBox 380"/>
            <p:cNvSpPr txBox="1"/>
            <p:nvPr/>
          </p:nvSpPr>
          <p:spPr>
            <a:xfrm>
              <a:off x="8089297" y="459103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1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2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3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4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35" name="组合 834"/>
          <p:cNvGrpSpPr/>
          <p:nvPr/>
        </p:nvGrpSpPr>
        <p:grpSpPr>
          <a:xfrm>
            <a:off x="3517002" y="3561273"/>
            <a:ext cx="704087" cy="1266793"/>
            <a:chOff x="8074316" y="3693574"/>
            <a:chExt cx="704087" cy="1266793"/>
          </a:xfrm>
        </p:grpSpPr>
        <p:sp>
          <p:nvSpPr>
            <p:cNvPr id="836" name="矩形 835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7" name="矩形 836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8" name="矩形 837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9" name="矩形 838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0" name="矩形 839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1" name="矩形 840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2" name="矩形 841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3" name="矩形 842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4" name="TextBox 377"/>
            <p:cNvSpPr txBox="1"/>
            <p:nvPr/>
          </p:nvSpPr>
          <p:spPr>
            <a:xfrm>
              <a:off x="8074316" y="371599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5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6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7" name="TextBox 380"/>
            <p:cNvSpPr txBox="1"/>
            <p:nvPr/>
          </p:nvSpPr>
          <p:spPr>
            <a:xfrm>
              <a:off x="8082097" y="459103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8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9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0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1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52" name="组合 851"/>
          <p:cNvGrpSpPr/>
          <p:nvPr/>
        </p:nvGrpSpPr>
        <p:grpSpPr>
          <a:xfrm>
            <a:off x="4445181" y="1473654"/>
            <a:ext cx="234000" cy="1734463"/>
            <a:chOff x="4525237" y="1803105"/>
            <a:chExt cx="234000" cy="1734463"/>
          </a:xfrm>
        </p:grpSpPr>
        <p:sp>
          <p:nvSpPr>
            <p:cNvPr id="853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854" name="Oval 101"/>
            <p:cNvSpPr/>
            <p:nvPr/>
          </p:nvSpPr>
          <p:spPr bwMode="auto">
            <a:xfrm>
              <a:off x="4525237" y="1803105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855" name="组合 854"/>
          <p:cNvGrpSpPr/>
          <p:nvPr/>
        </p:nvGrpSpPr>
        <p:grpSpPr>
          <a:xfrm>
            <a:off x="6891855" y="1468820"/>
            <a:ext cx="234000" cy="1734463"/>
            <a:chOff x="4525237" y="1803105"/>
            <a:chExt cx="234000" cy="1734463"/>
          </a:xfrm>
        </p:grpSpPr>
        <p:sp>
          <p:nvSpPr>
            <p:cNvPr id="856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857" name="Oval 101"/>
            <p:cNvSpPr/>
            <p:nvPr/>
          </p:nvSpPr>
          <p:spPr bwMode="auto">
            <a:xfrm>
              <a:off x="4525237" y="1803105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858" name="组合 857"/>
          <p:cNvGrpSpPr/>
          <p:nvPr/>
        </p:nvGrpSpPr>
        <p:grpSpPr>
          <a:xfrm>
            <a:off x="7473227" y="1469556"/>
            <a:ext cx="234000" cy="1734463"/>
            <a:chOff x="4525237" y="1803105"/>
            <a:chExt cx="234000" cy="1734463"/>
          </a:xfrm>
        </p:grpSpPr>
        <p:sp>
          <p:nvSpPr>
            <p:cNvPr id="859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860" name="Oval 101"/>
            <p:cNvSpPr/>
            <p:nvPr/>
          </p:nvSpPr>
          <p:spPr bwMode="auto">
            <a:xfrm>
              <a:off x="4525237" y="1803105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861" name="组合 860"/>
          <p:cNvGrpSpPr/>
          <p:nvPr/>
        </p:nvGrpSpPr>
        <p:grpSpPr>
          <a:xfrm>
            <a:off x="4151065" y="3561273"/>
            <a:ext cx="704087" cy="1266793"/>
            <a:chOff x="8074316" y="3693574"/>
            <a:chExt cx="704087" cy="1266793"/>
          </a:xfrm>
        </p:grpSpPr>
        <p:sp>
          <p:nvSpPr>
            <p:cNvPr id="862" name="矩形 861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3" name="矩形 862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4" name="矩形 863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5" name="矩形 864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6" name="矩形 865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7" name="矩形 866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8" name="矩形 867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9" name="矩形 868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0" name="TextBox 377"/>
            <p:cNvSpPr txBox="1"/>
            <p:nvPr/>
          </p:nvSpPr>
          <p:spPr>
            <a:xfrm>
              <a:off x="8074316" y="371599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1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2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3" name="TextBox 380"/>
            <p:cNvSpPr txBox="1"/>
            <p:nvPr/>
          </p:nvSpPr>
          <p:spPr>
            <a:xfrm>
              <a:off x="8082097" y="459103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4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5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6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7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78" name="组合 877"/>
          <p:cNvGrpSpPr/>
          <p:nvPr/>
        </p:nvGrpSpPr>
        <p:grpSpPr>
          <a:xfrm>
            <a:off x="4162100" y="3538261"/>
            <a:ext cx="696306" cy="1288170"/>
            <a:chOff x="8082097" y="3672197"/>
            <a:chExt cx="696306" cy="1288170"/>
          </a:xfrm>
        </p:grpSpPr>
        <p:sp>
          <p:nvSpPr>
            <p:cNvPr id="879" name="矩形 878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0" name="矩形 879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1" name="矩形 880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2" name="矩形 881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3" name="矩形 882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4" name="矩形 883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5" name="矩形 884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6" name="矩形 885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7" name="TextBox 377"/>
            <p:cNvSpPr txBox="1"/>
            <p:nvPr/>
          </p:nvSpPr>
          <p:spPr>
            <a:xfrm>
              <a:off x="8088078" y="3724324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8" name="TextBox 378"/>
            <p:cNvSpPr txBox="1"/>
            <p:nvPr/>
          </p:nvSpPr>
          <p:spPr>
            <a:xfrm>
              <a:off x="8087747" y="4011093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9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0" name="TextBox 380"/>
            <p:cNvSpPr txBox="1"/>
            <p:nvPr/>
          </p:nvSpPr>
          <p:spPr>
            <a:xfrm>
              <a:off x="8082097" y="459103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1" name="TextBox 382"/>
            <p:cNvSpPr txBox="1"/>
            <p:nvPr/>
          </p:nvSpPr>
          <p:spPr>
            <a:xfrm>
              <a:off x="8426938" y="367219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2" name="TextBox 383"/>
            <p:cNvSpPr txBox="1"/>
            <p:nvPr/>
          </p:nvSpPr>
          <p:spPr>
            <a:xfrm>
              <a:off x="8415718" y="399553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3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4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95" name="组合 894"/>
          <p:cNvGrpSpPr/>
          <p:nvPr/>
        </p:nvGrpSpPr>
        <p:grpSpPr>
          <a:xfrm>
            <a:off x="4161426" y="3538261"/>
            <a:ext cx="696306" cy="1288170"/>
            <a:chOff x="8082097" y="3672197"/>
            <a:chExt cx="696306" cy="1288170"/>
          </a:xfrm>
        </p:grpSpPr>
        <p:sp>
          <p:nvSpPr>
            <p:cNvPr id="896" name="矩形 895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7" name="矩形 896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8" name="矩形 897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9" name="矩形 898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0" name="矩形 899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1" name="矩形 900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2" name="矩形 901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3" name="矩形 902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4" name="TextBox 377"/>
            <p:cNvSpPr txBox="1"/>
            <p:nvPr/>
          </p:nvSpPr>
          <p:spPr>
            <a:xfrm>
              <a:off x="8088078" y="3724324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5" name="TextBox 378"/>
            <p:cNvSpPr txBox="1"/>
            <p:nvPr/>
          </p:nvSpPr>
          <p:spPr>
            <a:xfrm>
              <a:off x="8088078" y="4017557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6" name="TextBox 379"/>
            <p:cNvSpPr txBox="1"/>
            <p:nvPr/>
          </p:nvSpPr>
          <p:spPr>
            <a:xfrm>
              <a:off x="8082097" y="430429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7" name="TextBox 380"/>
            <p:cNvSpPr txBox="1"/>
            <p:nvPr/>
          </p:nvSpPr>
          <p:spPr>
            <a:xfrm>
              <a:off x="8082097" y="459103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8" name="TextBox 382"/>
            <p:cNvSpPr txBox="1"/>
            <p:nvPr/>
          </p:nvSpPr>
          <p:spPr>
            <a:xfrm>
              <a:off x="8426938" y="367219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9" name="TextBox 383"/>
            <p:cNvSpPr txBox="1"/>
            <p:nvPr/>
          </p:nvSpPr>
          <p:spPr>
            <a:xfrm>
              <a:off x="8426938" y="399469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0" name="TextBox 384"/>
            <p:cNvSpPr txBox="1"/>
            <p:nvPr/>
          </p:nvSpPr>
          <p:spPr>
            <a:xfrm>
              <a:off x="8426938" y="4268538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1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12" name="组合 911"/>
          <p:cNvGrpSpPr/>
          <p:nvPr/>
        </p:nvGrpSpPr>
        <p:grpSpPr>
          <a:xfrm>
            <a:off x="4162100" y="3541098"/>
            <a:ext cx="684093" cy="1265879"/>
            <a:chOff x="8081399" y="3672197"/>
            <a:chExt cx="684093" cy="1265879"/>
          </a:xfrm>
        </p:grpSpPr>
        <p:sp>
          <p:nvSpPr>
            <p:cNvPr id="913" name="矩形 912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4" name="矩形 913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5" name="矩形 914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6" name="矩形 915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7" name="矩形 916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8" name="矩形 917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9" name="矩形 918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0" name="矩形 919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1" name="TextBox 377"/>
            <p:cNvSpPr txBox="1"/>
            <p:nvPr/>
          </p:nvSpPr>
          <p:spPr>
            <a:xfrm>
              <a:off x="8088078" y="3724324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2" name="TextBox 378"/>
            <p:cNvSpPr txBox="1"/>
            <p:nvPr/>
          </p:nvSpPr>
          <p:spPr>
            <a:xfrm>
              <a:off x="8088078" y="4017557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3" name="TextBox 379"/>
            <p:cNvSpPr txBox="1"/>
            <p:nvPr/>
          </p:nvSpPr>
          <p:spPr>
            <a:xfrm>
              <a:off x="8082830" y="430903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4" name="TextBox 380"/>
            <p:cNvSpPr txBox="1"/>
            <p:nvPr/>
          </p:nvSpPr>
          <p:spPr>
            <a:xfrm>
              <a:off x="8081399" y="459882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5" name="TextBox 382"/>
            <p:cNvSpPr txBox="1"/>
            <p:nvPr/>
          </p:nvSpPr>
          <p:spPr>
            <a:xfrm>
              <a:off x="8426938" y="367219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6" name="TextBox 383"/>
            <p:cNvSpPr txBox="1"/>
            <p:nvPr/>
          </p:nvSpPr>
          <p:spPr>
            <a:xfrm>
              <a:off x="8426938" y="399469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7" name="TextBox 384"/>
            <p:cNvSpPr txBox="1"/>
            <p:nvPr/>
          </p:nvSpPr>
          <p:spPr>
            <a:xfrm>
              <a:off x="8426938" y="427701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8" name="TextBox 385"/>
            <p:cNvSpPr txBox="1"/>
            <p:nvPr/>
          </p:nvSpPr>
          <p:spPr>
            <a:xfrm>
              <a:off x="8415814" y="456874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29" name="组合 928"/>
          <p:cNvGrpSpPr/>
          <p:nvPr/>
        </p:nvGrpSpPr>
        <p:grpSpPr>
          <a:xfrm>
            <a:off x="4159501" y="3553848"/>
            <a:ext cx="732571" cy="1250672"/>
            <a:chOff x="8073213" y="3685890"/>
            <a:chExt cx="732571" cy="1250672"/>
          </a:xfrm>
        </p:grpSpPr>
        <p:sp>
          <p:nvSpPr>
            <p:cNvPr id="930" name="矩形 929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1" name="矩形 930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2" name="矩形 931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3" name="矩形 932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4" name="矩形 933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5" name="矩形 934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6" name="矩形 935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7" name="矩形 936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8" name="TextBox 377"/>
            <p:cNvSpPr txBox="1"/>
            <p:nvPr/>
          </p:nvSpPr>
          <p:spPr>
            <a:xfrm>
              <a:off x="8073213" y="3739723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9" name="TextBox 378"/>
            <p:cNvSpPr txBox="1"/>
            <p:nvPr/>
          </p:nvSpPr>
          <p:spPr>
            <a:xfrm>
              <a:off x="8088078" y="4017557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0" name="TextBox 379"/>
            <p:cNvSpPr txBox="1"/>
            <p:nvPr/>
          </p:nvSpPr>
          <p:spPr>
            <a:xfrm>
              <a:off x="8082830" y="430903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1" name="TextBox 380"/>
            <p:cNvSpPr txBox="1"/>
            <p:nvPr/>
          </p:nvSpPr>
          <p:spPr>
            <a:xfrm>
              <a:off x="8082288" y="459140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2" name="TextBox 382"/>
            <p:cNvSpPr txBox="1"/>
            <p:nvPr/>
          </p:nvSpPr>
          <p:spPr>
            <a:xfrm>
              <a:off x="8375858" y="3685890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a*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3" name="TextBox 383"/>
            <p:cNvSpPr txBox="1"/>
            <p:nvPr/>
          </p:nvSpPr>
          <p:spPr>
            <a:xfrm>
              <a:off x="8426938" y="399469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4" name="TextBox 384"/>
            <p:cNvSpPr txBox="1"/>
            <p:nvPr/>
          </p:nvSpPr>
          <p:spPr>
            <a:xfrm>
              <a:off x="8426938" y="427701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5" name="TextBox 385"/>
            <p:cNvSpPr txBox="1"/>
            <p:nvPr/>
          </p:nvSpPr>
          <p:spPr>
            <a:xfrm>
              <a:off x="8409305" y="456723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46" name="组合 945"/>
          <p:cNvGrpSpPr/>
          <p:nvPr/>
        </p:nvGrpSpPr>
        <p:grpSpPr>
          <a:xfrm>
            <a:off x="4162557" y="3549716"/>
            <a:ext cx="731839" cy="1250672"/>
            <a:chOff x="8081063" y="3685890"/>
            <a:chExt cx="731839" cy="1250672"/>
          </a:xfrm>
        </p:grpSpPr>
        <p:sp>
          <p:nvSpPr>
            <p:cNvPr id="947" name="矩形 946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8" name="矩形 947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9" name="矩形 948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0" name="矩形 949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1" name="矩形 950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2" name="矩形 951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3" name="矩形 952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4" name="矩形 953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5" name="TextBox 377"/>
            <p:cNvSpPr txBox="1"/>
            <p:nvPr/>
          </p:nvSpPr>
          <p:spPr>
            <a:xfrm>
              <a:off x="8088637" y="372631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6" name="TextBox 378"/>
            <p:cNvSpPr txBox="1"/>
            <p:nvPr/>
          </p:nvSpPr>
          <p:spPr>
            <a:xfrm>
              <a:off x="8081063" y="402521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7" name="TextBox 379"/>
            <p:cNvSpPr txBox="1"/>
            <p:nvPr/>
          </p:nvSpPr>
          <p:spPr>
            <a:xfrm>
              <a:off x="8082830" y="430903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8" name="TextBox 380"/>
            <p:cNvSpPr txBox="1"/>
            <p:nvPr/>
          </p:nvSpPr>
          <p:spPr>
            <a:xfrm>
              <a:off x="8082288" y="459140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9" name="TextBox 382"/>
            <p:cNvSpPr txBox="1"/>
            <p:nvPr/>
          </p:nvSpPr>
          <p:spPr>
            <a:xfrm>
              <a:off x="8376538" y="3685890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a*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0" name="TextBox 383"/>
            <p:cNvSpPr txBox="1"/>
            <p:nvPr/>
          </p:nvSpPr>
          <p:spPr>
            <a:xfrm>
              <a:off x="8362138" y="4008493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b*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1" name="TextBox 384"/>
            <p:cNvSpPr txBox="1"/>
            <p:nvPr/>
          </p:nvSpPr>
          <p:spPr>
            <a:xfrm>
              <a:off x="8426938" y="427701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2" name="TextBox 385"/>
            <p:cNvSpPr txBox="1"/>
            <p:nvPr/>
          </p:nvSpPr>
          <p:spPr>
            <a:xfrm>
              <a:off x="8409305" y="456723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63" name="组合 962"/>
          <p:cNvGrpSpPr/>
          <p:nvPr/>
        </p:nvGrpSpPr>
        <p:grpSpPr>
          <a:xfrm>
            <a:off x="4162931" y="3553394"/>
            <a:ext cx="726954" cy="1250672"/>
            <a:chOff x="8082288" y="3685890"/>
            <a:chExt cx="726954" cy="1250672"/>
          </a:xfrm>
        </p:grpSpPr>
        <p:sp>
          <p:nvSpPr>
            <p:cNvPr id="964" name="矩形 963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5" name="矩形 964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6" name="矩形 965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7" name="矩形 966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8" name="矩形 967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9" name="矩形 968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0" name="矩形 969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1" name="矩形 970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2" name="TextBox 377"/>
            <p:cNvSpPr txBox="1"/>
            <p:nvPr/>
          </p:nvSpPr>
          <p:spPr>
            <a:xfrm>
              <a:off x="8088637" y="372631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3" name="TextBox 378"/>
            <p:cNvSpPr txBox="1"/>
            <p:nvPr/>
          </p:nvSpPr>
          <p:spPr>
            <a:xfrm>
              <a:off x="8088279" y="401952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4" name="TextBox 379"/>
            <p:cNvSpPr txBox="1"/>
            <p:nvPr/>
          </p:nvSpPr>
          <p:spPr>
            <a:xfrm>
              <a:off x="8082830" y="430903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5" name="TextBox 380"/>
            <p:cNvSpPr txBox="1"/>
            <p:nvPr/>
          </p:nvSpPr>
          <p:spPr>
            <a:xfrm>
              <a:off x="8082288" y="459140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6" name="TextBox 382"/>
            <p:cNvSpPr txBox="1"/>
            <p:nvPr/>
          </p:nvSpPr>
          <p:spPr>
            <a:xfrm>
              <a:off x="8369338" y="3685890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*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7" name="TextBox 383"/>
            <p:cNvSpPr txBox="1"/>
            <p:nvPr/>
          </p:nvSpPr>
          <p:spPr>
            <a:xfrm>
              <a:off x="8358478" y="4003679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b*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8" name="TextBox 384"/>
            <p:cNvSpPr txBox="1"/>
            <p:nvPr/>
          </p:nvSpPr>
          <p:spPr>
            <a:xfrm>
              <a:off x="8426938" y="427701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9" name="TextBox 385"/>
            <p:cNvSpPr txBox="1"/>
            <p:nvPr/>
          </p:nvSpPr>
          <p:spPr>
            <a:xfrm>
              <a:off x="8409305" y="456723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161957" y="4119046"/>
            <a:ext cx="644287" cy="388638"/>
            <a:chOff x="7162995" y="4197453"/>
            <a:chExt cx="644287" cy="388638"/>
          </a:xfrm>
        </p:grpSpPr>
        <p:sp>
          <p:nvSpPr>
            <p:cNvPr id="985" name="矩形 984"/>
            <p:cNvSpPr/>
            <p:nvPr/>
          </p:nvSpPr>
          <p:spPr>
            <a:xfrm flipH="1">
              <a:off x="7235778" y="4272378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6" name="矩形 985"/>
            <p:cNvSpPr/>
            <p:nvPr/>
          </p:nvSpPr>
          <p:spPr>
            <a:xfrm flipH="1">
              <a:off x="7521530" y="4272378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1" name="TextBox 379"/>
            <p:cNvSpPr txBox="1"/>
            <p:nvPr/>
          </p:nvSpPr>
          <p:spPr>
            <a:xfrm>
              <a:off x="7162995" y="4247537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5" name="TextBox 384"/>
            <p:cNvSpPr txBox="1"/>
            <p:nvPr/>
          </p:nvSpPr>
          <p:spPr>
            <a:xfrm>
              <a:off x="7503977" y="4197453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97" name="组合 996"/>
          <p:cNvGrpSpPr/>
          <p:nvPr/>
        </p:nvGrpSpPr>
        <p:grpSpPr>
          <a:xfrm>
            <a:off x="4158189" y="3552079"/>
            <a:ext cx="735879" cy="1256243"/>
            <a:chOff x="8073363" y="3685890"/>
            <a:chExt cx="735879" cy="1256243"/>
          </a:xfrm>
        </p:grpSpPr>
        <p:sp>
          <p:nvSpPr>
            <p:cNvPr id="998" name="矩形 997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9" name="矩形 998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0" name="矩形 999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1" name="矩形 1000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2" name="矩形 1001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3" name="矩形 1002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4" name="矩形 1003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5" name="矩形 1004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6" name="TextBox 377"/>
            <p:cNvSpPr txBox="1"/>
            <p:nvPr/>
          </p:nvSpPr>
          <p:spPr>
            <a:xfrm>
              <a:off x="8088637" y="372631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7" name="TextBox 378"/>
            <p:cNvSpPr txBox="1"/>
            <p:nvPr/>
          </p:nvSpPr>
          <p:spPr>
            <a:xfrm>
              <a:off x="8088279" y="401952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8" name="TextBox 379"/>
            <p:cNvSpPr txBox="1"/>
            <p:nvPr/>
          </p:nvSpPr>
          <p:spPr>
            <a:xfrm>
              <a:off x="8082830" y="430903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9" name="TextBox 380"/>
            <p:cNvSpPr txBox="1"/>
            <p:nvPr/>
          </p:nvSpPr>
          <p:spPr>
            <a:xfrm>
              <a:off x="8073363" y="4592374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0" name="TextBox 382"/>
            <p:cNvSpPr txBox="1"/>
            <p:nvPr/>
          </p:nvSpPr>
          <p:spPr>
            <a:xfrm>
              <a:off x="8376538" y="3685890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a*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1" name="TextBox 383"/>
            <p:cNvSpPr txBox="1"/>
            <p:nvPr/>
          </p:nvSpPr>
          <p:spPr>
            <a:xfrm>
              <a:off x="8358478" y="4003679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b*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2" name="TextBox 384"/>
            <p:cNvSpPr txBox="1"/>
            <p:nvPr/>
          </p:nvSpPr>
          <p:spPr>
            <a:xfrm>
              <a:off x="8426938" y="4277019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3" name="TextBox 385"/>
            <p:cNvSpPr txBox="1"/>
            <p:nvPr/>
          </p:nvSpPr>
          <p:spPr>
            <a:xfrm>
              <a:off x="8407702" y="457280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14" name="组合 1013"/>
          <p:cNvGrpSpPr/>
          <p:nvPr/>
        </p:nvGrpSpPr>
        <p:grpSpPr>
          <a:xfrm>
            <a:off x="4156077" y="3557377"/>
            <a:ext cx="689221" cy="1253577"/>
            <a:chOff x="8074316" y="3694256"/>
            <a:chExt cx="689221" cy="1253577"/>
          </a:xfrm>
        </p:grpSpPr>
        <p:sp>
          <p:nvSpPr>
            <p:cNvPr id="1015" name="矩形 1014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6" name="矩形 1015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7" name="矩形 1016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8" name="矩形 1017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9" name="矩形 1018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0" name="矩形 1019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1" name="矩形 1020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2" name="矩形 1021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3" name="TextBox 377"/>
            <p:cNvSpPr txBox="1"/>
            <p:nvPr/>
          </p:nvSpPr>
          <p:spPr>
            <a:xfrm>
              <a:off x="8082097" y="373760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4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5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6" name="TextBox 380"/>
            <p:cNvSpPr txBox="1"/>
            <p:nvPr/>
          </p:nvSpPr>
          <p:spPr>
            <a:xfrm>
              <a:off x="8080368" y="459835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7" name="TextBox 382"/>
            <p:cNvSpPr txBox="1"/>
            <p:nvPr/>
          </p:nvSpPr>
          <p:spPr>
            <a:xfrm>
              <a:off x="8436203" y="36942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8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9" name="TextBox 384"/>
            <p:cNvSpPr txBox="1"/>
            <p:nvPr/>
          </p:nvSpPr>
          <p:spPr>
            <a:xfrm>
              <a:off x="8439849" y="429734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0" name="TextBox 385"/>
            <p:cNvSpPr txBox="1"/>
            <p:nvPr/>
          </p:nvSpPr>
          <p:spPr>
            <a:xfrm>
              <a:off x="8409802" y="457850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31" name="TextBox 58"/>
          <p:cNvSpPr txBox="1"/>
          <p:nvPr/>
        </p:nvSpPr>
        <p:spPr>
          <a:xfrm>
            <a:off x="4979529" y="1966769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49" name="组合 1048"/>
          <p:cNvGrpSpPr/>
          <p:nvPr/>
        </p:nvGrpSpPr>
        <p:grpSpPr>
          <a:xfrm>
            <a:off x="4781981" y="3559105"/>
            <a:ext cx="689221" cy="1253577"/>
            <a:chOff x="8074316" y="3694256"/>
            <a:chExt cx="689221" cy="1253577"/>
          </a:xfrm>
        </p:grpSpPr>
        <p:sp>
          <p:nvSpPr>
            <p:cNvPr id="1050" name="矩形 1049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1" name="矩形 1050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2" name="矩形 1051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3" name="矩形 1052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4" name="矩形 1053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5" name="矩形 1054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6" name="矩形 1055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7" name="矩形 1056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8" name="TextBox 377"/>
            <p:cNvSpPr txBox="1"/>
            <p:nvPr/>
          </p:nvSpPr>
          <p:spPr>
            <a:xfrm>
              <a:off x="8082097" y="373760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9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0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1" name="TextBox 380"/>
            <p:cNvSpPr txBox="1"/>
            <p:nvPr/>
          </p:nvSpPr>
          <p:spPr>
            <a:xfrm>
              <a:off x="8080368" y="459835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2" name="TextBox 382"/>
            <p:cNvSpPr txBox="1"/>
            <p:nvPr/>
          </p:nvSpPr>
          <p:spPr>
            <a:xfrm>
              <a:off x="8436203" y="36942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3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4" name="TextBox 384"/>
            <p:cNvSpPr txBox="1"/>
            <p:nvPr/>
          </p:nvSpPr>
          <p:spPr>
            <a:xfrm>
              <a:off x="8439849" y="429734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5" name="TextBox 385"/>
            <p:cNvSpPr txBox="1"/>
            <p:nvPr/>
          </p:nvSpPr>
          <p:spPr>
            <a:xfrm>
              <a:off x="8409802" y="457850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66" name="组合 1065"/>
          <p:cNvGrpSpPr/>
          <p:nvPr/>
        </p:nvGrpSpPr>
        <p:grpSpPr>
          <a:xfrm>
            <a:off x="5406609" y="3554073"/>
            <a:ext cx="689221" cy="1253577"/>
            <a:chOff x="8074316" y="3694256"/>
            <a:chExt cx="689221" cy="1253577"/>
          </a:xfrm>
        </p:grpSpPr>
        <p:sp>
          <p:nvSpPr>
            <p:cNvPr id="1067" name="矩形 1066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8" name="矩形 1067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9" name="矩形 1068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0" name="矩形 1069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1" name="矩形 1070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2" name="矩形 1071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3" name="矩形 1072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4" name="矩形 1073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5" name="TextBox 377"/>
            <p:cNvSpPr txBox="1"/>
            <p:nvPr/>
          </p:nvSpPr>
          <p:spPr>
            <a:xfrm>
              <a:off x="8082097" y="373760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6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7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8" name="TextBox 380"/>
            <p:cNvSpPr txBox="1"/>
            <p:nvPr/>
          </p:nvSpPr>
          <p:spPr>
            <a:xfrm>
              <a:off x="8080368" y="459835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9" name="TextBox 382"/>
            <p:cNvSpPr txBox="1"/>
            <p:nvPr/>
          </p:nvSpPr>
          <p:spPr>
            <a:xfrm>
              <a:off x="8436203" y="36942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80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81" name="TextBox 384"/>
            <p:cNvSpPr txBox="1"/>
            <p:nvPr/>
          </p:nvSpPr>
          <p:spPr>
            <a:xfrm>
              <a:off x="8439849" y="429734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82" name="TextBox 385"/>
            <p:cNvSpPr txBox="1"/>
            <p:nvPr/>
          </p:nvSpPr>
          <p:spPr>
            <a:xfrm>
              <a:off x="8409802" y="457850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83" name="TextBox 58"/>
          <p:cNvSpPr txBox="1"/>
          <p:nvPr/>
        </p:nvSpPr>
        <p:spPr>
          <a:xfrm>
            <a:off x="5626643" y="1667341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84" name="组合 1083"/>
          <p:cNvGrpSpPr/>
          <p:nvPr/>
        </p:nvGrpSpPr>
        <p:grpSpPr>
          <a:xfrm>
            <a:off x="6024509" y="3553400"/>
            <a:ext cx="689221" cy="1253577"/>
            <a:chOff x="8074316" y="3694256"/>
            <a:chExt cx="689221" cy="1253577"/>
          </a:xfrm>
        </p:grpSpPr>
        <p:sp>
          <p:nvSpPr>
            <p:cNvPr id="1085" name="矩形 1084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6" name="矩形 1085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7" name="矩形 1086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8" name="矩形 1087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9" name="矩形 1088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0" name="矩形 1089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1" name="矩形 1090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2" name="矩形 1091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3" name="TextBox 377"/>
            <p:cNvSpPr txBox="1"/>
            <p:nvPr/>
          </p:nvSpPr>
          <p:spPr>
            <a:xfrm>
              <a:off x="8082097" y="373760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4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5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6" name="TextBox 380"/>
            <p:cNvSpPr txBox="1"/>
            <p:nvPr/>
          </p:nvSpPr>
          <p:spPr>
            <a:xfrm>
              <a:off x="8080368" y="459835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7" name="TextBox 382"/>
            <p:cNvSpPr txBox="1"/>
            <p:nvPr/>
          </p:nvSpPr>
          <p:spPr>
            <a:xfrm>
              <a:off x="8436203" y="36942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8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9" name="TextBox 384"/>
            <p:cNvSpPr txBox="1"/>
            <p:nvPr/>
          </p:nvSpPr>
          <p:spPr>
            <a:xfrm>
              <a:off x="8439849" y="429734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00" name="TextBox 385"/>
            <p:cNvSpPr txBox="1"/>
            <p:nvPr/>
          </p:nvSpPr>
          <p:spPr>
            <a:xfrm>
              <a:off x="8409802" y="457850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01" name="TextBox 58"/>
          <p:cNvSpPr txBox="1"/>
          <p:nvPr/>
        </p:nvSpPr>
        <p:spPr>
          <a:xfrm>
            <a:off x="6202634" y="1966769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05" name="组合 1104"/>
          <p:cNvGrpSpPr/>
          <p:nvPr/>
        </p:nvGrpSpPr>
        <p:grpSpPr>
          <a:xfrm>
            <a:off x="6660186" y="4437645"/>
            <a:ext cx="667988" cy="369332"/>
            <a:chOff x="8080368" y="4578501"/>
            <a:chExt cx="667988" cy="369332"/>
          </a:xfrm>
        </p:grpSpPr>
        <p:sp>
          <p:nvSpPr>
            <p:cNvPr id="1112" name="矩形 1111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3" name="矩形 1112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7" name="TextBox 380"/>
            <p:cNvSpPr txBox="1"/>
            <p:nvPr/>
          </p:nvSpPr>
          <p:spPr>
            <a:xfrm>
              <a:off x="8080368" y="459835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1" name="TextBox 385"/>
            <p:cNvSpPr txBox="1"/>
            <p:nvPr/>
          </p:nvSpPr>
          <p:spPr>
            <a:xfrm>
              <a:off x="8409802" y="457850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2" name="组合 1121"/>
          <p:cNvGrpSpPr/>
          <p:nvPr/>
        </p:nvGrpSpPr>
        <p:grpSpPr>
          <a:xfrm>
            <a:off x="6659034" y="3554586"/>
            <a:ext cx="688531" cy="1241277"/>
            <a:chOff x="8074316" y="3695043"/>
            <a:chExt cx="688531" cy="1241277"/>
          </a:xfrm>
        </p:grpSpPr>
        <p:sp>
          <p:nvSpPr>
            <p:cNvPr id="1123" name="矩形 1122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4" name="矩形 1123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5" name="矩形 1124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6" name="矩形 1125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7" name="矩形 1126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8" name="矩形 1127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9" name="矩形 1128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0" name="矩形 1129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1" name="TextBox 377"/>
            <p:cNvSpPr txBox="1"/>
            <p:nvPr/>
          </p:nvSpPr>
          <p:spPr>
            <a:xfrm>
              <a:off x="8075997" y="373721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2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3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4" name="TextBox 380"/>
            <p:cNvSpPr txBox="1"/>
            <p:nvPr/>
          </p:nvSpPr>
          <p:spPr>
            <a:xfrm>
              <a:off x="8082097" y="459776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5" name="TextBox 382"/>
            <p:cNvSpPr txBox="1"/>
            <p:nvPr/>
          </p:nvSpPr>
          <p:spPr>
            <a:xfrm>
              <a:off x="8421820" y="36950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6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7" name="TextBox 384"/>
            <p:cNvSpPr txBox="1"/>
            <p:nvPr/>
          </p:nvSpPr>
          <p:spPr>
            <a:xfrm>
              <a:off x="8439849" y="429734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8" name="TextBox 385"/>
            <p:cNvSpPr txBox="1"/>
            <p:nvPr/>
          </p:nvSpPr>
          <p:spPr>
            <a:xfrm>
              <a:off x="8431081" y="4557624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39" name="组合 1138"/>
          <p:cNvGrpSpPr/>
          <p:nvPr/>
        </p:nvGrpSpPr>
        <p:grpSpPr>
          <a:xfrm>
            <a:off x="6659034" y="3556070"/>
            <a:ext cx="688531" cy="1241277"/>
            <a:chOff x="8074316" y="3695043"/>
            <a:chExt cx="688531" cy="1241277"/>
          </a:xfrm>
        </p:grpSpPr>
        <p:sp>
          <p:nvSpPr>
            <p:cNvPr id="1140" name="矩形 1139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1" name="矩形 1140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2" name="矩形 1141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3" name="矩形 1142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4" name="矩形 1143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5" name="矩形 1144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6" name="矩形 1145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7" name="矩形 1146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8" name="TextBox 377"/>
            <p:cNvSpPr txBox="1"/>
            <p:nvPr/>
          </p:nvSpPr>
          <p:spPr>
            <a:xfrm>
              <a:off x="8075997" y="373721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9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0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1" name="TextBox 380"/>
            <p:cNvSpPr txBox="1"/>
            <p:nvPr/>
          </p:nvSpPr>
          <p:spPr>
            <a:xfrm>
              <a:off x="8082097" y="459776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2" name="TextBox 382"/>
            <p:cNvSpPr txBox="1"/>
            <p:nvPr/>
          </p:nvSpPr>
          <p:spPr>
            <a:xfrm>
              <a:off x="8421820" y="36950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3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4" name="TextBox 384"/>
            <p:cNvSpPr txBox="1"/>
            <p:nvPr/>
          </p:nvSpPr>
          <p:spPr>
            <a:xfrm>
              <a:off x="8439849" y="429734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5" name="TextBox 385"/>
            <p:cNvSpPr txBox="1"/>
            <p:nvPr/>
          </p:nvSpPr>
          <p:spPr>
            <a:xfrm>
              <a:off x="8431081" y="4557624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56" name="组合 1155"/>
          <p:cNvGrpSpPr/>
          <p:nvPr/>
        </p:nvGrpSpPr>
        <p:grpSpPr>
          <a:xfrm>
            <a:off x="7289020" y="3555901"/>
            <a:ext cx="688531" cy="1241277"/>
            <a:chOff x="8074316" y="3695043"/>
            <a:chExt cx="688531" cy="1241277"/>
          </a:xfrm>
        </p:grpSpPr>
        <p:sp>
          <p:nvSpPr>
            <p:cNvPr id="1157" name="矩形 1156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8" name="矩形 1157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9" name="矩形 1158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0" name="矩形 1159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1" name="矩形 1160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2" name="矩形 1161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3" name="矩形 1162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4" name="矩形 1163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5" name="TextBox 377"/>
            <p:cNvSpPr txBox="1"/>
            <p:nvPr/>
          </p:nvSpPr>
          <p:spPr>
            <a:xfrm>
              <a:off x="8075997" y="373721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6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7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8" name="TextBox 380"/>
            <p:cNvSpPr txBox="1"/>
            <p:nvPr/>
          </p:nvSpPr>
          <p:spPr>
            <a:xfrm>
              <a:off x="8082097" y="459776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9" name="TextBox 382"/>
            <p:cNvSpPr txBox="1"/>
            <p:nvPr/>
          </p:nvSpPr>
          <p:spPr>
            <a:xfrm>
              <a:off x="8421820" y="36950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0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1" name="TextBox 384"/>
            <p:cNvSpPr txBox="1"/>
            <p:nvPr/>
          </p:nvSpPr>
          <p:spPr>
            <a:xfrm>
              <a:off x="8439849" y="429734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2" name="TextBox 385"/>
            <p:cNvSpPr txBox="1"/>
            <p:nvPr/>
          </p:nvSpPr>
          <p:spPr>
            <a:xfrm>
              <a:off x="8431081" y="4557624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73" name="组合 1172"/>
          <p:cNvGrpSpPr/>
          <p:nvPr/>
        </p:nvGrpSpPr>
        <p:grpSpPr>
          <a:xfrm>
            <a:off x="7289753" y="3555588"/>
            <a:ext cx="684815" cy="1240565"/>
            <a:chOff x="8074352" y="3695755"/>
            <a:chExt cx="684815" cy="1240565"/>
          </a:xfrm>
        </p:grpSpPr>
        <p:sp>
          <p:nvSpPr>
            <p:cNvPr id="1174" name="矩形 1173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5" name="矩形 1174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6" name="矩形 1175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7" name="矩形 1176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8" name="矩形 1177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9" name="矩形 1178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0" name="矩形 1179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1" name="矩形 1180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2" name="TextBox 377"/>
            <p:cNvSpPr txBox="1"/>
            <p:nvPr/>
          </p:nvSpPr>
          <p:spPr>
            <a:xfrm>
              <a:off x="8082065" y="372891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83" name="TextBox 378"/>
            <p:cNvSpPr txBox="1"/>
            <p:nvPr/>
          </p:nvSpPr>
          <p:spPr>
            <a:xfrm>
              <a:off x="8074352" y="402165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84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85" name="TextBox 380"/>
            <p:cNvSpPr txBox="1"/>
            <p:nvPr/>
          </p:nvSpPr>
          <p:spPr>
            <a:xfrm>
              <a:off x="8082097" y="459776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86" name="TextBox 382"/>
            <p:cNvSpPr txBox="1"/>
            <p:nvPr/>
          </p:nvSpPr>
          <p:spPr>
            <a:xfrm>
              <a:off x="8419058" y="369575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87" name="TextBox 383"/>
            <p:cNvSpPr txBox="1"/>
            <p:nvPr/>
          </p:nvSpPr>
          <p:spPr>
            <a:xfrm>
              <a:off x="8420613" y="399692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88" name="TextBox 384"/>
            <p:cNvSpPr txBox="1"/>
            <p:nvPr/>
          </p:nvSpPr>
          <p:spPr>
            <a:xfrm>
              <a:off x="8439849" y="429734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89" name="TextBox 385"/>
            <p:cNvSpPr txBox="1"/>
            <p:nvPr/>
          </p:nvSpPr>
          <p:spPr>
            <a:xfrm>
              <a:off x="8431081" y="4557624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90" name="组合 1189"/>
          <p:cNvGrpSpPr/>
          <p:nvPr/>
        </p:nvGrpSpPr>
        <p:grpSpPr>
          <a:xfrm>
            <a:off x="7297725" y="3555676"/>
            <a:ext cx="675609" cy="1240565"/>
            <a:chOff x="8080640" y="3695755"/>
            <a:chExt cx="675609" cy="1240565"/>
          </a:xfrm>
        </p:grpSpPr>
        <p:sp>
          <p:nvSpPr>
            <p:cNvPr id="1191" name="矩形 1190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2" name="矩形 1191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3" name="矩形 1192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4" name="矩形 1193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5" name="矩形 1194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6" name="矩形 1195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7" name="矩形 1196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8" name="矩形 1197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9" name="TextBox 377"/>
            <p:cNvSpPr txBox="1"/>
            <p:nvPr/>
          </p:nvSpPr>
          <p:spPr>
            <a:xfrm>
              <a:off x="8082065" y="372891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0" name="TextBox 378"/>
            <p:cNvSpPr txBox="1"/>
            <p:nvPr/>
          </p:nvSpPr>
          <p:spPr>
            <a:xfrm>
              <a:off x="8080640" y="402165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1" name="TextBox 379"/>
            <p:cNvSpPr txBox="1"/>
            <p:nvPr/>
          </p:nvSpPr>
          <p:spPr>
            <a:xfrm>
              <a:off x="8081779" y="4303932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2" name="TextBox 380"/>
            <p:cNvSpPr txBox="1"/>
            <p:nvPr/>
          </p:nvSpPr>
          <p:spPr>
            <a:xfrm>
              <a:off x="8082097" y="459776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3" name="TextBox 382"/>
            <p:cNvSpPr txBox="1"/>
            <p:nvPr/>
          </p:nvSpPr>
          <p:spPr>
            <a:xfrm>
              <a:off x="8419058" y="369575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4" name="TextBox 383"/>
            <p:cNvSpPr txBox="1"/>
            <p:nvPr/>
          </p:nvSpPr>
          <p:spPr>
            <a:xfrm>
              <a:off x="8417695" y="401839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5" name="TextBox 384"/>
            <p:cNvSpPr txBox="1"/>
            <p:nvPr/>
          </p:nvSpPr>
          <p:spPr>
            <a:xfrm>
              <a:off x="8417695" y="4267938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6" name="TextBox 385"/>
            <p:cNvSpPr txBox="1"/>
            <p:nvPr/>
          </p:nvSpPr>
          <p:spPr>
            <a:xfrm>
              <a:off x="8431081" y="4557624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07" name="组合 1206"/>
          <p:cNvGrpSpPr/>
          <p:nvPr/>
        </p:nvGrpSpPr>
        <p:grpSpPr>
          <a:xfrm>
            <a:off x="7286930" y="3550356"/>
            <a:ext cx="683391" cy="1226054"/>
            <a:chOff x="8072858" y="3695755"/>
            <a:chExt cx="683391" cy="1226054"/>
          </a:xfrm>
        </p:grpSpPr>
        <p:sp>
          <p:nvSpPr>
            <p:cNvPr id="1208" name="矩形 1207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9" name="矩形 1208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0" name="矩形 1209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1" name="矩形 1210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2" name="矩形 1211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3" name="矩形 1212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4" name="矩形 1213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5" name="矩形 1214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6" name="TextBox 377"/>
            <p:cNvSpPr txBox="1"/>
            <p:nvPr/>
          </p:nvSpPr>
          <p:spPr>
            <a:xfrm>
              <a:off x="8082065" y="372891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17" name="TextBox 378"/>
            <p:cNvSpPr txBox="1"/>
            <p:nvPr/>
          </p:nvSpPr>
          <p:spPr>
            <a:xfrm>
              <a:off x="8080640" y="402165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18" name="TextBox 379"/>
            <p:cNvSpPr txBox="1"/>
            <p:nvPr/>
          </p:nvSpPr>
          <p:spPr>
            <a:xfrm>
              <a:off x="8072858" y="4302727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19" name="TextBox 380"/>
            <p:cNvSpPr txBox="1"/>
            <p:nvPr/>
          </p:nvSpPr>
          <p:spPr>
            <a:xfrm>
              <a:off x="8080963" y="458325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0" name="TextBox 382"/>
            <p:cNvSpPr txBox="1"/>
            <p:nvPr/>
          </p:nvSpPr>
          <p:spPr>
            <a:xfrm>
              <a:off x="8419058" y="369575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1" name="TextBox 383"/>
            <p:cNvSpPr txBox="1"/>
            <p:nvPr/>
          </p:nvSpPr>
          <p:spPr>
            <a:xfrm>
              <a:off x="8417695" y="401839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2" name="TextBox 384"/>
            <p:cNvSpPr txBox="1"/>
            <p:nvPr/>
          </p:nvSpPr>
          <p:spPr>
            <a:xfrm>
              <a:off x="8423066" y="4267009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3" name="TextBox 385"/>
            <p:cNvSpPr txBox="1"/>
            <p:nvPr/>
          </p:nvSpPr>
          <p:spPr>
            <a:xfrm>
              <a:off x="8425984" y="4552107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24" name="组合 1223"/>
          <p:cNvGrpSpPr/>
          <p:nvPr/>
        </p:nvGrpSpPr>
        <p:grpSpPr>
          <a:xfrm>
            <a:off x="7284538" y="3555999"/>
            <a:ext cx="725256" cy="1240081"/>
            <a:chOff x="8072858" y="3694720"/>
            <a:chExt cx="725256" cy="1240081"/>
          </a:xfrm>
        </p:grpSpPr>
        <p:sp>
          <p:nvSpPr>
            <p:cNvPr id="1225" name="矩形 1224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6" name="矩形 1225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7" name="矩形 1226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8" name="矩形 1227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9" name="矩形 1228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0" name="矩形 1229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1" name="矩形 1230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2" name="矩形 1231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3" name="TextBox 377"/>
            <p:cNvSpPr txBox="1"/>
            <p:nvPr/>
          </p:nvSpPr>
          <p:spPr>
            <a:xfrm>
              <a:off x="8077246" y="3728138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34" name="TextBox 378"/>
            <p:cNvSpPr txBox="1"/>
            <p:nvPr/>
          </p:nvSpPr>
          <p:spPr>
            <a:xfrm>
              <a:off x="8080640" y="402165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35" name="TextBox 379"/>
            <p:cNvSpPr txBox="1"/>
            <p:nvPr/>
          </p:nvSpPr>
          <p:spPr>
            <a:xfrm>
              <a:off x="8072858" y="4302727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36" name="TextBox 380"/>
            <p:cNvSpPr txBox="1"/>
            <p:nvPr/>
          </p:nvSpPr>
          <p:spPr>
            <a:xfrm>
              <a:off x="8072858" y="4596247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37" name="TextBox 382"/>
            <p:cNvSpPr txBox="1"/>
            <p:nvPr/>
          </p:nvSpPr>
          <p:spPr>
            <a:xfrm>
              <a:off x="8368188" y="3694720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a*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38" name="TextBox 383"/>
            <p:cNvSpPr txBox="1"/>
            <p:nvPr/>
          </p:nvSpPr>
          <p:spPr>
            <a:xfrm>
              <a:off x="8417695" y="401839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39" name="TextBox 384"/>
            <p:cNvSpPr txBox="1"/>
            <p:nvPr/>
          </p:nvSpPr>
          <p:spPr>
            <a:xfrm>
              <a:off x="8423066" y="4267009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40" name="TextBox 385"/>
            <p:cNvSpPr txBox="1"/>
            <p:nvPr/>
          </p:nvSpPr>
          <p:spPr>
            <a:xfrm>
              <a:off x="8422313" y="454657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41" name="组合 1240"/>
          <p:cNvGrpSpPr/>
          <p:nvPr/>
        </p:nvGrpSpPr>
        <p:grpSpPr>
          <a:xfrm>
            <a:off x="7291103" y="3545951"/>
            <a:ext cx="733255" cy="1247834"/>
            <a:chOff x="8072858" y="3686967"/>
            <a:chExt cx="733255" cy="1247834"/>
          </a:xfrm>
        </p:grpSpPr>
        <p:sp>
          <p:nvSpPr>
            <p:cNvPr id="1242" name="矩形 1241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3" name="矩形 1242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4" name="矩形 1243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5" name="矩形 1244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6" name="矩形 1245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7" name="矩形 1246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8" name="矩形 1247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9" name="矩形 1248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0" name="TextBox 377"/>
            <p:cNvSpPr txBox="1"/>
            <p:nvPr/>
          </p:nvSpPr>
          <p:spPr>
            <a:xfrm>
              <a:off x="8080640" y="372551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1" name="TextBox 378"/>
            <p:cNvSpPr txBox="1"/>
            <p:nvPr/>
          </p:nvSpPr>
          <p:spPr>
            <a:xfrm>
              <a:off x="8080640" y="402165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2" name="TextBox 379"/>
            <p:cNvSpPr txBox="1"/>
            <p:nvPr/>
          </p:nvSpPr>
          <p:spPr>
            <a:xfrm>
              <a:off x="8072858" y="4302727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3" name="TextBox 380"/>
            <p:cNvSpPr txBox="1"/>
            <p:nvPr/>
          </p:nvSpPr>
          <p:spPr>
            <a:xfrm>
              <a:off x="8072858" y="4596247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4" name="TextBox 382"/>
            <p:cNvSpPr txBox="1"/>
            <p:nvPr/>
          </p:nvSpPr>
          <p:spPr>
            <a:xfrm>
              <a:off x="8376187" y="3686967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a*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5" name="TextBox 383"/>
            <p:cNvSpPr txBox="1"/>
            <p:nvPr/>
          </p:nvSpPr>
          <p:spPr>
            <a:xfrm>
              <a:off x="8403295" y="401839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6" name="TextBox 384"/>
            <p:cNvSpPr txBox="1"/>
            <p:nvPr/>
          </p:nvSpPr>
          <p:spPr>
            <a:xfrm>
              <a:off x="8423066" y="4267009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7" name="TextBox 385"/>
            <p:cNvSpPr txBox="1"/>
            <p:nvPr/>
          </p:nvSpPr>
          <p:spPr>
            <a:xfrm>
              <a:off x="8422313" y="454657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58" name="组合 1257"/>
          <p:cNvGrpSpPr/>
          <p:nvPr/>
        </p:nvGrpSpPr>
        <p:grpSpPr>
          <a:xfrm>
            <a:off x="7297341" y="3852965"/>
            <a:ext cx="668911" cy="369332"/>
            <a:chOff x="8078003" y="4001925"/>
            <a:chExt cx="668911" cy="369332"/>
          </a:xfrm>
        </p:grpSpPr>
        <p:sp>
          <p:nvSpPr>
            <p:cNvPr id="1261" name="矩形 1260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2" name="矩形 1261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8" name="TextBox 378"/>
            <p:cNvSpPr txBox="1"/>
            <p:nvPr/>
          </p:nvSpPr>
          <p:spPr>
            <a:xfrm>
              <a:off x="8078003" y="401917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72" name="TextBox 383"/>
            <p:cNvSpPr txBox="1"/>
            <p:nvPr/>
          </p:nvSpPr>
          <p:spPr>
            <a:xfrm>
              <a:off x="8408360" y="400192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75" name="组合 1274"/>
          <p:cNvGrpSpPr/>
          <p:nvPr/>
        </p:nvGrpSpPr>
        <p:grpSpPr>
          <a:xfrm>
            <a:off x="7286577" y="3544472"/>
            <a:ext cx="733255" cy="1247834"/>
            <a:chOff x="8072858" y="3686967"/>
            <a:chExt cx="733255" cy="1247834"/>
          </a:xfrm>
        </p:grpSpPr>
        <p:sp>
          <p:nvSpPr>
            <p:cNvPr id="1276" name="矩形 1275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7" name="矩形 1276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8" name="矩形 1277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9" name="矩形 1278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0" name="矩形 1279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1" name="矩形 1280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2" name="矩形 1281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3" name="矩形 1282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4" name="TextBox 377"/>
            <p:cNvSpPr txBox="1"/>
            <p:nvPr/>
          </p:nvSpPr>
          <p:spPr>
            <a:xfrm>
              <a:off x="8080640" y="372551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85" name="TextBox 378"/>
            <p:cNvSpPr txBox="1"/>
            <p:nvPr/>
          </p:nvSpPr>
          <p:spPr>
            <a:xfrm>
              <a:off x="8080640" y="402165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86" name="TextBox 379"/>
            <p:cNvSpPr txBox="1"/>
            <p:nvPr/>
          </p:nvSpPr>
          <p:spPr>
            <a:xfrm>
              <a:off x="8080640" y="4300822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87" name="TextBox 380"/>
            <p:cNvSpPr txBox="1"/>
            <p:nvPr/>
          </p:nvSpPr>
          <p:spPr>
            <a:xfrm>
              <a:off x="8072858" y="4596247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88" name="TextBox 382"/>
            <p:cNvSpPr txBox="1"/>
            <p:nvPr/>
          </p:nvSpPr>
          <p:spPr>
            <a:xfrm>
              <a:off x="8376187" y="3686967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a*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89" name="TextBox 383"/>
            <p:cNvSpPr txBox="1"/>
            <p:nvPr/>
          </p:nvSpPr>
          <p:spPr>
            <a:xfrm>
              <a:off x="8417695" y="401839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90" name="TextBox 384"/>
            <p:cNvSpPr txBox="1"/>
            <p:nvPr/>
          </p:nvSpPr>
          <p:spPr>
            <a:xfrm>
              <a:off x="8414298" y="4266889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91" name="TextBox 385"/>
            <p:cNvSpPr txBox="1"/>
            <p:nvPr/>
          </p:nvSpPr>
          <p:spPr>
            <a:xfrm>
              <a:off x="8422313" y="454657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" dur="500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6.17284E-7 L 0.0684 -0.0006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0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5" dur="50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09877E-6 L 0.06788 -2.09877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7" dur="500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09877E-6 L 0.06875 -2.09877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9" dur="500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09877E-6 L 0.06771 -2.09877E-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09877E-6 L 0.06944 -2.09877E-6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0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85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2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4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54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46914E-7 L 0.0684 -0.00062 " pathEditMode="relative" rAng="0" ptsTypes="AA">
                                      <p:cBhvr>
                                        <p:cTn id="159" dur="2000" fill="hold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0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500"/>
                            </p:stCondLst>
                            <p:childTnLst>
                              <p:par>
                                <p:cTn id="16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79" dur="500" fill="hold"/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11111E-6 L 0.0684 -0.00062 " pathEditMode="relative" rAng="0" ptsTypes="AA">
                                      <p:cBhvr>
                                        <p:cTn id="181" dur="20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0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01" dur="500" fill="hold"/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32099E-6 L 0.06841 -0.00061 " pathEditMode="relative" rAng="0" ptsTypes="AA">
                                      <p:cBhvr>
                                        <p:cTn id="203" dur="20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0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000"/>
                            </p:stCondLst>
                            <p:childTnLst>
                              <p:par>
                                <p:cTn id="20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32099E-6 L 0.06927 -0.00092 " pathEditMode="relative" rAng="0" ptsTypes="AA">
                                      <p:cBhvr>
                                        <p:cTn id="221" dur="2000" fill="hold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4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26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 tmFilter="0, 0; .2, .5; .8, .5; 1, 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8" dur="250" autoRev="1" fill="hold"/>
                                        <p:tgtEl>
                                          <p:spTgt spid="11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2500"/>
                            </p:stCondLst>
                            <p:childTnLst>
                              <p:par>
                                <p:cTn id="2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3000"/>
                            </p:stCondLst>
                            <p:childTnLst>
                              <p:par>
                                <p:cTn id="2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96296E-6 L 0.0684 -0.00062 " pathEditMode="relative" rAng="0" ptsTypes="AA">
                                      <p:cBhvr>
                                        <p:cTn id="252" dur="2000" fill="hold"/>
                                        <p:tgtEl>
                                          <p:spTgt spid="1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0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2000"/>
                            </p:stCondLst>
                            <p:childTnLst>
                              <p:par>
                                <p:cTn id="2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2500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400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700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00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81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 tmFilter="0, 0; .2, .5; .8, .5; 1, 0"/>
                                        <p:tgtEl>
                                          <p:spTgt spid="12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3" dur="250" autoRev="1" fill="hold"/>
                                        <p:tgtEl>
                                          <p:spTgt spid="12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0500"/>
                            </p:stCondLst>
                            <p:childTnLst>
                              <p:par>
                                <p:cTn id="2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" grpId="0" bldLvl="0" animBg="1"/>
      <p:bldP spid="763" grpId="1" bldLvl="0" animBg="1"/>
      <p:bldP spid="763" grpId="2" bldLvl="0" animBg="1"/>
      <p:bldP spid="764" grpId="0" bldLvl="0" animBg="1"/>
      <p:bldP spid="764" grpId="1" bldLvl="0" animBg="1"/>
      <p:bldP spid="764" grpId="2" bldLvl="0" animBg="1"/>
      <p:bldP spid="765" grpId="0" bldLvl="0" animBg="1"/>
      <p:bldP spid="765" grpId="1" bldLvl="0" animBg="1"/>
      <p:bldP spid="765" grpId="2" bldLvl="0" animBg="1"/>
      <p:bldP spid="766" grpId="0" bldLvl="0" animBg="1"/>
      <p:bldP spid="766" grpId="1" bldLvl="0" animBg="1"/>
      <p:bldP spid="766" grpId="2" bldLvl="0" animBg="1"/>
      <p:bldP spid="1031" grpId="0" bldLvl="0" animBg="1"/>
      <p:bldP spid="1031" grpId="1" bldLvl="0" animBg="1"/>
      <p:bldP spid="1031" grpId="2" bldLvl="0" animBg="1"/>
      <p:bldP spid="1083" grpId="0" bldLvl="0" animBg="1"/>
      <p:bldP spid="1083" grpId="1" bldLvl="0" animBg="1"/>
      <p:bldP spid="1083" grpId="2" bldLvl="0" animBg="1"/>
      <p:bldP spid="1101" grpId="0" bldLvl="0" animBg="1"/>
      <p:bldP spid="1101" grpId="1" bldLvl="0" animBg="1"/>
      <p:bldP spid="1101" grpId="2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最不常用算法</a:t>
            </a:r>
            <a:r>
              <a:rPr lang="zh-TW" altLang="en-US" sz="2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TW" sz="2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Least Frequently Used, LFU</a:t>
            </a:r>
            <a:r>
              <a:rPr lang="zh-TW" altLang="en-US" sz="2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660441" y="1553379"/>
            <a:ext cx="4504298" cy="369332"/>
            <a:chOff x="1284441" y="1121331"/>
            <a:chExt cx="4504298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1431021" y="1121331"/>
              <a:ext cx="435771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缺页时，置换访问次数最少的页面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219051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6" name="组合 5"/>
          <p:cNvGrpSpPr/>
          <p:nvPr/>
        </p:nvGrpSpPr>
        <p:grpSpPr>
          <a:xfrm>
            <a:off x="1220524" y="1203598"/>
            <a:ext cx="1727212" cy="400110"/>
            <a:chOff x="844524" y="771550"/>
            <a:chExt cx="1727212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1175432" y="771550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defTabSz="-635">
                <a:lnSpc>
                  <a:spcPct val="95000"/>
                </a:lnSpc>
                <a:spcBef>
                  <a:spcPct val="0"/>
                </a:spcBef>
                <a:tabLst>
                  <a:tab pos="71564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思路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44524" y="77155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220524" y="1563638"/>
            <a:ext cx="1727212" cy="400110"/>
            <a:chOff x="844524" y="1440421"/>
            <a:chExt cx="1727212" cy="400110"/>
          </a:xfrm>
        </p:grpSpPr>
        <p:sp>
          <p:nvSpPr>
            <p:cNvPr id="18" name="TextBox 17"/>
            <p:cNvSpPr txBox="1"/>
            <p:nvPr/>
          </p:nvSpPr>
          <p:spPr>
            <a:xfrm>
              <a:off x="1175432" y="1440421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defTabSz="-635">
                <a:lnSpc>
                  <a:spcPct val="95000"/>
                </a:lnSpc>
                <a:spcBef>
                  <a:spcPct val="0"/>
                </a:spcBef>
                <a:tabLst>
                  <a:tab pos="71564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实现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4524" y="144042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660441" y="1887490"/>
            <a:ext cx="3501873" cy="972451"/>
            <a:chOff x="1284441" y="1764273"/>
            <a:chExt cx="3501873" cy="972451"/>
          </a:xfrm>
        </p:grpSpPr>
        <p:sp>
          <p:nvSpPr>
            <p:cNvPr id="21" name="TextBox 20"/>
            <p:cNvSpPr txBox="1"/>
            <p:nvPr/>
          </p:nvSpPr>
          <p:spPr>
            <a:xfrm>
              <a:off x="1431020" y="1764273"/>
              <a:ext cx="335529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每个页面设置一个访问计数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31021" y="2055649"/>
              <a:ext cx="314097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635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访问页面时，访问计数加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149032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87328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TextBox 31"/>
            <p:cNvSpPr txBox="1"/>
            <p:nvPr/>
          </p:nvSpPr>
          <p:spPr>
            <a:xfrm>
              <a:off x="1431020" y="2367392"/>
              <a:ext cx="335529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635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缺页时，置换计数最小的页面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476401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1" name="组合 10"/>
          <p:cNvGrpSpPr/>
          <p:nvPr/>
        </p:nvGrpSpPr>
        <p:grpSpPr>
          <a:xfrm>
            <a:off x="1235163" y="1921119"/>
            <a:ext cx="1784011" cy="400110"/>
            <a:chOff x="859163" y="2678563"/>
            <a:chExt cx="1784011" cy="400110"/>
          </a:xfrm>
        </p:grpSpPr>
        <p:sp>
          <p:nvSpPr>
            <p:cNvPr id="19" name="TextBox 18"/>
            <p:cNvSpPr txBox="1"/>
            <p:nvPr/>
          </p:nvSpPr>
          <p:spPr>
            <a:xfrm>
              <a:off x="1177724" y="2678563"/>
              <a:ext cx="1465450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defTabSz="-635">
                <a:lnSpc>
                  <a:spcPct val="95000"/>
                </a:lnSpc>
                <a:spcBef>
                  <a:spcPct val="0"/>
                </a:spcBef>
                <a:tabLst>
                  <a:tab pos="71564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特征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59163" y="267856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660441" y="2229431"/>
            <a:ext cx="5287823" cy="918383"/>
            <a:chOff x="1284441" y="2986875"/>
            <a:chExt cx="5287823" cy="918383"/>
          </a:xfrm>
        </p:grpSpPr>
        <p:sp>
          <p:nvSpPr>
            <p:cNvPr id="25" name="TextBox 24"/>
            <p:cNvSpPr txBox="1"/>
            <p:nvPr/>
          </p:nvSpPr>
          <p:spPr>
            <a:xfrm>
              <a:off x="1431021" y="2986875"/>
              <a:ext cx="142646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算法开销大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31021" y="3276331"/>
              <a:ext cx="5141243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635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开始时频繁使用，但以后不使用的页面很难置换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3370347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0" name="图片 3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308847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TextBox 27"/>
            <p:cNvSpPr txBox="1"/>
            <p:nvPr/>
          </p:nvSpPr>
          <p:spPr>
            <a:xfrm>
              <a:off x="1663245" y="3566704"/>
              <a:ext cx="3140979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6350" lvl="1"/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解决方法：计数定期右移</a:t>
              </a:r>
              <a:endParaRPr lang="en-US" altLang="zh-TW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6665" y="3660720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3" name="组合 12"/>
          <p:cNvGrpSpPr/>
          <p:nvPr/>
        </p:nvGrpSpPr>
        <p:grpSpPr>
          <a:xfrm>
            <a:off x="1235163" y="2283718"/>
            <a:ext cx="3212771" cy="400110"/>
            <a:chOff x="859163" y="3864706"/>
            <a:chExt cx="3212771" cy="400110"/>
          </a:xfrm>
        </p:grpSpPr>
        <p:sp>
          <p:nvSpPr>
            <p:cNvPr id="27" name="TextBox 26"/>
            <p:cNvSpPr txBox="1"/>
            <p:nvPr/>
          </p:nvSpPr>
          <p:spPr>
            <a:xfrm>
              <a:off x="1177724" y="3864706"/>
              <a:ext cx="289421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LRU</a:t>
              </a:r>
              <a:r>
                <a:rPr lang="zh-TW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TW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LFU</a:t>
              </a:r>
              <a:r>
                <a:rPr lang="zh-TW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的区别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9163" y="386470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653914" y="2604388"/>
            <a:ext cx="4079904" cy="636944"/>
            <a:chOff x="1277914" y="4185376"/>
            <a:chExt cx="4079904" cy="636944"/>
          </a:xfrm>
        </p:grpSpPr>
        <p:sp>
          <p:nvSpPr>
            <p:cNvPr id="31" name="TextBox 30"/>
            <p:cNvSpPr txBox="1"/>
            <p:nvPr/>
          </p:nvSpPr>
          <p:spPr>
            <a:xfrm>
              <a:off x="1435783" y="4185376"/>
              <a:ext cx="392203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6350" lvl="1"/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LRU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关注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多久未访问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时间越短越好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914" y="42551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3" name="TextBox 32"/>
            <p:cNvSpPr txBox="1"/>
            <p:nvPr/>
          </p:nvSpPr>
          <p:spPr>
            <a:xfrm>
              <a:off x="1435783" y="4452988"/>
              <a:ext cx="385059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LFU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关注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访问次数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，次数越多越好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6" name="图片 3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914" y="4522736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LFU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算法示例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2735" y="2289810"/>
            <a:ext cx="8814435" cy="2520315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cxnSp>
        <p:nvCxnSpPr>
          <p:cNvPr id="13" name="直接连接符 12"/>
          <p:cNvCxnSpPr/>
          <p:nvPr/>
        </p:nvCxnSpPr>
        <p:spPr>
          <a:xfrm>
            <a:off x="363969" y="2646708"/>
            <a:ext cx="8618220" cy="1270"/>
          </a:xfrm>
          <a:prstGeom prst="line">
            <a:avLst/>
          </a:prstGeom>
          <a:ln w="158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63969" y="3003898"/>
            <a:ext cx="8618220" cy="127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63969" y="4432658"/>
            <a:ext cx="8618220" cy="127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475740" y="3003550"/>
            <a:ext cx="0" cy="144018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908175" y="2643505"/>
            <a:ext cx="0" cy="1800225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49010" y="2194243"/>
            <a:ext cx="1007110" cy="40830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08650" y="2188210"/>
            <a:ext cx="665480" cy="40830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34815" y="2188210"/>
            <a:ext cx="665480" cy="40830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27450" y="2188210"/>
            <a:ext cx="665480" cy="40830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28340" y="2188210"/>
            <a:ext cx="665480" cy="40830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14625" y="2188210"/>
            <a:ext cx="665480" cy="40830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37740" y="2188210"/>
            <a:ext cx="665480" cy="40830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36725" y="2188210"/>
            <a:ext cx="665480" cy="40830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91885" y="2520950"/>
            <a:ext cx="755650" cy="40830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16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endParaRPr lang="zh-CN" altLang="en-US" sz="44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27700" y="2520950"/>
            <a:ext cx="835660" cy="40830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16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endParaRPr lang="zh-CN" altLang="en-US" sz="16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28590" y="2520950"/>
            <a:ext cx="732790" cy="40830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6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endParaRPr lang="zh-CN" altLang="en-US" sz="40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21225" y="2520950"/>
            <a:ext cx="755650" cy="40830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16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endParaRPr lang="zh-CN" altLang="en-US" sz="16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34815" y="2520950"/>
            <a:ext cx="665480" cy="40830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28085" y="2520950"/>
            <a:ext cx="719455" cy="40830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en-US" altLang="zh-CN" sz="16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endParaRPr lang="zh-CN" altLang="en-US" sz="36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28340" y="2520950"/>
            <a:ext cx="678180" cy="40830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6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32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14625" y="2520950"/>
            <a:ext cx="822960" cy="40830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16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endParaRPr lang="zh-CN" altLang="en-US" sz="40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37740" y="2520950"/>
            <a:ext cx="665480" cy="40830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36725" y="2520950"/>
            <a:ext cx="665480" cy="40830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16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32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36930" y="2891790"/>
            <a:ext cx="665480" cy="40830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36930" y="3237230"/>
            <a:ext cx="665480" cy="40830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36930" y="3606165"/>
            <a:ext cx="665480" cy="40830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36930" y="3963670"/>
            <a:ext cx="665480" cy="40830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277620" y="2922270"/>
            <a:ext cx="831215" cy="40830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16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28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346835" y="3258185"/>
            <a:ext cx="665480" cy="40830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6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24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320165" y="3613785"/>
            <a:ext cx="665480" cy="40830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16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28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333500" y="3942080"/>
            <a:ext cx="665480" cy="40830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16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294130" y="2191385"/>
            <a:ext cx="665480" cy="40830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28295" y="2608580"/>
            <a:ext cx="1505585" cy="3441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访问请求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23850" y="2251710"/>
            <a:ext cx="1194435" cy="3441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28295" y="4394835"/>
            <a:ext cx="1603375" cy="3441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缺页状态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58873" y="3294113"/>
            <a:ext cx="435610" cy="1063587"/>
          </a:xfrm>
          <a:prstGeom prst="rect">
            <a:avLst/>
          </a:prstGeom>
          <a:noFill/>
          <a:effectLst/>
        </p:spPr>
        <p:txBody>
          <a:bodyPr vert="eaVert"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物理帧号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83506" y="1120412"/>
            <a:ext cx="2395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执行在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个页帧中：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123315" y="1447165"/>
            <a:ext cx="525145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假定最初的访问次数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a-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＞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8 b-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＞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 c-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＞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6 d-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＞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4" name="图片 133" descr="小点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8811" y="1556448"/>
            <a:ext cx="151066" cy="148997"/>
          </a:xfrm>
          <a:prstGeom prst="rect">
            <a:avLst/>
          </a:prstGeom>
          <a:effectLst/>
        </p:spPr>
      </p:pic>
      <p:sp>
        <p:nvSpPr>
          <p:cNvPr id="176" name="TextBox 175"/>
          <p:cNvSpPr txBox="1"/>
          <p:nvPr/>
        </p:nvSpPr>
        <p:spPr>
          <a:xfrm>
            <a:off x="4712335" y="2188210"/>
            <a:ext cx="665480" cy="40830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5188585" y="2188210"/>
            <a:ext cx="665480" cy="40830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13865" y="2892425"/>
            <a:ext cx="834390" cy="1464127"/>
            <a:chOff x="2359435" y="2891821"/>
            <a:chExt cx="608838" cy="1464390"/>
          </a:xfrm>
        </p:grpSpPr>
        <p:sp>
          <p:nvSpPr>
            <p:cNvPr id="60" name="TextBox 59"/>
            <p:cNvSpPr txBox="1"/>
            <p:nvPr/>
          </p:nvSpPr>
          <p:spPr>
            <a:xfrm>
              <a:off x="2382326" y="2891821"/>
              <a:ext cx="585947" cy="40837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endParaRPr lang="zh-CN" altLang="en-US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" name="TextBox 101"/>
            <p:cNvSpPr txBox="1"/>
            <p:nvPr/>
          </p:nvSpPr>
          <p:spPr>
            <a:xfrm>
              <a:off x="2410657" y="3263977"/>
              <a:ext cx="486000" cy="40837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24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" name="TextBox 103"/>
            <p:cNvSpPr txBox="1"/>
            <p:nvPr/>
          </p:nvSpPr>
          <p:spPr>
            <a:xfrm>
              <a:off x="2397399" y="3947833"/>
              <a:ext cx="486000" cy="40837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" name="TextBox 102"/>
            <p:cNvSpPr txBox="1"/>
            <p:nvPr/>
          </p:nvSpPr>
          <p:spPr>
            <a:xfrm>
              <a:off x="2359435" y="3627891"/>
              <a:ext cx="561080" cy="40837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134235" y="2899410"/>
            <a:ext cx="803275" cy="1457655"/>
            <a:chOff x="2779471" y="2898600"/>
            <a:chExt cx="585947" cy="1457492"/>
          </a:xfrm>
        </p:grpSpPr>
        <p:sp>
          <p:nvSpPr>
            <p:cNvPr id="114" name="TextBox 59"/>
            <p:cNvSpPr txBox="1"/>
            <p:nvPr/>
          </p:nvSpPr>
          <p:spPr>
            <a:xfrm>
              <a:off x="2779471" y="2898600"/>
              <a:ext cx="585947" cy="40825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endParaRPr lang="zh-CN" altLang="en-US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" name="TextBox 101"/>
            <p:cNvSpPr txBox="1"/>
            <p:nvPr/>
          </p:nvSpPr>
          <p:spPr>
            <a:xfrm>
              <a:off x="2835984" y="3263977"/>
              <a:ext cx="486000" cy="40825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24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" name="TextBox 103"/>
            <p:cNvSpPr txBox="1"/>
            <p:nvPr/>
          </p:nvSpPr>
          <p:spPr>
            <a:xfrm>
              <a:off x="2822726" y="3947833"/>
              <a:ext cx="486000" cy="40825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" name="TextBox 102"/>
            <p:cNvSpPr txBox="1"/>
            <p:nvPr/>
          </p:nvSpPr>
          <p:spPr>
            <a:xfrm>
              <a:off x="2784762" y="3627891"/>
              <a:ext cx="561080" cy="40825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645410" y="2905125"/>
            <a:ext cx="803275" cy="1454447"/>
            <a:chOff x="3290617" y="2905379"/>
            <a:chExt cx="585947" cy="1454170"/>
          </a:xfrm>
        </p:grpSpPr>
        <p:sp>
          <p:nvSpPr>
            <p:cNvPr id="118" name="TextBox 59"/>
            <p:cNvSpPr txBox="1"/>
            <p:nvPr/>
          </p:nvSpPr>
          <p:spPr>
            <a:xfrm>
              <a:off x="3290617" y="2905379"/>
              <a:ext cx="585947" cy="40822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endParaRPr lang="zh-CN" altLang="en-US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9" name="TextBox 101"/>
            <p:cNvSpPr txBox="1"/>
            <p:nvPr/>
          </p:nvSpPr>
          <p:spPr>
            <a:xfrm>
              <a:off x="3347130" y="3270756"/>
              <a:ext cx="486000" cy="40822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24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1" name="TextBox 103"/>
            <p:cNvSpPr txBox="1"/>
            <p:nvPr/>
          </p:nvSpPr>
          <p:spPr>
            <a:xfrm>
              <a:off x="3333872" y="3951322"/>
              <a:ext cx="535816" cy="40822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" name="TextBox 102"/>
            <p:cNvSpPr txBox="1"/>
            <p:nvPr/>
          </p:nvSpPr>
          <p:spPr>
            <a:xfrm>
              <a:off x="3295908" y="3634670"/>
              <a:ext cx="561080" cy="40822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126105" y="2887980"/>
            <a:ext cx="833120" cy="1471747"/>
            <a:chOff x="3771910" y="2887456"/>
            <a:chExt cx="607729" cy="1472011"/>
          </a:xfrm>
        </p:grpSpPr>
        <p:sp>
          <p:nvSpPr>
            <p:cNvPr id="123" name="TextBox 59"/>
            <p:cNvSpPr txBox="1"/>
            <p:nvPr/>
          </p:nvSpPr>
          <p:spPr>
            <a:xfrm>
              <a:off x="3771910" y="2887456"/>
              <a:ext cx="585947" cy="40837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endParaRPr lang="zh-CN" altLang="en-US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8" name="TextBox 101"/>
            <p:cNvSpPr txBox="1"/>
            <p:nvPr/>
          </p:nvSpPr>
          <p:spPr>
            <a:xfrm>
              <a:off x="3828423" y="3252833"/>
              <a:ext cx="551216" cy="40837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24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9" name="TextBox 103"/>
            <p:cNvSpPr txBox="1"/>
            <p:nvPr/>
          </p:nvSpPr>
          <p:spPr>
            <a:xfrm>
              <a:off x="3815165" y="3951089"/>
              <a:ext cx="535816" cy="40837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0" name="TextBox 102"/>
            <p:cNvSpPr txBox="1"/>
            <p:nvPr/>
          </p:nvSpPr>
          <p:spPr>
            <a:xfrm>
              <a:off x="3777201" y="3616747"/>
              <a:ext cx="561080" cy="40837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147185" y="2886710"/>
            <a:ext cx="826135" cy="1472281"/>
            <a:chOff x="4792505" y="2886556"/>
            <a:chExt cx="602438" cy="1472191"/>
          </a:xfrm>
        </p:grpSpPr>
        <p:sp>
          <p:nvSpPr>
            <p:cNvPr id="138" name="TextBox 35"/>
            <p:cNvSpPr txBox="1"/>
            <p:nvPr/>
          </p:nvSpPr>
          <p:spPr>
            <a:xfrm>
              <a:off x="4863380" y="2886556"/>
              <a:ext cx="525216" cy="40828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18</a:t>
              </a:r>
              <a:endParaRPr lang="zh-CN" altLang="en-US" sz="3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9" name="TextBox 101"/>
            <p:cNvSpPr txBox="1"/>
            <p:nvPr/>
          </p:nvSpPr>
          <p:spPr>
            <a:xfrm>
              <a:off x="4843727" y="3237811"/>
              <a:ext cx="551216" cy="40828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24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0" name="TextBox 103"/>
            <p:cNvSpPr txBox="1"/>
            <p:nvPr/>
          </p:nvSpPr>
          <p:spPr>
            <a:xfrm>
              <a:off x="4830469" y="3950467"/>
              <a:ext cx="535816" cy="40828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1" name="TextBox 102"/>
            <p:cNvSpPr txBox="1"/>
            <p:nvPr/>
          </p:nvSpPr>
          <p:spPr>
            <a:xfrm>
              <a:off x="4792505" y="3601725"/>
              <a:ext cx="561080" cy="40828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3793490" y="2730500"/>
            <a:ext cx="320675" cy="1980565"/>
            <a:chOff x="4518037" y="1556793"/>
            <a:chExt cx="234000" cy="1980775"/>
          </a:xfrm>
        </p:grpSpPr>
        <p:sp>
          <p:nvSpPr>
            <p:cNvPr id="163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64" name="Oval 101"/>
            <p:cNvSpPr/>
            <p:nvPr/>
          </p:nvSpPr>
          <p:spPr bwMode="auto">
            <a:xfrm>
              <a:off x="4518037" y="1556793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4801235" y="2730500"/>
            <a:ext cx="320675" cy="1980565"/>
            <a:chOff x="4518037" y="1556793"/>
            <a:chExt cx="234000" cy="1980775"/>
          </a:xfrm>
        </p:grpSpPr>
        <p:sp>
          <p:nvSpPr>
            <p:cNvPr id="166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67" name="Oval 101"/>
            <p:cNvSpPr/>
            <p:nvPr/>
          </p:nvSpPr>
          <p:spPr bwMode="auto">
            <a:xfrm>
              <a:off x="4518037" y="1556793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5297805" y="2730500"/>
            <a:ext cx="320675" cy="1980565"/>
            <a:chOff x="4518037" y="1556793"/>
            <a:chExt cx="234000" cy="1980775"/>
          </a:xfrm>
        </p:grpSpPr>
        <p:sp>
          <p:nvSpPr>
            <p:cNvPr id="169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70" name="Oval 101"/>
            <p:cNvSpPr/>
            <p:nvPr/>
          </p:nvSpPr>
          <p:spPr bwMode="auto">
            <a:xfrm>
              <a:off x="4518037" y="1556793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5845810" y="2719705"/>
            <a:ext cx="320675" cy="1980565"/>
            <a:chOff x="4518037" y="1556793"/>
            <a:chExt cx="234000" cy="1980775"/>
          </a:xfrm>
        </p:grpSpPr>
        <p:sp>
          <p:nvSpPr>
            <p:cNvPr id="172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73" name="Oval 101"/>
            <p:cNvSpPr/>
            <p:nvPr/>
          </p:nvSpPr>
          <p:spPr bwMode="auto">
            <a:xfrm>
              <a:off x="4518037" y="1556793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174" name="组合 173"/>
          <p:cNvGrpSpPr/>
          <p:nvPr/>
        </p:nvGrpSpPr>
        <p:grpSpPr>
          <a:xfrm>
            <a:off x="6271260" y="2719705"/>
            <a:ext cx="320675" cy="1980565"/>
            <a:chOff x="4518037" y="1556793"/>
            <a:chExt cx="234000" cy="1980775"/>
          </a:xfrm>
        </p:grpSpPr>
        <p:sp>
          <p:nvSpPr>
            <p:cNvPr id="175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78" name="Oval 101"/>
            <p:cNvSpPr/>
            <p:nvPr/>
          </p:nvSpPr>
          <p:spPr bwMode="auto">
            <a:xfrm>
              <a:off x="4518037" y="1556793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sp>
        <p:nvSpPr>
          <p:cNvPr id="179" name="TextBox 79"/>
          <p:cNvSpPr txBox="1"/>
          <p:nvPr/>
        </p:nvSpPr>
        <p:spPr>
          <a:xfrm>
            <a:off x="1602105" y="3625850"/>
            <a:ext cx="1076325" cy="40830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1600" b="1" baseline="30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endParaRPr lang="zh-CN" altLang="en-US" sz="1600" b="1" baseline="30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0" name="TextBox 79"/>
          <p:cNvSpPr txBox="1"/>
          <p:nvPr/>
        </p:nvSpPr>
        <p:spPr>
          <a:xfrm>
            <a:off x="2033905" y="2899410"/>
            <a:ext cx="1076325" cy="40830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1600" b="1" baseline="30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1600" b="1" baseline="30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1" name="TextBox 79"/>
          <p:cNvSpPr txBox="1"/>
          <p:nvPr/>
        </p:nvSpPr>
        <p:spPr>
          <a:xfrm>
            <a:off x="2569210" y="3950970"/>
            <a:ext cx="1076325" cy="40830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1600" b="1" baseline="30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endParaRPr lang="zh-CN" altLang="en-US" sz="1600" b="1" baseline="30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2" name="TextBox 79"/>
          <p:cNvSpPr txBox="1"/>
          <p:nvPr/>
        </p:nvSpPr>
        <p:spPr>
          <a:xfrm>
            <a:off x="3066415" y="3253105"/>
            <a:ext cx="1076325" cy="40830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600" b="1" baseline="30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1600" b="1" baseline="30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590925" y="2886710"/>
            <a:ext cx="916305" cy="1472281"/>
            <a:chOff x="4235831" y="2886707"/>
            <a:chExt cx="668797" cy="1472191"/>
          </a:xfrm>
        </p:grpSpPr>
        <p:sp>
          <p:nvSpPr>
            <p:cNvPr id="131" name="TextBox 35"/>
            <p:cNvSpPr txBox="1"/>
            <p:nvPr/>
          </p:nvSpPr>
          <p:spPr>
            <a:xfrm>
              <a:off x="4373065" y="2886707"/>
              <a:ext cx="525216" cy="40828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en-US" altLang="zh-CN" sz="1600" b="1" baseline="30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18</a:t>
              </a:r>
              <a:endParaRPr lang="zh-CN" altLang="en-US" sz="3600" b="1" baseline="30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5" name="TextBox 101"/>
            <p:cNvSpPr txBox="1"/>
            <p:nvPr/>
          </p:nvSpPr>
          <p:spPr>
            <a:xfrm>
              <a:off x="4353412" y="3237962"/>
              <a:ext cx="551216" cy="40828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24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6" name="TextBox 103"/>
            <p:cNvSpPr txBox="1"/>
            <p:nvPr/>
          </p:nvSpPr>
          <p:spPr>
            <a:xfrm>
              <a:off x="4340154" y="3950618"/>
              <a:ext cx="535816" cy="40828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7" name="TextBox 102"/>
            <p:cNvSpPr txBox="1"/>
            <p:nvPr/>
          </p:nvSpPr>
          <p:spPr>
            <a:xfrm>
              <a:off x="4302190" y="3601876"/>
              <a:ext cx="561080" cy="40828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3" name="AutoShape 98"/>
            <p:cNvSpPr/>
            <p:nvPr/>
          </p:nvSpPr>
          <p:spPr bwMode="auto">
            <a:xfrm>
              <a:off x="4235831" y="3168081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sp>
        <p:nvSpPr>
          <p:cNvPr id="184" name="TextBox 79"/>
          <p:cNvSpPr txBox="1"/>
          <p:nvPr/>
        </p:nvSpPr>
        <p:spPr>
          <a:xfrm>
            <a:off x="4081780" y="3238500"/>
            <a:ext cx="1076325" cy="40830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600" b="1" baseline="30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endParaRPr lang="zh-CN" altLang="en-US" sz="1600" b="1" baseline="30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634865" y="2899410"/>
            <a:ext cx="906780" cy="1465234"/>
            <a:chOff x="5280644" y="2898545"/>
            <a:chExt cx="661513" cy="1464931"/>
          </a:xfrm>
        </p:grpSpPr>
        <p:sp>
          <p:nvSpPr>
            <p:cNvPr id="142" name="TextBox 35"/>
            <p:cNvSpPr txBox="1"/>
            <p:nvPr/>
          </p:nvSpPr>
          <p:spPr>
            <a:xfrm>
              <a:off x="5416941" y="2898545"/>
              <a:ext cx="525216" cy="40822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18</a:t>
              </a:r>
              <a:endParaRPr lang="zh-CN" altLang="en-US" sz="3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3" name="TextBox 103"/>
            <p:cNvSpPr txBox="1"/>
            <p:nvPr/>
          </p:nvSpPr>
          <p:spPr>
            <a:xfrm>
              <a:off x="5384030" y="3955256"/>
              <a:ext cx="535816" cy="40822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4" name="TextBox 102"/>
            <p:cNvSpPr txBox="1"/>
            <p:nvPr/>
          </p:nvSpPr>
          <p:spPr>
            <a:xfrm>
              <a:off x="5346066" y="3613714"/>
              <a:ext cx="561080" cy="40822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5" name="TextBox 33"/>
            <p:cNvSpPr txBox="1"/>
            <p:nvPr/>
          </p:nvSpPr>
          <p:spPr>
            <a:xfrm>
              <a:off x="5388596" y="3233547"/>
              <a:ext cx="551088" cy="40822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600" b="1" baseline="30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19</a:t>
              </a:r>
              <a:endParaRPr lang="zh-CN" altLang="en-US" sz="1600" b="1" baseline="30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5" name="AutoShape 98"/>
            <p:cNvSpPr/>
            <p:nvPr/>
          </p:nvSpPr>
          <p:spPr bwMode="auto">
            <a:xfrm>
              <a:off x="5280644" y="3513320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074920" y="2899410"/>
            <a:ext cx="915670" cy="1457735"/>
            <a:chOff x="5720682" y="2898545"/>
            <a:chExt cx="668027" cy="1457848"/>
          </a:xfrm>
        </p:grpSpPr>
        <p:sp>
          <p:nvSpPr>
            <p:cNvPr id="149" name="TextBox 35"/>
            <p:cNvSpPr txBox="1"/>
            <p:nvPr/>
          </p:nvSpPr>
          <p:spPr>
            <a:xfrm>
              <a:off x="5848542" y="2898545"/>
              <a:ext cx="525216" cy="40833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18</a:t>
              </a:r>
              <a:endParaRPr lang="zh-CN" altLang="en-US" sz="3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0" name="TextBox 103"/>
            <p:cNvSpPr txBox="1"/>
            <p:nvPr/>
          </p:nvSpPr>
          <p:spPr>
            <a:xfrm>
              <a:off x="5815631" y="3948056"/>
              <a:ext cx="535816" cy="40833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2" name="TextBox 33"/>
            <p:cNvSpPr txBox="1"/>
            <p:nvPr/>
          </p:nvSpPr>
          <p:spPr>
            <a:xfrm>
              <a:off x="5820197" y="3233547"/>
              <a:ext cx="551088" cy="40833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19</a:t>
              </a:r>
              <a:endParaRPr lang="zh-CN" altLang="en-US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3" name="TextBox 32"/>
            <p:cNvSpPr txBox="1"/>
            <p:nvPr/>
          </p:nvSpPr>
          <p:spPr>
            <a:xfrm>
              <a:off x="5854332" y="3622456"/>
              <a:ext cx="534377" cy="40833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600" b="1" baseline="30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endParaRPr lang="zh-CN" altLang="en-US" sz="4000" b="1" baseline="30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6" name="AutoShape 98"/>
            <p:cNvSpPr/>
            <p:nvPr/>
          </p:nvSpPr>
          <p:spPr bwMode="auto">
            <a:xfrm>
              <a:off x="5720682" y="3897543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628640" y="2882900"/>
            <a:ext cx="944880" cy="1478063"/>
            <a:chOff x="6274409" y="2882260"/>
            <a:chExt cx="689696" cy="1478207"/>
          </a:xfrm>
        </p:grpSpPr>
        <p:sp>
          <p:nvSpPr>
            <p:cNvPr id="154" name="TextBox 35"/>
            <p:cNvSpPr txBox="1"/>
            <p:nvPr/>
          </p:nvSpPr>
          <p:spPr>
            <a:xfrm>
              <a:off x="6379892" y="2882260"/>
              <a:ext cx="525216" cy="40834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18</a:t>
              </a:r>
              <a:endParaRPr lang="zh-CN" altLang="en-US" sz="3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5" name="TextBox 33"/>
            <p:cNvSpPr txBox="1"/>
            <p:nvPr/>
          </p:nvSpPr>
          <p:spPr>
            <a:xfrm>
              <a:off x="6351547" y="3217262"/>
              <a:ext cx="551088" cy="40834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19</a:t>
              </a:r>
              <a:endParaRPr lang="zh-CN" altLang="en-US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6" name="TextBox 32"/>
            <p:cNvSpPr txBox="1"/>
            <p:nvPr/>
          </p:nvSpPr>
          <p:spPr>
            <a:xfrm>
              <a:off x="6385682" y="3606171"/>
              <a:ext cx="534377" cy="40834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endParaRPr lang="zh-CN" altLang="en-US" sz="40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7" name="TextBox 31"/>
            <p:cNvSpPr txBox="1"/>
            <p:nvPr/>
          </p:nvSpPr>
          <p:spPr>
            <a:xfrm>
              <a:off x="6354279" y="3952122"/>
              <a:ext cx="609826" cy="40834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600" b="1" baseline="30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endParaRPr lang="zh-CN" altLang="en-US" sz="1600" b="1" baseline="30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7" name="AutoShape 98"/>
            <p:cNvSpPr/>
            <p:nvPr/>
          </p:nvSpPr>
          <p:spPr bwMode="auto">
            <a:xfrm>
              <a:off x="6274409" y="4246936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047105" y="2902585"/>
            <a:ext cx="984885" cy="1446233"/>
            <a:chOff x="6691978" y="2901805"/>
            <a:chExt cx="718679" cy="1446097"/>
          </a:xfrm>
        </p:grpSpPr>
        <p:sp>
          <p:nvSpPr>
            <p:cNvPr id="158" name="TextBox 33"/>
            <p:cNvSpPr txBox="1"/>
            <p:nvPr/>
          </p:nvSpPr>
          <p:spPr>
            <a:xfrm>
              <a:off x="6798099" y="3211975"/>
              <a:ext cx="551088" cy="40826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19</a:t>
              </a:r>
              <a:endParaRPr lang="zh-CN" altLang="en-US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9" name="TextBox 32"/>
            <p:cNvSpPr txBox="1"/>
            <p:nvPr/>
          </p:nvSpPr>
          <p:spPr>
            <a:xfrm>
              <a:off x="6832234" y="3600884"/>
              <a:ext cx="534377" cy="40826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endParaRPr lang="zh-CN" altLang="en-US" sz="40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0" name="TextBox 31"/>
            <p:cNvSpPr txBox="1"/>
            <p:nvPr/>
          </p:nvSpPr>
          <p:spPr>
            <a:xfrm>
              <a:off x="6800831" y="3939635"/>
              <a:ext cx="609826" cy="40826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endParaRPr lang="zh-CN" altLang="en-US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" name="TextBox 30"/>
            <p:cNvSpPr txBox="1"/>
            <p:nvPr/>
          </p:nvSpPr>
          <p:spPr>
            <a:xfrm>
              <a:off x="6815788" y="2901805"/>
              <a:ext cx="551324" cy="40826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en-US" altLang="zh-CN" sz="1600" b="1" baseline="30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17</a:t>
              </a:r>
              <a:endParaRPr lang="zh-CN" altLang="en-US" sz="4400" b="1" baseline="30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8" name="AutoShape 98"/>
            <p:cNvSpPr/>
            <p:nvPr/>
          </p:nvSpPr>
          <p:spPr bwMode="auto">
            <a:xfrm>
              <a:off x="6691978" y="3182044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ldLvl="0" animBg="1"/>
      <p:bldP spid="179" grpId="1" bldLvl="0" animBg="1"/>
      <p:bldP spid="179" grpId="2" bldLvl="0" animBg="1"/>
      <p:bldP spid="180" grpId="0" bldLvl="0" animBg="1"/>
      <p:bldP spid="180" grpId="1" bldLvl="0" animBg="1"/>
      <p:bldP spid="180" grpId="2" bldLvl="0" animBg="1"/>
      <p:bldP spid="181" grpId="0" bldLvl="0" animBg="1"/>
      <p:bldP spid="181" grpId="1" bldLvl="0" animBg="1"/>
      <p:bldP spid="181" grpId="2" bldLvl="0" animBg="1"/>
      <p:bldP spid="182" grpId="0" bldLvl="0" animBg="1"/>
      <p:bldP spid="182" grpId="1" bldLvl="0" animBg="1"/>
      <p:bldP spid="182" grpId="2" bldLvl="0" animBg="1"/>
      <p:bldP spid="184" grpId="0" bldLvl="0" animBg="1"/>
      <p:bldP spid="184" grpId="1" bldLvl="0" animBg="1"/>
      <p:bldP spid="184" grpId="2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75656" y="929316"/>
            <a:ext cx="5251689" cy="3872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页面置换算法的概念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77949" y="1242590"/>
            <a:ext cx="3005158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局部页面置换算法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31246" y="1600829"/>
            <a:ext cx="4357718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最优页面置换算法 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(OPT, optimal)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31246" y="1921976"/>
            <a:ext cx="2507915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先进先出算法 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(FIFO)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31246" y="2241818"/>
            <a:ext cx="5572164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最近最久未使用算法 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(LRU, Least Recently Used)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31246" y="3193726"/>
            <a:ext cx="1793535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en-US" altLang="zh-CN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Belady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现象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31246" y="3526162"/>
            <a:ext cx="4357718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LRU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FIFO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Clock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的比较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9" name="图片 3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666" y="3620178"/>
            <a:ext cx="151066" cy="148997"/>
          </a:xfrm>
          <a:prstGeom prst="rect">
            <a:avLst/>
          </a:prstGeom>
          <a:effectLst/>
        </p:spPr>
      </p:pic>
      <p:pic>
        <p:nvPicPr>
          <p:cNvPr id="40" name="图片 3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666" y="3295327"/>
            <a:ext cx="151066" cy="148997"/>
          </a:xfrm>
          <a:prstGeom prst="rect">
            <a:avLst/>
          </a:prstGeom>
          <a:effectLst/>
        </p:spPr>
      </p:pic>
      <p:pic>
        <p:nvPicPr>
          <p:cNvPr id="41" name="图片 4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666" y="2335201"/>
            <a:ext cx="151066" cy="148997"/>
          </a:xfrm>
          <a:prstGeom prst="rect">
            <a:avLst/>
          </a:prstGeom>
          <a:effectLst/>
        </p:spPr>
      </p:pic>
      <p:pic>
        <p:nvPicPr>
          <p:cNvPr id="42" name="图片 4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666" y="2030985"/>
            <a:ext cx="151066" cy="148997"/>
          </a:xfrm>
          <a:prstGeom prst="rect">
            <a:avLst/>
          </a:prstGeom>
          <a:effectLst/>
        </p:spPr>
      </p:pic>
      <p:pic>
        <p:nvPicPr>
          <p:cNvPr id="43" name="图片 4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666" y="1698549"/>
            <a:ext cx="151066" cy="148997"/>
          </a:xfrm>
          <a:prstGeom prst="rect">
            <a:avLst/>
          </a:prstGeom>
          <a:effectLst/>
        </p:spPr>
      </p:pic>
      <p:sp>
        <p:nvSpPr>
          <p:cNvPr id="45" name="TextBox 44"/>
          <p:cNvSpPr txBox="1"/>
          <p:nvPr/>
        </p:nvSpPr>
        <p:spPr>
          <a:xfrm>
            <a:off x="1145638" y="12425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44749" y="91556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31246" y="2561894"/>
            <a:ext cx="5572164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时钟页面置换算法 (Clock)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4" name="图片 4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666" y="2655277"/>
            <a:ext cx="151066" cy="148997"/>
          </a:xfrm>
          <a:prstGeom prst="rect">
            <a:avLst/>
          </a:prstGeom>
          <a:effectLst/>
        </p:spPr>
      </p:pic>
      <p:sp>
        <p:nvSpPr>
          <p:cNvPr id="46" name="TextBox 45"/>
          <p:cNvSpPr txBox="1"/>
          <p:nvPr/>
        </p:nvSpPr>
        <p:spPr>
          <a:xfrm>
            <a:off x="1731246" y="2876112"/>
            <a:ext cx="5572164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最不常用算法 (LFU, Least Frequently Used)</a:t>
            </a:r>
          </a:p>
        </p:txBody>
      </p:sp>
      <p:pic>
        <p:nvPicPr>
          <p:cNvPr id="47" name="图片 46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666" y="2969495"/>
            <a:ext cx="151066" cy="148997"/>
          </a:xfrm>
          <a:prstGeom prst="rect">
            <a:avLst/>
          </a:prstGeom>
          <a:effectLst/>
        </p:spPr>
      </p:pic>
      <p:sp>
        <p:nvSpPr>
          <p:cNvPr id="22" name="TextBox 27"/>
          <p:cNvSpPr txBox="1"/>
          <p:nvPr/>
        </p:nvSpPr>
        <p:spPr>
          <a:xfrm>
            <a:off x="1163622" y="381206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8"/>
          <p:cNvSpPr txBox="1"/>
          <p:nvPr/>
        </p:nvSpPr>
        <p:spPr>
          <a:xfrm>
            <a:off x="1477949" y="3812063"/>
            <a:ext cx="3005158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1905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全局页面置换算法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7" name="图片 26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8" name="图片 27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000" b="1" spc="-100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Belady</a:t>
            </a:r>
            <a:r>
              <a:rPr lang="zh-TW" altLang="en-US" sz="30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现象</a:t>
            </a:r>
            <a:endParaRPr lang="zh-CN" altLang="en-US" sz="30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59163" y="2830210"/>
            <a:ext cx="4212903" cy="677644"/>
            <a:chOff x="859163" y="2830210"/>
            <a:chExt cx="4212903" cy="677644"/>
          </a:xfrm>
        </p:grpSpPr>
        <p:sp>
          <p:nvSpPr>
            <p:cNvPr id="19" name="TextBox 18"/>
            <p:cNvSpPr txBox="1"/>
            <p:nvPr/>
          </p:nvSpPr>
          <p:spPr>
            <a:xfrm>
              <a:off x="1177724" y="2830210"/>
              <a:ext cx="1465450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defTabSz="-635">
                <a:lnSpc>
                  <a:spcPct val="95000"/>
                </a:lnSpc>
                <a:spcBef>
                  <a:spcPct val="0"/>
                </a:spcBef>
                <a:tabLst>
                  <a:tab pos="71564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思考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31021" y="3138522"/>
              <a:ext cx="364104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哪些置换算法没有</a:t>
              </a:r>
              <a:r>
                <a:rPr lang="en-US" altLang="zh-CN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Belady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现象？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0" name="图片 3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3240123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5" name="TextBox 44"/>
            <p:cNvSpPr txBox="1"/>
            <p:nvPr/>
          </p:nvSpPr>
          <p:spPr>
            <a:xfrm>
              <a:off x="859163" y="28302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524" y="1925890"/>
            <a:ext cx="6513558" cy="984560"/>
            <a:chOff x="844524" y="1925890"/>
            <a:chExt cx="6513558" cy="984560"/>
          </a:xfrm>
        </p:grpSpPr>
        <p:sp>
          <p:nvSpPr>
            <p:cNvPr id="18" name="TextBox 17"/>
            <p:cNvSpPr txBox="1"/>
            <p:nvPr/>
          </p:nvSpPr>
          <p:spPr>
            <a:xfrm>
              <a:off x="1175432" y="1925890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defTabSz="-635">
                <a:lnSpc>
                  <a:spcPct val="95000"/>
                </a:lnSpc>
                <a:spcBef>
                  <a:spcPct val="0"/>
                </a:spcBef>
                <a:tabLst>
                  <a:tab pos="71564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原因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31020" y="2249742"/>
              <a:ext cx="5927062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FIFO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算法的置换特征与进程访问内存的动态特征矛盾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31021" y="2541118"/>
              <a:ext cx="566125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6350" lvl="1"/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被它置换出去的页面并不一定是进程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近期</a:t>
              </a: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不会访问的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634501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35875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8" name="TextBox 47"/>
            <p:cNvSpPr txBox="1"/>
            <p:nvPr/>
          </p:nvSpPr>
          <p:spPr>
            <a:xfrm>
              <a:off x="844524" y="192589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524" y="1001553"/>
            <a:ext cx="6584995" cy="996112"/>
            <a:chOff x="844524" y="1001553"/>
            <a:chExt cx="6584995" cy="996112"/>
          </a:xfrm>
        </p:grpSpPr>
        <p:sp>
          <p:nvSpPr>
            <p:cNvPr id="10" name="TextBox 9"/>
            <p:cNvSpPr txBox="1"/>
            <p:nvPr/>
          </p:nvSpPr>
          <p:spPr>
            <a:xfrm>
              <a:off x="1175432" y="1001553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defTabSz="-635">
                <a:lnSpc>
                  <a:spcPct val="95000"/>
                </a:lnSpc>
                <a:spcBef>
                  <a:spcPct val="0"/>
                </a:spcBef>
                <a:tabLst>
                  <a:tab pos="71564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现象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31020" y="1351334"/>
              <a:ext cx="5998499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采用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FIFO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等算法时，可能出现分配的物理页面数增加，缺页次数反而升高的异常现象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5105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9" name="TextBox 48"/>
            <p:cNvSpPr txBox="1"/>
            <p:nvPr/>
          </p:nvSpPr>
          <p:spPr>
            <a:xfrm>
              <a:off x="844524" y="100155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>
          <a:xfrm>
            <a:off x="960506" y="2091087"/>
            <a:ext cx="6429420" cy="2345996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0" y="214296"/>
            <a:ext cx="914400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FIFO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算法有Belady现象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5" name="直接连接符 154"/>
          <p:cNvCxnSpPr/>
          <p:nvPr/>
        </p:nvCxnSpPr>
        <p:spPr>
          <a:xfrm rot="10800000" flipH="1">
            <a:off x="980217" y="2537768"/>
            <a:ext cx="639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 rot="10800000" flipH="1">
            <a:off x="980217" y="3983037"/>
            <a:ext cx="639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>
          <a:xfrm rot="10800000" flipH="1">
            <a:off x="980217" y="3517898"/>
            <a:ext cx="639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/>
          <p:nvPr/>
        </p:nvCxnSpPr>
        <p:spPr>
          <a:xfrm rot="10800000" flipH="1">
            <a:off x="980217" y="3051170"/>
            <a:ext cx="639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/>
          <p:nvPr/>
        </p:nvCxnSpPr>
        <p:spPr>
          <a:xfrm flipH="1">
            <a:off x="6999304" y="210483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flipH="1">
            <a:off x="6570676" y="210483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 flipH="1">
            <a:off x="6142048" y="210483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/>
          <p:nvPr/>
        </p:nvCxnSpPr>
        <p:spPr>
          <a:xfrm flipH="1">
            <a:off x="5721358" y="210483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/>
          <p:nvPr/>
        </p:nvCxnSpPr>
        <p:spPr>
          <a:xfrm flipH="1">
            <a:off x="5284792" y="210483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/>
          <p:nvPr/>
        </p:nvCxnSpPr>
        <p:spPr>
          <a:xfrm flipH="1">
            <a:off x="4856164" y="210483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>
          <a:xfrm flipH="1">
            <a:off x="4427536" y="210483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 flipH="1">
            <a:off x="4006846" y="210483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 flipH="1">
            <a:off x="3570279" y="210483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 flipH="1">
            <a:off x="3141651" y="210483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/>
        </p:nvCxnSpPr>
        <p:spPr>
          <a:xfrm flipH="1">
            <a:off x="2713024" y="210483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 flipH="1">
            <a:off x="2279408" y="2104837"/>
            <a:ext cx="8164" cy="2332246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1143000" y="2129790"/>
            <a:ext cx="9194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FIFO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2755570" y="212952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3190921" y="212952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3612826" y="212952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048177" y="212952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470082" y="212952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4905433" y="212952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5327338" y="212952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5744591" y="212952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6166496" y="212952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6601847" y="212952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7023752" y="212952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327338" y="2607563"/>
            <a:ext cx="327607" cy="1339816"/>
            <a:chOff x="5327338" y="2607563"/>
            <a:chExt cx="327607" cy="1339816"/>
          </a:xfrm>
        </p:grpSpPr>
        <p:sp>
          <p:nvSpPr>
            <p:cNvPr id="205" name="TextBox 204"/>
            <p:cNvSpPr txBox="1"/>
            <p:nvPr/>
          </p:nvSpPr>
          <p:spPr>
            <a:xfrm>
              <a:off x="5327338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327338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5327338" y="357804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744591" y="2607563"/>
            <a:ext cx="327607" cy="1339816"/>
            <a:chOff x="5744591" y="2607563"/>
            <a:chExt cx="327607" cy="1339816"/>
          </a:xfrm>
        </p:grpSpPr>
        <p:sp>
          <p:nvSpPr>
            <p:cNvPr id="206" name="TextBox 205"/>
            <p:cNvSpPr txBox="1"/>
            <p:nvPr/>
          </p:nvSpPr>
          <p:spPr>
            <a:xfrm>
              <a:off x="5744591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5744591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5744591" y="357804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023752" y="2607563"/>
            <a:ext cx="327607" cy="1339816"/>
            <a:chOff x="7023752" y="2607563"/>
            <a:chExt cx="327607" cy="1339816"/>
          </a:xfrm>
        </p:grpSpPr>
        <p:sp>
          <p:nvSpPr>
            <p:cNvPr id="209" name="TextBox 208"/>
            <p:cNvSpPr txBox="1"/>
            <p:nvPr/>
          </p:nvSpPr>
          <p:spPr>
            <a:xfrm>
              <a:off x="7023752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7023752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7023752" y="357804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8" name="TextBox 247"/>
          <p:cNvSpPr txBox="1"/>
          <p:nvPr/>
        </p:nvSpPr>
        <p:spPr>
          <a:xfrm>
            <a:off x="1321497" y="355133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头</a:t>
            </a:r>
            <a:endParaRPr lang="zh-CN" altLang="en-US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1043608" y="4006675"/>
            <a:ext cx="1124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缺页状态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2357422" y="212952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1538" y="1203598"/>
            <a:ext cx="550548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访问顺序 : 1, 2, 3, 4, 1, 2, 5, 1, 2, 3, 4, 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071538" y="1672734"/>
            <a:ext cx="443656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物理页面数: 3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1142976" y="2607563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尾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TextBox 247"/>
          <p:cNvSpPr txBox="1"/>
          <p:nvPr/>
        </p:nvSpPr>
        <p:spPr>
          <a:xfrm>
            <a:off x="1323158" y="3086191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头</a:t>
            </a:r>
            <a:endParaRPr lang="zh-CN" altLang="en-US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TextBox 247"/>
          <p:cNvSpPr txBox="1"/>
          <p:nvPr/>
        </p:nvSpPr>
        <p:spPr>
          <a:xfrm>
            <a:off x="1327639" y="261441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头</a:t>
            </a:r>
            <a:endParaRPr lang="zh-CN" altLang="en-US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333665" y="2607563"/>
            <a:ext cx="327607" cy="1673778"/>
            <a:chOff x="2333665" y="2607563"/>
            <a:chExt cx="327607" cy="1673778"/>
          </a:xfrm>
        </p:grpSpPr>
        <p:sp>
          <p:nvSpPr>
            <p:cNvPr id="198" name="TextBox 197"/>
            <p:cNvSpPr txBox="1"/>
            <p:nvPr/>
          </p:nvSpPr>
          <p:spPr>
            <a:xfrm>
              <a:off x="2333665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" name="AutoShape 100"/>
            <p:cNvSpPr>
              <a:spLocks noChangeArrowheads="1"/>
            </p:cNvSpPr>
            <p:nvPr/>
          </p:nvSpPr>
          <p:spPr bwMode="auto">
            <a:xfrm>
              <a:off x="2404738" y="4101341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755570" y="2607563"/>
            <a:ext cx="327607" cy="1678130"/>
            <a:chOff x="2755570" y="2607563"/>
            <a:chExt cx="327607" cy="1678130"/>
          </a:xfrm>
        </p:grpSpPr>
        <p:sp>
          <p:nvSpPr>
            <p:cNvPr id="199" name="TextBox 198"/>
            <p:cNvSpPr txBox="1"/>
            <p:nvPr/>
          </p:nvSpPr>
          <p:spPr>
            <a:xfrm>
              <a:off x="2755570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2755570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0" name="AutoShape 100"/>
            <p:cNvSpPr>
              <a:spLocks noChangeArrowheads="1"/>
            </p:cNvSpPr>
            <p:nvPr/>
          </p:nvSpPr>
          <p:spPr bwMode="auto">
            <a:xfrm>
              <a:off x="2838840" y="4105693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190921" y="2607563"/>
            <a:ext cx="327607" cy="1678130"/>
            <a:chOff x="3190921" y="2607563"/>
            <a:chExt cx="327607" cy="1678130"/>
          </a:xfrm>
        </p:grpSpPr>
        <p:sp>
          <p:nvSpPr>
            <p:cNvPr id="200" name="TextBox 199"/>
            <p:cNvSpPr txBox="1"/>
            <p:nvPr/>
          </p:nvSpPr>
          <p:spPr>
            <a:xfrm>
              <a:off x="3190921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3190921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3190921" y="357804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" name="AutoShape 100"/>
            <p:cNvSpPr>
              <a:spLocks noChangeArrowheads="1"/>
            </p:cNvSpPr>
            <p:nvPr/>
          </p:nvSpPr>
          <p:spPr bwMode="auto">
            <a:xfrm>
              <a:off x="3257942" y="4105693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612826" y="2607563"/>
            <a:ext cx="327607" cy="1678130"/>
            <a:chOff x="3612826" y="2607563"/>
            <a:chExt cx="327607" cy="1678130"/>
          </a:xfrm>
        </p:grpSpPr>
        <p:sp>
          <p:nvSpPr>
            <p:cNvPr id="201" name="TextBox 200"/>
            <p:cNvSpPr txBox="1"/>
            <p:nvPr/>
          </p:nvSpPr>
          <p:spPr>
            <a:xfrm>
              <a:off x="3612826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3612826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3612826" y="357804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" name="AutoShape 100"/>
            <p:cNvSpPr>
              <a:spLocks noChangeArrowheads="1"/>
            </p:cNvSpPr>
            <p:nvPr/>
          </p:nvSpPr>
          <p:spPr bwMode="auto">
            <a:xfrm>
              <a:off x="3691418" y="4105693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048177" y="2607563"/>
            <a:ext cx="327607" cy="1671254"/>
            <a:chOff x="4048177" y="2607563"/>
            <a:chExt cx="327607" cy="1671254"/>
          </a:xfrm>
        </p:grpSpPr>
        <p:sp>
          <p:nvSpPr>
            <p:cNvPr id="202" name="TextBox 201"/>
            <p:cNvSpPr txBox="1"/>
            <p:nvPr/>
          </p:nvSpPr>
          <p:spPr>
            <a:xfrm>
              <a:off x="4048177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4048177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4048177" y="357804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" name="AutoShape 100"/>
            <p:cNvSpPr>
              <a:spLocks noChangeArrowheads="1"/>
            </p:cNvSpPr>
            <p:nvPr/>
          </p:nvSpPr>
          <p:spPr bwMode="auto">
            <a:xfrm>
              <a:off x="4110520" y="4098817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470082" y="2607563"/>
            <a:ext cx="327607" cy="1667505"/>
            <a:chOff x="4470082" y="2607563"/>
            <a:chExt cx="327607" cy="1667505"/>
          </a:xfrm>
        </p:grpSpPr>
        <p:sp>
          <p:nvSpPr>
            <p:cNvPr id="203" name="TextBox 202"/>
            <p:cNvSpPr txBox="1"/>
            <p:nvPr/>
          </p:nvSpPr>
          <p:spPr>
            <a:xfrm>
              <a:off x="4470082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4470082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4470082" y="357804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" name="AutoShape 100"/>
            <p:cNvSpPr>
              <a:spLocks noChangeArrowheads="1"/>
            </p:cNvSpPr>
            <p:nvPr/>
          </p:nvSpPr>
          <p:spPr bwMode="auto">
            <a:xfrm>
              <a:off x="4529622" y="40950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905433" y="2607563"/>
            <a:ext cx="327607" cy="1667505"/>
            <a:chOff x="4905433" y="2607563"/>
            <a:chExt cx="327607" cy="1667505"/>
          </a:xfrm>
        </p:grpSpPr>
        <p:sp>
          <p:nvSpPr>
            <p:cNvPr id="204" name="TextBox 203"/>
            <p:cNvSpPr txBox="1"/>
            <p:nvPr/>
          </p:nvSpPr>
          <p:spPr>
            <a:xfrm>
              <a:off x="4905433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4905433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4905433" y="357804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" name="AutoShape 100"/>
            <p:cNvSpPr>
              <a:spLocks noChangeArrowheads="1"/>
            </p:cNvSpPr>
            <p:nvPr/>
          </p:nvSpPr>
          <p:spPr bwMode="auto">
            <a:xfrm>
              <a:off x="4956662" y="40950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166496" y="2607563"/>
            <a:ext cx="327607" cy="1667505"/>
            <a:chOff x="6166496" y="2607563"/>
            <a:chExt cx="327607" cy="1667505"/>
          </a:xfrm>
        </p:grpSpPr>
        <p:sp>
          <p:nvSpPr>
            <p:cNvPr id="207" name="TextBox 206"/>
            <p:cNvSpPr txBox="1"/>
            <p:nvPr/>
          </p:nvSpPr>
          <p:spPr>
            <a:xfrm>
              <a:off x="6166496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6166496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6166496" y="357804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" name="AutoShape 100"/>
            <p:cNvSpPr>
              <a:spLocks noChangeArrowheads="1"/>
            </p:cNvSpPr>
            <p:nvPr/>
          </p:nvSpPr>
          <p:spPr bwMode="auto">
            <a:xfrm>
              <a:off x="6248153" y="40950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601847" y="2607563"/>
            <a:ext cx="327607" cy="1667505"/>
            <a:chOff x="6601847" y="2607563"/>
            <a:chExt cx="327607" cy="1667505"/>
          </a:xfrm>
        </p:grpSpPr>
        <p:sp>
          <p:nvSpPr>
            <p:cNvPr id="208" name="TextBox 207"/>
            <p:cNvSpPr txBox="1"/>
            <p:nvPr/>
          </p:nvSpPr>
          <p:spPr>
            <a:xfrm>
              <a:off x="6601847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6601847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6601847" y="357804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" name="AutoShape 100"/>
            <p:cNvSpPr>
              <a:spLocks noChangeArrowheads="1"/>
            </p:cNvSpPr>
            <p:nvPr/>
          </p:nvSpPr>
          <p:spPr bwMode="auto">
            <a:xfrm>
              <a:off x="6675032" y="40950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sp>
        <p:nvSpPr>
          <p:cNvPr id="130" name="TextBox 84"/>
          <p:cNvSpPr txBox="1"/>
          <p:nvPr/>
        </p:nvSpPr>
        <p:spPr>
          <a:xfrm>
            <a:off x="3289821" y="1678800"/>
            <a:ext cx="443656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缺页次数: 9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/>
      <p:bldP spid="247" grpId="0"/>
      <p:bldP spid="87" grpId="0"/>
      <p:bldP spid="87" grpId="1"/>
      <p:bldP spid="88" grpId="0"/>
      <p:bldP spid="88" grpId="1"/>
      <p:bldP spid="130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>
          <a:xfrm>
            <a:off x="960506" y="1902406"/>
            <a:ext cx="6429420" cy="2794114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5" name="直接连接符 154"/>
          <p:cNvCxnSpPr/>
          <p:nvPr/>
        </p:nvCxnSpPr>
        <p:spPr>
          <a:xfrm rot="10800000" flipH="1">
            <a:off x="980217" y="2349086"/>
            <a:ext cx="639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 rot="10800000" flipH="1">
            <a:off x="980217" y="3794355"/>
            <a:ext cx="639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>
          <a:xfrm rot="10800000" flipH="1">
            <a:off x="980217" y="3329216"/>
            <a:ext cx="639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/>
          <p:nvPr/>
        </p:nvCxnSpPr>
        <p:spPr>
          <a:xfrm rot="10800000" flipH="1">
            <a:off x="980217" y="2862488"/>
            <a:ext cx="639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/>
          <p:nvPr/>
        </p:nvCxnSpPr>
        <p:spPr>
          <a:xfrm rot="5400000">
            <a:off x="5621298" y="329416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rot="5400000">
            <a:off x="5192670" y="329416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 rot="5400000">
            <a:off x="4764042" y="329416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/>
          <p:nvPr/>
        </p:nvCxnSpPr>
        <p:spPr>
          <a:xfrm rot="5400000">
            <a:off x="4343352" y="329416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/>
          <p:nvPr/>
        </p:nvCxnSpPr>
        <p:spPr>
          <a:xfrm rot="5400000">
            <a:off x="3906786" y="329416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/>
          <p:nvPr/>
        </p:nvCxnSpPr>
        <p:spPr>
          <a:xfrm rot="5400000">
            <a:off x="3478158" y="329416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>
          <a:xfrm rot="5400000">
            <a:off x="3049530" y="329416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 rot="5400000">
            <a:off x="2628840" y="329416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 rot="5400000">
            <a:off x="2192273" y="329416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 rot="5400000">
            <a:off x="1763645" y="329416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/>
        </p:nvCxnSpPr>
        <p:spPr>
          <a:xfrm rot="5400000">
            <a:off x="1335018" y="329416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 rot="5400000">
            <a:off x="907978" y="329416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1143000" y="1940560"/>
            <a:ext cx="9664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FIFO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2755570" y="194084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3190921" y="194084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3612826" y="194084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048177" y="194084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470082" y="194084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4905433" y="194084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5327338" y="194084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5744591" y="194084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6166496" y="194084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6601847" y="194084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7023752" y="194084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1142976" y="2418881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尾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971600" y="428535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缺页状态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2357422" y="194084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1071538" y="1059582"/>
            <a:ext cx="550548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访问顺序 : 1, 2, 3, 4, 1, 2, 5, 1, 2, 3, 4, 5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1071538" y="1513958"/>
            <a:ext cx="264903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物理页面数: 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4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cxnSp>
        <p:nvCxnSpPr>
          <p:cNvPr id="260" name="直接连接符 259"/>
          <p:cNvCxnSpPr/>
          <p:nvPr/>
        </p:nvCxnSpPr>
        <p:spPr>
          <a:xfrm rot="10800000" flipH="1">
            <a:off x="980217" y="4271066"/>
            <a:ext cx="639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1316412" y="384815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头</a:t>
            </a:r>
            <a:endParaRPr lang="zh-CN" altLang="en-US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048177" y="2418881"/>
            <a:ext cx="327607" cy="1798607"/>
            <a:chOff x="4048177" y="2418881"/>
            <a:chExt cx="327607" cy="1798607"/>
          </a:xfrm>
        </p:grpSpPr>
        <p:sp>
          <p:nvSpPr>
            <p:cNvPr id="202" name="TextBox 201"/>
            <p:cNvSpPr txBox="1"/>
            <p:nvPr/>
          </p:nvSpPr>
          <p:spPr>
            <a:xfrm>
              <a:off x="4048177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4048177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4048177" y="3389365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4048177" y="3848156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470082" y="2418881"/>
            <a:ext cx="327607" cy="1798607"/>
            <a:chOff x="4470082" y="2418881"/>
            <a:chExt cx="327607" cy="1798607"/>
          </a:xfrm>
        </p:grpSpPr>
        <p:sp>
          <p:nvSpPr>
            <p:cNvPr id="203" name="TextBox 202"/>
            <p:cNvSpPr txBox="1"/>
            <p:nvPr/>
          </p:nvSpPr>
          <p:spPr>
            <a:xfrm>
              <a:off x="4470082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4470082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4470082" y="3389365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4470082" y="3848156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8" name="TextBox 270"/>
          <p:cNvSpPr txBox="1"/>
          <p:nvPr/>
        </p:nvSpPr>
        <p:spPr>
          <a:xfrm>
            <a:off x="1311497" y="338833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头</a:t>
            </a:r>
            <a:endParaRPr lang="zh-CN" altLang="en-US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TextBox 270"/>
          <p:cNvSpPr txBox="1"/>
          <p:nvPr/>
        </p:nvSpPr>
        <p:spPr>
          <a:xfrm>
            <a:off x="1316808" y="289146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头</a:t>
            </a:r>
            <a:endParaRPr lang="zh-CN" altLang="en-US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0" name="TextBox 270"/>
          <p:cNvSpPr txBox="1"/>
          <p:nvPr/>
        </p:nvSpPr>
        <p:spPr>
          <a:xfrm>
            <a:off x="1334327" y="2425231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头</a:t>
            </a:r>
            <a:endParaRPr lang="zh-CN" altLang="en-US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" name="TextBox 257"/>
          <p:cNvSpPr txBox="1"/>
          <p:nvPr/>
        </p:nvSpPr>
        <p:spPr>
          <a:xfrm>
            <a:off x="3327737" y="1513958"/>
            <a:ext cx="2253404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缺页次数: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10</a:t>
            </a:r>
            <a:endParaRPr lang="zh-CN" altLang="en-US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333665" y="2418881"/>
            <a:ext cx="327607" cy="2144324"/>
            <a:chOff x="2333665" y="2418881"/>
            <a:chExt cx="327607" cy="2144324"/>
          </a:xfrm>
        </p:grpSpPr>
        <p:sp>
          <p:nvSpPr>
            <p:cNvPr id="198" name="TextBox 197"/>
            <p:cNvSpPr txBox="1"/>
            <p:nvPr/>
          </p:nvSpPr>
          <p:spPr>
            <a:xfrm>
              <a:off x="2333665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" name="AutoShape 100"/>
            <p:cNvSpPr>
              <a:spLocks noChangeArrowheads="1"/>
            </p:cNvSpPr>
            <p:nvPr/>
          </p:nvSpPr>
          <p:spPr bwMode="auto">
            <a:xfrm>
              <a:off x="2384322" y="4383205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55570" y="2418881"/>
            <a:ext cx="327607" cy="2136036"/>
            <a:chOff x="2755570" y="2418881"/>
            <a:chExt cx="327607" cy="2136036"/>
          </a:xfrm>
        </p:grpSpPr>
        <p:sp>
          <p:nvSpPr>
            <p:cNvPr id="199" name="TextBox 198"/>
            <p:cNvSpPr txBox="1"/>
            <p:nvPr/>
          </p:nvSpPr>
          <p:spPr>
            <a:xfrm>
              <a:off x="2755570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2755570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" name="AutoShape 100"/>
            <p:cNvSpPr>
              <a:spLocks noChangeArrowheads="1"/>
            </p:cNvSpPr>
            <p:nvPr/>
          </p:nvSpPr>
          <p:spPr bwMode="auto">
            <a:xfrm>
              <a:off x="2829373" y="4374917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190921" y="2418881"/>
            <a:ext cx="327607" cy="2136036"/>
            <a:chOff x="3190921" y="2418881"/>
            <a:chExt cx="327607" cy="2136036"/>
          </a:xfrm>
        </p:grpSpPr>
        <p:sp>
          <p:nvSpPr>
            <p:cNvPr id="200" name="TextBox 199"/>
            <p:cNvSpPr txBox="1"/>
            <p:nvPr/>
          </p:nvSpPr>
          <p:spPr>
            <a:xfrm>
              <a:off x="3190921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3190921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3190921" y="3389365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" name="AutoShape 100"/>
            <p:cNvSpPr>
              <a:spLocks noChangeArrowheads="1"/>
            </p:cNvSpPr>
            <p:nvPr/>
          </p:nvSpPr>
          <p:spPr bwMode="auto">
            <a:xfrm>
              <a:off x="3255456" y="4374917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612826" y="2418881"/>
            <a:ext cx="358087" cy="2136036"/>
            <a:chOff x="3612826" y="2418881"/>
            <a:chExt cx="358087" cy="2136036"/>
          </a:xfrm>
        </p:grpSpPr>
        <p:sp>
          <p:nvSpPr>
            <p:cNvPr id="201" name="TextBox 200"/>
            <p:cNvSpPr txBox="1"/>
            <p:nvPr/>
          </p:nvSpPr>
          <p:spPr>
            <a:xfrm>
              <a:off x="3612826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3612826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3612826" y="3389365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643306" y="3848156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" name="AutoShape 100"/>
            <p:cNvSpPr>
              <a:spLocks noChangeArrowheads="1"/>
            </p:cNvSpPr>
            <p:nvPr/>
          </p:nvSpPr>
          <p:spPr bwMode="auto">
            <a:xfrm>
              <a:off x="3707843" y="4374917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905433" y="2418881"/>
            <a:ext cx="327607" cy="2136036"/>
            <a:chOff x="4905433" y="2418881"/>
            <a:chExt cx="327607" cy="2136036"/>
          </a:xfrm>
        </p:grpSpPr>
        <p:sp>
          <p:nvSpPr>
            <p:cNvPr id="204" name="TextBox 203"/>
            <p:cNvSpPr txBox="1"/>
            <p:nvPr/>
          </p:nvSpPr>
          <p:spPr>
            <a:xfrm>
              <a:off x="4905433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4905433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4905433" y="3389365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4905433" y="3848156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" name="AutoShape 100"/>
            <p:cNvSpPr>
              <a:spLocks noChangeArrowheads="1"/>
            </p:cNvSpPr>
            <p:nvPr/>
          </p:nvSpPr>
          <p:spPr bwMode="auto">
            <a:xfrm>
              <a:off x="4974981" y="4374917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327338" y="2418881"/>
            <a:ext cx="327607" cy="2136036"/>
            <a:chOff x="5327338" y="2418881"/>
            <a:chExt cx="327607" cy="2136036"/>
          </a:xfrm>
        </p:grpSpPr>
        <p:sp>
          <p:nvSpPr>
            <p:cNvPr id="205" name="TextBox 204"/>
            <p:cNvSpPr txBox="1"/>
            <p:nvPr/>
          </p:nvSpPr>
          <p:spPr>
            <a:xfrm>
              <a:off x="5327338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327338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5327338" y="3389365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5327338" y="3848156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8" name="AutoShape 100"/>
            <p:cNvSpPr>
              <a:spLocks noChangeArrowheads="1"/>
            </p:cNvSpPr>
            <p:nvPr/>
          </p:nvSpPr>
          <p:spPr bwMode="auto">
            <a:xfrm>
              <a:off x="5401141" y="4374917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744591" y="2418881"/>
            <a:ext cx="327607" cy="2144324"/>
            <a:chOff x="5744591" y="2418881"/>
            <a:chExt cx="327607" cy="2144324"/>
          </a:xfrm>
        </p:grpSpPr>
        <p:sp>
          <p:nvSpPr>
            <p:cNvPr id="206" name="TextBox 205"/>
            <p:cNvSpPr txBox="1"/>
            <p:nvPr/>
          </p:nvSpPr>
          <p:spPr>
            <a:xfrm>
              <a:off x="5744591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5744591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5744591" y="3389365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5744591" y="3848156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9" name="AutoShape 100"/>
            <p:cNvSpPr>
              <a:spLocks noChangeArrowheads="1"/>
            </p:cNvSpPr>
            <p:nvPr/>
          </p:nvSpPr>
          <p:spPr bwMode="auto">
            <a:xfrm>
              <a:off x="5820243" y="4383205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166496" y="2418881"/>
            <a:ext cx="327607" cy="2144324"/>
            <a:chOff x="6166496" y="2418881"/>
            <a:chExt cx="327607" cy="2144324"/>
          </a:xfrm>
        </p:grpSpPr>
        <p:sp>
          <p:nvSpPr>
            <p:cNvPr id="207" name="TextBox 206"/>
            <p:cNvSpPr txBox="1"/>
            <p:nvPr/>
          </p:nvSpPr>
          <p:spPr>
            <a:xfrm>
              <a:off x="6166496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6166496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6166496" y="3389365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6166496" y="3848156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" name="AutoShape 100"/>
            <p:cNvSpPr>
              <a:spLocks noChangeArrowheads="1"/>
            </p:cNvSpPr>
            <p:nvPr/>
          </p:nvSpPr>
          <p:spPr bwMode="auto">
            <a:xfrm>
              <a:off x="6239345" y="4383205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601847" y="2418881"/>
            <a:ext cx="327607" cy="2147244"/>
            <a:chOff x="6601847" y="2418881"/>
            <a:chExt cx="327607" cy="2147244"/>
          </a:xfrm>
        </p:grpSpPr>
        <p:sp>
          <p:nvSpPr>
            <p:cNvPr id="208" name="TextBox 207"/>
            <p:cNvSpPr txBox="1"/>
            <p:nvPr/>
          </p:nvSpPr>
          <p:spPr>
            <a:xfrm>
              <a:off x="6601847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6601847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6601847" y="3389365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6601847" y="3848156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1" name="AutoShape 100"/>
            <p:cNvSpPr>
              <a:spLocks noChangeArrowheads="1"/>
            </p:cNvSpPr>
            <p:nvPr/>
          </p:nvSpPr>
          <p:spPr bwMode="auto">
            <a:xfrm>
              <a:off x="6675650" y="4386125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023752" y="2418881"/>
            <a:ext cx="327607" cy="2140369"/>
            <a:chOff x="7023752" y="2418881"/>
            <a:chExt cx="327607" cy="2140369"/>
          </a:xfrm>
        </p:grpSpPr>
        <p:sp>
          <p:nvSpPr>
            <p:cNvPr id="209" name="TextBox 208"/>
            <p:cNvSpPr txBox="1"/>
            <p:nvPr/>
          </p:nvSpPr>
          <p:spPr>
            <a:xfrm>
              <a:off x="7023752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7023752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7023752" y="3389365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7023752" y="3848156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" name="AutoShape 100"/>
            <p:cNvSpPr>
              <a:spLocks noChangeArrowheads="1"/>
            </p:cNvSpPr>
            <p:nvPr/>
          </p:nvSpPr>
          <p:spPr bwMode="auto">
            <a:xfrm>
              <a:off x="7088601" y="4379250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sp>
        <p:nvSpPr>
          <p:cNvPr id="107" name="TextBox 80"/>
          <p:cNvSpPr txBox="1"/>
          <p:nvPr/>
        </p:nvSpPr>
        <p:spPr>
          <a:xfrm>
            <a:off x="0" y="214296"/>
            <a:ext cx="914400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FIFO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算法有Belady现象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/>
      <p:bldP spid="271" grpId="0"/>
      <p:bldP spid="108" grpId="0"/>
      <p:bldP spid="108" grpId="1"/>
      <p:bldP spid="109" grpId="0"/>
      <p:bldP spid="109" grpId="1"/>
      <p:bldP spid="110" grpId="0"/>
      <p:bldP spid="110" grpId="1"/>
      <p:bldP spid="112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LRU</a:t>
            </a:r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算法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没有Belady 现象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80792" y="1233172"/>
            <a:ext cx="218689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物理页面数: </a:t>
            </a:r>
            <a:r>
              <a:rPr lang="zh-CN" altLang="en-US" sz="2000" b="1" spc="-1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Times" charset="0"/>
              </a:rPr>
              <a:t>3</a:t>
            </a:r>
            <a:endParaRPr lang="zh-CN" altLang="en-US" sz="2000" b="1" spc="-1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Time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522798" y="1228942"/>
            <a:ext cx="186315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物理页面数: </a:t>
            </a:r>
            <a:r>
              <a:rPr lang="zh-CN" altLang="en-US" sz="2000" b="1" spc="-1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Times" charset="0"/>
              </a:rPr>
              <a:t>4</a:t>
            </a:r>
            <a:endParaRPr lang="zh-CN" altLang="en-US" sz="2000" b="1" spc="-1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Times" charset="0"/>
            </a:endParaRPr>
          </a:p>
        </p:txBody>
      </p:sp>
      <p:sp>
        <p:nvSpPr>
          <p:cNvPr id="80" name="Rectangle 7"/>
          <p:cNvSpPr/>
          <p:nvPr/>
        </p:nvSpPr>
        <p:spPr bwMode="auto">
          <a:xfrm>
            <a:off x="960474" y="4117664"/>
            <a:ext cx="5467360" cy="615553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wrap="square" lIns="0" tIns="0" rIns="0" bIns="0" anchor="ctr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时钟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/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改进的时钟页面置换是否有</a:t>
            </a:r>
            <a:r>
              <a:rPr lang="en-US" altLang="zh-CN" sz="20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Belady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现象？</a:t>
            </a:r>
            <a:endParaRPr 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eaLnBrk="1" hangingPunct="1"/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为什么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LRU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页面置换算法没有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Belady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现象？</a:t>
            </a:r>
            <a:endParaRPr 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80791" y="1629290"/>
            <a:ext cx="3857653" cy="1816383"/>
            <a:chOff x="680791" y="1629290"/>
            <a:chExt cx="3857653" cy="1816383"/>
          </a:xfrm>
        </p:grpSpPr>
        <p:sp>
          <p:nvSpPr>
            <p:cNvPr id="21" name="矩形 20"/>
            <p:cNvSpPr/>
            <p:nvPr/>
          </p:nvSpPr>
          <p:spPr>
            <a:xfrm>
              <a:off x="680793" y="1654585"/>
              <a:ext cx="3315144" cy="177266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80791" y="1629290"/>
              <a:ext cx="385765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en-US" altLang="zh-CN" sz="20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1  2  3  4  1  2  5  1  2  3  4  5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80792" y="1972350"/>
              <a:ext cx="385765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2000" b="1" spc="-1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1</a:t>
              </a:r>
              <a:r>
                <a:rPr lang="en-US" altLang="zh-CN" sz="2000" b="1" spc="-100" dirty="0" smtClean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  1  1  2  3  4  1  2  5  1  2  3</a:t>
              </a:r>
              <a:endParaRPr lang="zh-CN" altLang="en-US" sz="2000" b="1" spc="-100" dirty="0">
                <a:solidFill>
                  <a:srgbClr val="0E4DC8"/>
                </a:solidFill>
                <a:latin typeface="微软雅黑" pitchFamily="34" charset="-122"/>
                <a:ea typeface="微软雅黑" pitchFamily="34" charset="-122"/>
                <a:sym typeface="Times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80792" y="2313639"/>
              <a:ext cx="385765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-100" dirty="0" smtClean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    </a:t>
              </a:r>
              <a:r>
                <a:rPr lang="en-US" altLang="zh-CN" sz="2000" b="1" spc="-1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2</a:t>
              </a:r>
              <a:r>
                <a:rPr lang="en-US" altLang="zh-CN" sz="2000" b="1" spc="-100" dirty="0" smtClean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  2  3  4  1  2  5  1  2  3  4</a:t>
              </a:r>
              <a:endParaRPr lang="zh-CN" altLang="en-US" sz="2000" b="1" spc="-100" dirty="0">
                <a:solidFill>
                  <a:srgbClr val="0E4DC8"/>
                </a:solidFill>
                <a:latin typeface="微软雅黑" pitchFamily="34" charset="-122"/>
                <a:ea typeface="微软雅黑" pitchFamily="34" charset="-122"/>
                <a:sym typeface="Times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80792" y="2669952"/>
              <a:ext cx="385765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-100" dirty="0" smtClean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        </a:t>
              </a:r>
              <a:r>
                <a:rPr lang="en-US" altLang="zh-CN" sz="2000" b="1" spc="-1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3  4  1  2  5  </a:t>
              </a:r>
              <a:r>
                <a:rPr lang="en-US" altLang="zh-CN" sz="2000" b="1" spc="-100" dirty="0" smtClean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1  2  </a:t>
              </a:r>
              <a:r>
                <a:rPr lang="en-US" altLang="zh-CN" sz="2000" b="1" spc="-1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3  4  5</a:t>
              </a:r>
              <a:endParaRPr lang="zh-CN" altLang="en-US" sz="2000" b="1" spc="-1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" charset="0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680792" y="1986864"/>
              <a:ext cx="3315145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971600" y="1654585"/>
              <a:ext cx="0" cy="177266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680792" y="2335726"/>
              <a:ext cx="3315145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680792" y="2669952"/>
              <a:ext cx="3315145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680792" y="3070062"/>
              <a:ext cx="3315145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251130" y="1654585"/>
              <a:ext cx="0" cy="177266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1520164" y="1654585"/>
              <a:ext cx="0" cy="177266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1770563" y="1654585"/>
              <a:ext cx="0" cy="177266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2058595" y="1654585"/>
              <a:ext cx="0" cy="177266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2333159" y="1654585"/>
              <a:ext cx="0" cy="177266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2607159" y="1654585"/>
              <a:ext cx="0" cy="177266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2867691" y="1654585"/>
              <a:ext cx="0" cy="177266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3145590" y="1666130"/>
              <a:ext cx="0" cy="177266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3419872" y="1654585"/>
              <a:ext cx="0" cy="177266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3694154" y="1673006"/>
              <a:ext cx="0" cy="177266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utoShape 100"/>
            <p:cNvSpPr>
              <a:spLocks noChangeArrowheads="1"/>
            </p:cNvSpPr>
            <p:nvPr/>
          </p:nvSpPr>
          <p:spPr bwMode="auto">
            <a:xfrm>
              <a:off x="741836" y="3151456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0" name="AutoShape 100"/>
            <p:cNvSpPr>
              <a:spLocks noChangeArrowheads="1"/>
            </p:cNvSpPr>
            <p:nvPr/>
          </p:nvSpPr>
          <p:spPr bwMode="auto">
            <a:xfrm>
              <a:off x="1010027" y="3151456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1" name="AutoShape 100"/>
            <p:cNvSpPr>
              <a:spLocks noChangeArrowheads="1"/>
            </p:cNvSpPr>
            <p:nvPr/>
          </p:nvSpPr>
          <p:spPr bwMode="auto">
            <a:xfrm>
              <a:off x="1298130" y="3151456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2" name="AutoShape 100"/>
            <p:cNvSpPr>
              <a:spLocks noChangeArrowheads="1"/>
            </p:cNvSpPr>
            <p:nvPr/>
          </p:nvSpPr>
          <p:spPr bwMode="auto">
            <a:xfrm>
              <a:off x="1558590" y="3151456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3" name="AutoShape 100"/>
            <p:cNvSpPr>
              <a:spLocks noChangeArrowheads="1"/>
            </p:cNvSpPr>
            <p:nvPr/>
          </p:nvSpPr>
          <p:spPr bwMode="auto">
            <a:xfrm>
              <a:off x="1826499" y="3146721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4" name="AutoShape 100"/>
            <p:cNvSpPr>
              <a:spLocks noChangeArrowheads="1"/>
            </p:cNvSpPr>
            <p:nvPr/>
          </p:nvSpPr>
          <p:spPr bwMode="auto">
            <a:xfrm>
              <a:off x="2087030" y="3146721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5" name="AutoShape 100"/>
            <p:cNvSpPr>
              <a:spLocks noChangeArrowheads="1"/>
            </p:cNvSpPr>
            <p:nvPr/>
          </p:nvSpPr>
          <p:spPr bwMode="auto">
            <a:xfrm>
              <a:off x="2368848" y="3140449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6" name="AutoShape 100"/>
            <p:cNvSpPr>
              <a:spLocks noChangeArrowheads="1"/>
            </p:cNvSpPr>
            <p:nvPr/>
          </p:nvSpPr>
          <p:spPr bwMode="auto">
            <a:xfrm>
              <a:off x="3181278" y="3140449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7" name="AutoShape 100"/>
            <p:cNvSpPr>
              <a:spLocks noChangeArrowheads="1"/>
            </p:cNvSpPr>
            <p:nvPr/>
          </p:nvSpPr>
          <p:spPr bwMode="auto">
            <a:xfrm>
              <a:off x="3462056" y="3140449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8" name="AutoShape 100"/>
            <p:cNvSpPr>
              <a:spLocks noChangeArrowheads="1"/>
            </p:cNvSpPr>
            <p:nvPr/>
          </p:nvSpPr>
          <p:spPr bwMode="auto">
            <a:xfrm>
              <a:off x="3743837" y="3140449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453624" y="1643056"/>
            <a:ext cx="3857652" cy="2161821"/>
            <a:chOff x="4453624" y="1643056"/>
            <a:chExt cx="3857652" cy="2161821"/>
          </a:xfrm>
        </p:grpSpPr>
        <p:sp>
          <p:nvSpPr>
            <p:cNvPr id="49" name="矩形 48"/>
            <p:cNvSpPr/>
            <p:nvPr/>
          </p:nvSpPr>
          <p:spPr>
            <a:xfrm>
              <a:off x="4453626" y="1666128"/>
              <a:ext cx="3315144" cy="2126343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453624" y="1643056"/>
              <a:ext cx="385765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en-US" altLang="zh-CN" sz="20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1  2  3  4  1  2  5  1  2  3  4  5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453624" y="1986864"/>
              <a:ext cx="385765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2000" b="1" spc="-1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1</a:t>
              </a:r>
              <a:r>
                <a:rPr lang="en-US" altLang="zh-CN" sz="2000" b="1" spc="-100" dirty="0" smtClean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  1  1  1  2  3  4  4  4  5  1  2</a:t>
              </a:r>
              <a:endParaRPr lang="zh-CN" altLang="en-US" sz="2000" b="1" spc="-100" dirty="0">
                <a:solidFill>
                  <a:srgbClr val="0E4DC8"/>
                </a:solidFill>
                <a:latin typeface="微软雅黑" pitchFamily="34" charset="-122"/>
                <a:ea typeface="微软雅黑" pitchFamily="34" charset="-122"/>
                <a:sym typeface="Times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453624" y="2342667"/>
              <a:ext cx="385765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-100" dirty="0" smtClean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    </a:t>
              </a:r>
              <a:r>
                <a:rPr lang="en-US" altLang="zh-CN" sz="2000" b="1" spc="-1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2</a:t>
              </a:r>
              <a:r>
                <a:rPr lang="en-US" altLang="zh-CN" sz="2000" b="1" spc="-100" dirty="0" smtClean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  2  2  3  4  1  2  5  1  2  3</a:t>
              </a:r>
              <a:endParaRPr lang="zh-CN" altLang="en-US" sz="2000" b="1" spc="-100" dirty="0">
                <a:solidFill>
                  <a:srgbClr val="0E4DC8"/>
                </a:solidFill>
                <a:latin typeface="微软雅黑" pitchFamily="34" charset="-122"/>
                <a:ea typeface="微软雅黑" pitchFamily="34" charset="-122"/>
                <a:sym typeface="Times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453624" y="2713494"/>
              <a:ext cx="385765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-100" dirty="0" smtClean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        </a:t>
              </a:r>
              <a:r>
                <a:rPr lang="en-US" altLang="zh-CN" sz="2000" b="1" spc="-1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3</a:t>
              </a:r>
              <a:r>
                <a:rPr lang="en-US" altLang="zh-CN" sz="2000" b="1" spc="-100" dirty="0" smtClean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  3  4  1  2  5  1  2  3  4</a:t>
              </a:r>
              <a:endParaRPr lang="zh-CN" altLang="en-US" sz="2000" b="1" spc="-100" dirty="0">
                <a:solidFill>
                  <a:srgbClr val="0E4DC8"/>
                </a:solidFill>
                <a:latin typeface="微软雅黑" pitchFamily="34" charset="-122"/>
                <a:ea typeface="微软雅黑" pitchFamily="34" charset="-122"/>
                <a:sym typeface="Times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453624" y="3070684"/>
              <a:ext cx="385765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-100" dirty="0" smtClean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        </a:t>
              </a:r>
              <a:r>
                <a:rPr lang="en-US" altLang="zh-CN" sz="2000" b="1" spc="-100" dirty="0" smtClean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    </a:t>
              </a:r>
              <a:r>
                <a:rPr lang="en-US" altLang="zh-CN" sz="2000" b="1" spc="-1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4</a:t>
              </a:r>
              <a:r>
                <a:rPr lang="en-US" altLang="zh-CN" sz="2000" b="1" spc="-100" dirty="0" smtClean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  1  2  </a:t>
              </a:r>
              <a:r>
                <a:rPr lang="en-US" altLang="zh-CN" sz="2000" b="1" spc="-1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5</a:t>
              </a:r>
              <a:r>
                <a:rPr lang="en-US" altLang="zh-CN" sz="2000" b="1" spc="-100" dirty="0" smtClean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  1  2  </a:t>
              </a:r>
              <a:r>
                <a:rPr lang="en-US" altLang="zh-CN" sz="2000" b="1" spc="-1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3  4  5</a:t>
              </a:r>
              <a:endParaRPr lang="zh-CN" altLang="en-US" sz="2000" b="1" spc="-1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" charset="0"/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>
            <a:xfrm>
              <a:off x="4453625" y="2000549"/>
              <a:ext cx="3315145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7185830" y="1668270"/>
              <a:ext cx="0" cy="212420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4453625" y="2349411"/>
              <a:ext cx="3315145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4453625" y="2713494"/>
              <a:ext cx="3315145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4453625" y="3070062"/>
              <a:ext cx="3315145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4453624" y="3438797"/>
              <a:ext cx="3315145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7452320" y="1668270"/>
              <a:ext cx="0" cy="212420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4760524" y="1680676"/>
              <a:ext cx="0" cy="212420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5017798" y="1673006"/>
              <a:ext cx="0" cy="212420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5292080" y="1680676"/>
              <a:ext cx="0" cy="212420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5558863" y="1680676"/>
              <a:ext cx="0" cy="212420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5816761" y="1680676"/>
              <a:ext cx="0" cy="212420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6104793" y="1680676"/>
              <a:ext cx="0" cy="212420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6385950" y="1680676"/>
              <a:ext cx="0" cy="212420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6657505" y="1677415"/>
              <a:ext cx="0" cy="212420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6903756" y="1680676"/>
              <a:ext cx="0" cy="212420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AutoShape 100"/>
            <p:cNvSpPr>
              <a:spLocks noChangeArrowheads="1"/>
            </p:cNvSpPr>
            <p:nvPr/>
          </p:nvSpPr>
          <p:spPr bwMode="auto">
            <a:xfrm>
              <a:off x="4509791" y="3514244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69" name="AutoShape 100"/>
            <p:cNvSpPr>
              <a:spLocks noChangeArrowheads="1"/>
            </p:cNvSpPr>
            <p:nvPr/>
          </p:nvSpPr>
          <p:spPr bwMode="auto">
            <a:xfrm>
              <a:off x="4791237" y="3514244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70" name="AutoShape 100"/>
            <p:cNvSpPr>
              <a:spLocks noChangeArrowheads="1"/>
            </p:cNvSpPr>
            <p:nvPr/>
          </p:nvSpPr>
          <p:spPr bwMode="auto">
            <a:xfrm>
              <a:off x="5072393" y="3514244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71" name="AutoShape 100"/>
            <p:cNvSpPr>
              <a:spLocks noChangeArrowheads="1"/>
            </p:cNvSpPr>
            <p:nvPr/>
          </p:nvSpPr>
          <p:spPr bwMode="auto">
            <a:xfrm>
              <a:off x="5865887" y="3514244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72" name="AutoShape 100"/>
            <p:cNvSpPr>
              <a:spLocks noChangeArrowheads="1"/>
            </p:cNvSpPr>
            <p:nvPr/>
          </p:nvSpPr>
          <p:spPr bwMode="auto">
            <a:xfrm>
              <a:off x="6690631" y="3511474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73" name="AutoShape 100"/>
            <p:cNvSpPr>
              <a:spLocks noChangeArrowheads="1"/>
            </p:cNvSpPr>
            <p:nvPr/>
          </p:nvSpPr>
          <p:spPr bwMode="auto">
            <a:xfrm>
              <a:off x="6950691" y="351774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74" name="AutoShape 100"/>
            <p:cNvSpPr>
              <a:spLocks noChangeArrowheads="1"/>
            </p:cNvSpPr>
            <p:nvPr/>
          </p:nvSpPr>
          <p:spPr bwMode="auto">
            <a:xfrm>
              <a:off x="7226694" y="351774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75" name="AutoShape 100"/>
            <p:cNvSpPr>
              <a:spLocks noChangeArrowheads="1"/>
            </p:cNvSpPr>
            <p:nvPr/>
          </p:nvSpPr>
          <p:spPr bwMode="auto">
            <a:xfrm>
              <a:off x="7515164" y="351774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sp>
        <p:nvSpPr>
          <p:cNvPr id="79" name="TextBox 75"/>
          <p:cNvSpPr txBox="1"/>
          <p:nvPr/>
        </p:nvSpPr>
        <p:spPr>
          <a:xfrm>
            <a:off x="2452338" y="1233735"/>
            <a:ext cx="2047654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缺页次数: </a:t>
            </a:r>
            <a:r>
              <a:rPr lang="zh-CN" altLang="en-US" sz="2000" b="1" spc="-1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" charset="0"/>
              </a:rPr>
              <a:t>10</a:t>
            </a:r>
            <a:endParaRPr lang="zh-CN" altLang="en-US" sz="2000" b="1" spc="-1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" charset="0"/>
            </a:endParaRPr>
          </a:p>
        </p:txBody>
      </p:sp>
      <p:sp>
        <p:nvSpPr>
          <p:cNvPr id="83" name="TextBox 76"/>
          <p:cNvSpPr txBox="1"/>
          <p:nvPr/>
        </p:nvSpPr>
        <p:spPr>
          <a:xfrm>
            <a:off x="6315576" y="1235532"/>
            <a:ext cx="20008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缺页次数: </a:t>
            </a:r>
            <a:r>
              <a:rPr lang="zh-CN" altLang="en-US" sz="2000" b="1" spc="-1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" charset="0"/>
              </a:rPr>
              <a:t>8</a:t>
            </a:r>
            <a:endParaRPr lang="zh-CN" altLang="en-US" sz="2000" b="1" spc="-1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ldLvl="0" animBg="1"/>
      <p:bldP spid="77" grpId="0" bldLvl="0" animBg="1"/>
      <p:bldP spid="80" grpId="0"/>
      <p:bldP spid="79" grpId="0" bldLvl="0" animBg="1"/>
      <p:bldP spid="83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zh-TW" sz="30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LRU、FIFO和Clock的比较</a:t>
            </a:r>
            <a:endParaRPr lang="zh-CN" altLang="zh-TW" sz="30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277914" y="3433127"/>
            <a:ext cx="5437226" cy="646331"/>
            <a:chOff x="1277914" y="3433127"/>
            <a:chExt cx="5437226" cy="646331"/>
          </a:xfrm>
        </p:grpSpPr>
        <p:sp>
          <p:nvSpPr>
            <p:cNvPr id="31" name="TextBox 30"/>
            <p:cNvSpPr txBox="1"/>
            <p:nvPr/>
          </p:nvSpPr>
          <p:spPr>
            <a:xfrm>
              <a:off x="1435783" y="3433127"/>
              <a:ext cx="5279357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例如：给进程分配3个物理页面，逻辑页面的访问顺序为1、2、3、4、5、6、1、2、3…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914" y="355922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8" name="组合 7"/>
          <p:cNvGrpSpPr/>
          <p:nvPr/>
        </p:nvGrpSpPr>
        <p:grpSpPr>
          <a:xfrm>
            <a:off x="1284441" y="2865548"/>
            <a:ext cx="5430699" cy="646331"/>
            <a:chOff x="1284441" y="2865548"/>
            <a:chExt cx="5430699" cy="646331"/>
          </a:xfrm>
        </p:grpSpPr>
        <p:sp>
          <p:nvSpPr>
            <p:cNvPr id="25" name="TextBox 24"/>
            <p:cNvSpPr txBox="1"/>
            <p:nvPr/>
          </p:nvSpPr>
          <p:spPr>
            <a:xfrm>
              <a:off x="1431021" y="2865548"/>
              <a:ext cx="5284119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如页面进入内存后没有被访问，最近访问时间与进入内存的时间相同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40" name="图片 3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967149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284441" y="1956675"/>
            <a:ext cx="4216253" cy="369332"/>
            <a:chOff x="1284441" y="1956675"/>
            <a:chExt cx="4216253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1431021" y="1956675"/>
              <a:ext cx="4069673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lvl="1" indent="-288925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FIFO依据页面进入内存的时间排序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050058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1284441" y="1665299"/>
            <a:ext cx="3501873" cy="369332"/>
            <a:chOff x="1284441" y="1665299"/>
            <a:chExt cx="3501873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1431020" y="1665299"/>
              <a:ext cx="335529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lvl="1" indent="-288925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LRU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需要动态地调整顺序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774308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1284441" y="1361934"/>
            <a:ext cx="4504298" cy="369332"/>
            <a:chOff x="1284441" y="1361934"/>
            <a:chExt cx="4504298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1431021" y="1361934"/>
              <a:ext cx="435771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LRU依据页面的最近访问时间排序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45965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7" name="组合 6"/>
          <p:cNvGrpSpPr/>
          <p:nvPr/>
        </p:nvGrpSpPr>
        <p:grpSpPr>
          <a:xfrm>
            <a:off x="859163" y="2557236"/>
            <a:ext cx="3141333" cy="400110"/>
            <a:chOff x="859163" y="2557236"/>
            <a:chExt cx="3141333" cy="400110"/>
          </a:xfrm>
        </p:grpSpPr>
        <p:sp>
          <p:nvSpPr>
            <p:cNvPr id="19" name="TextBox 18"/>
            <p:cNvSpPr txBox="1"/>
            <p:nvPr/>
          </p:nvSpPr>
          <p:spPr>
            <a:xfrm>
              <a:off x="1177724" y="2557236"/>
              <a:ext cx="282277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40000"/>
                </a:spcBef>
                <a:buClr>
                  <a:srgbClr val="FFFF66"/>
                </a:buClr>
              </a:pP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LRU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可退化成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FIFO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59163" y="255723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524" y="1012153"/>
            <a:ext cx="5799178" cy="400110"/>
            <a:chOff x="844524" y="1012153"/>
            <a:chExt cx="5799178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1175432" y="1012153"/>
              <a:ext cx="546827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LRU算法和FIFO本质上都是先进先出的思路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44524" y="101215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84441" y="2268418"/>
            <a:ext cx="4216253" cy="369332"/>
            <a:chOff x="1284441" y="2268418"/>
            <a:chExt cx="4216253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1431020" y="2268418"/>
              <a:ext cx="406967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lvl="1" indent="-288925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FIFO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的页面进入时间是固定不变的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377427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zh-TW" sz="30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LRU、FIFO和Clock的比较</a:t>
            </a:r>
            <a:endParaRPr lang="zh-CN" altLang="zh-TW" sz="30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84441" y="2360535"/>
            <a:ext cx="3930501" cy="369332"/>
            <a:chOff x="1284441" y="2360535"/>
            <a:chExt cx="3930501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1431020" y="2360535"/>
              <a:ext cx="3783922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缺页时，再把它移动到链表末尾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46954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284441" y="2057170"/>
            <a:ext cx="6216516" cy="369332"/>
            <a:chOff x="1284441" y="2057170"/>
            <a:chExt cx="6216516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1431020" y="2057170"/>
              <a:ext cx="606993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页面访问时，不动态调整页面在链表中的顺序，仅做标记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154890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7" name="组合 6"/>
          <p:cNvGrpSpPr/>
          <p:nvPr/>
        </p:nvGrpSpPr>
        <p:grpSpPr>
          <a:xfrm>
            <a:off x="859163" y="2657702"/>
            <a:ext cx="7117080" cy="415925"/>
            <a:chOff x="859163" y="2657702"/>
            <a:chExt cx="7117080" cy="415925"/>
          </a:xfrm>
        </p:grpSpPr>
        <p:sp>
          <p:nvSpPr>
            <p:cNvPr id="19" name="TextBox 18"/>
            <p:cNvSpPr txBox="1"/>
            <p:nvPr/>
          </p:nvSpPr>
          <p:spPr>
            <a:xfrm>
              <a:off x="1177933" y="2657702"/>
              <a:ext cx="6798310" cy="41592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对于未被访问的页面，</a:t>
              </a:r>
              <a:r>
                <a:rPr lang="zh-CN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Clock和LRU算法</a:t>
              </a: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的表现一样好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59163" y="265770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524" y="1012153"/>
            <a:ext cx="5799178" cy="400110"/>
            <a:chOff x="844524" y="1012153"/>
            <a:chExt cx="5799178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1175432" y="1012153"/>
              <a:ext cx="546827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LRU算法性能较好，但系统开销较大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44524" y="101215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524" y="1357304"/>
            <a:ext cx="5799178" cy="400110"/>
            <a:chOff x="844524" y="1357304"/>
            <a:chExt cx="5799178" cy="400110"/>
          </a:xfrm>
        </p:grpSpPr>
        <p:sp>
          <p:nvSpPr>
            <p:cNvPr id="22" name="TextBox 21"/>
            <p:cNvSpPr txBox="1"/>
            <p:nvPr/>
          </p:nvSpPr>
          <p:spPr>
            <a:xfrm>
              <a:off x="1175432" y="1357304"/>
              <a:ext cx="546827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FIFO算法系统开销较小，会发生Belady现象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44524" y="13573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524" y="1714494"/>
            <a:ext cx="3441724" cy="400110"/>
            <a:chOff x="844524" y="1714494"/>
            <a:chExt cx="3441724" cy="400110"/>
          </a:xfrm>
        </p:grpSpPr>
        <p:sp>
          <p:nvSpPr>
            <p:cNvPr id="26" name="TextBox 25"/>
            <p:cNvSpPr txBox="1"/>
            <p:nvPr/>
          </p:nvSpPr>
          <p:spPr>
            <a:xfrm>
              <a:off x="1175432" y="1714494"/>
              <a:ext cx="311081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Clock算法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是它们的折衷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524" y="171449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59163" y="3069473"/>
            <a:ext cx="6641795" cy="707886"/>
            <a:chOff x="859163" y="3286130"/>
            <a:chExt cx="6641795" cy="707886"/>
          </a:xfrm>
        </p:grpSpPr>
        <p:sp>
          <p:nvSpPr>
            <p:cNvPr id="28" name="TextBox 27"/>
            <p:cNvSpPr txBox="1"/>
            <p:nvPr/>
          </p:nvSpPr>
          <p:spPr>
            <a:xfrm>
              <a:off x="1177724" y="3286130"/>
              <a:ext cx="6323234" cy="70788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对于被访问过的页面</a:t>
              </a:r>
              <a:r>
                <a:rPr lang="zh-CN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，Clock</a:t>
              </a: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算法不能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记录</a:t>
              </a: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准确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访问顺序，而</a:t>
              </a: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LRU算法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可以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9163" y="328613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置换算法的评价方法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57224" y="760855"/>
            <a:ext cx="3929090" cy="400110"/>
            <a:chOff x="857224" y="760855"/>
            <a:chExt cx="3929090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1188132" y="760855"/>
              <a:ext cx="3598182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defTabSz="-635">
                <a:lnSpc>
                  <a:spcPct val="95000"/>
                </a:lnSpc>
                <a:spcBef>
                  <a:spcPct val="0"/>
                </a:spcBef>
                <a:tabLst>
                  <a:tab pos="71564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记录进程访问内存的页面轨迹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57224" y="760855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99234" y="1119177"/>
            <a:ext cx="6130285" cy="923330"/>
            <a:chOff x="1299234" y="1119177"/>
            <a:chExt cx="6130285" cy="923330"/>
          </a:xfrm>
        </p:grpSpPr>
        <p:sp>
          <p:nvSpPr>
            <p:cNvPr id="36" name="TextBox 35"/>
            <p:cNvSpPr txBox="1"/>
            <p:nvPr/>
          </p:nvSpPr>
          <p:spPr>
            <a:xfrm>
              <a:off x="1438534" y="1119177"/>
              <a:ext cx="5990985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举例: 虚拟地址访问用(页号, 位移)表示</a:t>
              </a:r>
            </a:p>
            <a:p>
              <a:pPr marL="622300" lvl="2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(3,0),  (1,9),  (4,1),  (2,1),  (5,3),  (2,0),  (1,9),  (2,4),  (3,1),  (4,8)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9234" y="119061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1299234" y="1976433"/>
            <a:ext cx="5130154" cy="923330"/>
            <a:chOff x="1299234" y="1976433"/>
            <a:chExt cx="5130154" cy="923330"/>
          </a:xfrm>
        </p:grpSpPr>
        <p:sp>
          <p:nvSpPr>
            <p:cNvPr id="51" name="TextBox 50"/>
            <p:cNvSpPr txBox="1"/>
            <p:nvPr/>
          </p:nvSpPr>
          <p:spPr>
            <a:xfrm>
              <a:off x="1438534" y="1976433"/>
              <a:ext cx="4990854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对应的页面轨迹</a:t>
              </a:r>
            </a:p>
            <a:p>
              <a:pPr marL="0" lvl="2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3, 1, 4, 2, 5, 2, 1, 2, 3, 4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2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替换如 c, a, d, b, e, b, a, b, c, d</a:t>
              </a:r>
            </a:p>
          </p:txBody>
        </p:sp>
        <p:pic>
          <p:nvPicPr>
            <p:cNvPr id="52" name="图片 5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9234" y="209073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844524" y="2833689"/>
            <a:ext cx="5513426" cy="969412"/>
            <a:chOff x="844524" y="2833689"/>
            <a:chExt cx="5513426" cy="969412"/>
          </a:xfrm>
        </p:grpSpPr>
        <p:sp>
          <p:nvSpPr>
            <p:cNvPr id="19" name="TextBox 18"/>
            <p:cNvSpPr txBox="1"/>
            <p:nvPr/>
          </p:nvSpPr>
          <p:spPr>
            <a:xfrm>
              <a:off x="1163085" y="2833689"/>
              <a:ext cx="3758700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defTabSz="-635">
                <a:lnSpc>
                  <a:spcPct val="95000"/>
                </a:lnSpc>
                <a:spcBef>
                  <a:spcPct val="0"/>
                </a:spcBef>
                <a:tabLst>
                  <a:tab pos="71564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评价方法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44524" y="283368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438534" y="3148017"/>
              <a:ext cx="4919416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4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模拟页面置换行为，记录产生缺页的次数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54" name="图片 5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9234" y="326231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5" name="TextBox 54"/>
            <p:cNvSpPr txBox="1"/>
            <p:nvPr/>
          </p:nvSpPr>
          <p:spPr>
            <a:xfrm>
              <a:off x="1438535" y="3433769"/>
              <a:ext cx="334778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更少的缺页, 更好的性能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6" name="图片 5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9234" y="3548070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80550" y="1001324"/>
            <a:ext cx="5251689" cy="3872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页面置换算法的概念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45598" y="167315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59925" y="1673157"/>
            <a:ext cx="3005158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1905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全局页面置换算法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21864" y="2040413"/>
            <a:ext cx="2074525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工作集置换算法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21864" y="2348202"/>
            <a:ext cx="2074525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缺页率置换算法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4" name="图片 3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3995" y="2130786"/>
            <a:ext cx="151066" cy="148997"/>
          </a:xfrm>
          <a:prstGeom prst="rect">
            <a:avLst/>
          </a:prstGeom>
          <a:effectLst/>
        </p:spPr>
      </p:pic>
      <p:pic>
        <p:nvPicPr>
          <p:cNvPr id="35" name="图片 34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3995" y="2438575"/>
            <a:ext cx="151066" cy="148997"/>
          </a:xfrm>
          <a:prstGeom prst="rect">
            <a:avLst/>
          </a:prstGeom>
          <a:effectLst/>
        </p:spPr>
      </p:pic>
      <p:sp>
        <p:nvSpPr>
          <p:cNvPr id="19" name="TextBox 18"/>
          <p:cNvSpPr txBox="1"/>
          <p:nvPr/>
        </p:nvSpPr>
        <p:spPr>
          <a:xfrm>
            <a:off x="1482843" y="1322811"/>
            <a:ext cx="3005158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局部页面置换算法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50532" y="1322811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49643" y="98757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1"/>
          <p:cNvSpPr txBox="1"/>
          <p:nvPr/>
        </p:nvSpPr>
        <p:spPr>
          <a:xfrm>
            <a:off x="1717107" y="2670609"/>
            <a:ext cx="2074525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抖动和负载控制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8" name="图片 3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1414" y="2769043"/>
            <a:ext cx="151066" cy="148997"/>
          </a:xfrm>
          <a:prstGeom prst="rect">
            <a:avLst/>
          </a:prstGeom>
          <a:effectLst/>
        </p:spPr>
      </p:pic>
      <p:pic>
        <p:nvPicPr>
          <p:cNvPr id="30" name="图片 29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26" y="0"/>
            <a:ext cx="9140974" cy="5141934"/>
          </a:xfrm>
          <a:prstGeom prst="rect">
            <a:avLst/>
          </a:prstGeom>
        </p:spPr>
      </p:pic>
      <p:pic>
        <p:nvPicPr>
          <p:cNvPr id="33" name="图片 32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78794" y="1811645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局部置换算法没有考虑进程访存差异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7250" y="813435"/>
            <a:ext cx="5872480" cy="41592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FIFO 页面置换算法: 假设初始顺序 a-&gt;b-&gt;c 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949520" y="1623231"/>
            <a:ext cx="6483372" cy="584495"/>
            <a:chOff x="949520" y="1623231"/>
            <a:chExt cx="6483372" cy="584495"/>
          </a:xfrm>
        </p:grpSpPr>
        <p:sp>
          <p:nvSpPr>
            <p:cNvPr id="176" name="矩形 175"/>
            <p:cNvSpPr/>
            <p:nvPr/>
          </p:nvSpPr>
          <p:spPr>
            <a:xfrm>
              <a:off x="949520" y="1625584"/>
              <a:ext cx="6480000" cy="58214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997520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12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68892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40264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11636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283008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54380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425752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997124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68496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39868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11240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282612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53984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000892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572264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43636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15008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86380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57752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29124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00496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71868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43240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714612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85984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972478" y="1630851"/>
              <a:ext cx="7858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时间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972478" y="1892908"/>
              <a:ext cx="1099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访问页面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" name="直接连接符 3"/>
            <p:cNvCxnSpPr>
              <a:stCxn id="176" idx="1"/>
            </p:cNvCxnSpPr>
            <p:nvPr/>
          </p:nvCxnSpPr>
          <p:spPr>
            <a:xfrm>
              <a:off x="949520" y="1916655"/>
              <a:ext cx="6480000" cy="1435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2260869" y="1624632"/>
              <a:ext cx="0" cy="58132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949520" y="1948216"/>
            <a:ext cx="6480000" cy="1559638"/>
            <a:chOff x="949520" y="1555488"/>
            <a:chExt cx="6480000" cy="1559638"/>
          </a:xfrm>
        </p:grpSpPr>
        <p:sp>
          <p:nvSpPr>
            <p:cNvPr id="13" name="矩形 12"/>
            <p:cNvSpPr/>
            <p:nvPr/>
          </p:nvSpPr>
          <p:spPr>
            <a:xfrm>
              <a:off x="949520" y="1814625"/>
              <a:ext cx="6480000" cy="1260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2260437" y="1823380"/>
              <a:ext cx="0" cy="1006486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875747" y="1821666"/>
              <a:ext cx="0" cy="99282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/>
            <p:cNvSpPr txBox="1"/>
            <p:nvPr/>
          </p:nvSpPr>
          <p:spPr>
            <a:xfrm>
              <a:off x="3565240" y="1796486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136853" y="1796486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2708466" y="1796486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2286823" y="1795745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1859070" y="1793412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1425125" y="1827396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3566444" y="231067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3137816" y="231067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709188" y="231067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2280560" y="231067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1851932" y="231067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1423304" y="231067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3566444" y="2546997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1851932" y="2546997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-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1423304" y="2546997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3565240" y="2067057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3136853" y="2067057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2708466" y="2067057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2280079" y="2067057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1851691" y="2067057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1423304" y="2067057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3986248" y="1796486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3987452" y="231067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3987452" y="2546997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3986248" y="2067057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4410332" y="1796486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4411536" y="231067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4411536" y="2546997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4410332" y="2067057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4851124" y="1796486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4852328" y="231067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4852328" y="2546997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4851124" y="2067057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5262858" y="1797438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5264062" y="2311623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5264062" y="2547949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5262858" y="2068009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5697902" y="1797438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5699106" y="2311623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5699106" y="2547949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5697902" y="2068009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6137008" y="1797438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6138212" y="2311623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6138212" y="2547949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6137008" y="2068009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6555158" y="1797438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6556362" y="2311623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6556362" y="2547949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6555158" y="2068009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6968546" y="1797438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6969750" y="2311623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6969750" y="2547949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6968546" y="2068009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967054" y="2807349"/>
              <a:ext cx="10072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缺页状态</a:t>
              </a:r>
            </a:p>
          </p:txBody>
        </p:sp>
        <p:sp>
          <p:nvSpPr>
            <p:cNvPr id="175" name="TextBox 328"/>
            <p:cNvSpPr txBox="1"/>
            <p:nvPr/>
          </p:nvSpPr>
          <p:spPr>
            <a:xfrm>
              <a:off x="958655" y="1986803"/>
              <a:ext cx="369332" cy="70788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ctr"/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物理帧号</a:t>
              </a:r>
              <a:endPara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949520" y="2822991"/>
              <a:ext cx="6480000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组合 56"/>
            <p:cNvGrpSpPr/>
            <p:nvPr/>
          </p:nvGrpSpPr>
          <p:grpSpPr>
            <a:xfrm>
              <a:off x="3679570" y="1555488"/>
              <a:ext cx="234000" cy="1489560"/>
              <a:chOff x="3679570" y="1555488"/>
              <a:chExt cx="234000" cy="1489560"/>
            </a:xfrm>
          </p:grpSpPr>
          <p:sp>
            <p:nvSpPr>
              <p:cNvPr id="225" name="AutoShape 100"/>
              <p:cNvSpPr>
                <a:spLocks noChangeArrowheads="1"/>
              </p:cNvSpPr>
              <p:nvPr/>
            </p:nvSpPr>
            <p:spPr bwMode="auto">
              <a:xfrm>
                <a:off x="3706570" y="2865048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26" name="Oval 101"/>
              <p:cNvSpPr/>
              <p:nvPr/>
            </p:nvSpPr>
            <p:spPr bwMode="auto">
              <a:xfrm>
                <a:off x="3679570" y="1555488"/>
                <a:ext cx="234000" cy="234000"/>
              </a:xfrm>
              <a:prstGeom prst="ellipse">
                <a:avLst/>
              </a:prstGeom>
              <a:noFill/>
              <a:ln w="28575" cmpd="sng">
                <a:solidFill>
                  <a:srgbClr val="7030A0"/>
                </a:solidFill>
                <a:round/>
              </a:ln>
            </p:spPr>
            <p:txBody>
              <a:bodyPr wrap="none" anchor="ctr"/>
              <a:lstStyle/>
              <a:p>
                <a:endParaRPr lang="en-US" sz="3200">
                  <a:solidFill>
                    <a:srgbClr val="000099"/>
                  </a:solidFill>
                </a:endParaRPr>
              </a:p>
            </p:txBody>
          </p:sp>
        </p:grpSp>
      </p:grpSp>
      <p:grpSp>
        <p:nvGrpSpPr>
          <p:cNvPr id="227" name="组合 226"/>
          <p:cNvGrpSpPr/>
          <p:nvPr/>
        </p:nvGrpSpPr>
        <p:grpSpPr>
          <a:xfrm>
            <a:off x="949520" y="1927966"/>
            <a:ext cx="6480000" cy="1349257"/>
            <a:chOff x="949520" y="1535238"/>
            <a:chExt cx="6480000" cy="1349257"/>
          </a:xfrm>
        </p:grpSpPr>
        <p:grpSp>
          <p:nvGrpSpPr>
            <p:cNvPr id="228" name="组合 227"/>
            <p:cNvGrpSpPr/>
            <p:nvPr/>
          </p:nvGrpSpPr>
          <p:grpSpPr>
            <a:xfrm>
              <a:off x="949520" y="1815608"/>
              <a:ext cx="6480000" cy="1068887"/>
              <a:chOff x="954944" y="1987328"/>
              <a:chExt cx="6480000" cy="1068887"/>
            </a:xfrm>
          </p:grpSpPr>
          <p:sp>
            <p:nvSpPr>
              <p:cNvPr id="274" name="矩形 273"/>
              <p:cNvSpPr/>
              <p:nvPr/>
            </p:nvSpPr>
            <p:spPr>
              <a:xfrm>
                <a:off x="954944" y="1988779"/>
                <a:ext cx="6480000" cy="1058301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9" name="直接连接符 288"/>
              <p:cNvCxnSpPr/>
              <p:nvPr/>
            </p:nvCxnSpPr>
            <p:spPr>
              <a:xfrm>
                <a:off x="1902885" y="1987328"/>
                <a:ext cx="0" cy="779821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/>
              <p:nvPr/>
            </p:nvCxnSpPr>
            <p:spPr>
              <a:xfrm>
                <a:off x="2260869" y="1994370"/>
                <a:ext cx="0" cy="772779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3" name="TextBox 145"/>
              <p:cNvSpPr txBox="1"/>
              <p:nvPr/>
            </p:nvSpPr>
            <p:spPr>
              <a:xfrm>
                <a:off x="7000892" y="1995686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4" name="TextBox 146"/>
              <p:cNvSpPr txBox="1"/>
              <p:nvPr/>
            </p:nvSpPr>
            <p:spPr>
              <a:xfrm>
                <a:off x="6572264" y="1995686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5" name="TextBox 147"/>
              <p:cNvSpPr txBox="1"/>
              <p:nvPr/>
            </p:nvSpPr>
            <p:spPr>
              <a:xfrm>
                <a:off x="6143636" y="1995686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6" name="TextBox 148"/>
              <p:cNvSpPr txBox="1"/>
              <p:nvPr/>
            </p:nvSpPr>
            <p:spPr>
              <a:xfrm>
                <a:off x="5715008" y="1995686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7" name="TextBox 149"/>
              <p:cNvSpPr txBox="1"/>
              <p:nvPr/>
            </p:nvSpPr>
            <p:spPr>
              <a:xfrm>
                <a:off x="5286380" y="1995686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8" name="TextBox 150"/>
              <p:cNvSpPr txBox="1"/>
              <p:nvPr/>
            </p:nvSpPr>
            <p:spPr>
              <a:xfrm>
                <a:off x="4857752" y="1995686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9" name="TextBox 151"/>
              <p:cNvSpPr txBox="1"/>
              <p:nvPr/>
            </p:nvSpPr>
            <p:spPr>
              <a:xfrm>
                <a:off x="4429124" y="201877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d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0" name="TextBox 152"/>
              <p:cNvSpPr txBox="1"/>
              <p:nvPr/>
            </p:nvSpPr>
            <p:spPr>
              <a:xfrm>
                <a:off x="4000496" y="201877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d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1" name="TextBox 153"/>
              <p:cNvSpPr txBox="1"/>
              <p:nvPr/>
            </p:nvSpPr>
            <p:spPr>
              <a:xfrm>
                <a:off x="3571868" y="201877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d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2" name="TextBox 154"/>
              <p:cNvSpPr txBox="1"/>
              <p:nvPr/>
            </p:nvSpPr>
            <p:spPr>
              <a:xfrm>
                <a:off x="3143240" y="201877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3" name="TextBox 155"/>
              <p:cNvSpPr txBox="1"/>
              <p:nvPr/>
            </p:nvSpPr>
            <p:spPr>
              <a:xfrm>
                <a:off x="2714612" y="201877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4" name="TextBox 156"/>
              <p:cNvSpPr txBox="1"/>
              <p:nvPr/>
            </p:nvSpPr>
            <p:spPr>
              <a:xfrm>
                <a:off x="2285984" y="2025646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5" name="TextBox 157"/>
              <p:cNvSpPr txBox="1"/>
              <p:nvPr/>
            </p:nvSpPr>
            <p:spPr>
              <a:xfrm>
                <a:off x="1860485" y="201697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6" name="TextBox 158"/>
              <p:cNvSpPr txBox="1"/>
              <p:nvPr/>
            </p:nvSpPr>
            <p:spPr>
              <a:xfrm>
                <a:off x="1436005" y="2033277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0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7" name="TextBox 160"/>
              <p:cNvSpPr txBox="1"/>
              <p:nvPr/>
            </p:nvSpPr>
            <p:spPr>
              <a:xfrm>
                <a:off x="7000892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d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8" name="TextBox 161"/>
              <p:cNvSpPr txBox="1"/>
              <p:nvPr/>
            </p:nvSpPr>
            <p:spPr>
              <a:xfrm>
                <a:off x="6572264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9" name="TextBox 162"/>
              <p:cNvSpPr txBox="1"/>
              <p:nvPr/>
            </p:nvSpPr>
            <p:spPr>
              <a:xfrm>
                <a:off x="6143636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0" name="TextBox 163"/>
              <p:cNvSpPr txBox="1"/>
              <p:nvPr/>
            </p:nvSpPr>
            <p:spPr>
              <a:xfrm>
                <a:off x="5715008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1" name="TextBox 164"/>
              <p:cNvSpPr txBox="1"/>
              <p:nvPr/>
            </p:nvSpPr>
            <p:spPr>
              <a:xfrm>
                <a:off x="5286380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2" name="TextBox 165"/>
              <p:cNvSpPr txBox="1"/>
              <p:nvPr/>
            </p:nvSpPr>
            <p:spPr>
              <a:xfrm>
                <a:off x="4857752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3" name="TextBox 166"/>
              <p:cNvSpPr txBox="1"/>
              <p:nvPr/>
            </p:nvSpPr>
            <p:spPr>
              <a:xfrm>
                <a:off x="4429124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4" name="TextBox 167"/>
              <p:cNvSpPr txBox="1"/>
              <p:nvPr/>
            </p:nvSpPr>
            <p:spPr>
              <a:xfrm>
                <a:off x="4000496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5" name="TextBox 168"/>
              <p:cNvSpPr txBox="1"/>
              <p:nvPr/>
            </p:nvSpPr>
            <p:spPr>
              <a:xfrm>
                <a:off x="3571868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6" name="TextBox 169"/>
              <p:cNvSpPr txBox="1"/>
              <p:nvPr/>
            </p:nvSpPr>
            <p:spPr>
              <a:xfrm>
                <a:off x="3143240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7" name="TextBox 170"/>
              <p:cNvSpPr txBox="1"/>
              <p:nvPr/>
            </p:nvSpPr>
            <p:spPr>
              <a:xfrm>
                <a:off x="2714612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8" name="TextBox 171"/>
              <p:cNvSpPr txBox="1"/>
              <p:nvPr/>
            </p:nvSpPr>
            <p:spPr>
              <a:xfrm>
                <a:off x="2285984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9" name="TextBox 172"/>
              <p:cNvSpPr txBox="1"/>
              <p:nvPr/>
            </p:nvSpPr>
            <p:spPr>
              <a:xfrm>
                <a:off x="1857356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0" name="TextBox 173"/>
              <p:cNvSpPr txBox="1"/>
              <p:nvPr/>
            </p:nvSpPr>
            <p:spPr>
              <a:xfrm>
                <a:off x="1428728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1" name="TextBox 251"/>
              <p:cNvSpPr txBox="1"/>
              <p:nvPr/>
            </p:nvSpPr>
            <p:spPr>
              <a:xfrm>
                <a:off x="7000892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2" name="TextBox 252"/>
              <p:cNvSpPr txBox="1"/>
              <p:nvPr/>
            </p:nvSpPr>
            <p:spPr>
              <a:xfrm>
                <a:off x="6572264" y="2246411"/>
                <a:ext cx="432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3" name="TextBox 253"/>
              <p:cNvSpPr txBox="1"/>
              <p:nvPr/>
            </p:nvSpPr>
            <p:spPr>
              <a:xfrm>
                <a:off x="6143636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d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4" name="TextBox 254"/>
              <p:cNvSpPr txBox="1"/>
              <p:nvPr/>
            </p:nvSpPr>
            <p:spPr>
              <a:xfrm>
                <a:off x="5715008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d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5" name="TextBox 255"/>
              <p:cNvSpPr txBox="1"/>
              <p:nvPr/>
            </p:nvSpPr>
            <p:spPr>
              <a:xfrm>
                <a:off x="5286380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d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6" name="TextBox 256"/>
              <p:cNvSpPr txBox="1"/>
              <p:nvPr/>
            </p:nvSpPr>
            <p:spPr>
              <a:xfrm>
                <a:off x="4857752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7" name="TextBox 257"/>
              <p:cNvSpPr txBox="1"/>
              <p:nvPr/>
            </p:nvSpPr>
            <p:spPr>
              <a:xfrm>
                <a:off x="4429124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8" name="TextBox 258"/>
              <p:cNvSpPr txBox="1"/>
              <p:nvPr/>
            </p:nvSpPr>
            <p:spPr>
              <a:xfrm>
                <a:off x="4000496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9" name="TextBox 259"/>
              <p:cNvSpPr txBox="1"/>
              <p:nvPr/>
            </p:nvSpPr>
            <p:spPr>
              <a:xfrm>
                <a:off x="3571868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0" name="TextBox 260"/>
              <p:cNvSpPr txBox="1"/>
              <p:nvPr/>
            </p:nvSpPr>
            <p:spPr>
              <a:xfrm>
                <a:off x="3143240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1" name="TextBox 261"/>
              <p:cNvSpPr txBox="1"/>
              <p:nvPr/>
            </p:nvSpPr>
            <p:spPr>
              <a:xfrm>
                <a:off x="2714612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2" name="TextBox 262"/>
              <p:cNvSpPr txBox="1"/>
              <p:nvPr/>
            </p:nvSpPr>
            <p:spPr>
              <a:xfrm>
                <a:off x="2285984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3" name="TextBox 263"/>
              <p:cNvSpPr txBox="1"/>
              <p:nvPr/>
            </p:nvSpPr>
            <p:spPr>
              <a:xfrm>
                <a:off x="1860485" y="2240714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4" name="TextBox 264"/>
              <p:cNvSpPr txBox="1"/>
              <p:nvPr/>
            </p:nvSpPr>
            <p:spPr>
              <a:xfrm>
                <a:off x="1428728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5" name="TextBox 326"/>
              <p:cNvSpPr txBox="1"/>
              <p:nvPr/>
            </p:nvSpPr>
            <p:spPr>
              <a:xfrm>
                <a:off x="964953" y="2748438"/>
                <a:ext cx="1007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缺页状态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6" name="TextBox 328"/>
              <p:cNvSpPr txBox="1"/>
              <p:nvPr/>
            </p:nvSpPr>
            <p:spPr>
              <a:xfrm>
                <a:off x="964079" y="2000307"/>
                <a:ext cx="369332" cy="70788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pPr algn="ctr"/>
                <a:r>
                  <a:rPr lang="zh-CN" altLang="en-US" sz="12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物理帧号</a:t>
                </a:r>
                <a:endPara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377" name="直接连接符 376"/>
              <p:cNvCxnSpPr/>
              <p:nvPr/>
            </p:nvCxnSpPr>
            <p:spPr>
              <a:xfrm>
                <a:off x="964079" y="2768600"/>
                <a:ext cx="6465441" cy="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0" name="组合 229"/>
            <p:cNvGrpSpPr/>
            <p:nvPr/>
          </p:nvGrpSpPr>
          <p:grpSpPr>
            <a:xfrm>
              <a:off x="3679570" y="1555488"/>
              <a:ext cx="234000" cy="1268270"/>
              <a:chOff x="4518037" y="1556793"/>
              <a:chExt cx="234000" cy="1268270"/>
            </a:xfrm>
          </p:grpSpPr>
          <p:sp>
            <p:nvSpPr>
              <p:cNvPr id="272" name="AutoShape 100"/>
              <p:cNvSpPr>
                <a:spLocks noChangeArrowheads="1"/>
              </p:cNvSpPr>
              <p:nvPr/>
            </p:nvSpPr>
            <p:spPr bwMode="auto">
              <a:xfrm>
                <a:off x="4545037" y="2645063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73" name="Oval 101"/>
              <p:cNvSpPr/>
              <p:nvPr/>
            </p:nvSpPr>
            <p:spPr bwMode="auto">
              <a:xfrm>
                <a:off x="4518037" y="1556793"/>
                <a:ext cx="234000" cy="234000"/>
              </a:xfrm>
              <a:prstGeom prst="ellipse">
                <a:avLst/>
              </a:prstGeom>
              <a:noFill/>
              <a:ln w="28575" cmpd="sng">
                <a:solidFill>
                  <a:srgbClr val="7030A0"/>
                </a:solidFill>
                <a:round/>
              </a:ln>
            </p:spPr>
            <p:txBody>
              <a:bodyPr wrap="none" anchor="ctr"/>
              <a:lstStyle/>
              <a:p>
                <a:endParaRPr lang="en-US" sz="320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231" name="组合 230"/>
            <p:cNvGrpSpPr/>
            <p:nvPr/>
          </p:nvGrpSpPr>
          <p:grpSpPr>
            <a:xfrm>
              <a:off x="4099267" y="1548808"/>
              <a:ext cx="234000" cy="1274950"/>
              <a:chOff x="4518037" y="1556793"/>
              <a:chExt cx="234000" cy="1274950"/>
            </a:xfrm>
          </p:grpSpPr>
          <p:sp>
            <p:nvSpPr>
              <p:cNvPr id="270" name="AutoShape 100"/>
              <p:cNvSpPr>
                <a:spLocks noChangeArrowheads="1"/>
              </p:cNvSpPr>
              <p:nvPr/>
            </p:nvSpPr>
            <p:spPr bwMode="auto">
              <a:xfrm>
                <a:off x="4545037" y="2651743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71" name="Oval 101"/>
              <p:cNvSpPr/>
              <p:nvPr/>
            </p:nvSpPr>
            <p:spPr bwMode="auto">
              <a:xfrm>
                <a:off x="4518037" y="1556793"/>
                <a:ext cx="234000" cy="234000"/>
              </a:xfrm>
              <a:prstGeom prst="ellipse">
                <a:avLst/>
              </a:prstGeom>
              <a:noFill/>
              <a:ln w="28575" cmpd="sng">
                <a:solidFill>
                  <a:srgbClr val="7030A0"/>
                </a:solidFill>
                <a:round/>
              </a:ln>
            </p:spPr>
            <p:txBody>
              <a:bodyPr wrap="none" anchor="ctr"/>
              <a:lstStyle/>
              <a:p>
                <a:endParaRPr lang="en-US" sz="320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232" name="组合 231"/>
            <p:cNvGrpSpPr/>
            <p:nvPr/>
          </p:nvGrpSpPr>
          <p:grpSpPr>
            <a:xfrm>
              <a:off x="4524752" y="1548808"/>
              <a:ext cx="234000" cy="1274950"/>
              <a:chOff x="4518037" y="1556793"/>
              <a:chExt cx="234000" cy="1274950"/>
            </a:xfrm>
          </p:grpSpPr>
          <p:sp>
            <p:nvSpPr>
              <p:cNvPr id="268" name="AutoShape 100"/>
              <p:cNvSpPr>
                <a:spLocks noChangeArrowheads="1"/>
              </p:cNvSpPr>
              <p:nvPr/>
            </p:nvSpPr>
            <p:spPr bwMode="auto">
              <a:xfrm>
                <a:off x="4545037" y="2651743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69" name="Oval 101"/>
              <p:cNvSpPr/>
              <p:nvPr/>
            </p:nvSpPr>
            <p:spPr bwMode="auto">
              <a:xfrm>
                <a:off x="4518037" y="1556793"/>
                <a:ext cx="234000" cy="234000"/>
              </a:xfrm>
              <a:prstGeom prst="ellipse">
                <a:avLst/>
              </a:prstGeom>
              <a:noFill/>
              <a:ln w="28575" cmpd="sng">
                <a:solidFill>
                  <a:srgbClr val="7030A0"/>
                </a:solidFill>
                <a:round/>
              </a:ln>
            </p:spPr>
            <p:txBody>
              <a:bodyPr wrap="none" anchor="ctr"/>
              <a:lstStyle/>
              <a:p>
                <a:endParaRPr lang="en-US" sz="320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235" name="组合 234"/>
            <p:cNvGrpSpPr/>
            <p:nvPr/>
          </p:nvGrpSpPr>
          <p:grpSpPr>
            <a:xfrm>
              <a:off x="4957783" y="1542279"/>
              <a:ext cx="234000" cy="1281479"/>
              <a:chOff x="4518037" y="1556793"/>
              <a:chExt cx="234000" cy="1281479"/>
            </a:xfrm>
          </p:grpSpPr>
          <p:sp>
            <p:nvSpPr>
              <p:cNvPr id="266" name="AutoShape 100"/>
              <p:cNvSpPr>
                <a:spLocks noChangeArrowheads="1"/>
              </p:cNvSpPr>
              <p:nvPr/>
            </p:nvSpPr>
            <p:spPr bwMode="auto">
              <a:xfrm>
                <a:off x="4545037" y="2658272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67" name="Oval 101"/>
              <p:cNvSpPr/>
              <p:nvPr/>
            </p:nvSpPr>
            <p:spPr bwMode="auto">
              <a:xfrm>
                <a:off x="4518037" y="1556793"/>
                <a:ext cx="234000" cy="234000"/>
              </a:xfrm>
              <a:prstGeom prst="ellipse">
                <a:avLst/>
              </a:prstGeom>
              <a:noFill/>
              <a:ln w="28575" cmpd="sng">
                <a:solidFill>
                  <a:srgbClr val="7030A0"/>
                </a:solidFill>
                <a:round/>
              </a:ln>
            </p:spPr>
            <p:txBody>
              <a:bodyPr wrap="none" anchor="ctr"/>
              <a:lstStyle/>
              <a:p>
                <a:endParaRPr lang="en-US" sz="320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236" name="组合 235"/>
            <p:cNvGrpSpPr/>
            <p:nvPr/>
          </p:nvGrpSpPr>
          <p:grpSpPr>
            <a:xfrm>
              <a:off x="5382008" y="1535238"/>
              <a:ext cx="234000" cy="1288520"/>
              <a:chOff x="4518037" y="1556793"/>
              <a:chExt cx="234000" cy="1288520"/>
            </a:xfrm>
          </p:grpSpPr>
          <p:sp>
            <p:nvSpPr>
              <p:cNvPr id="250" name="AutoShape 100"/>
              <p:cNvSpPr>
                <a:spLocks noChangeArrowheads="1"/>
              </p:cNvSpPr>
              <p:nvPr/>
            </p:nvSpPr>
            <p:spPr bwMode="auto">
              <a:xfrm>
                <a:off x="4545037" y="2665313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51" name="Oval 101"/>
              <p:cNvSpPr/>
              <p:nvPr/>
            </p:nvSpPr>
            <p:spPr bwMode="auto">
              <a:xfrm>
                <a:off x="4518037" y="1556793"/>
                <a:ext cx="234000" cy="234000"/>
              </a:xfrm>
              <a:prstGeom prst="ellipse">
                <a:avLst/>
              </a:prstGeom>
              <a:noFill/>
              <a:ln w="28575" cmpd="sng">
                <a:solidFill>
                  <a:srgbClr val="7030A0"/>
                </a:solidFill>
                <a:round/>
              </a:ln>
            </p:spPr>
            <p:txBody>
              <a:bodyPr wrap="none" anchor="ctr"/>
              <a:lstStyle/>
              <a:p>
                <a:endParaRPr lang="en-US" sz="320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237" name="组合 236"/>
            <p:cNvGrpSpPr/>
            <p:nvPr/>
          </p:nvGrpSpPr>
          <p:grpSpPr>
            <a:xfrm>
              <a:off x="5806650" y="1548808"/>
              <a:ext cx="234000" cy="1274950"/>
              <a:chOff x="4518037" y="1556793"/>
              <a:chExt cx="234000" cy="1274950"/>
            </a:xfrm>
          </p:grpSpPr>
          <p:sp>
            <p:nvSpPr>
              <p:cNvPr id="248" name="AutoShape 100"/>
              <p:cNvSpPr>
                <a:spLocks noChangeArrowheads="1"/>
              </p:cNvSpPr>
              <p:nvPr/>
            </p:nvSpPr>
            <p:spPr bwMode="auto">
              <a:xfrm>
                <a:off x="4545037" y="2651743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49" name="Oval 101"/>
              <p:cNvSpPr/>
              <p:nvPr/>
            </p:nvSpPr>
            <p:spPr bwMode="auto">
              <a:xfrm>
                <a:off x="4518037" y="1556793"/>
                <a:ext cx="234000" cy="234000"/>
              </a:xfrm>
              <a:prstGeom prst="ellipse">
                <a:avLst/>
              </a:prstGeom>
              <a:noFill/>
              <a:ln w="28575" cmpd="sng">
                <a:solidFill>
                  <a:srgbClr val="7030A0"/>
                </a:solidFill>
                <a:round/>
              </a:ln>
            </p:spPr>
            <p:txBody>
              <a:bodyPr wrap="none" anchor="ctr"/>
              <a:lstStyle/>
              <a:p>
                <a:endParaRPr lang="en-US" sz="320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238" name="组合 237"/>
            <p:cNvGrpSpPr/>
            <p:nvPr/>
          </p:nvGrpSpPr>
          <p:grpSpPr>
            <a:xfrm>
              <a:off x="6247492" y="1548808"/>
              <a:ext cx="234000" cy="1274950"/>
              <a:chOff x="4518037" y="1556793"/>
              <a:chExt cx="234000" cy="1274950"/>
            </a:xfrm>
          </p:grpSpPr>
          <p:sp>
            <p:nvSpPr>
              <p:cNvPr id="246" name="AutoShape 100"/>
              <p:cNvSpPr>
                <a:spLocks noChangeArrowheads="1"/>
              </p:cNvSpPr>
              <p:nvPr/>
            </p:nvSpPr>
            <p:spPr bwMode="auto">
              <a:xfrm>
                <a:off x="4545037" y="2651743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47" name="Oval 101"/>
              <p:cNvSpPr/>
              <p:nvPr/>
            </p:nvSpPr>
            <p:spPr bwMode="auto">
              <a:xfrm>
                <a:off x="4518037" y="1556793"/>
                <a:ext cx="234000" cy="234000"/>
              </a:xfrm>
              <a:prstGeom prst="ellipse">
                <a:avLst/>
              </a:prstGeom>
              <a:noFill/>
              <a:ln w="28575" cmpd="sng">
                <a:solidFill>
                  <a:srgbClr val="7030A0"/>
                </a:solidFill>
                <a:round/>
              </a:ln>
            </p:spPr>
            <p:txBody>
              <a:bodyPr wrap="none" anchor="ctr"/>
              <a:lstStyle/>
              <a:p>
                <a:endParaRPr lang="en-US" sz="320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239" name="组合 238"/>
            <p:cNvGrpSpPr/>
            <p:nvPr/>
          </p:nvGrpSpPr>
          <p:grpSpPr>
            <a:xfrm>
              <a:off x="6675000" y="1548808"/>
              <a:ext cx="234000" cy="1274950"/>
              <a:chOff x="4518037" y="1556793"/>
              <a:chExt cx="234000" cy="1274950"/>
            </a:xfrm>
          </p:grpSpPr>
          <p:sp>
            <p:nvSpPr>
              <p:cNvPr id="243" name="AutoShape 100"/>
              <p:cNvSpPr>
                <a:spLocks noChangeArrowheads="1"/>
              </p:cNvSpPr>
              <p:nvPr/>
            </p:nvSpPr>
            <p:spPr bwMode="auto">
              <a:xfrm>
                <a:off x="4545037" y="2651743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45" name="Oval 101"/>
              <p:cNvSpPr/>
              <p:nvPr/>
            </p:nvSpPr>
            <p:spPr bwMode="auto">
              <a:xfrm>
                <a:off x="4518037" y="1556793"/>
                <a:ext cx="234000" cy="234000"/>
              </a:xfrm>
              <a:prstGeom prst="ellipse">
                <a:avLst/>
              </a:prstGeom>
              <a:noFill/>
              <a:ln w="28575" cmpd="sng">
                <a:solidFill>
                  <a:srgbClr val="7030A0"/>
                </a:solidFill>
                <a:round/>
              </a:ln>
            </p:spPr>
            <p:txBody>
              <a:bodyPr wrap="none" anchor="ctr"/>
              <a:lstStyle/>
              <a:p>
                <a:endParaRPr lang="en-US" sz="320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240" name="组合 239"/>
            <p:cNvGrpSpPr/>
            <p:nvPr/>
          </p:nvGrpSpPr>
          <p:grpSpPr>
            <a:xfrm>
              <a:off x="7101384" y="1542279"/>
              <a:ext cx="234000" cy="1281479"/>
              <a:chOff x="4518037" y="1556793"/>
              <a:chExt cx="234000" cy="1281479"/>
            </a:xfrm>
          </p:grpSpPr>
          <p:sp>
            <p:nvSpPr>
              <p:cNvPr id="241" name="AutoShape 100"/>
              <p:cNvSpPr>
                <a:spLocks noChangeArrowheads="1"/>
              </p:cNvSpPr>
              <p:nvPr/>
            </p:nvSpPr>
            <p:spPr bwMode="auto">
              <a:xfrm>
                <a:off x="4545037" y="2658272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42" name="Oval 101"/>
              <p:cNvSpPr/>
              <p:nvPr/>
            </p:nvSpPr>
            <p:spPr bwMode="auto">
              <a:xfrm>
                <a:off x="4518037" y="1556793"/>
                <a:ext cx="234000" cy="234000"/>
              </a:xfrm>
              <a:prstGeom prst="ellipse">
                <a:avLst/>
              </a:prstGeom>
              <a:noFill/>
              <a:ln w="28575" cmpd="sng">
                <a:solidFill>
                  <a:srgbClr val="7030A0"/>
                </a:solidFill>
                <a:round/>
              </a:ln>
            </p:spPr>
            <p:txBody>
              <a:bodyPr wrap="none" anchor="ctr"/>
              <a:lstStyle/>
              <a:p>
                <a:endParaRPr lang="en-US" sz="3200">
                  <a:solidFill>
                    <a:srgbClr val="000099"/>
                  </a:solidFill>
                </a:endParaRPr>
              </a:p>
            </p:txBody>
          </p:sp>
        </p:grpSp>
      </p:grpSp>
      <p:sp>
        <p:nvSpPr>
          <p:cNvPr id="378" name="TextBox 257"/>
          <p:cNvSpPr txBox="1"/>
          <p:nvPr/>
        </p:nvSpPr>
        <p:spPr>
          <a:xfrm>
            <a:off x="882772" y="1210844"/>
            <a:ext cx="264903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物理页面数: 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3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79" name="TextBox 257"/>
          <p:cNvSpPr txBox="1"/>
          <p:nvPr/>
        </p:nvSpPr>
        <p:spPr>
          <a:xfrm>
            <a:off x="3138971" y="1210844"/>
            <a:ext cx="2253404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缺页次数: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9</a:t>
            </a:r>
            <a:endParaRPr lang="zh-CN" altLang="en-US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80" name="TextBox 257"/>
          <p:cNvSpPr txBox="1"/>
          <p:nvPr/>
        </p:nvSpPr>
        <p:spPr>
          <a:xfrm>
            <a:off x="882772" y="1210844"/>
            <a:ext cx="264903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物理页面数: 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4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81" name="TextBox 257"/>
          <p:cNvSpPr txBox="1"/>
          <p:nvPr/>
        </p:nvSpPr>
        <p:spPr>
          <a:xfrm>
            <a:off x="3138971" y="1210844"/>
            <a:ext cx="2253404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缺页次数: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</a:t>
            </a:r>
            <a:endParaRPr lang="zh-CN" altLang="en-US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" grpId="0" bldLvl="0" animBg="1"/>
      <p:bldP spid="378" grpId="1" bldLvl="0" animBg="1"/>
      <p:bldP spid="379" grpId="0" bldLvl="0" animBg="1"/>
      <p:bldP spid="379" grpId="1" bldLvl="0" animBg="1"/>
      <p:bldP spid="380" grpId="0" bldLvl="0" animBg="1"/>
      <p:bldP spid="381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全局置换算法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7925" y="1772234"/>
            <a:ext cx="4254382" cy="412457"/>
            <a:chOff x="899592" y="1485501"/>
            <a:chExt cx="4254382" cy="412457"/>
          </a:xfrm>
        </p:grpSpPr>
        <p:sp>
          <p:nvSpPr>
            <p:cNvPr id="14" name="TextBox 16"/>
            <p:cNvSpPr txBox="1"/>
            <p:nvPr/>
          </p:nvSpPr>
          <p:spPr>
            <a:xfrm>
              <a:off x="899592" y="149784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8"/>
            <p:cNvSpPr txBox="1"/>
            <p:nvPr/>
          </p:nvSpPr>
          <p:spPr>
            <a:xfrm>
              <a:off x="1259632" y="1485501"/>
              <a:ext cx="389434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全局置换算法要解决的问题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446522" y="2880598"/>
            <a:ext cx="6437610" cy="369332"/>
            <a:chOff x="1418189" y="2593865"/>
            <a:chExt cx="6437610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1569255" y="2593865"/>
              <a:ext cx="628654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全局置换算法需要确定分配给进程的物理页面数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2" name="图片 1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8189" y="270707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1446522" y="2517349"/>
            <a:ext cx="5045540" cy="369332"/>
            <a:chOff x="1418189" y="2230616"/>
            <a:chExt cx="504554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569255" y="2230616"/>
              <a:ext cx="489447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分配给进程的内存也需要在不同阶段有所变化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8189" y="234686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1446522" y="2166261"/>
            <a:ext cx="4045408" cy="369332"/>
            <a:chOff x="1418189" y="1879528"/>
            <a:chExt cx="4045408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1569255" y="1879528"/>
              <a:ext cx="3894342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进程在不同阶段的内存需求是变化的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8189" y="198843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6" name="组合 5"/>
          <p:cNvGrpSpPr/>
          <p:nvPr/>
        </p:nvGrpSpPr>
        <p:grpSpPr>
          <a:xfrm>
            <a:off x="921391" y="1070209"/>
            <a:ext cx="6335530" cy="707886"/>
            <a:chOff x="921391" y="1070209"/>
            <a:chExt cx="6335530" cy="707886"/>
          </a:xfrm>
        </p:grpSpPr>
        <p:sp>
          <p:nvSpPr>
            <p:cNvPr id="8" name="TextBox 7"/>
            <p:cNvSpPr txBox="1"/>
            <p:nvPr/>
          </p:nvSpPr>
          <p:spPr>
            <a:xfrm>
              <a:off x="921391" y="1070209"/>
              <a:ext cx="6335530" cy="70788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思路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  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全局置换算法为进程分配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可变数目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的物理页面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6522" y="1511806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利用率与并发进程数的关系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86158" y="3227152"/>
            <a:ext cx="6648496" cy="400110"/>
            <a:chOff x="586158" y="3227152"/>
            <a:chExt cx="6648496" cy="400110"/>
          </a:xfrm>
        </p:grpSpPr>
        <p:sp>
          <p:nvSpPr>
            <p:cNvPr id="83" name="TextBox 82"/>
            <p:cNvSpPr txBox="1"/>
            <p:nvPr/>
          </p:nvSpPr>
          <p:spPr>
            <a:xfrm>
              <a:off x="586158" y="322715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00484" y="3227152"/>
              <a:ext cx="6334170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indent="1905" defTabSz="-635">
                <a:lnSpc>
                  <a:spcPct val="95000"/>
                </a:lnSpc>
                <a:spcBef>
                  <a:spcPct val="0"/>
                </a:spcBef>
                <a:tabLst>
                  <a:tab pos="715645" algn="l"/>
                </a:tabLst>
              </a:pP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利用率与并发进程数存在相互促进和制约的关系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11358" y="3546242"/>
            <a:ext cx="5564478" cy="369332"/>
            <a:chOff x="1011358" y="3546242"/>
            <a:chExt cx="5564478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1141786" y="3546242"/>
              <a:ext cx="54340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进程数少时，提高并发进程数，可提高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利用率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7" name="图片 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1358" y="3655780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011358" y="3870094"/>
            <a:ext cx="3294338" cy="369332"/>
            <a:chOff x="1011358" y="3870094"/>
            <a:chExt cx="3294338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1141786" y="3870094"/>
              <a:ext cx="316391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并发进程导致内存访问增加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1358" y="397963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6" name="组合 5"/>
          <p:cNvGrpSpPr/>
          <p:nvPr/>
        </p:nvGrpSpPr>
        <p:grpSpPr>
          <a:xfrm>
            <a:off x="1011358" y="4155846"/>
            <a:ext cx="5564478" cy="369332"/>
            <a:chOff x="1011358" y="4155846"/>
            <a:chExt cx="556447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1141786" y="4155846"/>
              <a:ext cx="54340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并发进程的内存访问会降低了访存的局部性特征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1358" y="426538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0" name="组合 9"/>
          <p:cNvGrpSpPr/>
          <p:nvPr/>
        </p:nvGrpSpPr>
        <p:grpSpPr>
          <a:xfrm>
            <a:off x="1011358" y="4471246"/>
            <a:ext cx="5937544" cy="369332"/>
            <a:chOff x="1011358" y="4471246"/>
            <a:chExt cx="5937544" cy="369332"/>
          </a:xfrm>
        </p:grpSpPr>
        <p:sp>
          <p:nvSpPr>
            <p:cNvPr id="15" name="TextBox 14"/>
            <p:cNvSpPr txBox="1"/>
            <p:nvPr/>
          </p:nvSpPr>
          <p:spPr>
            <a:xfrm>
              <a:off x="1141786" y="4471246"/>
              <a:ext cx="5807116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局部性特征的下降会导致缺页率上升和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利用率下降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1358" y="458078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" name="组合 1"/>
          <p:cNvGrpSpPr/>
          <p:nvPr/>
        </p:nvGrpSpPr>
        <p:grpSpPr>
          <a:xfrm>
            <a:off x="1207808" y="748962"/>
            <a:ext cx="4024994" cy="2442305"/>
            <a:chOff x="1547138" y="2405060"/>
            <a:chExt cx="4024994" cy="2442305"/>
          </a:xfrm>
        </p:grpSpPr>
        <p:cxnSp>
          <p:nvCxnSpPr>
            <p:cNvPr id="20" name="直接箭头连接符 19"/>
            <p:cNvCxnSpPr/>
            <p:nvPr/>
          </p:nvCxnSpPr>
          <p:spPr>
            <a:xfrm>
              <a:off x="1936463" y="4540268"/>
              <a:ext cx="3635669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V="1">
              <a:off x="1936463" y="2405060"/>
              <a:ext cx="0" cy="213520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06899" y="4508811"/>
              <a:ext cx="1159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并发进程数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138" y="2472308"/>
              <a:ext cx="430887" cy="1066959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altLang="zh-CN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利用率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1978025" y="3352800"/>
              <a:ext cx="2862263" cy="1168400"/>
            </a:xfrm>
            <a:custGeom>
              <a:avLst/>
              <a:gdLst>
                <a:gd name="connsiteX0" fmla="*/ 0 w 2862263"/>
                <a:gd name="connsiteY0" fmla="*/ 1168400 h 1168400"/>
                <a:gd name="connsiteX1" fmla="*/ 492125 w 2862263"/>
                <a:gd name="connsiteY1" fmla="*/ 714375 h 1168400"/>
                <a:gd name="connsiteX2" fmla="*/ 841375 w 2862263"/>
                <a:gd name="connsiteY2" fmla="*/ 444500 h 1168400"/>
                <a:gd name="connsiteX3" fmla="*/ 1257300 w 2862263"/>
                <a:gd name="connsiteY3" fmla="*/ 196850 h 1168400"/>
                <a:gd name="connsiteX4" fmla="*/ 1571625 w 2862263"/>
                <a:gd name="connsiteY4" fmla="*/ 79375 h 1168400"/>
                <a:gd name="connsiteX5" fmla="*/ 1908175 w 2862263"/>
                <a:gd name="connsiteY5" fmla="*/ 12700 h 1168400"/>
                <a:gd name="connsiteX6" fmla="*/ 2095500 w 2862263"/>
                <a:gd name="connsiteY6" fmla="*/ 3175 h 1168400"/>
                <a:gd name="connsiteX7" fmla="*/ 2212975 w 2862263"/>
                <a:gd name="connsiteY7" fmla="*/ 19050 h 1168400"/>
                <a:gd name="connsiteX8" fmla="*/ 2308225 w 2862263"/>
                <a:gd name="connsiteY8" fmla="*/ 69850 h 1168400"/>
                <a:gd name="connsiteX9" fmla="*/ 2368550 w 2862263"/>
                <a:gd name="connsiteY9" fmla="*/ 130175 h 1168400"/>
                <a:gd name="connsiteX10" fmla="*/ 2397125 w 2862263"/>
                <a:gd name="connsiteY10" fmla="*/ 200025 h 1168400"/>
                <a:gd name="connsiteX11" fmla="*/ 2425700 w 2862263"/>
                <a:gd name="connsiteY11" fmla="*/ 304800 h 1168400"/>
                <a:gd name="connsiteX12" fmla="*/ 2447925 w 2862263"/>
                <a:gd name="connsiteY12" fmla="*/ 473075 h 1168400"/>
                <a:gd name="connsiteX13" fmla="*/ 2463800 w 2862263"/>
                <a:gd name="connsiteY13" fmla="*/ 603250 h 1168400"/>
                <a:gd name="connsiteX14" fmla="*/ 2495550 w 2862263"/>
                <a:gd name="connsiteY14" fmla="*/ 777875 h 1168400"/>
                <a:gd name="connsiteX15" fmla="*/ 2527300 w 2862263"/>
                <a:gd name="connsiteY15" fmla="*/ 876300 h 1168400"/>
                <a:gd name="connsiteX16" fmla="*/ 2574925 w 2862263"/>
                <a:gd name="connsiteY16" fmla="*/ 996950 h 1168400"/>
                <a:gd name="connsiteX17" fmla="*/ 2632075 w 2862263"/>
                <a:gd name="connsiteY17" fmla="*/ 1069975 h 1168400"/>
                <a:gd name="connsiteX18" fmla="*/ 2717800 w 2862263"/>
                <a:gd name="connsiteY18" fmla="*/ 1133475 h 1168400"/>
                <a:gd name="connsiteX19" fmla="*/ 2806700 w 2862263"/>
                <a:gd name="connsiteY19" fmla="*/ 1155700 h 1168400"/>
                <a:gd name="connsiteX20" fmla="*/ 2854325 w 2862263"/>
                <a:gd name="connsiteY20" fmla="*/ 1162050 h 1168400"/>
                <a:gd name="connsiteX21" fmla="*/ 2854325 w 2862263"/>
                <a:gd name="connsiteY21" fmla="*/ 1165225 h 116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62263" h="1168400">
                  <a:moveTo>
                    <a:pt x="0" y="1168400"/>
                  </a:moveTo>
                  <a:cubicBezTo>
                    <a:pt x="175948" y="1001712"/>
                    <a:pt x="351896" y="835025"/>
                    <a:pt x="492125" y="714375"/>
                  </a:cubicBezTo>
                  <a:cubicBezTo>
                    <a:pt x="632354" y="593725"/>
                    <a:pt x="713846" y="530754"/>
                    <a:pt x="841375" y="444500"/>
                  </a:cubicBezTo>
                  <a:cubicBezTo>
                    <a:pt x="968904" y="358246"/>
                    <a:pt x="1135592" y="257704"/>
                    <a:pt x="1257300" y="196850"/>
                  </a:cubicBezTo>
                  <a:cubicBezTo>
                    <a:pt x="1379008" y="135996"/>
                    <a:pt x="1463146" y="110067"/>
                    <a:pt x="1571625" y="79375"/>
                  </a:cubicBezTo>
                  <a:cubicBezTo>
                    <a:pt x="1680104" y="48683"/>
                    <a:pt x="1820862" y="25400"/>
                    <a:pt x="1908175" y="12700"/>
                  </a:cubicBezTo>
                  <a:cubicBezTo>
                    <a:pt x="1995488" y="0"/>
                    <a:pt x="2044700" y="2117"/>
                    <a:pt x="2095500" y="3175"/>
                  </a:cubicBezTo>
                  <a:cubicBezTo>
                    <a:pt x="2146300" y="4233"/>
                    <a:pt x="2177521" y="7938"/>
                    <a:pt x="2212975" y="19050"/>
                  </a:cubicBezTo>
                  <a:cubicBezTo>
                    <a:pt x="2248429" y="30163"/>
                    <a:pt x="2282296" y="51329"/>
                    <a:pt x="2308225" y="69850"/>
                  </a:cubicBezTo>
                  <a:cubicBezTo>
                    <a:pt x="2334154" y="88371"/>
                    <a:pt x="2353733" y="108479"/>
                    <a:pt x="2368550" y="130175"/>
                  </a:cubicBezTo>
                  <a:cubicBezTo>
                    <a:pt x="2383367" y="151871"/>
                    <a:pt x="2387600" y="170921"/>
                    <a:pt x="2397125" y="200025"/>
                  </a:cubicBezTo>
                  <a:cubicBezTo>
                    <a:pt x="2406650" y="229129"/>
                    <a:pt x="2417233" y="259292"/>
                    <a:pt x="2425700" y="304800"/>
                  </a:cubicBezTo>
                  <a:cubicBezTo>
                    <a:pt x="2434167" y="350308"/>
                    <a:pt x="2441575" y="423333"/>
                    <a:pt x="2447925" y="473075"/>
                  </a:cubicBezTo>
                  <a:cubicBezTo>
                    <a:pt x="2454275" y="522817"/>
                    <a:pt x="2455862" y="552450"/>
                    <a:pt x="2463800" y="603250"/>
                  </a:cubicBezTo>
                  <a:cubicBezTo>
                    <a:pt x="2471738" y="654050"/>
                    <a:pt x="2484967" y="732367"/>
                    <a:pt x="2495550" y="777875"/>
                  </a:cubicBezTo>
                  <a:cubicBezTo>
                    <a:pt x="2506133" y="823383"/>
                    <a:pt x="2514071" y="839788"/>
                    <a:pt x="2527300" y="876300"/>
                  </a:cubicBezTo>
                  <a:cubicBezTo>
                    <a:pt x="2540529" y="912813"/>
                    <a:pt x="2557463" y="964671"/>
                    <a:pt x="2574925" y="996950"/>
                  </a:cubicBezTo>
                  <a:cubicBezTo>
                    <a:pt x="2592387" y="1029229"/>
                    <a:pt x="2608263" y="1047221"/>
                    <a:pt x="2632075" y="1069975"/>
                  </a:cubicBezTo>
                  <a:cubicBezTo>
                    <a:pt x="2655887" y="1092729"/>
                    <a:pt x="2688696" y="1119188"/>
                    <a:pt x="2717800" y="1133475"/>
                  </a:cubicBezTo>
                  <a:cubicBezTo>
                    <a:pt x="2746904" y="1147762"/>
                    <a:pt x="2783946" y="1150937"/>
                    <a:pt x="2806700" y="1155700"/>
                  </a:cubicBezTo>
                  <a:cubicBezTo>
                    <a:pt x="2829454" y="1160463"/>
                    <a:pt x="2846387" y="1160462"/>
                    <a:pt x="2854325" y="1162050"/>
                  </a:cubicBezTo>
                  <a:cubicBezTo>
                    <a:pt x="2862263" y="1163638"/>
                    <a:pt x="2858294" y="1164431"/>
                    <a:pt x="2854325" y="1165225"/>
                  </a:cubicBezTo>
                </a:path>
              </a:pathLst>
            </a:custGeom>
            <a:ln w="38100">
              <a:solidFill>
                <a:srgbClr val="0E4D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018356" y="1273636"/>
            <a:ext cx="906469" cy="419081"/>
            <a:chOff x="4018356" y="1273636"/>
            <a:chExt cx="906469" cy="419081"/>
          </a:xfrm>
        </p:grpSpPr>
        <p:cxnSp>
          <p:nvCxnSpPr>
            <p:cNvPr id="31" name="直接连接符 30"/>
            <p:cNvCxnSpPr/>
            <p:nvPr/>
          </p:nvCxnSpPr>
          <p:spPr>
            <a:xfrm rot="5400000">
              <a:off x="3950093" y="1379999"/>
              <a:ext cx="214314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4067569" y="1383968"/>
              <a:ext cx="857256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27"/>
            <p:cNvSpPr txBox="1"/>
            <p:nvPr/>
          </p:nvSpPr>
          <p:spPr>
            <a:xfrm>
              <a:off x="4018356" y="1415718"/>
              <a:ext cx="505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抖动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工作集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1184354"/>
            <a:ext cx="787785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76250" indent="-476250">
              <a:buClr>
                <a:srgbClr val="FFFF66"/>
              </a:buClr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一个进程当前正在使用的逻辑页面集合，可表示为二元函数W(t,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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)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45560" y="1687738"/>
            <a:ext cx="6362744" cy="1066830"/>
            <a:chOff x="945560" y="1687738"/>
            <a:chExt cx="6362744" cy="1066830"/>
          </a:xfrm>
        </p:grpSpPr>
        <p:sp>
          <p:nvSpPr>
            <p:cNvPr id="83" name="TextBox 82"/>
            <p:cNvSpPr txBox="1"/>
            <p:nvPr/>
          </p:nvSpPr>
          <p:spPr>
            <a:xfrm>
              <a:off x="945560" y="171109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85972" y="1687738"/>
              <a:ext cx="300515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t是当前的执行时刻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45560" y="207004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85972" y="2046682"/>
              <a:ext cx="6022332" cy="70788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 称为工作集窗口（working-set window ），即一个定长的页面访问时间窗口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45560" y="2684466"/>
            <a:ext cx="6362744" cy="1174850"/>
            <a:chOff x="945560" y="2684466"/>
            <a:chExt cx="6362744" cy="1174850"/>
          </a:xfrm>
        </p:grpSpPr>
        <p:sp>
          <p:nvSpPr>
            <p:cNvPr id="13" name="TextBox 12"/>
            <p:cNvSpPr txBox="1"/>
            <p:nvPr/>
          </p:nvSpPr>
          <p:spPr>
            <a:xfrm>
              <a:off x="945560" y="270782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85972" y="2684466"/>
              <a:ext cx="6022332" cy="70788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W(t, </a:t>
              </a: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</a:t>
              </a: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)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是指</a:t>
              </a: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在当前时刻 t 前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的</a:t>
              </a: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 </a:t>
              </a: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时间窗口中的所有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访问</a:t>
              </a: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页面所组成的集合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45560" y="345920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85972" y="3435846"/>
              <a:ext cx="502220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| W(t, ) | 指工作集的大小，即页面数目</a:t>
              </a:r>
              <a:endParaRPr lang="zh-CN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进程的工作集示例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831846" y="1571618"/>
            <a:ext cx="7801002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2 6 1 5 7 7 7 7 5 1 6 2 3 4 1 2 3 4 4 4 3 4 3 4 4 4 1 3 2 7 </a:t>
            </a:r>
            <a:endParaRPr 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57224" y="1035694"/>
            <a:ext cx="208848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页面访问顺序：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57224" y="3291830"/>
            <a:ext cx="458881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如果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 时间窗口的长度为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10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，那么：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70965" y="1821196"/>
            <a:ext cx="2563710" cy="1379537"/>
            <a:chOff x="925965" y="1821196"/>
            <a:chExt cx="2563710" cy="1379537"/>
          </a:xfrm>
        </p:grpSpPr>
        <p:grpSp>
          <p:nvGrpSpPr>
            <p:cNvPr id="4" name="组合 3"/>
            <p:cNvGrpSpPr/>
            <p:nvPr/>
          </p:nvGrpSpPr>
          <p:grpSpPr>
            <a:xfrm>
              <a:off x="925965" y="1821196"/>
              <a:ext cx="2563710" cy="1379537"/>
              <a:chOff x="928662" y="1775455"/>
              <a:chExt cx="2563710" cy="1379537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3060372" y="2548890"/>
                <a:ext cx="432000" cy="576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0" name="直接箭头连接符 49"/>
              <p:cNvCxnSpPr/>
              <p:nvPr/>
            </p:nvCxnSpPr>
            <p:spPr>
              <a:xfrm>
                <a:off x="928662" y="2570162"/>
                <a:ext cx="214314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矩形 35"/>
              <p:cNvSpPr/>
              <p:nvPr/>
            </p:nvSpPr>
            <p:spPr>
              <a:xfrm>
                <a:off x="1958954" y="2172150"/>
                <a:ext cx="432000" cy="576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Rectangle 4"/>
              <p:cNvSpPr>
                <a:spLocks noChangeArrowheads="1"/>
              </p:cNvSpPr>
              <p:nvPr/>
            </p:nvSpPr>
            <p:spPr bwMode="auto">
              <a:xfrm>
                <a:off x="3085683" y="2508661"/>
                <a:ext cx="375424" cy="6463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defRPr/>
                </a:pPr>
                <a:r>
                  <a:rPr lang="zh-CN" altLang="zh-CN" sz="3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t</a:t>
                </a:r>
                <a:endParaRPr lang="zh-CN" altLang="zh-CN" sz="3600" b="1" baseline="-25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52" name="直接箭头连接符 51"/>
              <p:cNvCxnSpPr/>
              <p:nvPr/>
            </p:nvCxnSpPr>
            <p:spPr>
              <a:xfrm rot="5400000" flipH="1" flipV="1">
                <a:off x="2896214" y="2161893"/>
                <a:ext cx="776340" cy="3463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1928794" y="2143122"/>
              <a:ext cx="466794" cy="6463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3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</a:t>
              </a:r>
              <a:endPara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Symbol" charset="0"/>
              </a:endParaRPr>
            </a:p>
          </p:txBody>
        </p:sp>
      </p:grpSp>
      <p:sp>
        <p:nvSpPr>
          <p:cNvPr id="31" name="TextBox 41"/>
          <p:cNvSpPr txBox="1"/>
          <p:nvPr/>
        </p:nvSpPr>
        <p:spPr>
          <a:xfrm>
            <a:off x="967275" y="4152813"/>
            <a:ext cx="458881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W(t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,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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) 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= 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{1, 2, 5, 6, 7}</a:t>
            </a:r>
          </a:p>
        </p:txBody>
      </p:sp>
      <p:sp>
        <p:nvSpPr>
          <p:cNvPr id="32" name="TextBox 41"/>
          <p:cNvSpPr txBox="1"/>
          <p:nvPr/>
        </p:nvSpPr>
        <p:spPr>
          <a:xfrm>
            <a:off x="967275" y="4524986"/>
            <a:ext cx="458881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W(t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2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,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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) = {3, 4}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33" name="TextBox 41"/>
          <p:cNvSpPr txBox="1"/>
          <p:nvPr/>
        </p:nvSpPr>
        <p:spPr>
          <a:xfrm>
            <a:off x="2319507" y="3672794"/>
            <a:ext cx="30072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{1, 2, 5, 6, 7}  </a:t>
            </a:r>
          </a:p>
        </p:txBody>
      </p:sp>
      <p:sp>
        <p:nvSpPr>
          <p:cNvPr id="34" name="TextBox 41"/>
          <p:cNvSpPr txBox="1"/>
          <p:nvPr/>
        </p:nvSpPr>
        <p:spPr>
          <a:xfrm>
            <a:off x="2318781" y="3672194"/>
            <a:ext cx="30072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{1, 5, 6, 7}  </a:t>
            </a:r>
          </a:p>
        </p:txBody>
      </p:sp>
      <p:sp>
        <p:nvSpPr>
          <p:cNvPr id="40" name="TextBox 41"/>
          <p:cNvSpPr txBox="1"/>
          <p:nvPr/>
        </p:nvSpPr>
        <p:spPr>
          <a:xfrm>
            <a:off x="2318055" y="3672194"/>
            <a:ext cx="30072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{1, 2, 5, 6, 7}  </a:t>
            </a:r>
          </a:p>
        </p:txBody>
      </p:sp>
      <p:sp>
        <p:nvSpPr>
          <p:cNvPr id="43" name="TextBox 41"/>
          <p:cNvSpPr txBox="1"/>
          <p:nvPr/>
        </p:nvSpPr>
        <p:spPr>
          <a:xfrm>
            <a:off x="2317329" y="3670917"/>
            <a:ext cx="30072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{1, 2, 3, 5, 6, 7}  </a:t>
            </a:r>
          </a:p>
        </p:txBody>
      </p:sp>
      <p:sp>
        <p:nvSpPr>
          <p:cNvPr id="46" name="TextBox 41"/>
          <p:cNvSpPr txBox="1"/>
          <p:nvPr/>
        </p:nvSpPr>
        <p:spPr>
          <a:xfrm>
            <a:off x="2317329" y="3670917"/>
            <a:ext cx="30072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{1, 2, 3, 4, 5, 6, 7}  </a:t>
            </a:r>
          </a:p>
        </p:txBody>
      </p:sp>
      <p:sp>
        <p:nvSpPr>
          <p:cNvPr id="51" name="TextBox 41"/>
          <p:cNvSpPr txBox="1"/>
          <p:nvPr/>
        </p:nvSpPr>
        <p:spPr>
          <a:xfrm>
            <a:off x="2317329" y="3669017"/>
            <a:ext cx="30072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{1, 2, 3, 4, 5, 6}  </a:t>
            </a:r>
          </a:p>
        </p:txBody>
      </p:sp>
      <p:sp>
        <p:nvSpPr>
          <p:cNvPr id="55" name="TextBox 41"/>
          <p:cNvSpPr txBox="1"/>
          <p:nvPr/>
        </p:nvSpPr>
        <p:spPr>
          <a:xfrm>
            <a:off x="2317329" y="3671279"/>
            <a:ext cx="30072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{1, 2, 3, 4, 6}  </a:t>
            </a:r>
          </a:p>
        </p:txBody>
      </p:sp>
      <p:sp>
        <p:nvSpPr>
          <p:cNvPr id="57" name="TextBox 41"/>
          <p:cNvSpPr txBox="1"/>
          <p:nvPr/>
        </p:nvSpPr>
        <p:spPr>
          <a:xfrm>
            <a:off x="2317851" y="3670615"/>
            <a:ext cx="30072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{1, 2, 3, 4}  </a:t>
            </a:r>
          </a:p>
        </p:txBody>
      </p:sp>
      <p:sp>
        <p:nvSpPr>
          <p:cNvPr id="58" name="TextBox 41"/>
          <p:cNvSpPr txBox="1"/>
          <p:nvPr/>
        </p:nvSpPr>
        <p:spPr>
          <a:xfrm>
            <a:off x="2315151" y="3667117"/>
            <a:ext cx="30072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{2, 3, 4}  </a:t>
            </a:r>
          </a:p>
        </p:txBody>
      </p:sp>
      <p:sp>
        <p:nvSpPr>
          <p:cNvPr id="59" name="TextBox 41"/>
          <p:cNvSpPr txBox="1"/>
          <p:nvPr/>
        </p:nvSpPr>
        <p:spPr>
          <a:xfrm>
            <a:off x="2315151" y="3667283"/>
            <a:ext cx="30072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{3, 4}  </a:t>
            </a:r>
          </a:p>
        </p:txBody>
      </p:sp>
      <p:sp>
        <p:nvSpPr>
          <p:cNvPr id="39" name="TextBox 41"/>
          <p:cNvSpPr txBox="1"/>
          <p:nvPr/>
        </p:nvSpPr>
        <p:spPr>
          <a:xfrm>
            <a:off x="967275" y="3661606"/>
            <a:ext cx="458881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W(t,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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) =</a:t>
            </a:r>
          </a:p>
        </p:txBody>
      </p:sp>
      <p:sp>
        <p:nvSpPr>
          <p:cNvPr id="44" name="TextBox 41"/>
          <p:cNvSpPr txBox="1"/>
          <p:nvPr/>
        </p:nvSpPr>
        <p:spPr>
          <a:xfrm>
            <a:off x="3027680" y="1252220"/>
            <a:ext cx="681990" cy="3962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t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45" name="TextBox 41"/>
          <p:cNvSpPr txBox="1"/>
          <p:nvPr/>
        </p:nvSpPr>
        <p:spPr>
          <a:xfrm>
            <a:off x="6763385" y="1265555"/>
            <a:ext cx="550545" cy="3962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t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2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0.41024 0.00309 " pathEditMode="relative" rAng="0" ptsTypes="AA">
                                      <p:cBhvr>
                                        <p:cTn id="6" dur="16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03" y="15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6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32" grpId="0" bldLvl="0" animBg="1"/>
      <p:bldP spid="33" grpId="0" bldLvl="0" animBg="1"/>
      <p:bldP spid="34" grpId="0" bldLvl="0" animBg="1"/>
      <p:bldP spid="34" grpId="1" bldLvl="0" animBg="1"/>
      <p:bldP spid="40" grpId="0" bldLvl="0" animBg="1"/>
      <p:bldP spid="40" grpId="1" bldLvl="0" animBg="1"/>
      <p:bldP spid="43" grpId="0" bldLvl="0" animBg="1"/>
      <p:bldP spid="43" grpId="1" bldLvl="0" animBg="1"/>
      <p:bldP spid="46" grpId="0" bldLvl="0" animBg="1"/>
      <p:bldP spid="46" grpId="1" bldLvl="0" animBg="1"/>
      <p:bldP spid="51" grpId="0" bldLvl="0" animBg="1"/>
      <p:bldP spid="51" grpId="1" bldLvl="0" animBg="1"/>
      <p:bldP spid="55" grpId="0" bldLvl="0" animBg="1"/>
      <p:bldP spid="55" grpId="1" bldLvl="0" animBg="1"/>
      <p:bldP spid="57" grpId="0" bldLvl="0" animBg="1"/>
      <p:bldP spid="57" grpId="1" bldLvl="0" animBg="1"/>
      <p:bldP spid="58" grpId="0" bldLvl="0" animBg="1"/>
      <p:bldP spid="58" grpId="1" bldLvl="0" animBg="1"/>
      <p:bldP spid="59" grpId="0" bldLvl="0" animBg="1"/>
      <p:bldP spid="44" grpId="0" bldLvl="0" animBg="1"/>
      <p:bldP spid="45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工作集的变化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0556" y="3095088"/>
            <a:ext cx="6577057" cy="707886"/>
            <a:chOff x="840556" y="3095088"/>
            <a:chExt cx="6577057" cy="707886"/>
          </a:xfrm>
        </p:grpSpPr>
        <p:sp>
          <p:nvSpPr>
            <p:cNvPr id="83" name="TextBox 82"/>
            <p:cNvSpPr txBox="1"/>
            <p:nvPr/>
          </p:nvSpPr>
          <p:spPr>
            <a:xfrm>
              <a:off x="840556" y="309508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4882" y="3095088"/>
              <a:ext cx="6262731" cy="70788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进程开始执行后，随着访问新页面逐步建立较稳定的工作集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0556" y="3702728"/>
            <a:ext cx="6577057" cy="707886"/>
            <a:chOff x="840556" y="3702728"/>
            <a:chExt cx="6577057" cy="707886"/>
          </a:xfrm>
        </p:grpSpPr>
        <p:sp>
          <p:nvSpPr>
            <p:cNvPr id="8" name="TextBox 7"/>
            <p:cNvSpPr txBox="1"/>
            <p:nvPr/>
          </p:nvSpPr>
          <p:spPr>
            <a:xfrm>
              <a:off x="840556" y="370272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54882" y="3702728"/>
              <a:ext cx="6262731" cy="70788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当内存访问的局部性区域的位置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大致稳定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时，工作集大小也大致稳定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0556" y="4331266"/>
            <a:ext cx="6577057" cy="707886"/>
            <a:chOff x="840556" y="4331266"/>
            <a:chExt cx="6577057" cy="707886"/>
          </a:xfrm>
        </p:grpSpPr>
        <p:sp>
          <p:nvSpPr>
            <p:cNvPr id="13" name="TextBox 12"/>
            <p:cNvSpPr txBox="1"/>
            <p:nvPr/>
          </p:nvSpPr>
          <p:spPr>
            <a:xfrm>
              <a:off x="840556" y="433126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54882" y="4331266"/>
              <a:ext cx="6262731" cy="70788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局部性区域的位置改变时，工作集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快速扩张和收缩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过渡到下一个稳定值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154882" y="788683"/>
            <a:ext cx="4506786" cy="2286016"/>
            <a:chOff x="1565412" y="2714626"/>
            <a:chExt cx="4506786" cy="2286016"/>
          </a:xfrm>
        </p:grpSpPr>
        <p:cxnSp>
          <p:nvCxnSpPr>
            <p:cNvPr id="19" name="直接箭头连接符 18"/>
            <p:cNvCxnSpPr/>
            <p:nvPr/>
          </p:nvCxnSpPr>
          <p:spPr>
            <a:xfrm>
              <a:off x="1795444" y="4452953"/>
              <a:ext cx="3786214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rot="5400000" flipH="1" flipV="1">
              <a:off x="988196" y="3631416"/>
              <a:ext cx="1643074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804970" y="3105150"/>
              <a:ext cx="3643338" cy="1588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任意多边形 34"/>
            <p:cNvSpPr/>
            <p:nvPr/>
          </p:nvSpPr>
          <p:spPr>
            <a:xfrm>
              <a:off x="1828800" y="3129492"/>
              <a:ext cx="3302000" cy="1302808"/>
            </a:xfrm>
            <a:custGeom>
              <a:avLst/>
              <a:gdLst>
                <a:gd name="connsiteX0" fmla="*/ 0 w 3302000"/>
                <a:gd name="connsiteY0" fmla="*/ 1302808 h 1302808"/>
                <a:gd name="connsiteX1" fmla="*/ 19050 w 3302000"/>
                <a:gd name="connsiteY1" fmla="*/ 1194858 h 1302808"/>
                <a:gd name="connsiteX2" fmla="*/ 47625 w 3302000"/>
                <a:gd name="connsiteY2" fmla="*/ 1147233 h 1302808"/>
                <a:gd name="connsiteX3" fmla="*/ 57150 w 3302000"/>
                <a:gd name="connsiteY3" fmla="*/ 1077383 h 1302808"/>
                <a:gd name="connsiteX4" fmla="*/ 63500 w 3302000"/>
                <a:gd name="connsiteY4" fmla="*/ 1013883 h 1302808"/>
                <a:gd name="connsiteX5" fmla="*/ 88900 w 3302000"/>
                <a:gd name="connsiteY5" fmla="*/ 975783 h 1302808"/>
                <a:gd name="connsiteX6" fmla="*/ 98425 w 3302000"/>
                <a:gd name="connsiteY6" fmla="*/ 921808 h 1302808"/>
                <a:gd name="connsiteX7" fmla="*/ 123825 w 3302000"/>
                <a:gd name="connsiteY7" fmla="*/ 883708 h 1302808"/>
                <a:gd name="connsiteX8" fmla="*/ 136525 w 3302000"/>
                <a:gd name="connsiteY8" fmla="*/ 829733 h 1302808"/>
                <a:gd name="connsiteX9" fmla="*/ 174625 w 3302000"/>
                <a:gd name="connsiteY9" fmla="*/ 766233 h 1302808"/>
                <a:gd name="connsiteX10" fmla="*/ 222250 w 3302000"/>
                <a:gd name="connsiteY10" fmla="*/ 715433 h 1302808"/>
                <a:gd name="connsiteX11" fmla="*/ 269875 w 3302000"/>
                <a:gd name="connsiteY11" fmla="*/ 712258 h 1302808"/>
                <a:gd name="connsiteX12" fmla="*/ 320675 w 3302000"/>
                <a:gd name="connsiteY12" fmla="*/ 772583 h 1302808"/>
                <a:gd name="connsiteX13" fmla="*/ 368300 w 3302000"/>
                <a:gd name="connsiteY13" fmla="*/ 791633 h 1302808"/>
                <a:gd name="connsiteX14" fmla="*/ 419100 w 3302000"/>
                <a:gd name="connsiteY14" fmla="*/ 791633 h 1302808"/>
                <a:gd name="connsiteX15" fmla="*/ 460375 w 3302000"/>
                <a:gd name="connsiteY15" fmla="*/ 769408 h 1302808"/>
                <a:gd name="connsiteX16" fmla="*/ 511175 w 3302000"/>
                <a:gd name="connsiteY16" fmla="*/ 744008 h 1302808"/>
                <a:gd name="connsiteX17" fmla="*/ 539750 w 3302000"/>
                <a:gd name="connsiteY17" fmla="*/ 718608 h 1302808"/>
                <a:gd name="connsiteX18" fmla="*/ 600075 w 3302000"/>
                <a:gd name="connsiteY18" fmla="*/ 721783 h 1302808"/>
                <a:gd name="connsiteX19" fmla="*/ 628650 w 3302000"/>
                <a:gd name="connsiteY19" fmla="*/ 750358 h 1302808"/>
                <a:gd name="connsiteX20" fmla="*/ 673100 w 3302000"/>
                <a:gd name="connsiteY20" fmla="*/ 759883 h 1302808"/>
                <a:gd name="connsiteX21" fmla="*/ 717550 w 3302000"/>
                <a:gd name="connsiteY21" fmla="*/ 788458 h 1302808"/>
                <a:gd name="connsiteX22" fmla="*/ 746125 w 3302000"/>
                <a:gd name="connsiteY22" fmla="*/ 756708 h 1302808"/>
                <a:gd name="connsiteX23" fmla="*/ 774700 w 3302000"/>
                <a:gd name="connsiteY23" fmla="*/ 718608 h 1302808"/>
                <a:gd name="connsiteX24" fmla="*/ 806450 w 3302000"/>
                <a:gd name="connsiteY24" fmla="*/ 705908 h 1302808"/>
                <a:gd name="connsiteX25" fmla="*/ 806450 w 3302000"/>
                <a:gd name="connsiteY25" fmla="*/ 613833 h 1302808"/>
                <a:gd name="connsiteX26" fmla="*/ 831850 w 3302000"/>
                <a:gd name="connsiteY26" fmla="*/ 512233 h 1302808"/>
                <a:gd name="connsiteX27" fmla="*/ 866775 w 3302000"/>
                <a:gd name="connsiteY27" fmla="*/ 423333 h 1302808"/>
                <a:gd name="connsiteX28" fmla="*/ 879475 w 3302000"/>
                <a:gd name="connsiteY28" fmla="*/ 388408 h 1302808"/>
                <a:gd name="connsiteX29" fmla="*/ 885825 w 3302000"/>
                <a:gd name="connsiteY29" fmla="*/ 340783 h 1302808"/>
                <a:gd name="connsiteX30" fmla="*/ 898525 w 3302000"/>
                <a:gd name="connsiteY30" fmla="*/ 280458 h 1302808"/>
                <a:gd name="connsiteX31" fmla="*/ 923925 w 3302000"/>
                <a:gd name="connsiteY31" fmla="*/ 242358 h 1302808"/>
                <a:gd name="connsiteX32" fmla="*/ 930275 w 3302000"/>
                <a:gd name="connsiteY32" fmla="*/ 223308 h 1302808"/>
                <a:gd name="connsiteX33" fmla="*/ 974725 w 3302000"/>
                <a:gd name="connsiteY33" fmla="*/ 236008 h 1302808"/>
                <a:gd name="connsiteX34" fmla="*/ 1031875 w 3302000"/>
                <a:gd name="connsiteY34" fmla="*/ 274108 h 1302808"/>
                <a:gd name="connsiteX35" fmla="*/ 1050925 w 3302000"/>
                <a:gd name="connsiteY35" fmla="*/ 312208 h 1302808"/>
                <a:gd name="connsiteX36" fmla="*/ 1073150 w 3302000"/>
                <a:gd name="connsiteY36" fmla="*/ 372533 h 1302808"/>
                <a:gd name="connsiteX37" fmla="*/ 1104900 w 3302000"/>
                <a:gd name="connsiteY37" fmla="*/ 470958 h 1302808"/>
                <a:gd name="connsiteX38" fmla="*/ 1133475 w 3302000"/>
                <a:gd name="connsiteY38" fmla="*/ 547158 h 1302808"/>
                <a:gd name="connsiteX39" fmla="*/ 1162050 w 3302000"/>
                <a:gd name="connsiteY39" fmla="*/ 610658 h 1302808"/>
                <a:gd name="connsiteX40" fmla="*/ 1225550 w 3302000"/>
                <a:gd name="connsiteY40" fmla="*/ 610658 h 1302808"/>
                <a:gd name="connsiteX41" fmla="*/ 1266825 w 3302000"/>
                <a:gd name="connsiteY41" fmla="*/ 582083 h 1302808"/>
                <a:gd name="connsiteX42" fmla="*/ 1285875 w 3302000"/>
                <a:gd name="connsiteY42" fmla="*/ 556683 h 1302808"/>
                <a:gd name="connsiteX43" fmla="*/ 1323975 w 3302000"/>
                <a:gd name="connsiteY43" fmla="*/ 543983 h 1302808"/>
                <a:gd name="connsiteX44" fmla="*/ 1371600 w 3302000"/>
                <a:gd name="connsiteY44" fmla="*/ 569383 h 1302808"/>
                <a:gd name="connsiteX45" fmla="*/ 1431925 w 3302000"/>
                <a:gd name="connsiteY45" fmla="*/ 604308 h 1302808"/>
                <a:gd name="connsiteX46" fmla="*/ 1501775 w 3302000"/>
                <a:gd name="connsiteY46" fmla="*/ 620183 h 1302808"/>
                <a:gd name="connsiteX47" fmla="*/ 1552575 w 3302000"/>
                <a:gd name="connsiteY47" fmla="*/ 610658 h 1302808"/>
                <a:gd name="connsiteX48" fmla="*/ 1584325 w 3302000"/>
                <a:gd name="connsiteY48" fmla="*/ 563033 h 1302808"/>
                <a:gd name="connsiteX49" fmla="*/ 1600200 w 3302000"/>
                <a:gd name="connsiteY49" fmla="*/ 524933 h 1302808"/>
                <a:gd name="connsiteX50" fmla="*/ 1625600 w 3302000"/>
                <a:gd name="connsiteY50" fmla="*/ 451908 h 1302808"/>
                <a:gd name="connsiteX51" fmla="*/ 1631950 w 3302000"/>
                <a:gd name="connsiteY51" fmla="*/ 372533 h 1302808"/>
                <a:gd name="connsiteX52" fmla="*/ 1644650 w 3302000"/>
                <a:gd name="connsiteY52" fmla="*/ 280458 h 1302808"/>
                <a:gd name="connsiteX53" fmla="*/ 1660525 w 3302000"/>
                <a:gd name="connsiteY53" fmla="*/ 213783 h 1302808"/>
                <a:gd name="connsiteX54" fmla="*/ 1679575 w 3302000"/>
                <a:gd name="connsiteY54" fmla="*/ 140758 h 1302808"/>
                <a:gd name="connsiteX55" fmla="*/ 1692275 w 3302000"/>
                <a:gd name="connsiteY55" fmla="*/ 89958 h 1302808"/>
                <a:gd name="connsiteX56" fmla="*/ 1717675 w 3302000"/>
                <a:gd name="connsiteY56" fmla="*/ 39158 h 1302808"/>
                <a:gd name="connsiteX57" fmla="*/ 1739900 w 3302000"/>
                <a:gd name="connsiteY57" fmla="*/ 1058 h 1302808"/>
                <a:gd name="connsiteX58" fmla="*/ 1781175 w 3302000"/>
                <a:gd name="connsiteY58" fmla="*/ 32808 h 1302808"/>
                <a:gd name="connsiteX59" fmla="*/ 1835150 w 3302000"/>
                <a:gd name="connsiteY59" fmla="*/ 86783 h 1302808"/>
                <a:gd name="connsiteX60" fmla="*/ 1854200 w 3302000"/>
                <a:gd name="connsiteY60" fmla="*/ 156633 h 1302808"/>
                <a:gd name="connsiteX61" fmla="*/ 1882775 w 3302000"/>
                <a:gd name="connsiteY61" fmla="*/ 213783 h 1302808"/>
                <a:gd name="connsiteX62" fmla="*/ 1898650 w 3302000"/>
                <a:gd name="connsiteY62" fmla="*/ 299508 h 1302808"/>
                <a:gd name="connsiteX63" fmla="*/ 1927225 w 3302000"/>
                <a:gd name="connsiteY63" fmla="*/ 353483 h 1302808"/>
                <a:gd name="connsiteX64" fmla="*/ 2003425 w 3302000"/>
                <a:gd name="connsiteY64" fmla="*/ 356658 h 1302808"/>
                <a:gd name="connsiteX65" fmla="*/ 2051050 w 3302000"/>
                <a:gd name="connsiteY65" fmla="*/ 283633 h 1302808"/>
                <a:gd name="connsiteX66" fmla="*/ 2085975 w 3302000"/>
                <a:gd name="connsiteY66" fmla="*/ 251883 h 1302808"/>
                <a:gd name="connsiteX67" fmla="*/ 2133600 w 3302000"/>
                <a:gd name="connsiteY67" fmla="*/ 248708 h 1302808"/>
                <a:gd name="connsiteX68" fmla="*/ 2200275 w 3302000"/>
                <a:gd name="connsiteY68" fmla="*/ 289983 h 1302808"/>
                <a:gd name="connsiteX69" fmla="*/ 2244725 w 3302000"/>
                <a:gd name="connsiteY69" fmla="*/ 334433 h 1302808"/>
                <a:gd name="connsiteX70" fmla="*/ 2384425 w 3302000"/>
                <a:gd name="connsiteY70" fmla="*/ 334433 h 1302808"/>
                <a:gd name="connsiteX71" fmla="*/ 2390775 w 3302000"/>
                <a:gd name="connsiteY71" fmla="*/ 302683 h 1302808"/>
                <a:gd name="connsiteX72" fmla="*/ 2409825 w 3302000"/>
                <a:gd name="connsiteY72" fmla="*/ 277283 h 1302808"/>
                <a:gd name="connsiteX73" fmla="*/ 2451100 w 3302000"/>
                <a:gd name="connsiteY73" fmla="*/ 261408 h 1302808"/>
                <a:gd name="connsiteX74" fmla="*/ 2476500 w 3302000"/>
                <a:gd name="connsiteY74" fmla="*/ 239183 h 1302808"/>
                <a:gd name="connsiteX75" fmla="*/ 2508250 w 3302000"/>
                <a:gd name="connsiteY75" fmla="*/ 175683 h 1302808"/>
                <a:gd name="connsiteX76" fmla="*/ 2511425 w 3302000"/>
                <a:gd name="connsiteY76" fmla="*/ 121708 h 1302808"/>
                <a:gd name="connsiteX77" fmla="*/ 2520950 w 3302000"/>
                <a:gd name="connsiteY77" fmla="*/ 86783 h 1302808"/>
                <a:gd name="connsiteX78" fmla="*/ 2590800 w 3302000"/>
                <a:gd name="connsiteY78" fmla="*/ 83608 h 1302808"/>
                <a:gd name="connsiteX79" fmla="*/ 2651125 w 3302000"/>
                <a:gd name="connsiteY79" fmla="*/ 201083 h 1302808"/>
                <a:gd name="connsiteX80" fmla="*/ 2711450 w 3302000"/>
                <a:gd name="connsiteY80" fmla="*/ 372533 h 1302808"/>
                <a:gd name="connsiteX81" fmla="*/ 2762250 w 3302000"/>
                <a:gd name="connsiteY81" fmla="*/ 512233 h 1302808"/>
                <a:gd name="connsiteX82" fmla="*/ 2806700 w 3302000"/>
                <a:gd name="connsiteY82" fmla="*/ 540808 h 1302808"/>
                <a:gd name="connsiteX83" fmla="*/ 2851150 w 3302000"/>
                <a:gd name="connsiteY83" fmla="*/ 512233 h 1302808"/>
                <a:gd name="connsiteX84" fmla="*/ 2892425 w 3302000"/>
                <a:gd name="connsiteY84" fmla="*/ 455083 h 1302808"/>
                <a:gd name="connsiteX85" fmla="*/ 2930525 w 3302000"/>
                <a:gd name="connsiteY85" fmla="*/ 413808 h 1302808"/>
                <a:gd name="connsiteX86" fmla="*/ 2968625 w 3302000"/>
                <a:gd name="connsiteY86" fmla="*/ 397933 h 1302808"/>
                <a:gd name="connsiteX87" fmla="*/ 3041650 w 3302000"/>
                <a:gd name="connsiteY87" fmla="*/ 413808 h 1302808"/>
                <a:gd name="connsiteX88" fmla="*/ 3124200 w 3302000"/>
                <a:gd name="connsiteY88" fmla="*/ 470958 h 1302808"/>
                <a:gd name="connsiteX89" fmla="*/ 3209925 w 3302000"/>
                <a:gd name="connsiteY89" fmla="*/ 486833 h 1302808"/>
                <a:gd name="connsiteX90" fmla="*/ 3257550 w 3302000"/>
                <a:gd name="connsiteY90" fmla="*/ 474133 h 1302808"/>
                <a:gd name="connsiteX91" fmla="*/ 3292475 w 3302000"/>
                <a:gd name="connsiteY91" fmla="*/ 455083 h 1302808"/>
                <a:gd name="connsiteX92" fmla="*/ 3302000 w 3302000"/>
                <a:gd name="connsiteY92" fmla="*/ 432858 h 1302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3302000" h="1302808">
                  <a:moveTo>
                    <a:pt x="0" y="1302808"/>
                  </a:moveTo>
                  <a:cubicBezTo>
                    <a:pt x="5556" y="1261797"/>
                    <a:pt x="11113" y="1220787"/>
                    <a:pt x="19050" y="1194858"/>
                  </a:cubicBezTo>
                  <a:cubicBezTo>
                    <a:pt x="26987" y="1168929"/>
                    <a:pt x="41275" y="1166812"/>
                    <a:pt x="47625" y="1147233"/>
                  </a:cubicBezTo>
                  <a:cubicBezTo>
                    <a:pt x="53975" y="1127654"/>
                    <a:pt x="54504" y="1099608"/>
                    <a:pt x="57150" y="1077383"/>
                  </a:cubicBezTo>
                  <a:cubicBezTo>
                    <a:pt x="59796" y="1055158"/>
                    <a:pt x="58208" y="1030816"/>
                    <a:pt x="63500" y="1013883"/>
                  </a:cubicBezTo>
                  <a:cubicBezTo>
                    <a:pt x="68792" y="996950"/>
                    <a:pt x="83079" y="991129"/>
                    <a:pt x="88900" y="975783"/>
                  </a:cubicBezTo>
                  <a:cubicBezTo>
                    <a:pt x="94721" y="960437"/>
                    <a:pt x="92604" y="937154"/>
                    <a:pt x="98425" y="921808"/>
                  </a:cubicBezTo>
                  <a:cubicBezTo>
                    <a:pt x="104246" y="906462"/>
                    <a:pt x="117475" y="899054"/>
                    <a:pt x="123825" y="883708"/>
                  </a:cubicBezTo>
                  <a:cubicBezTo>
                    <a:pt x="130175" y="868362"/>
                    <a:pt x="128058" y="849312"/>
                    <a:pt x="136525" y="829733"/>
                  </a:cubicBezTo>
                  <a:cubicBezTo>
                    <a:pt x="144992" y="810154"/>
                    <a:pt x="160338" y="785283"/>
                    <a:pt x="174625" y="766233"/>
                  </a:cubicBezTo>
                  <a:cubicBezTo>
                    <a:pt x="188913" y="747183"/>
                    <a:pt x="206375" y="724429"/>
                    <a:pt x="222250" y="715433"/>
                  </a:cubicBezTo>
                  <a:cubicBezTo>
                    <a:pt x="238125" y="706437"/>
                    <a:pt x="253471" y="702733"/>
                    <a:pt x="269875" y="712258"/>
                  </a:cubicBezTo>
                  <a:cubicBezTo>
                    <a:pt x="286279" y="721783"/>
                    <a:pt x="304271" y="759354"/>
                    <a:pt x="320675" y="772583"/>
                  </a:cubicBezTo>
                  <a:cubicBezTo>
                    <a:pt x="337079" y="785812"/>
                    <a:pt x="351896" y="788458"/>
                    <a:pt x="368300" y="791633"/>
                  </a:cubicBezTo>
                  <a:cubicBezTo>
                    <a:pt x="384704" y="794808"/>
                    <a:pt x="403754" y="795337"/>
                    <a:pt x="419100" y="791633"/>
                  </a:cubicBezTo>
                  <a:cubicBezTo>
                    <a:pt x="434446" y="787929"/>
                    <a:pt x="445029" y="777345"/>
                    <a:pt x="460375" y="769408"/>
                  </a:cubicBezTo>
                  <a:cubicBezTo>
                    <a:pt x="475721" y="761471"/>
                    <a:pt x="497946" y="752475"/>
                    <a:pt x="511175" y="744008"/>
                  </a:cubicBezTo>
                  <a:cubicBezTo>
                    <a:pt x="524404" y="735541"/>
                    <a:pt x="524933" y="722312"/>
                    <a:pt x="539750" y="718608"/>
                  </a:cubicBezTo>
                  <a:cubicBezTo>
                    <a:pt x="554567" y="714904"/>
                    <a:pt x="585258" y="716491"/>
                    <a:pt x="600075" y="721783"/>
                  </a:cubicBezTo>
                  <a:cubicBezTo>
                    <a:pt x="614892" y="727075"/>
                    <a:pt x="616479" y="744008"/>
                    <a:pt x="628650" y="750358"/>
                  </a:cubicBezTo>
                  <a:cubicBezTo>
                    <a:pt x="640821" y="756708"/>
                    <a:pt x="658283" y="753533"/>
                    <a:pt x="673100" y="759883"/>
                  </a:cubicBezTo>
                  <a:cubicBezTo>
                    <a:pt x="687917" y="766233"/>
                    <a:pt x="705379" y="788987"/>
                    <a:pt x="717550" y="788458"/>
                  </a:cubicBezTo>
                  <a:cubicBezTo>
                    <a:pt x="729721" y="787929"/>
                    <a:pt x="736600" y="768350"/>
                    <a:pt x="746125" y="756708"/>
                  </a:cubicBezTo>
                  <a:cubicBezTo>
                    <a:pt x="755650" y="745066"/>
                    <a:pt x="764646" y="727075"/>
                    <a:pt x="774700" y="718608"/>
                  </a:cubicBezTo>
                  <a:cubicBezTo>
                    <a:pt x="784754" y="710141"/>
                    <a:pt x="801158" y="723370"/>
                    <a:pt x="806450" y="705908"/>
                  </a:cubicBezTo>
                  <a:cubicBezTo>
                    <a:pt x="811742" y="688446"/>
                    <a:pt x="802217" y="646112"/>
                    <a:pt x="806450" y="613833"/>
                  </a:cubicBezTo>
                  <a:cubicBezTo>
                    <a:pt x="810683" y="581554"/>
                    <a:pt x="821796" y="543983"/>
                    <a:pt x="831850" y="512233"/>
                  </a:cubicBezTo>
                  <a:cubicBezTo>
                    <a:pt x="841904" y="480483"/>
                    <a:pt x="858838" y="443971"/>
                    <a:pt x="866775" y="423333"/>
                  </a:cubicBezTo>
                  <a:cubicBezTo>
                    <a:pt x="874713" y="402696"/>
                    <a:pt x="876300" y="402166"/>
                    <a:pt x="879475" y="388408"/>
                  </a:cubicBezTo>
                  <a:cubicBezTo>
                    <a:pt x="882650" y="374650"/>
                    <a:pt x="882650" y="358775"/>
                    <a:pt x="885825" y="340783"/>
                  </a:cubicBezTo>
                  <a:cubicBezTo>
                    <a:pt x="889000" y="322791"/>
                    <a:pt x="892175" y="296862"/>
                    <a:pt x="898525" y="280458"/>
                  </a:cubicBezTo>
                  <a:cubicBezTo>
                    <a:pt x="904875" y="264054"/>
                    <a:pt x="918633" y="251883"/>
                    <a:pt x="923925" y="242358"/>
                  </a:cubicBezTo>
                  <a:cubicBezTo>
                    <a:pt x="929217" y="232833"/>
                    <a:pt x="921808" y="224366"/>
                    <a:pt x="930275" y="223308"/>
                  </a:cubicBezTo>
                  <a:cubicBezTo>
                    <a:pt x="938742" y="222250"/>
                    <a:pt x="957792" y="227541"/>
                    <a:pt x="974725" y="236008"/>
                  </a:cubicBezTo>
                  <a:cubicBezTo>
                    <a:pt x="991658" y="244475"/>
                    <a:pt x="1019175" y="261408"/>
                    <a:pt x="1031875" y="274108"/>
                  </a:cubicBezTo>
                  <a:cubicBezTo>
                    <a:pt x="1044575" y="286808"/>
                    <a:pt x="1044046" y="295804"/>
                    <a:pt x="1050925" y="312208"/>
                  </a:cubicBezTo>
                  <a:cubicBezTo>
                    <a:pt x="1057804" y="328612"/>
                    <a:pt x="1064154" y="346075"/>
                    <a:pt x="1073150" y="372533"/>
                  </a:cubicBezTo>
                  <a:cubicBezTo>
                    <a:pt x="1082146" y="398991"/>
                    <a:pt x="1094846" y="441854"/>
                    <a:pt x="1104900" y="470958"/>
                  </a:cubicBezTo>
                  <a:cubicBezTo>
                    <a:pt x="1114954" y="500062"/>
                    <a:pt x="1123950" y="523875"/>
                    <a:pt x="1133475" y="547158"/>
                  </a:cubicBezTo>
                  <a:cubicBezTo>
                    <a:pt x="1143000" y="570441"/>
                    <a:pt x="1146704" y="600075"/>
                    <a:pt x="1162050" y="610658"/>
                  </a:cubicBezTo>
                  <a:cubicBezTo>
                    <a:pt x="1177396" y="621241"/>
                    <a:pt x="1208087" y="615421"/>
                    <a:pt x="1225550" y="610658"/>
                  </a:cubicBezTo>
                  <a:cubicBezTo>
                    <a:pt x="1243013" y="605895"/>
                    <a:pt x="1256771" y="591079"/>
                    <a:pt x="1266825" y="582083"/>
                  </a:cubicBezTo>
                  <a:cubicBezTo>
                    <a:pt x="1276879" y="573087"/>
                    <a:pt x="1276350" y="563033"/>
                    <a:pt x="1285875" y="556683"/>
                  </a:cubicBezTo>
                  <a:cubicBezTo>
                    <a:pt x="1295400" y="550333"/>
                    <a:pt x="1309688" y="541866"/>
                    <a:pt x="1323975" y="543983"/>
                  </a:cubicBezTo>
                  <a:cubicBezTo>
                    <a:pt x="1338263" y="546100"/>
                    <a:pt x="1353608" y="559329"/>
                    <a:pt x="1371600" y="569383"/>
                  </a:cubicBezTo>
                  <a:cubicBezTo>
                    <a:pt x="1389592" y="579437"/>
                    <a:pt x="1410229" y="595841"/>
                    <a:pt x="1431925" y="604308"/>
                  </a:cubicBezTo>
                  <a:cubicBezTo>
                    <a:pt x="1453621" y="612775"/>
                    <a:pt x="1481667" y="619125"/>
                    <a:pt x="1501775" y="620183"/>
                  </a:cubicBezTo>
                  <a:cubicBezTo>
                    <a:pt x="1521883" y="621241"/>
                    <a:pt x="1538817" y="620183"/>
                    <a:pt x="1552575" y="610658"/>
                  </a:cubicBezTo>
                  <a:cubicBezTo>
                    <a:pt x="1566333" y="601133"/>
                    <a:pt x="1576388" y="577320"/>
                    <a:pt x="1584325" y="563033"/>
                  </a:cubicBezTo>
                  <a:cubicBezTo>
                    <a:pt x="1592262" y="548746"/>
                    <a:pt x="1593321" y="543454"/>
                    <a:pt x="1600200" y="524933"/>
                  </a:cubicBezTo>
                  <a:cubicBezTo>
                    <a:pt x="1607079" y="506412"/>
                    <a:pt x="1620308" y="477308"/>
                    <a:pt x="1625600" y="451908"/>
                  </a:cubicBezTo>
                  <a:cubicBezTo>
                    <a:pt x="1630892" y="426508"/>
                    <a:pt x="1628775" y="401108"/>
                    <a:pt x="1631950" y="372533"/>
                  </a:cubicBezTo>
                  <a:cubicBezTo>
                    <a:pt x="1635125" y="343958"/>
                    <a:pt x="1639888" y="306916"/>
                    <a:pt x="1644650" y="280458"/>
                  </a:cubicBezTo>
                  <a:cubicBezTo>
                    <a:pt x="1649412" y="254000"/>
                    <a:pt x="1654704" y="237066"/>
                    <a:pt x="1660525" y="213783"/>
                  </a:cubicBezTo>
                  <a:cubicBezTo>
                    <a:pt x="1666346" y="190500"/>
                    <a:pt x="1674283" y="161395"/>
                    <a:pt x="1679575" y="140758"/>
                  </a:cubicBezTo>
                  <a:cubicBezTo>
                    <a:pt x="1684867" y="120121"/>
                    <a:pt x="1685925" y="106891"/>
                    <a:pt x="1692275" y="89958"/>
                  </a:cubicBezTo>
                  <a:cubicBezTo>
                    <a:pt x="1698625" y="73025"/>
                    <a:pt x="1709738" y="53975"/>
                    <a:pt x="1717675" y="39158"/>
                  </a:cubicBezTo>
                  <a:cubicBezTo>
                    <a:pt x="1725613" y="24341"/>
                    <a:pt x="1729317" y="2116"/>
                    <a:pt x="1739900" y="1058"/>
                  </a:cubicBezTo>
                  <a:cubicBezTo>
                    <a:pt x="1750483" y="0"/>
                    <a:pt x="1765300" y="18521"/>
                    <a:pt x="1781175" y="32808"/>
                  </a:cubicBezTo>
                  <a:cubicBezTo>
                    <a:pt x="1797050" y="47096"/>
                    <a:pt x="1822979" y="66146"/>
                    <a:pt x="1835150" y="86783"/>
                  </a:cubicBezTo>
                  <a:cubicBezTo>
                    <a:pt x="1847321" y="107420"/>
                    <a:pt x="1846263" y="135466"/>
                    <a:pt x="1854200" y="156633"/>
                  </a:cubicBezTo>
                  <a:cubicBezTo>
                    <a:pt x="1862138" y="177800"/>
                    <a:pt x="1875367" y="189971"/>
                    <a:pt x="1882775" y="213783"/>
                  </a:cubicBezTo>
                  <a:cubicBezTo>
                    <a:pt x="1890183" y="237596"/>
                    <a:pt x="1891242" y="276225"/>
                    <a:pt x="1898650" y="299508"/>
                  </a:cubicBezTo>
                  <a:cubicBezTo>
                    <a:pt x="1906058" y="322791"/>
                    <a:pt x="1909763" y="343958"/>
                    <a:pt x="1927225" y="353483"/>
                  </a:cubicBezTo>
                  <a:cubicBezTo>
                    <a:pt x="1944688" y="363008"/>
                    <a:pt x="1982788" y="368300"/>
                    <a:pt x="2003425" y="356658"/>
                  </a:cubicBezTo>
                  <a:cubicBezTo>
                    <a:pt x="2024062" y="345016"/>
                    <a:pt x="2037292" y="301095"/>
                    <a:pt x="2051050" y="283633"/>
                  </a:cubicBezTo>
                  <a:cubicBezTo>
                    <a:pt x="2064808" y="266171"/>
                    <a:pt x="2072217" y="257704"/>
                    <a:pt x="2085975" y="251883"/>
                  </a:cubicBezTo>
                  <a:cubicBezTo>
                    <a:pt x="2099733" y="246062"/>
                    <a:pt x="2114550" y="242358"/>
                    <a:pt x="2133600" y="248708"/>
                  </a:cubicBezTo>
                  <a:cubicBezTo>
                    <a:pt x="2152650" y="255058"/>
                    <a:pt x="2181754" y="275696"/>
                    <a:pt x="2200275" y="289983"/>
                  </a:cubicBezTo>
                  <a:cubicBezTo>
                    <a:pt x="2218796" y="304270"/>
                    <a:pt x="2214033" y="327025"/>
                    <a:pt x="2244725" y="334433"/>
                  </a:cubicBezTo>
                  <a:cubicBezTo>
                    <a:pt x="2275417" y="341841"/>
                    <a:pt x="2360083" y="339725"/>
                    <a:pt x="2384425" y="334433"/>
                  </a:cubicBezTo>
                  <a:cubicBezTo>
                    <a:pt x="2408767" y="329141"/>
                    <a:pt x="2386542" y="312208"/>
                    <a:pt x="2390775" y="302683"/>
                  </a:cubicBezTo>
                  <a:cubicBezTo>
                    <a:pt x="2395008" y="293158"/>
                    <a:pt x="2399771" y="284162"/>
                    <a:pt x="2409825" y="277283"/>
                  </a:cubicBezTo>
                  <a:cubicBezTo>
                    <a:pt x="2419879" y="270404"/>
                    <a:pt x="2439988" y="267758"/>
                    <a:pt x="2451100" y="261408"/>
                  </a:cubicBezTo>
                  <a:cubicBezTo>
                    <a:pt x="2462212" y="255058"/>
                    <a:pt x="2466975" y="253470"/>
                    <a:pt x="2476500" y="239183"/>
                  </a:cubicBezTo>
                  <a:cubicBezTo>
                    <a:pt x="2486025" y="224896"/>
                    <a:pt x="2502429" y="195262"/>
                    <a:pt x="2508250" y="175683"/>
                  </a:cubicBezTo>
                  <a:cubicBezTo>
                    <a:pt x="2514071" y="156104"/>
                    <a:pt x="2509308" y="136525"/>
                    <a:pt x="2511425" y="121708"/>
                  </a:cubicBezTo>
                  <a:cubicBezTo>
                    <a:pt x="2513542" y="106891"/>
                    <a:pt x="2507721" y="93133"/>
                    <a:pt x="2520950" y="86783"/>
                  </a:cubicBezTo>
                  <a:cubicBezTo>
                    <a:pt x="2534179" y="80433"/>
                    <a:pt x="2569104" y="64558"/>
                    <a:pt x="2590800" y="83608"/>
                  </a:cubicBezTo>
                  <a:cubicBezTo>
                    <a:pt x="2612496" y="102658"/>
                    <a:pt x="2631017" y="152929"/>
                    <a:pt x="2651125" y="201083"/>
                  </a:cubicBezTo>
                  <a:cubicBezTo>
                    <a:pt x="2671233" y="249237"/>
                    <a:pt x="2692929" y="320675"/>
                    <a:pt x="2711450" y="372533"/>
                  </a:cubicBezTo>
                  <a:cubicBezTo>
                    <a:pt x="2729971" y="424391"/>
                    <a:pt x="2746375" y="484187"/>
                    <a:pt x="2762250" y="512233"/>
                  </a:cubicBezTo>
                  <a:cubicBezTo>
                    <a:pt x="2778125" y="540279"/>
                    <a:pt x="2791883" y="540808"/>
                    <a:pt x="2806700" y="540808"/>
                  </a:cubicBezTo>
                  <a:cubicBezTo>
                    <a:pt x="2821517" y="540808"/>
                    <a:pt x="2836863" y="526520"/>
                    <a:pt x="2851150" y="512233"/>
                  </a:cubicBezTo>
                  <a:cubicBezTo>
                    <a:pt x="2865437" y="497946"/>
                    <a:pt x="2879196" y="471487"/>
                    <a:pt x="2892425" y="455083"/>
                  </a:cubicBezTo>
                  <a:cubicBezTo>
                    <a:pt x="2905654" y="438679"/>
                    <a:pt x="2917825" y="423333"/>
                    <a:pt x="2930525" y="413808"/>
                  </a:cubicBezTo>
                  <a:cubicBezTo>
                    <a:pt x="2943225" y="404283"/>
                    <a:pt x="2950104" y="397933"/>
                    <a:pt x="2968625" y="397933"/>
                  </a:cubicBezTo>
                  <a:cubicBezTo>
                    <a:pt x="2987146" y="397933"/>
                    <a:pt x="3015721" y="401637"/>
                    <a:pt x="3041650" y="413808"/>
                  </a:cubicBezTo>
                  <a:cubicBezTo>
                    <a:pt x="3067579" y="425979"/>
                    <a:pt x="3096154" y="458787"/>
                    <a:pt x="3124200" y="470958"/>
                  </a:cubicBezTo>
                  <a:cubicBezTo>
                    <a:pt x="3152246" y="483129"/>
                    <a:pt x="3187700" y="486304"/>
                    <a:pt x="3209925" y="486833"/>
                  </a:cubicBezTo>
                  <a:cubicBezTo>
                    <a:pt x="3232150" y="487362"/>
                    <a:pt x="3243792" y="479425"/>
                    <a:pt x="3257550" y="474133"/>
                  </a:cubicBezTo>
                  <a:cubicBezTo>
                    <a:pt x="3271308" y="468841"/>
                    <a:pt x="3285067" y="461962"/>
                    <a:pt x="3292475" y="455083"/>
                  </a:cubicBezTo>
                  <a:cubicBezTo>
                    <a:pt x="3299883" y="448204"/>
                    <a:pt x="3300941" y="440531"/>
                    <a:pt x="3302000" y="432858"/>
                  </a:cubicBezTo>
                </a:path>
              </a:pathLst>
            </a:custGeom>
            <a:ln w="28575">
              <a:solidFill>
                <a:srgbClr val="0E4D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/>
            <p:cNvCxnSpPr/>
            <p:nvPr/>
          </p:nvCxnSpPr>
          <p:spPr>
            <a:xfrm rot="5400000" flipH="1" flipV="1">
              <a:off x="2328177" y="4153554"/>
              <a:ext cx="576000" cy="3193"/>
            </a:xfrm>
            <a:prstGeom prst="line">
              <a:avLst/>
            </a:prstGeom>
            <a:ln w="19050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rot="5400000" flipH="1" flipV="1">
              <a:off x="1760404" y="4164129"/>
              <a:ext cx="540000" cy="3193"/>
            </a:xfrm>
            <a:prstGeom prst="line">
              <a:avLst/>
            </a:prstGeom>
            <a:ln w="19050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rot="5400000" flipH="1" flipV="1">
              <a:off x="2568379" y="4062587"/>
              <a:ext cx="756000" cy="3193"/>
            </a:xfrm>
            <a:prstGeom prst="line">
              <a:avLst/>
            </a:prstGeom>
            <a:ln w="19050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rot="5400000" flipH="1" flipV="1">
              <a:off x="3048364" y="4076337"/>
              <a:ext cx="720000" cy="3193"/>
            </a:xfrm>
            <a:prstGeom prst="line">
              <a:avLst/>
            </a:prstGeom>
            <a:ln w="19050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5400000" flipH="1" flipV="1">
              <a:off x="3257310" y="3968973"/>
              <a:ext cx="972000" cy="3193"/>
            </a:xfrm>
            <a:prstGeom prst="line">
              <a:avLst/>
            </a:prstGeom>
            <a:ln w="19050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rot="5400000" flipH="1" flipV="1">
              <a:off x="3765845" y="3927185"/>
              <a:ext cx="1044000" cy="3193"/>
            </a:xfrm>
            <a:prstGeom prst="line">
              <a:avLst/>
            </a:prstGeom>
            <a:ln w="19050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rot="5400000" flipH="1" flipV="1">
              <a:off x="4174404" y="4038453"/>
              <a:ext cx="792000" cy="3193"/>
            </a:xfrm>
            <a:prstGeom prst="line">
              <a:avLst/>
            </a:prstGeom>
            <a:ln w="19050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565412" y="3000378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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928794" y="2714626"/>
              <a:ext cx="1071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工作集大小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14942" y="4509329"/>
              <a:ext cx="857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过渡阶段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14942" y="4723643"/>
              <a:ext cx="857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稳定阶段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1819256" y="4610114"/>
              <a:ext cx="214314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2609836" y="4610114"/>
              <a:ext cx="32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3409942" y="4610114"/>
              <a:ext cx="32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4254350" y="4610114"/>
              <a:ext cx="32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2019282" y="4830778"/>
              <a:ext cx="54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2954326" y="4830778"/>
              <a:ext cx="432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3754432" y="4830778"/>
              <a:ext cx="50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4643438" y="4830778"/>
              <a:ext cx="50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214942" y="4148148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时间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1410838" y="2688590"/>
            <a:ext cx="214314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1612734" y="2902633"/>
            <a:ext cx="3128156" cy="1588"/>
            <a:chOff x="1761152" y="3057235"/>
            <a:chExt cx="3128156" cy="1588"/>
          </a:xfrm>
        </p:grpSpPr>
        <p:cxnSp>
          <p:nvCxnSpPr>
            <p:cNvPr id="49" name="直接连接符 48"/>
            <p:cNvCxnSpPr/>
            <p:nvPr/>
          </p:nvCxnSpPr>
          <p:spPr>
            <a:xfrm>
              <a:off x="1761152" y="3057235"/>
              <a:ext cx="540000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2696196" y="3057235"/>
              <a:ext cx="432000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3496302" y="3057235"/>
              <a:ext cx="504000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4385308" y="3057235"/>
              <a:ext cx="504000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99306" y="2685052"/>
            <a:ext cx="1968514" cy="1588"/>
            <a:chOff x="2351706" y="2836571"/>
            <a:chExt cx="1968514" cy="1588"/>
          </a:xfrm>
        </p:grpSpPr>
        <p:cxnSp>
          <p:nvCxnSpPr>
            <p:cNvPr id="62" name="直接连接符 61"/>
            <p:cNvCxnSpPr/>
            <p:nvPr/>
          </p:nvCxnSpPr>
          <p:spPr>
            <a:xfrm>
              <a:off x="2351706" y="2836571"/>
              <a:ext cx="324000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3151812" y="2836571"/>
              <a:ext cx="324000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3996220" y="2836571"/>
              <a:ext cx="324000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7"/>
            <a:ext cx="9144000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常驻集</a:t>
            </a:r>
          </a:p>
          <a:p>
            <a:pPr algn="ctr"/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7948" y="1241959"/>
            <a:ext cx="643769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8925" indent="-288925">
              <a:buClr>
                <a:srgbClr val="FFFF66"/>
              </a:buClr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在当前时刻，进程实际驻留在内存当中的页面集合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37948" y="1714494"/>
            <a:ext cx="3292042" cy="428006"/>
            <a:chOff x="837948" y="1714494"/>
            <a:chExt cx="3292042" cy="428006"/>
          </a:xfrm>
        </p:grpSpPr>
        <p:sp>
          <p:nvSpPr>
            <p:cNvPr id="83" name="TextBox 82"/>
            <p:cNvSpPr txBox="1"/>
            <p:nvPr/>
          </p:nvSpPr>
          <p:spPr>
            <a:xfrm>
              <a:off x="837948" y="174239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24832" y="1714494"/>
              <a:ext cx="300515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工作集与常驻集的关系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20738" y="2056038"/>
            <a:ext cx="6208782" cy="977377"/>
            <a:chOff x="1220738" y="2056038"/>
            <a:chExt cx="6208782" cy="977377"/>
          </a:xfrm>
        </p:grpSpPr>
        <p:sp>
          <p:nvSpPr>
            <p:cNvPr id="11" name="TextBox 10"/>
            <p:cNvSpPr txBox="1"/>
            <p:nvPr/>
          </p:nvSpPr>
          <p:spPr>
            <a:xfrm>
              <a:off x="1387450" y="2056038"/>
              <a:ext cx="485778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工作集是进程在运行过程中固有的性质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7" name="图片 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0738" y="21576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1387450" y="2387084"/>
              <a:ext cx="6042070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常驻集取决于系统分配给进程的物理页面数目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和</a:t>
              </a: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页面置换算法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0738" y="248868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837948" y="2074215"/>
            <a:ext cx="6591572" cy="1268998"/>
            <a:chOff x="837948" y="2957968"/>
            <a:chExt cx="6591572" cy="1268998"/>
          </a:xfrm>
        </p:grpSpPr>
        <p:sp>
          <p:nvSpPr>
            <p:cNvPr id="13" name="TextBox 12"/>
            <p:cNvSpPr txBox="1"/>
            <p:nvPr/>
          </p:nvSpPr>
          <p:spPr>
            <a:xfrm>
              <a:off x="837948" y="29858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24832" y="2957968"/>
              <a:ext cx="300515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缺页率与常驻集的关系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87450" y="3286130"/>
              <a:ext cx="354174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常驻集 </a:t>
              </a: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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 </a:t>
              </a: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工作集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时</a:t>
              </a: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，缺页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较少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endParaRP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0738" y="338772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TextBox 16"/>
            <p:cNvSpPr txBox="1"/>
            <p:nvPr/>
          </p:nvSpPr>
          <p:spPr>
            <a:xfrm>
              <a:off x="1387450" y="3571882"/>
              <a:ext cx="485778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工作集发生剧烈变动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（</a:t>
              </a: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过渡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）时</a:t>
              </a: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，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缺页较多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0738" y="36734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TextBox 18"/>
            <p:cNvSpPr txBox="1"/>
            <p:nvPr/>
          </p:nvSpPr>
          <p:spPr>
            <a:xfrm>
              <a:off x="1387450" y="3857634"/>
              <a:ext cx="604207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进程常驻集大小达到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一定</a:t>
              </a: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数目后，缺页率也不会明显下降</a:t>
              </a:r>
              <a:endParaRPr lang="zh-CN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0738" y="3959232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工作集置换算法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95962" y="1634092"/>
            <a:ext cx="7279005" cy="735330"/>
            <a:chOff x="895962" y="1634092"/>
            <a:chExt cx="7279005" cy="735330"/>
          </a:xfrm>
        </p:grpSpPr>
        <p:sp>
          <p:nvSpPr>
            <p:cNvPr id="83" name="TextBox 82"/>
            <p:cNvSpPr txBox="1"/>
            <p:nvPr/>
          </p:nvSpPr>
          <p:spPr>
            <a:xfrm>
              <a:off x="895962" y="164747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29362" y="1985882"/>
              <a:ext cx="6745605" cy="38354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华文楷体" charset="0"/>
                </a:rPr>
                <a:t>当前时刻前</a:t>
              </a: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华文楷体" charset="0"/>
                </a:rPr>
                <a:t>τ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个内存访问的页引用是工作集，</a:t>
              </a: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华文楷体" charset="0"/>
                </a:rPr>
                <a:t>τ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华文楷体" charset="0"/>
                </a:rPr>
                <a:t>被称为窗口大小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7" name="图片 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0030" y="2098833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1214372" y="1634092"/>
              <a:ext cx="171564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华文楷体" charset="0"/>
                </a:rPr>
                <a:t>窗口大小</a:t>
              </a:r>
              <a:r>
                <a:rPr lang="zh-CN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华文楷体" charset="0"/>
                </a:rPr>
                <a:t>τ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95962" y="2324775"/>
            <a:ext cx="6148430" cy="1377352"/>
            <a:chOff x="895962" y="2324775"/>
            <a:chExt cx="6148430" cy="1377352"/>
          </a:xfrm>
        </p:grpSpPr>
        <p:sp>
          <p:nvSpPr>
            <p:cNvPr id="9" name="TextBox 8"/>
            <p:cNvSpPr txBox="1"/>
            <p:nvPr/>
          </p:nvSpPr>
          <p:spPr>
            <a:xfrm>
              <a:off x="895962" y="2338157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14372" y="2324775"/>
              <a:ext cx="171564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华文楷体" charset="0"/>
                </a:rPr>
                <a:t>实现方法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华文楷体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28686" y="2706450"/>
              <a:ext cx="4329822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访存链表：维护窗口内的访存页面链表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0030" y="28196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TextBox 15"/>
            <p:cNvSpPr txBox="1"/>
            <p:nvPr/>
          </p:nvSpPr>
          <p:spPr>
            <a:xfrm>
              <a:off x="1428686" y="3028840"/>
              <a:ext cx="5615706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访存时，换出不在工作集的页面；更新访存链表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0030" y="314206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TextBox 17"/>
            <p:cNvSpPr txBox="1"/>
            <p:nvPr/>
          </p:nvSpPr>
          <p:spPr>
            <a:xfrm>
              <a:off x="1428686" y="3332795"/>
              <a:ext cx="368688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缺页时，换入页面；更新访存链表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0030" y="3446023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" name="组合 1"/>
          <p:cNvGrpSpPr/>
          <p:nvPr/>
        </p:nvGrpSpPr>
        <p:grpSpPr>
          <a:xfrm>
            <a:off x="895962" y="1018347"/>
            <a:ext cx="4119591" cy="677108"/>
            <a:chOff x="895962" y="1018347"/>
            <a:chExt cx="4119591" cy="677108"/>
          </a:xfrm>
        </p:grpSpPr>
        <p:sp>
          <p:nvSpPr>
            <p:cNvPr id="12" name="TextBox 11"/>
            <p:cNvSpPr txBox="1"/>
            <p:nvPr/>
          </p:nvSpPr>
          <p:spPr>
            <a:xfrm>
              <a:off x="895962" y="1018347"/>
              <a:ext cx="4119591" cy="67710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思路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   换出不在工作集中的页面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0030" y="1439807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工作集置换算法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43608" y="1707654"/>
            <a:ext cx="6552728" cy="2376264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024398" y="170765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1043608" y="2429403"/>
            <a:ext cx="6552728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043608" y="2041782"/>
            <a:ext cx="6552728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043608" y="3691798"/>
            <a:ext cx="6552728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2348700" y="2436278"/>
            <a:ext cx="0" cy="1246355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855276" y="1699951"/>
            <a:ext cx="0" cy="1986847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615772" y="17076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64284" y="17076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687078" y="17076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35590" y="17076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758384" y="17076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306896" y="17076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29690" y="17076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378202" y="17076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900996" y="17076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449508" y="17076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43608" y="1730274"/>
            <a:ext cx="71438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43608" y="2061660"/>
            <a:ext cx="128588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访问页面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2108" y="3723878"/>
            <a:ext cx="105162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缺页状态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070118" y="206166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615772" y="206166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64284" y="206166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687078" y="206166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235590" y="206166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758384" y="206166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306896" y="206166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829690" y="206166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378202" y="206166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900996" y="206166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543992" y="2418646"/>
            <a:ext cx="100013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543186" y="2656780"/>
            <a:ext cx="100013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537057" y="3129405"/>
            <a:ext cx="100013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536374" y="3377118"/>
            <a:ext cx="100013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542973" y="2894168"/>
            <a:ext cx="100013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029161" y="2430636"/>
            <a:ext cx="554853" cy="132343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sz="16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逻辑面页状态</a:t>
            </a:r>
            <a:endParaRPr lang="en-US" altLang="zh-CN" sz="1600" b="1" spc="-100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521029" y="2485410"/>
            <a:ext cx="173797" cy="173797"/>
          </a:xfrm>
          <a:prstGeom prst="ellipse">
            <a:avLst/>
          </a:prstGeom>
          <a:solidFill>
            <a:srgbClr val="11576A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2525903" y="3196916"/>
            <a:ext cx="173797" cy="173797"/>
          </a:xfrm>
          <a:prstGeom prst="ellipse">
            <a:avLst/>
          </a:prstGeom>
          <a:solidFill>
            <a:srgbClr val="11576A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2528041" y="3433289"/>
            <a:ext cx="173797" cy="173797"/>
          </a:xfrm>
          <a:prstGeom prst="ellipse">
            <a:avLst/>
          </a:prstGeom>
          <a:solidFill>
            <a:srgbClr val="11576A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3448451" y="2485410"/>
            <a:ext cx="178672" cy="885303"/>
            <a:chOff x="3448451" y="2485410"/>
            <a:chExt cx="178672" cy="885303"/>
          </a:xfrm>
        </p:grpSpPr>
        <p:sp>
          <p:nvSpPr>
            <p:cNvPr id="195" name="椭圆 194"/>
            <p:cNvSpPr/>
            <p:nvPr/>
          </p:nvSpPr>
          <p:spPr>
            <a:xfrm>
              <a:off x="3448452" y="2485410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椭圆 196"/>
            <p:cNvSpPr/>
            <p:nvPr/>
          </p:nvSpPr>
          <p:spPr>
            <a:xfrm>
              <a:off x="3453326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椭圆 198"/>
            <p:cNvSpPr/>
            <p:nvPr/>
          </p:nvSpPr>
          <p:spPr>
            <a:xfrm>
              <a:off x="3448451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912798" y="2485410"/>
            <a:ext cx="178672" cy="885303"/>
            <a:chOff x="3912798" y="2485410"/>
            <a:chExt cx="178672" cy="885303"/>
          </a:xfrm>
        </p:grpSpPr>
        <p:sp>
          <p:nvSpPr>
            <p:cNvPr id="200" name="椭圆 199"/>
            <p:cNvSpPr/>
            <p:nvPr/>
          </p:nvSpPr>
          <p:spPr>
            <a:xfrm>
              <a:off x="3912799" y="2485410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椭圆 201"/>
            <p:cNvSpPr/>
            <p:nvPr/>
          </p:nvSpPr>
          <p:spPr>
            <a:xfrm>
              <a:off x="3917673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椭圆 203"/>
            <p:cNvSpPr/>
            <p:nvPr/>
          </p:nvSpPr>
          <p:spPr>
            <a:xfrm>
              <a:off x="3912798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839024" y="2715766"/>
            <a:ext cx="178672" cy="654947"/>
            <a:chOff x="4839024" y="2715766"/>
            <a:chExt cx="178672" cy="654947"/>
          </a:xfrm>
        </p:grpSpPr>
        <p:sp>
          <p:nvSpPr>
            <p:cNvPr id="211" name="椭圆 210"/>
            <p:cNvSpPr/>
            <p:nvPr/>
          </p:nvSpPr>
          <p:spPr>
            <a:xfrm>
              <a:off x="4839026" y="271576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椭圆 211"/>
            <p:cNvSpPr/>
            <p:nvPr/>
          </p:nvSpPr>
          <p:spPr>
            <a:xfrm>
              <a:off x="4843899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椭圆 213"/>
            <p:cNvSpPr/>
            <p:nvPr/>
          </p:nvSpPr>
          <p:spPr>
            <a:xfrm>
              <a:off x="4839024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764641" y="2715766"/>
            <a:ext cx="180810" cy="891320"/>
            <a:chOff x="5764641" y="2715766"/>
            <a:chExt cx="180810" cy="891320"/>
          </a:xfrm>
        </p:grpSpPr>
        <p:sp>
          <p:nvSpPr>
            <p:cNvPr id="221" name="椭圆 220"/>
            <p:cNvSpPr/>
            <p:nvPr/>
          </p:nvSpPr>
          <p:spPr>
            <a:xfrm>
              <a:off x="5764643" y="271576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/>
            <p:nvPr/>
          </p:nvSpPr>
          <p:spPr>
            <a:xfrm>
              <a:off x="5771654" y="3433289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/>
            <p:nvPr/>
          </p:nvSpPr>
          <p:spPr>
            <a:xfrm>
              <a:off x="5764641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245420" y="2956774"/>
            <a:ext cx="180810" cy="662165"/>
            <a:chOff x="6245420" y="2956774"/>
            <a:chExt cx="180810" cy="662165"/>
          </a:xfrm>
        </p:grpSpPr>
        <p:sp>
          <p:nvSpPr>
            <p:cNvPr id="228" name="椭圆 227"/>
            <p:cNvSpPr/>
            <p:nvPr/>
          </p:nvSpPr>
          <p:spPr>
            <a:xfrm>
              <a:off x="6252433" y="3445142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/>
            <p:nvPr/>
          </p:nvSpPr>
          <p:spPr>
            <a:xfrm>
              <a:off x="6245420" y="2956774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0" name="TextBox 134"/>
          <p:cNvSpPr txBox="1"/>
          <p:nvPr/>
        </p:nvSpPr>
        <p:spPr>
          <a:xfrm>
            <a:off x="2407991" y="2585181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t=0</a:t>
            </a:r>
            <a:endParaRPr lang="zh-CN" altLang="en-US" sz="1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1" name="TextBox 135"/>
          <p:cNvSpPr txBox="1"/>
          <p:nvPr/>
        </p:nvSpPr>
        <p:spPr>
          <a:xfrm>
            <a:off x="2390107" y="3271775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t=-1</a:t>
            </a:r>
            <a:endParaRPr lang="zh-CN" altLang="en-US" sz="1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2" name="TextBox 136"/>
          <p:cNvSpPr txBox="1"/>
          <p:nvPr/>
        </p:nvSpPr>
        <p:spPr>
          <a:xfrm>
            <a:off x="2384593" y="3506276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t=-2</a:t>
            </a:r>
            <a:endParaRPr lang="zh-CN" altLang="en-US" sz="1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975786" y="2485410"/>
            <a:ext cx="187013" cy="1481911"/>
            <a:chOff x="2975786" y="2485410"/>
            <a:chExt cx="187013" cy="1481911"/>
          </a:xfrm>
        </p:grpSpPr>
        <p:sp>
          <p:nvSpPr>
            <p:cNvPr id="190" name="椭圆 189"/>
            <p:cNvSpPr/>
            <p:nvPr/>
          </p:nvSpPr>
          <p:spPr>
            <a:xfrm>
              <a:off x="2981990" y="2485410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椭圆 191"/>
            <p:cNvSpPr/>
            <p:nvPr/>
          </p:nvSpPr>
          <p:spPr>
            <a:xfrm>
              <a:off x="2986864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椭圆 192"/>
            <p:cNvSpPr/>
            <p:nvPr/>
          </p:nvSpPr>
          <p:spPr>
            <a:xfrm>
              <a:off x="2989002" y="3433289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椭圆 193"/>
            <p:cNvSpPr/>
            <p:nvPr/>
          </p:nvSpPr>
          <p:spPr>
            <a:xfrm>
              <a:off x="2981989" y="2944921"/>
              <a:ext cx="173797" cy="17379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243" name="AutoShape 100"/>
            <p:cNvSpPr>
              <a:spLocks noChangeArrowheads="1"/>
            </p:cNvSpPr>
            <p:nvPr/>
          </p:nvSpPr>
          <p:spPr bwMode="auto">
            <a:xfrm>
              <a:off x="2975786" y="3787321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391564" y="2715766"/>
            <a:ext cx="184875" cy="1264629"/>
            <a:chOff x="4391564" y="2715766"/>
            <a:chExt cx="184875" cy="1264629"/>
          </a:xfrm>
        </p:grpSpPr>
        <p:sp>
          <p:nvSpPr>
            <p:cNvPr id="206" name="椭圆 205"/>
            <p:cNvSpPr/>
            <p:nvPr/>
          </p:nvSpPr>
          <p:spPr>
            <a:xfrm>
              <a:off x="4397769" y="2715766"/>
              <a:ext cx="173797" cy="17379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椭圆 206"/>
            <p:cNvSpPr/>
            <p:nvPr/>
          </p:nvSpPr>
          <p:spPr>
            <a:xfrm>
              <a:off x="4402642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椭圆 208"/>
            <p:cNvSpPr/>
            <p:nvPr/>
          </p:nvSpPr>
          <p:spPr>
            <a:xfrm>
              <a:off x="4397767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AutoShape 100"/>
            <p:cNvSpPr>
              <a:spLocks noChangeArrowheads="1"/>
            </p:cNvSpPr>
            <p:nvPr/>
          </p:nvSpPr>
          <p:spPr bwMode="auto">
            <a:xfrm>
              <a:off x="4391564" y="3800395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308377" y="2715766"/>
            <a:ext cx="188016" cy="1258876"/>
            <a:chOff x="5308377" y="2715766"/>
            <a:chExt cx="188016" cy="1258876"/>
          </a:xfrm>
        </p:grpSpPr>
        <p:sp>
          <p:nvSpPr>
            <p:cNvPr id="216" name="椭圆 215"/>
            <p:cNvSpPr/>
            <p:nvPr/>
          </p:nvSpPr>
          <p:spPr>
            <a:xfrm>
              <a:off x="5315585" y="271576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椭圆 216"/>
            <p:cNvSpPr/>
            <p:nvPr/>
          </p:nvSpPr>
          <p:spPr>
            <a:xfrm>
              <a:off x="5320458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椭圆 217"/>
            <p:cNvSpPr/>
            <p:nvPr/>
          </p:nvSpPr>
          <p:spPr>
            <a:xfrm>
              <a:off x="5322596" y="3433289"/>
              <a:ext cx="173797" cy="17379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椭圆 218"/>
            <p:cNvSpPr/>
            <p:nvPr/>
          </p:nvSpPr>
          <p:spPr>
            <a:xfrm>
              <a:off x="5315583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AutoShape 100"/>
            <p:cNvSpPr>
              <a:spLocks noChangeArrowheads="1"/>
            </p:cNvSpPr>
            <p:nvPr/>
          </p:nvSpPr>
          <p:spPr bwMode="auto">
            <a:xfrm>
              <a:off x="5308377" y="3794642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691661" y="2485410"/>
            <a:ext cx="187013" cy="1497390"/>
            <a:chOff x="6691661" y="2485410"/>
            <a:chExt cx="187013" cy="1497390"/>
          </a:xfrm>
        </p:grpSpPr>
        <p:sp>
          <p:nvSpPr>
            <p:cNvPr id="230" name="椭圆 229"/>
            <p:cNvSpPr/>
            <p:nvPr/>
          </p:nvSpPr>
          <p:spPr>
            <a:xfrm>
              <a:off x="6691662" y="2485410"/>
              <a:ext cx="173797" cy="17379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/>
            <p:nvPr/>
          </p:nvSpPr>
          <p:spPr>
            <a:xfrm>
              <a:off x="6698674" y="3433289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/>
            <p:nvPr/>
          </p:nvSpPr>
          <p:spPr>
            <a:xfrm>
              <a:off x="6691661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AutoShape 100"/>
            <p:cNvSpPr>
              <a:spLocks noChangeArrowheads="1"/>
            </p:cNvSpPr>
            <p:nvPr/>
          </p:nvSpPr>
          <p:spPr bwMode="auto">
            <a:xfrm>
              <a:off x="6698674" y="3802800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145342" y="2485410"/>
            <a:ext cx="180810" cy="1497390"/>
            <a:chOff x="7145342" y="2485410"/>
            <a:chExt cx="180810" cy="1497390"/>
          </a:xfrm>
        </p:grpSpPr>
        <p:sp>
          <p:nvSpPr>
            <p:cNvPr id="235" name="椭圆 234"/>
            <p:cNvSpPr/>
            <p:nvPr/>
          </p:nvSpPr>
          <p:spPr>
            <a:xfrm>
              <a:off x="7145343" y="2485410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/>
            <p:nvPr/>
          </p:nvSpPr>
          <p:spPr>
            <a:xfrm>
              <a:off x="7150217" y="3196916"/>
              <a:ext cx="173797" cy="17379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/>
            <p:nvPr/>
          </p:nvSpPr>
          <p:spPr>
            <a:xfrm>
              <a:off x="7152355" y="3433289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/>
            <p:nvPr/>
          </p:nvSpPr>
          <p:spPr>
            <a:xfrm>
              <a:off x="7145342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AutoShape 100"/>
            <p:cNvSpPr>
              <a:spLocks noChangeArrowheads="1"/>
            </p:cNvSpPr>
            <p:nvPr/>
          </p:nvSpPr>
          <p:spPr bwMode="auto">
            <a:xfrm>
              <a:off x="7145342" y="3802800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sp>
        <p:nvSpPr>
          <p:cNvPr id="92" name="TextBox 19"/>
          <p:cNvSpPr txBox="1"/>
          <p:nvPr/>
        </p:nvSpPr>
        <p:spPr>
          <a:xfrm>
            <a:off x="1074829" y="1286740"/>
            <a:ext cx="147230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华文楷体" charset="0"/>
              </a:rPr>
              <a:t>τ 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= 4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页面置换算法分类</a:t>
            </a:r>
          </a:p>
        </p:txBody>
      </p:sp>
      <p:sp>
        <p:nvSpPr>
          <p:cNvPr id="11" name="TextBox 9"/>
          <p:cNvSpPr txBox="1"/>
          <p:nvPr/>
        </p:nvSpPr>
        <p:spPr>
          <a:xfrm>
            <a:off x="1045070" y="1061779"/>
            <a:ext cx="7704856" cy="43672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 indent="0" defTabSz="-635">
              <a:lnSpc>
                <a:spcPct val="120000"/>
              </a:lnSpc>
              <a:spcBef>
                <a:spcPct val="0"/>
              </a:spcBef>
              <a:buNone/>
              <a:tabLst>
                <a:tab pos="715645" algn="l"/>
              </a:tabLst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局部页面置换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9"/>
          <p:cNvSpPr txBox="1"/>
          <p:nvPr/>
        </p:nvSpPr>
        <p:spPr>
          <a:xfrm>
            <a:off x="1045070" y="2520640"/>
            <a:ext cx="7704856" cy="43672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 indent="0" defTabSz="-635">
              <a:lnSpc>
                <a:spcPct val="120000"/>
              </a:lnSpc>
              <a:spcBef>
                <a:spcPct val="0"/>
              </a:spcBef>
              <a:buNone/>
              <a:tabLst>
                <a:tab pos="715645" algn="l"/>
              </a:tabLst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全局页面置换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75656" y="1416293"/>
            <a:ext cx="7871203" cy="396583"/>
            <a:chOff x="1475656" y="1416293"/>
            <a:chExt cx="7871203" cy="396583"/>
          </a:xfrm>
        </p:grpSpPr>
        <p:pic>
          <p:nvPicPr>
            <p:cNvPr id="5" name="图片 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5656" y="155789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2" name="TextBox 9"/>
            <p:cNvSpPr txBox="1"/>
            <p:nvPr/>
          </p:nvSpPr>
          <p:spPr>
            <a:xfrm>
              <a:off x="1642003" y="1416293"/>
              <a:ext cx="7704856" cy="39658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indent="0" defTabSz="-635">
                <a:lnSpc>
                  <a:spcPct val="120000"/>
                </a:lnSpc>
                <a:spcBef>
                  <a:spcPct val="0"/>
                </a:spcBef>
                <a:buNone/>
                <a:tabLst>
                  <a:tab pos="715645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置换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页面的选择范围仅限于当前进程占用的物理页面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478570" y="1742578"/>
            <a:ext cx="7868289" cy="396583"/>
            <a:chOff x="1478570" y="1742578"/>
            <a:chExt cx="7868289" cy="396583"/>
          </a:xfrm>
        </p:grpSpPr>
        <p:pic>
          <p:nvPicPr>
            <p:cNvPr id="6" name="图片 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8570" y="188656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TextBox 9"/>
            <p:cNvSpPr txBox="1"/>
            <p:nvPr/>
          </p:nvSpPr>
          <p:spPr>
            <a:xfrm>
              <a:off x="1642003" y="1742578"/>
              <a:ext cx="7704856" cy="39658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indent="0" defTabSz="-635">
                <a:lnSpc>
                  <a:spcPct val="120000"/>
                </a:lnSpc>
                <a:spcBef>
                  <a:spcPct val="0"/>
                </a:spcBef>
                <a:buNone/>
                <a:tabLst>
                  <a:tab pos="715645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最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优算法、先进先出算法、最近最久未使用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算法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475656" y="2099667"/>
            <a:ext cx="7883570" cy="396583"/>
            <a:chOff x="1475656" y="2099667"/>
            <a:chExt cx="7883570" cy="396583"/>
          </a:xfrm>
        </p:grpSpPr>
        <p:pic>
          <p:nvPicPr>
            <p:cNvPr id="7" name="图片 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5656" y="224558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TextBox 9"/>
            <p:cNvSpPr txBox="1"/>
            <p:nvPr/>
          </p:nvSpPr>
          <p:spPr>
            <a:xfrm>
              <a:off x="1654370" y="2099667"/>
              <a:ext cx="7704856" cy="39658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indent="0" defTabSz="-635">
                <a:lnSpc>
                  <a:spcPct val="120000"/>
                </a:lnSpc>
                <a:spcBef>
                  <a:spcPct val="0"/>
                </a:spcBef>
                <a:buNone/>
                <a:tabLst>
                  <a:tab pos="715645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时钟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算法、最不常用算法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461469" y="2861836"/>
            <a:ext cx="7855922" cy="396583"/>
            <a:chOff x="1461469" y="2861836"/>
            <a:chExt cx="7855922" cy="396583"/>
          </a:xfrm>
        </p:grpSpPr>
        <p:pic>
          <p:nvPicPr>
            <p:cNvPr id="8" name="图片 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1469" y="300149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TextBox 9"/>
            <p:cNvSpPr txBox="1"/>
            <p:nvPr/>
          </p:nvSpPr>
          <p:spPr>
            <a:xfrm>
              <a:off x="1612535" y="2861836"/>
              <a:ext cx="7704856" cy="39658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indent="0" defTabSz="-635">
                <a:lnSpc>
                  <a:spcPct val="120000"/>
                </a:lnSpc>
                <a:spcBef>
                  <a:spcPct val="0"/>
                </a:spcBef>
                <a:buNone/>
                <a:tabLst>
                  <a:tab pos="715645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置换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页面的选择范围是所有可换出的物理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页面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461469" y="3218424"/>
            <a:ext cx="7855922" cy="424732"/>
            <a:chOff x="1461469" y="3218424"/>
            <a:chExt cx="7855922" cy="424732"/>
          </a:xfrm>
        </p:grpSpPr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1469" y="334792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TextBox 9"/>
            <p:cNvSpPr txBox="1"/>
            <p:nvPr/>
          </p:nvSpPr>
          <p:spPr>
            <a:xfrm>
              <a:off x="1612535" y="3218424"/>
              <a:ext cx="7704856" cy="4247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indent="0" defTabSz="-635">
                <a:lnSpc>
                  <a:spcPct val="120000"/>
                </a:lnSpc>
                <a:spcBef>
                  <a:spcPct val="0"/>
                </a:spcBef>
                <a:buNone/>
                <a:tabLst>
                  <a:tab pos="715645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工作集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算法、缺页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率算法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80550" y="1001324"/>
            <a:ext cx="5251689" cy="3872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页面置换算法的概念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52473" y="16853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66800" y="1685390"/>
            <a:ext cx="3005158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1905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全局页面置换算法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28739" y="2052646"/>
            <a:ext cx="2074525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工作集置换算法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28739" y="2339810"/>
            <a:ext cx="2074525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缺页率置换算法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4" name="图片 3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0870" y="2122394"/>
            <a:ext cx="151066" cy="148997"/>
          </a:xfrm>
          <a:prstGeom prst="rect">
            <a:avLst/>
          </a:prstGeom>
          <a:effectLst/>
        </p:spPr>
      </p:pic>
      <p:pic>
        <p:nvPicPr>
          <p:cNvPr id="35" name="图片 34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0870" y="2457683"/>
            <a:ext cx="151066" cy="148997"/>
          </a:xfrm>
          <a:prstGeom prst="rect">
            <a:avLst/>
          </a:prstGeom>
          <a:effectLst/>
        </p:spPr>
      </p:pic>
      <p:sp>
        <p:nvSpPr>
          <p:cNvPr id="19" name="TextBox 18"/>
          <p:cNvSpPr txBox="1"/>
          <p:nvPr/>
        </p:nvSpPr>
        <p:spPr>
          <a:xfrm>
            <a:off x="1482843" y="1328169"/>
            <a:ext cx="3005158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局部页面置换算法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50532" y="1328169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49643" y="98757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1"/>
          <p:cNvSpPr txBox="1"/>
          <p:nvPr/>
        </p:nvSpPr>
        <p:spPr>
          <a:xfrm>
            <a:off x="1730857" y="2655342"/>
            <a:ext cx="2074525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抖动和负载控制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8" name="图片 3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9238" y="2759465"/>
            <a:ext cx="151066" cy="148997"/>
          </a:xfrm>
          <a:prstGeom prst="rect">
            <a:avLst/>
          </a:prstGeom>
          <a:effectLst/>
        </p:spPr>
      </p:pic>
      <p:pic>
        <p:nvPicPr>
          <p:cNvPr id="49" name="图片 48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38" y="-6788"/>
            <a:ext cx="9140974" cy="5141934"/>
          </a:xfrm>
          <a:prstGeom prst="rect">
            <a:avLst/>
          </a:prstGeom>
        </p:spPr>
      </p:pic>
      <p:pic>
        <p:nvPicPr>
          <p:cNvPr id="50" name="图片 49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90722" y="1920454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7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缺页率</a:t>
            </a:r>
            <a:r>
              <a:rPr lang="zh-CN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(page fault </a:t>
            </a:r>
            <a:r>
              <a:rPr lang="en-US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rate</a:t>
            </a:r>
            <a:r>
              <a:rPr lang="zh-CN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99592" y="1000899"/>
            <a:ext cx="6810421" cy="407930"/>
            <a:chOff x="1166789" y="1004544"/>
            <a:chExt cx="6810421" cy="407930"/>
          </a:xfrm>
        </p:grpSpPr>
        <p:sp>
          <p:nvSpPr>
            <p:cNvPr id="12" name="TextBox 11"/>
            <p:cNvSpPr txBox="1"/>
            <p:nvPr/>
          </p:nvSpPr>
          <p:spPr>
            <a:xfrm>
              <a:off x="1166789" y="1012364"/>
              <a:ext cx="300515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缺页次数 / 内存访问次数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62094" y="1004544"/>
              <a:ext cx="476253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或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71999" y="1012364"/>
              <a:ext cx="3405211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缺页平均时间间隔的倒数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28555" y="1649253"/>
            <a:ext cx="3719537" cy="1626698"/>
            <a:chOff x="928555" y="1649253"/>
            <a:chExt cx="3719537" cy="1626698"/>
          </a:xfrm>
        </p:grpSpPr>
        <p:sp>
          <p:nvSpPr>
            <p:cNvPr id="11" name="TextBox 10"/>
            <p:cNvSpPr txBox="1"/>
            <p:nvPr/>
          </p:nvSpPr>
          <p:spPr>
            <a:xfrm>
              <a:off x="1526823" y="2049363"/>
              <a:ext cx="300515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87630" lvl="3" indent="-87630"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页面置换算法</a:t>
              </a:r>
              <a:endParaRPr lang="zh-CN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7" name="图片 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2105" y="215707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TextBox 14"/>
            <p:cNvSpPr txBox="1"/>
            <p:nvPr/>
          </p:nvSpPr>
          <p:spPr>
            <a:xfrm>
              <a:off x="928555" y="166300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42881" y="1649253"/>
              <a:ext cx="3405211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影响缺页率的因素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26823" y="2335115"/>
              <a:ext cx="300515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87630" lvl="3" indent="-87630"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分配给进程的物理页面数目</a:t>
              </a:r>
              <a:endParaRPr lang="zh-CN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2105" y="24428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TextBox 18"/>
            <p:cNvSpPr txBox="1"/>
            <p:nvPr/>
          </p:nvSpPr>
          <p:spPr>
            <a:xfrm>
              <a:off x="1526823" y="2620867"/>
              <a:ext cx="300515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3"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页面大小</a:t>
              </a:r>
              <a:endParaRPr lang="zh-CN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2105" y="272857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1" name="TextBox 20"/>
            <p:cNvSpPr txBox="1"/>
            <p:nvPr/>
          </p:nvSpPr>
          <p:spPr>
            <a:xfrm>
              <a:off x="1526823" y="2906619"/>
              <a:ext cx="300515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3"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程序的编写方法</a:t>
              </a:r>
              <a:endParaRPr lang="zh-CN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2105" y="3014328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缺页率置换算法</a:t>
            </a:r>
            <a:r>
              <a:rPr lang="zh-CN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PFF, Page-Fault-Frequency</a:t>
            </a:r>
            <a:r>
              <a:rPr lang="zh-CN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52462" y="4042668"/>
            <a:ext cx="6862810" cy="400110"/>
            <a:chOff x="852462" y="4042668"/>
            <a:chExt cx="6862810" cy="400110"/>
          </a:xfrm>
        </p:grpSpPr>
        <p:sp>
          <p:nvSpPr>
            <p:cNvPr id="83" name="TextBox 82"/>
            <p:cNvSpPr txBox="1"/>
            <p:nvPr/>
          </p:nvSpPr>
          <p:spPr>
            <a:xfrm>
              <a:off x="852462" y="404266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66788" y="4042668"/>
              <a:ext cx="654848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若进程缺页率过高，则增加常驻集以分配更多的物理页面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56946" y="3363838"/>
            <a:ext cx="6811398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通过调节常驻集大小，</a:t>
            </a:r>
            <a:r>
              <a: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使每个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</a:t>
            </a:r>
            <a:r>
              <a: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的缺页率保持在一个合理的范围内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52462" y="4404425"/>
            <a:ext cx="6862810" cy="400110"/>
            <a:chOff x="852462" y="4404425"/>
            <a:chExt cx="6862810" cy="400110"/>
          </a:xfrm>
        </p:grpSpPr>
        <p:sp>
          <p:nvSpPr>
            <p:cNvPr id="9" name="TextBox 8"/>
            <p:cNvSpPr txBox="1"/>
            <p:nvPr/>
          </p:nvSpPr>
          <p:spPr>
            <a:xfrm>
              <a:off x="852462" y="4404425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6788" y="4404425"/>
              <a:ext cx="654848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若进程缺页率过低，则减少常驻集以减少它的物理页面数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85852" y="909593"/>
            <a:ext cx="4058154" cy="2342095"/>
            <a:chOff x="1363582" y="1131590"/>
            <a:chExt cx="4058154" cy="2342095"/>
          </a:xfrm>
        </p:grpSpPr>
        <p:cxnSp>
          <p:nvCxnSpPr>
            <p:cNvPr id="23" name="直接箭头连接符 22"/>
            <p:cNvCxnSpPr/>
            <p:nvPr/>
          </p:nvCxnSpPr>
          <p:spPr>
            <a:xfrm>
              <a:off x="1715274" y="3144842"/>
              <a:ext cx="3648814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V="1">
              <a:off x="1727307" y="1131590"/>
              <a:ext cx="0" cy="2017263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任意多边形 27"/>
            <p:cNvSpPr/>
            <p:nvPr/>
          </p:nvSpPr>
          <p:spPr>
            <a:xfrm>
              <a:off x="2006600" y="1333500"/>
              <a:ext cx="2768600" cy="1720850"/>
            </a:xfrm>
            <a:custGeom>
              <a:avLst/>
              <a:gdLst>
                <a:gd name="connsiteX0" fmla="*/ 0 w 2768600"/>
                <a:gd name="connsiteY0" fmla="*/ 0 h 1720850"/>
                <a:gd name="connsiteX1" fmla="*/ 495300 w 2768600"/>
                <a:gd name="connsiteY1" fmla="*/ 920750 h 1720850"/>
                <a:gd name="connsiteX2" fmla="*/ 1098550 w 2768600"/>
                <a:gd name="connsiteY2" fmla="*/ 1365250 h 1720850"/>
                <a:gd name="connsiteX3" fmla="*/ 1714500 w 2768600"/>
                <a:gd name="connsiteY3" fmla="*/ 1593850 h 1720850"/>
                <a:gd name="connsiteX4" fmla="*/ 2336800 w 2768600"/>
                <a:gd name="connsiteY4" fmla="*/ 1689100 h 1720850"/>
                <a:gd name="connsiteX5" fmla="*/ 2768600 w 2768600"/>
                <a:gd name="connsiteY5" fmla="*/ 1720850 h 1720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68600" h="1720850">
                  <a:moveTo>
                    <a:pt x="0" y="0"/>
                  </a:moveTo>
                  <a:cubicBezTo>
                    <a:pt x="156104" y="346604"/>
                    <a:pt x="312208" y="693208"/>
                    <a:pt x="495300" y="920750"/>
                  </a:cubicBezTo>
                  <a:cubicBezTo>
                    <a:pt x="678392" y="1148292"/>
                    <a:pt x="895350" y="1253067"/>
                    <a:pt x="1098550" y="1365250"/>
                  </a:cubicBezTo>
                  <a:cubicBezTo>
                    <a:pt x="1301750" y="1477433"/>
                    <a:pt x="1508125" y="1539875"/>
                    <a:pt x="1714500" y="1593850"/>
                  </a:cubicBezTo>
                  <a:cubicBezTo>
                    <a:pt x="1920875" y="1647825"/>
                    <a:pt x="2161117" y="1667933"/>
                    <a:pt x="2336800" y="1689100"/>
                  </a:cubicBezTo>
                  <a:cubicBezTo>
                    <a:pt x="2512483" y="1710267"/>
                    <a:pt x="2640541" y="1715558"/>
                    <a:pt x="2768600" y="1720850"/>
                  </a:cubicBezTo>
                </a:path>
              </a:pathLst>
            </a:custGeom>
            <a:ln w="38100">
              <a:solidFill>
                <a:srgbClr val="0E4D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77724" y="3206518"/>
              <a:ext cx="1544012" cy="267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300"/>
                </a:lnSpc>
              </a:pPr>
              <a:r>
                <a:rPr lang="zh-CN" altLang="en-US" sz="14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进程的物理页面数</a:t>
              </a:r>
              <a:endParaRPr lang="zh-CN" altLang="en-US" sz="14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363582" y="1251148"/>
              <a:ext cx="400110" cy="61811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zh-CN" altLang="en-US" sz="14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缺页率</a:t>
              </a:r>
              <a:endParaRPr lang="zh-CN" altLang="en-US" sz="14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682788" y="1756224"/>
            <a:ext cx="3485273" cy="307777"/>
            <a:chOff x="1682788" y="1756224"/>
            <a:chExt cx="3485273" cy="307777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1682788" y="1921125"/>
              <a:ext cx="298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31"/>
            <p:cNvSpPr txBox="1"/>
            <p:nvPr/>
          </p:nvSpPr>
          <p:spPr>
            <a:xfrm>
              <a:off x="4637146" y="1756224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上限</a:t>
              </a:r>
              <a:endParaRPr lang="zh-CN" altLang="en-US" sz="14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682788" y="2349753"/>
            <a:ext cx="3485273" cy="307777"/>
            <a:chOff x="1682788" y="2349753"/>
            <a:chExt cx="3485273" cy="307777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1682788" y="2492629"/>
              <a:ext cx="298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33"/>
            <p:cNvSpPr txBox="1"/>
            <p:nvPr/>
          </p:nvSpPr>
          <p:spPr>
            <a:xfrm>
              <a:off x="4637146" y="2349753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下限</a:t>
              </a:r>
              <a:endParaRPr lang="zh-CN" altLang="en-US" sz="14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缺页率置换算法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的实现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52462" y="1415360"/>
            <a:ext cx="3336950" cy="413492"/>
            <a:chOff x="852462" y="1415360"/>
            <a:chExt cx="3336950" cy="413492"/>
          </a:xfrm>
        </p:grpSpPr>
        <p:sp>
          <p:nvSpPr>
            <p:cNvPr id="83" name="TextBox 82"/>
            <p:cNvSpPr txBox="1"/>
            <p:nvPr/>
          </p:nvSpPr>
          <p:spPr>
            <a:xfrm>
              <a:off x="852462" y="142874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84254" y="1415360"/>
              <a:ext cx="300515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访存时，设置引用位标志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52462" y="1785932"/>
            <a:ext cx="6577058" cy="830997"/>
            <a:chOff x="852462" y="1785932"/>
            <a:chExt cx="6577058" cy="830997"/>
          </a:xfrm>
        </p:grpSpPr>
        <p:sp>
          <p:nvSpPr>
            <p:cNvPr id="8" name="TextBox 7"/>
            <p:cNvSpPr txBox="1"/>
            <p:nvPr/>
          </p:nvSpPr>
          <p:spPr>
            <a:xfrm>
              <a:off x="852462" y="17993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84254" y="1785932"/>
              <a:ext cx="6245266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120000"/>
                </a:lnSpc>
                <a:buFont typeface="Arial" panose="02080604020202020204" charset="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缺页时，计算从上次缺页时间</a:t>
              </a:r>
              <a:r>
                <a:rPr lang="zh-CN" altLang="zh-CN" sz="2000" b="1" i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t</a:t>
              </a:r>
              <a:r>
                <a:rPr lang="zh-CN" altLang="zh-CN" sz="2000" b="1" i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last</a:t>
              </a:r>
              <a:r>
                <a:rPr lang="en-US" altLang="zh-CN" sz="2000" b="1" i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到现在</a:t>
              </a:r>
              <a:r>
                <a:rPr lang="zh-CN" altLang="zh-CN" sz="2000" b="1" i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t</a:t>
              </a:r>
              <a:r>
                <a:rPr lang="zh-CN" altLang="zh-CN" sz="2000" b="1" i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current</a:t>
              </a:r>
              <a:r>
                <a:rPr lang="en-US" altLang="zh-CN" sz="2000" b="1" i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的时间间隔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4280" y="2571750"/>
            <a:ext cx="6392936" cy="757130"/>
            <a:chOff x="1264280" y="2571750"/>
            <a:chExt cx="6392936" cy="757130"/>
          </a:xfrm>
        </p:grpSpPr>
        <p:pic>
          <p:nvPicPr>
            <p:cNvPr id="7" name="图片 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4280" y="270124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" name="TextBox 12"/>
            <p:cNvSpPr txBox="1"/>
            <p:nvPr/>
          </p:nvSpPr>
          <p:spPr>
            <a:xfrm>
              <a:off x="1411950" y="2571750"/>
              <a:ext cx="6245266" cy="7571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120000"/>
                </a:lnSpc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如果 </a:t>
              </a:r>
              <a:r>
                <a:rPr lang="zh-CN" altLang="en-US" b="1" i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t</a:t>
              </a:r>
              <a:r>
                <a:rPr lang="zh-CN" altLang="en-US" b="1" i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current </a:t>
              </a:r>
              <a:r>
                <a:rPr lang="zh-CN" altLang="en-US" b="1" i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– t</a:t>
              </a:r>
              <a:r>
                <a:rPr lang="zh-CN" altLang="en-US" b="1" i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last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&gt;T, 则置换所有在[</a:t>
              </a:r>
              <a:r>
                <a:rPr lang="zh-CN" altLang="en-US" b="1" i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t</a:t>
              </a:r>
              <a:r>
                <a:rPr lang="zh-CN" altLang="en-US" b="1" i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last </a:t>
              </a:r>
              <a:r>
                <a:rPr lang="zh-CN" altLang="en-US" b="1" i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,  t</a:t>
              </a:r>
              <a:r>
                <a:rPr lang="zh-CN" altLang="en-US" b="1" i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current</a:t>
              </a:r>
              <a:r>
                <a:rPr lang="zh-CN" altLang="en-US" b="1" i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]时间内没有被引用的页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4280" y="3214692"/>
            <a:ext cx="5808050" cy="424732"/>
            <a:chOff x="1264280" y="3214692"/>
            <a:chExt cx="5808050" cy="424732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4280" y="334418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TextBox 14"/>
            <p:cNvSpPr txBox="1"/>
            <p:nvPr/>
          </p:nvSpPr>
          <p:spPr>
            <a:xfrm>
              <a:off x="1411950" y="3214692"/>
              <a:ext cx="5660380" cy="4247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120000"/>
                </a:lnSpc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如果</a:t>
              </a:r>
              <a:r>
                <a:rPr lang="zh-CN" altLang="en-US" b="1" i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t</a:t>
              </a:r>
              <a:r>
                <a:rPr lang="zh-CN" altLang="en-US" b="1" i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current</a:t>
              </a:r>
              <a:r>
                <a:rPr lang="zh-CN" altLang="en-US" b="1" i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– t</a:t>
              </a:r>
              <a:r>
                <a:rPr lang="zh-CN" altLang="en-US" b="1" i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last</a:t>
              </a:r>
              <a:r>
                <a:rPr lang="zh-CN" altLang="en-US" b="1" i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≤ T, 则增加缺失页到工作集中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缺页率置换算法示例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52462" y="843558"/>
            <a:ext cx="3319485" cy="400110"/>
            <a:chOff x="852462" y="1000114"/>
            <a:chExt cx="3319485" cy="400110"/>
          </a:xfrm>
        </p:grpSpPr>
        <p:sp>
          <p:nvSpPr>
            <p:cNvPr id="83" name="TextBox 82"/>
            <p:cNvSpPr txBox="1"/>
            <p:nvPr/>
          </p:nvSpPr>
          <p:spPr>
            <a:xfrm>
              <a:off x="852462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66789" y="1000114"/>
              <a:ext cx="300515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defTabSz="0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假定窗口大小为 2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1029161" y="1563638"/>
            <a:ext cx="6567175" cy="2671999"/>
            <a:chOff x="1029161" y="1699951"/>
            <a:chExt cx="6567175" cy="2671999"/>
          </a:xfrm>
        </p:grpSpPr>
        <p:sp>
          <p:nvSpPr>
            <p:cNvPr id="116" name="矩形 115"/>
            <p:cNvSpPr/>
            <p:nvPr/>
          </p:nvSpPr>
          <p:spPr>
            <a:xfrm>
              <a:off x="1043608" y="1707654"/>
              <a:ext cx="6552728" cy="2664296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TextBox 22"/>
            <p:cNvSpPr txBox="1"/>
            <p:nvPr/>
          </p:nvSpPr>
          <p:spPr>
            <a:xfrm>
              <a:off x="7024398" y="1707654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18" name="直接连接符 117"/>
            <p:cNvCxnSpPr/>
            <p:nvPr/>
          </p:nvCxnSpPr>
          <p:spPr>
            <a:xfrm>
              <a:off x="1043608" y="2429403"/>
              <a:ext cx="655272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1043608" y="2041782"/>
              <a:ext cx="655272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1043608" y="3691798"/>
              <a:ext cx="655272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>
              <a:off x="2348700" y="2436278"/>
              <a:ext cx="0" cy="1246355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>
              <a:off x="2855276" y="1699951"/>
              <a:ext cx="0" cy="198684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59"/>
            <p:cNvSpPr txBox="1"/>
            <p:nvPr/>
          </p:nvSpPr>
          <p:spPr>
            <a:xfrm>
              <a:off x="6615772" y="17076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4" name="TextBox 60"/>
            <p:cNvSpPr txBox="1"/>
            <p:nvPr/>
          </p:nvSpPr>
          <p:spPr>
            <a:xfrm>
              <a:off x="6164284" y="17076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" name="TextBox 61"/>
            <p:cNvSpPr txBox="1"/>
            <p:nvPr/>
          </p:nvSpPr>
          <p:spPr>
            <a:xfrm>
              <a:off x="5687078" y="17076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6" name="TextBox 62"/>
            <p:cNvSpPr txBox="1"/>
            <p:nvPr/>
          </p:nvSpPr>
          <p:spPr>
            <a:xfrm>
              <a:off x="5235590" y="17076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7" name="TextBox 63"/>
            <p:cNvSpPr txBox="1"/>
            <p:nvPr/>
          </p:nvSpPr>
          <p:spPr>
            <a:xfrm>
              <a:off x="4758384" y="17076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8" name="TextBox 64"/>
            <p:cNvSpPr txBox="1"/>
            <p:nvPr/>
          </p:nvSpPr>
          <p:spPr>
            <a:xfrm>
              <a:off x="4306896" y="17076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9" name="TextBox 65"/>
            <p:cNvSpPr txBox="1"/>
            <p:nvPr/>
          </p:nvSpPr>
          <p:spPr>
            <a:xfrm>
              <a:off x="3829690" y="17076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0" name="TextBox 66"/>
            <p:cNvSpPr txBox="1"/>
            <p:nvPr/>
          </p:nvSpPr>
          <p:spPr>
            <a:xfrm>
              <a:off x="3378202" y="17076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1" name="TextBox 67"/>
            <p:cNvSpPr txBox="1"/>
            <p:nvPr/>
          </p:nvSpPr>
          <p:spPr>
            <a:xfrm>
              <a:off x="2900996" y="17076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2" name="TextBox 68"/>
            <p:cNvSpPr txBox="1"/>
            <p:nvPr/>
          </p:nvSpPr>
          <p:spPr>
            <a:xfrm>
              <a:off x="2449508" y="17076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3" name="TextBox 70"/>
            <p:cNvSpPr txBox="1"/>
            <p:nvPr/>
          </p:nvSpPr>
          <p:spPr>
            <a:xfrm>
              <a:off x="1043608" y="1730274"/>
              <a:ext cx="71438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时间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4" name="TextBox 71"/>
            <p:cNvSpPr txBox="1"/>
            <p:nvPr/>
          </p:nvSpPr>
          <p:spPr>
            <a:xfrm>
              <a:off x="1043608" y="2061660"/>
              <a:ext cx="1285884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访问页面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5" name="TextBox 72"/>
            <p:cNvSpPr txBox="1"/>
            <p:nvPr/>
          </p:nvSpPr>
          <p:spPr>
            <a:xfrm>
              <a:off x="1072108" y="3723878"/>
              <a:ext cx="105162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缺页状态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6" name="TextBox 74"/>
            <p:cNvSpPr txBox="1"/>
            <p:nvPr/>
          </p:nvSpPr>
          <p:spPr>
            <a:xfrm>
              <a:off x="7070118" y="206166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7" name="TextBox 75"/>
            <p:cNvSpPr txBox="1"/>
            <p:nvPr/>
          </p:nvSpPr>
          <p:spPr>
            <a:xfrm>
              <a:off x="6615772" y="206166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8" name="TextBox 76"/>
            <p:cNvSpPr txBox="1"/>
            <p:nvPr/>
          </p:nvSpPr>
          <p:spPr>
            <a:xfrm>
              <a:off x="6164284" y="206166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9" name="TextBox 77"/>
            <p:cNvSpPr txBox="1"/>
            <p:nvPr/>
          </p:nvSpPr>
          <p:spPr>
            <a:xfrm>
              <a:off x="5687078" y="206166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0" name="TextBox 78"/>
            <p:cNvSpPr txBox="1"/>
            <p:nvPr/>
          </p:nvSpPr>
          <p:spPr>
            <a:xfrm>
              <a:off x="5235590" y="206166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1" name="TextBox 79"/>
            <p:cNvSpPr txBox="1"/>
            <p:nvPr/>
          </p:nvSpPr>
          <p:spPr>
            <a:xfrm>
              <a:off x="4758384" y="206166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2" name="TextBox 81"/>
            <p:cNvSpPr txBox="1"/>
            <p:nvPr/>
          </p:nvSpPr>
          <p:spPr>
            <a:xfrm>
              <a:off x="4306896" y="206166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3" name="TextBox 83"/>
            <p:cNvSpPr txBox="1"/>
            <p:nvPr/>
          </p:nvSpPr>
          <p:spPr>
            <a:xfrm>
              <a:off x="3829690" y="206166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4" name="TextBox 84"/>
            <p:cNvSpPr txBox="1"/>
            <p:nvPr/>
          </p:nvSpPr>
          <p:spPr>
            <a:xfrm>
              <a:off x="3378202" y="206166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5" name="TextBox 85"/>
            <p:cNvSpPr txBox="1"/>
            <p:nvPr/>
          </p:nvSpPr>
          <p:spPr>
            <a:xfrm>
              <a:off x="2900996" y="206166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6" name="TextBox 86"/>
            <p:cNvSpPr txBox="1"/>
            <p:nvPr/>
          </p:nvSpPr>
          <p:spPr>
            <a:xfrm>
              <a:off x="1543992" y="2418646"/>
              <a:ext cx="1000132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页面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7" name="TextBox 88"/>
            <p:cNvSpPr txBox="1"/>
            <p:nvPr/>
          </p:nvSpPr>
          <p:spPr>
            <a:xfrm>
              <a:off x="1543186" y="2656780"/>
              <a:ext cx="1000132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页面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8" name="TextBox 89"/>
            <p:cNvSpPr txBox="1"/>
            <p:nvPr/>
          </p:nvSpPr>
          <p:spPr>
            <a:xfrm>
              <a:off x="1537057" y="3129405"/>
              <a:ext cx="1000132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页面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9" name="TextBox 90"/>
            <p:cNvSpPr txBox="1"/>
            <p:nvPr/>
          </p:nvSpPr>
          <p:spPr>
            <a:xfrm>
              <a:off x="1536374" y="3377118"/>
              <a:ext cx="1000132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页面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0" name="TextBox 92"/>
            <p:cNvSpPr txBox="1"/>
            <p:nvPr/>
          </p:nvSpPr>
          <p:spPr>
            <a:xfrm>
              <a:off x="1542973" y="2894168"/>
              <a:ext cx="1000132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页面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1" name="TextBox 133"/>
            <p:cNvSpPr txBox="1"/>
            <p:nvPr/>
          </p:nvSpPr>
          <p:spPr>
            <a:xfrm>
              <a:off x="1029161" y="2430636"/>
              <a:ext cx="554853" cy="132343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逻辑面页状态</a:t>
              </a:r>
              <a:endParaRPr lang="en-US" altLang="zh-CN" sz="16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2" name="椭圆 151"/>
            <p:cNvSpPr/>
            <p:nvPr/>
          </p:nvSpPr>
          <p:spPr>
            <a:xfrm>
              <a:off x="2521029" y="2485410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/>
            <p:nvPr/>
          </p:nvSpPr>
          <p:spPr>
            <a:xfrm>
              <a:off x="2525903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>
              <a:off x="2528041" y="3433289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5" name="直接连接符 154"/>
            <p:cNvCxnSpPr/>
            <p:nvPr/>
          </p:nvCxnSpPr>
          <p:spPr>
            <a:xfrm>
              <a:off x="1043608" y="4055379"/>
              <a:ext cx="655272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97"/>
            <p:cNvSpPr txBox="1"/>
            <p:nvPr/>
          </p:nvSpPr>
          <p:spPr>
            <a:xfrm>
              <a:off x="1081897" y="4029812"/>
              <a:ext cx="1285884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t</a:t>
              </a:r>
              <a:r>
                <a:rPr lang="zh-CN" altLang="zh-CN" sz="16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cur</a:t>
              </a:r>
              <a:r>
                <a:rPr lang="zh-CN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 – t</a:t>
              </a:r>
              <a:r>
                <a:rPr lang="zh-CN" altLang="zh-CN" sz="16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last</a:t>
              </a:r>
              <a:endParaRPr lang="zh-CN" altLang="zh-CN" sz="16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3448451" y="2349097"/>
            <a:ext cx="178672" cy="1128179"/>
            <a:chOff x="3448451" y="2485410"/>
            <a:chExt cx="178672" cy="1128179"/>
          </a:xfrm>
        </p:grpSpPr>
        <p:sp>
          <p:nvSpPr>
            <p:cNvPr id="158" name="椭圆 157"/>
            <p:cNvSpPr/>
            <p:nvPr/>
          </p:nvSpPr>
          <p:spPr>
            <a:xfrm>
              <a:off x="3448452" y="2485410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>
              <a:off x="3453326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>
              <a:off x="3448451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3451959" y="3439792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3912798" y="2349097"/>
            <a:ext cx="182231" cy="1127463"/>
            <a:chOff x="3912798" y="2485410"/>
            <a:chExt cx="182231" cy="1127463"/>
          </a:xfrm>
        </p:grpSpPr>
        <p:sp>
          <p:nvSpPr>
            <p:cNvPr id="162" name="椭圆 161"/>
            <p:cNvSpPr/>
            <p:nvPr/>
          </p:nvSpPr>
          <p:spPr>
            <a:xfrm>
              <a:off x="3912799" y="2485410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>
              <a:off x="3917673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>
              <a:off x="3912798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3921232" y="343907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4839024" y="2579453"/>
            <a:ext cx="178672" cy="654947"/>
            <a:chOff x="4839024" y="2715766"/>
            <a:chExt cx="178672" cy="654947"/>
          </a:xfrm>
        </p:grpSpPr>
        <p:sp>
          <p:nvSpPr>
            <p:cNvPr id="166" name="椭圆 165"/>
            <p:cNvSpPr/>
            <p:nvPr/>
          </p:nvSpPr>
          <p:spPr>
            <a:xfrm>
              <a:off x="4839026" y="271576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>
              <a:off x="4843899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>
              <a:off x="4839024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5764641" y="2579453"/>
            <a:ext cx="180810" cy="891320"/>
            <a:chOff x="5764641" y="2715766"/>
            <a:chExt cx="180810" cy="891320"/>
          </a:xfrm>
        </p:grpSpPr>
        <p:sp>
          <p:nvSpPr>
            <p:cNvPr id="170" name="椭圆 169"/>
            <p:cNvSpPr/>
            <p:nvPr/>
          </p:nvSpPr>
          <p:spPr>
            <a:xfrm>
              <a:off x="5764643" y="271576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5771654" y="3433289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>
              <a:off x="5764641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5771653" y="3174337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3" name="组合 172"/>
          <p:cNvGrpSpPr/>
          <p:nvPr/>
        </p:nvGrpSpPr>
        <p:grpSpPr>
          <a:xfrm>
            <a:off x="6245420" y="2579453"/>
            <a:ext cx="180810" cy="903173"/>
            <a:chOff x="6245420" y="2715766"/>
            <a:chExt cx="180810" cy="903173"/>
          </a:xfrm>
        </p:grpSpPr>
        <p:sp>
          <p:nvSpPr>
            <p:cNvPr id="174" name="椭圆 173"/>
            <p:cNvSpPr/>
            <p:nvPr/>
          </p:nvSpPr>
          <p:spPr>
            <a:xfrm>
              <a:off x="6252433" y="3445142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/>
          </p:nvSpPr>
          <p:spPr>
            <a:xfrm>
              <a:off x="6245420" y="2956774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6246978" y="271576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6252432" y="3190550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2896602" y="2349097"/>
            <a:ext cx="327334" cy="1925639"/>
            <a:chOff x="2896602" y="2485410"/>
            <a:chExt cx="327334" cy="1925639"/>
          </a:xfrm>
        </p:grpSpPr>
        <p:grpSp>
          <p:nvGrpSpPr>
            <p:cNvPr id="177" name="组合 176"/>
            <p:cNvGrpSpPr/>
            <p:nvPr/>
          </p:nvGrpSpPr>
          <p:grpSpPr>
            <a:xfrm>
              <a:off x="2975786" y="2485410"/>
              <a:ext cx="187013" cy="1481911"/>
              <a:chOff x="2975786" y="2485410"/>
              <a:chExt cx="187013" cy="1481911"/>
            </a:xfrm>
          </p:grpSpPr>
          <p:sp>
            <p:nvSpPr>
              <p:cNvPr id="179" name="椭圆 178"/>
              <p:cNvSpPr/>
              <p:nvPr/>
            </p:nvSpPr>
            <p:spPr>
              <a:xfrm>
                <a:off x="2981990" y="2485410"/>
                <a:ext cx="173797" cy="173797"/>
              </a:xfrm>
              <a:prstGeom prst="ellipse">
                <a:avLst/>
              </a:prstGeom>
              <a:solidFill>
                <a:srgbClr val="11576A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>
                <a:off x="2986864" y="3196916"/>
                <a:ext cx="173797" cy="173797"/>
              </a:xfrm>
              <a:prstGeom prst="ellipse">
                <a:avLst/>
              </a:prstGeom>
              <a:solidFill>
                <a:srgbClr val="11576A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>
                <a:off x="2989002" y="3433289"/>
                <a:ext cx="173797" cy="173797"/>
              </a:xfrm>
              <a:prstGeom prst="ellipse">
                <a:avLst/>
              </a:prstGeom>
              <a:solidFill>
                <a:srgbClr val="11576A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>
                <a:off x="2981989" y="2944921"/>
                <a:ext cx="173797" cy="17379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83" name="AutoShape 100"/>
              <p:cNvSpPr>
                <a:spLocks noChangeArrowheads="1"/>
              </p:cNvSpPr>
              <p:nvPr/>
            </p:nvSpPr>
            <p:spPr bwMode="auto">
              <a:xfrm>
                <a:off x="2975786" y="3787321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178" name="TextBox 98"/>
            <p:cNvSpPr txBox="1"/>
            <p:nvPr/>
          </p:nvSpPr>
          <p:spPr>
            <a:xfrm>
              <a:off x="2896602" y="404171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4397767" y="2579453"/>
            <a:ext cx="178672" cy="654947"/>
            <a:chOff x="4397767" y="2715766"/>
            <a:chExt cx="178672" cy="654947"/>
          </a:xfrm>
        </p:grpSpPr>
        <p:sp>
          <p:nvSpPr>
            <p:cNvPr id="187" name="椭圆 186"/>
            <p:cNvSpPr/>
            <p:nvPr/>
          </p:nvSpPr>
          <p:spPr>
            <a:xfrm>
              <a:off x="4397769" y="2715766"/>
              <a:ext cx="173797" cy="17379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/>
          </p:nvSpPr>
          <p:spPr>
            <a:xfrm>
              <a:off x="4402642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椭圆 188"/>
            <p:cNvSpPr/>
            <p:nvPr/>
          </p:nvSpPr>
          <p:spPr>
            <a:xfrm>
              <a:off x="4397767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2" name="组合 191"/>
          <p:cNvGrpSpPr/>
          <p:nvPr/>
        </p:nvGrpSpPr>
        <p:grpSpPr>
          <a:xfrm>
            <a:off x="5315583" y="2579453"/>
            <a:ext cx="180810" cy="891320"/>
            <a:chOff x="5315583" y="2715766"/>
            <a:chExt cx="180810" cy="891320"/>
          </a:xfrm>
        </p:grpSpPr>
        <p:sp>
          <p:nvSpPr>
            <p:cNvPr id="194" name="椭圆 193"/>
            <p:cNvSpPr/>
            <p:nvPr/>
          </p:nvSpPr>
          <p:spPr>
            <a:xfrm>
              <a:off x="5315585" y="271576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椭圆 194"/>
            <p:cNvSpPr/>
            <p:nvPr/>
          </p:nvSpPr>
          <p:spPr>
            <a:xfrm>
              <a:off x="5320458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椭圆 195"/>
            <p:cNvSpPr/>
            <p:nvPr/>
          </p:nvSpPr>
          <p:spPr>
            <a:xfrm>
              <a:off x="5322596" y="3433289"/>
              <a:ext cx="173797" cy="17379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椭圆 196"/>
            <p:cNvSpPr/>
            <p:nvPr/>
          </p:nvSpPr>
          <p:spPr>
            <a:xfrm>
              <a:off x="5315583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0" name="组合 199"/>
          <p:cNvGrpSpPr/>
          <p:nvPr/>
        </p:nvGrpSpPr>
        <p:grpSpPr>
          <a:xfrm>
            <a:off x="6691661" y="2349097"/>
            <a:ext cx="180810" cy="1121676"/>
            <a:chOff x="6691661" y="2485410"/>
            <a:chExt cx="180810" cy="1121676"/>
          </a:xfrm>
        </p:grpSpPr>
        <p:sp>
          <p:nvSpPr>
            <p:cNvPr id="202" name="椭圆 201"/>
            <p:cNvSpPr/>
            <p:nvPr/>
          </p:nvSpPr>
          <p:spPr>
            <a:xfrm>
              <a:off x="6691662" y="2485410"/>
              <a:ext cx="173797" cy="17379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椭圆 202"/>
            <p:cNvSpPr/>
            <p:nvPr/>
          </p:nvSpPr>
          <p:spPr>
            <a:xfrm>
              <a:off x="6698674" y="3433289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椭圆 203"/>
            <p:cNvSpPr/>
            <p:nvPr/>
          </p:nvSpPr>
          <p:spPr>
            <a:xfrm>
              <a:off x="6691661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7" name="组合 206"/>
          <p:cNvGrpSpPr/>
          <p:nvPr/>
        </p:nvGrpSpPr>
        <p:grpSpPr>
          <a:xfrm>
            <a:off x="7145342" y="2349097"/>
            <a:ext cx="180810" cy="1121676"/>
            <a:chOff x="7145342" y="2485410"/>
            <a:chExt cx="180810" cy="1121676"/>
          </a:xfrm>
        </p:grpSpPr>
        <p:sp>
          <p:nvSpPr>
            <p:cNvPr id="209" name="椭圆 208"/>
            <p:cNvSpPr/>
            <p:nvPr/>
          </p:nvSpPr>
          <p:spPr>
            <a:xfrm>
              <a:off x="7145343" y="2485410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椭圆 209"/>
            <p:cNvSpPr/>
            <p:nvPr/>
          </p:nvSpPr>
          <p:spPr>
            <a:xfrm>
              <a:off x="7150217" y="3196916"/>
              <a:ext cx="173797" cy="17379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椭圆 210"/>
            <p:cNvSpPr/>
            <p:nvPr/>
          </p:nvSpPr>
          <p:spPr>
            <a:xfrm>
              <a:off x="7152355" y="3433289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椭圆 211"/>
            <p:cNvSpPr/>
            <p:nvPr/>
          </p:nvSpPr>
          <p:spPr>
            <a:xfrm>
              <a:off x="7145342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325873" y="3664082"/>
            <a:ext cx="327334" cy="610654"/>
            <a:chOff x="4325873" y="3664082"/>
            <a:chExt cx="327334" cy="610654"/>
          </a:xfrm>
        </p:grpSpPr>
        <p:sp>
          <p:nvSpPr>
            <p:cNvPr id="110" name="AutoShape 100"/>
            <p:cNvSpPr>
              <a:spLocks noChangeArrowheads="1"/>
            </p:cNvSpPr>
            <p:nvPr/>
          </p:nvSpPr>
          <p:spPr bwMode="auto">
            <a:xfrm>
              <a:off x="4391564" y="3664082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20" name="TextBox 98"/>
            <p:cNvSpPr txBox="1"/>
            <p:nvPr/>
          </p:nvSpPr>
          <p:spPr>
            <a:xfrm>
              <a:off x="4325873" y="390540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243689" y="3658329"/>
            <a:ext cx="327334" cy="616407"/>
            <a:chOff x="5243689" y="3658329"/>
            <a:chExt cx="327334" cy="616407"/>
          </a:xfrm>
        </p:grpSpPr>
        <p:sp>
          <p:nvSpPr>
            <p:cNvPr id="114" name="AutoShape 100"/>
            <p:cNvSpPr>
              <a:spLocks noChangeArrowheads="1"/>
            </p:cNvSpPr>
            <p:nvPr/>
          </p:nvSpPr>
          <p:spPr bwMode="auto">
            <a:xfrm>
              <a:off x="5308377" y="3658329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21" name="TextBox 98"/>
            <p:cNvSpPr txBox="1"/>
            <p:nvPr/>
          </p:nvSpPr>
          <p:spPr>
            <a:xfrm>
              <a:off x="5243689" y="390540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621905" y="3666487"/>
            <a:ext cx="327334" cy="608249"/>
            <a:chOff x="6621905" y="3666487"/>
            <a:chExt cx="327334" cy="608249"/>
          </a:xfrm>
        </p:grpSpPr>
        <p:sp>
          <p:nvSpPr>
            <p:cNvPr id="214" name="AutoShape 100"/>
            <p:cNvSpPr>
              <a:spLocks noChangeArrowheads="1"/>
            </p:cNvSpPr>
            <p:nvPr/>
          </p:nvSpPr>
          <p:spPr bwMode="auto">
            <a:xfrm>
              <a:off x="6698674" y="3666487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22" name="TextBox 98"/>
            <p:cNvSpPr txBox="1"/>
            <p:nvPr/>
          </p:nvSpPr>
          <p:spPr>
            <a:xfrm>
              <a:off x="6621905" y="390540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075586" y="3666487"/>
            <a:ext cx="327334" cy="621911"/>
            <a:chOff x="7075586" y="3666487"/>
            <a:chExt cx="327334" cy="621911"/>
          </a:xfrm>
        </p:grpSpPr>
        <p:sp>
          <p:nvSpPr>
            <p:cNvPr id="215" name="AutoShape 100"/>
            <p:cNvSpPr>
              <a:spLocks noChangeArrowheads="1"/>
            </p:cNvSpPr>
            <p:nvPr/>
          </p:nvSpPr>
          <p:spPr bwMode="auto">
            <a:xfrm>
              <a:off x="7145342" y="3666487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23" name="TextBox 98"/>
            <p:cNvSpPr txBox="1"/>
            <p:nvPr/>
          </p:nvSpPr>
          <p:spPr>
            <a:xfrm>
              <a:off x="7075586" y="39190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80550" y="1001324"/>
            <a:ext cx="5251689" cy="3872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页面置换算法的概念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52473" y="16853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66800" y="1685390"/>
            <a:ext cx="3005158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1905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全局页面置换算法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28739" y="2052646"/>
            <a:ext cx="2074525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工作集置换算法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28739" y="2339810"/>
            <a:ext cx="2074525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缺页率置换算法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4" name="图片 3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0870" y="2122394"/>
            <a:ext cx="151066" cy="148997"/>
          </a:xfrm>
          <a:prstGeom prst="rect">
            <a:avLst/>
          </a:prstGeom>
          <a:effectLst/>
        </p:spPr>
      </p:pic>
      <p:pic>
        <p:nvPicPr>
          <p:cNvPr id="35" name="图片 34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0870" y="2457683"/>
            <a:ext cx="151066" cy="148997"/>
          </a:xfrm>
          <a:prstGeom prst="rect">
            <a:avLst/>
          </a:prstGeom>
          <a:effectLst/>
        </p:spPr>
      </p:pic>
      <p:sp>
        <p:nvSpPr>
          <p:cNvPr id="19" name="TextBox 18"/>
          <p:cNvSpPr txBox="1"/>
          <p:nvPr/>
        </p:nvSpPr>
        <p:spPr>
          <a:xfrm>
            <a:off x="1482843" y="1328169"/>
            <a:ext cx="3005158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局部页面置换算法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50532" y="1328169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49643" y="98757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1"/>
          <p:cNvSpPr txBox="1"/>
          <p:nvPr/>
        </p:nvSpPr>
        <p:spPr>
          <a:xfrm>
            <a:off x="1730857" y="2655342"/>
            <a:ext cx="2074525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 defTabSz="-635">
              <a:lnSpc>
                <a:spcPct val="95000"/>
              </a:lnSpc>
              <a:spcBef>
                <a:spcPct val="0"/>
              </a:spcBef>
              <a:tabLst>
                <a:tab pos="715645" algn="l"/>
              </a:tabLst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抖动和负载控制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8" name="图片 3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9238" y="2759465"/>
            <a:ext cx="151066" cy="148997"/>
          </a:xfrm>
          <a:prstGeom prst="rect">
            <a:avLst/>
          </a:prstGeom>
          <a:effectLst/>
        </p:spPr>
      </p:pic>
      <p:pic>
        <p:nvPicPr>
          <p:cNvPr id="15" name="图片 14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490" y="-679"/>
            <a:ext cx="9140974" cy="5141934"/>
          </a:xfrm>
          <a:prstGeom prst="rect">
            <a:avLst/>
          </a:prstGeom>
        </p:spPr>
      </p:pic>
      <p:pic>
        <p:nvPicPr>
          <p:cNvPr id="16" name="图片 15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1494" y="1926563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抖动问题(thrashing)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52462" y="2371695"/>
            <a:ext cx="6577058" cy="1064199"/>
            <a:chOff x="852462" y="2371695"/>
            <a:chExt cx="6577058" cy="1064199"/>
          </a:xfrm>
        </p:grpSpPr>
        <p:sp>
          <p:nvSpPr>
            <p:cNvPr id="8" name="TextBox 7"/>
            <p:cNvSpPr txBox="1"/>
            <p:nvPr/>
          </p:nvSpPr>
          <p:spPr>
            <a:xfrm>
              <a:off x="852462" y="2371695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66789" y="2371695"/>
              <a:ext cx="300515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产生抖动的原因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99700" y="2728008"/>
              <a:ext cx="6029820" cy="70788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随着驻留内存的进程数目增加，分配给每个进程的物理页面数不断减小，缺页率不断上升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4280" y="285750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852462" y="3357568"/>
            <a:ext cx="6577057" cy="400110"/>
            <a:chOff x="852462" y="3357568"/>
            <a:chExt cx="6577057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852462" y="335756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66788" y="3357568"/>
              <a:ext cx="6262731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操作系统需在并发水平和缺页率之间达到一个平衡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4280" y="3714758"/>
            <a:ext cx="6165240" cy="400110"/>
            <a:chOff x="1264280" y="3714758"/>
            <a:chExt cx="6165240" cy="400110"/>
          </a:xfrm>
        </p:grpSpPr>
        <p:sp>
          <p:nvSpPr>
            <p:cNvPr id="19" name="TextBox 18"/>
            <p:cNvSpPr txBox="1"/>
            <p:nvPr/>
          </p:nvSpPr>
          <p:spPr>
            <a:xfrm>
              <a:off x="1399700" y="3714758"/>
              <a:ext cx="602982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选择一个适当的进程数目和进程需要的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物理页面数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4280" y="384425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" name="组合 1"/>
          <p:cNvGrpSpPr/>
          <p:nvPr/>
        </p:nvGrpSpPr>
        <p:grpSpPr>
          <a:xfrm>
            <a:off x="852462" y="843558"/>
            <a:ext cx="6577058" cy="1540741"/>
            <a:chOff x="852462" y="843558"/>
            <a:chExt cx="6577058" cy="1540741"/>
          </a:xfrm>
        </p:grpSpPr>
        <p:sp>
          <p:nvSpPr>
            <p:cNvPr id="83" name="TextBox 82"/>
            <p:cNvSpPr txBox="1"/>
            <p:nvPr/>
          </p:nvSpPr>
          <p:spPr>
            <a:xfrm>
              <a:off x="852462" y="8435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99700" y="1183970"/>
              <a:ext cx="6029820" cy="120032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进程物理页面太少，不能包含工作集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  <a:p>
              <a:pPr marL="0" lvl="1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造成大量缺页，频繁置换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endParaRPr>
            </a:p>
            <a:p>
              <a:pPr marL="0" lvl="1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进程运行速度变慢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66789" y="843558"/>
              <a:ext cx="300515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抖动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7" name="图片 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4280" y="1342633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1702673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2067694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负载控制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56039" y="1862823"/>
            <a:ext cx="6643734" cy="341632"/>
            <a:chOff x="1154734" y="1485023"/>
            <a:chExt cx="6643734" cy="341632"/>
          </a:xfrm>
        </p:grpSpPr>
        <p:sp>
          <p:nvSpPr>
            <p:cNvPr id="11" name="TextBox 10"/>
            <p:cNvSpPr txBox="1"/>
            <p:nvPr/>
          </p:nvSpPr>
          <p:spPr>
            <a:xfrm>
              <a:off x="1316662" y="1485023"/>
              <a:ext cx="6481806" cy="3416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defTabSz="0">
                <a:lnSpc>
                  <a:spcPct val="90000"/>
                </a:lnSpc>
                <a:buClr>
                  <a:schemeClr val="tx1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平均缺页间隔时间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MTBF)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=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缺页异常处理时间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PFST)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7" name="图片 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4734" y="1568817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" name="组合 1"/>
          <p:cNvGrpSpPr/>
          <p:nvPr/>
        </p:nvGrpSpPr>
        <p:grpSpPr>
          <a:xfrm>
            <a:off x="792782" y="1032082"/>
            <a:ext cx="6662816" cy="413129"/>
            <a:chOff x="792782" y="1032082"/>
            <a:chExt cx="6662816" cy="413129"/>
          </a:xfrm>
        </p:grpSpPr>
        <p:sp>
          <p:nvSpPr>
            <p:cNvPr id="83" name="TextBox 82"/>
            <p:cNvSpPr txBox="1"/>
            <p:nvPr/>
          </p:nvSpPr>
          <p:spPr>
            <a:xfrm>
              <a:off x="792782" y="104510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29366" y="1032082"/>
              <a:ext cx="632623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indent="-342900" defTabSz="0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通过调节并发进程数（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MPL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）来进行系统负载控制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56039" y="1482894"/>
            <a:ext cx="3020492" cy="341632"/>
            <a:chOff x="1154734" y="1851670"/>
            <a:chExt cx="3020492" cy="341632"/>
          </a:xfrm>
        </p:grpSpPr>
        <p:sp>
          <p:nvSpPr>
            <p:cNvPr id="13" name="TextBox 12"/>
            <p:cNvSpPr txBox="1"/>
            <p:nvPr/>
          </p:nvSpPr>
          <p:spPr>
            <a:xfrm>
              <a:off x="1336758" y="1851670"/>
              <a:ext cx="2838468" cy="3416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defTabSz="0">
                <a:lnSpc>
                  <a:spcPct val="90000"/>
                </a:lnSpc>
                <a:buClr>
                  <a:schemeClr val="tx1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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WSi  = 内存的大小</a:t>
              </a: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4734" y="1929283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17" name="Freeform 10"/>
          <p:cNvSpPr/>
          <p:nvPr/>
        </p:nvSpPr>
        <p:spPr bwMode="auto">
          <a:xfrm>
            <a:off x="2760123" y="2751957"/>
            <a:ext cx="3416143" cy="1257678"/>
          </a:xfrm>
          <a:custGeom>
            <a:avLst/>
            <a:gdLst>
              <a:gd name="T0" fmla="*/ 2147483647 w 1929"/>
              <a:gd name="T1" fmla="*/ 2147483647 h 881"/>
              <a:gd name="T2" fmla="*/ 2147483647 w 1929"/>
              <a:gd name="T3" fmla="*/ 2147483647 h 881"/>
              <a:gd name="T4" fmla="*/ 2147483647 w 1929"/>
              <a:gd name="T5" fmla="*/ 2147483647 h 881"/>
              <a:gd name="T6" fmla="*/ 2147483647 w 1929"/>
              <a:gd name="T7" fmla="*/ 2147483647 h 881"/>
              <a:gd name="T8" fmla="*/ 2147483647 w 1929"/>
              <a:gd name="T9" fmla="*/ 2147483647 h 881"/>
              <a:gd name="T10" fmla="*/ 2147483647 w 1929"/>
              <a:gd name="T11" fmla="*/ 2147483647 h 881"/>
              <a:gd name="T12" fmla="*/ 2147483647 w 1929"/>
              <a:gd name="T13" fmla="*/ 2147483647 h 881"/>
              <a:gd name="T14" fmla="*/ 2147483647 w 1929"/>
              <a:gd name="T15" fmla="*/ 2147483647 h 881"/>
              <a:gd name="T16" fmla="*/ 2147483647 w 1929"/>
              <a:gd name="T17" fmla="*/ 2147483647 h 881"/>
              <a:gd name="T18" fmla="*/ 2147483647 w 1929"/>
              <a:gd name="T19" fmla="*/ 2147483647 h 881"/>
              <a:gd name="T20" fmla="*/ 2147483647 w 1929"/>
              <a:gd name="T21" fmla="*/ 2147483647 h 881"/>
              <a:gd name="T22" fmla="*/ 2147483647 w 1929"/>
              <a:gd name="T23" fmla="*/ 2147483647 h 881"/>
              <a:gd name="T24" fmla="*/ 2147483647 w 1929"/>
              <a:gd name="T25" fmla="*/ 2147483647 h 881"/>
              <a:gd name="T26" fmla="*/ 2147483647 w 1929"/>
              <a:gd name="T27" fmla="*/ 2147483647 h 881"/>
              <a:gd name="T28" fmla="*/ 2147483647 w 1929"/>
              <a:gd name="T29" fmla="*/ 2147483647 h 881"/>
              <a:gd name="T30" fmla="*/ 2147483647 w 1929"/>
              <a:gd name="T31" fmla="*/ 2147483647 h 881"/>
              <a:gd name="T32" fmla="*/ 2147483647 w 1929"/>
              <a:gd name="T33" fmla="*/ 2147483647 h 881"/>
              <a:gd name="T34" fmla="*/ 2147483647 w 1929"/>
              <a:gd name="T35" fmla="*/ 2147483647 h 881"/>
              <a:gd name="T36" fmla="*/ 2147483647 w 1929"/>
              <a:gd name="T37" fmla="*/ 2147483647 h 881"/>
              <a:gd name="T38" fmla="*/ 2147483647 w 1929"/>
              <a:gd name="T39" fmla="*/ 2147483647 h 881"/>
              <a:gd name="T40" fmla="*/ 2147483647 w 1929"/>
              <a:gd name="T41" fmla="*/ 0 h 881"/>
              <a:gd name="T42" fmla="*/ 2147483647 w 1929"/>
              <a:gd name="T43" fmla="*/ 2147483647 h 881"/>
              <a:gd name="T44" fmla="*/ 2147483647 w 1929"/>
              <a:gd name="T45" fmla="*/ 2147483647 h 881"/>
              <a:gd name="T46" fmla="*/ 2147483647 w 1929"/>
              <a:gd name="T47" fmla="*/ 2147483647 h 881"/>
              <a:gd name="T48" fmla="*/ 2147483647 w 1929"/>
              <a:gd name="T49" fmla="*/ 2147483647 h 881"/>
              <a:gd name="T50" fmla="*/ 2147483647 w 1929"/>
              <a:gd name="T51" fmla="*/ 2147483647 h 881"/>
              <a:gd name="T52" fmla="*/ 2147483647 w 1929"/>
              <a:gd name="T53" fmla="*/ 2147483647 h 881"/>
              <a:gd name="T54" fmla="*/ 2147483647 w 1929"/>
              <a:gd name="T55" fmla="*/ 2147483647 h 881"/>
              <a:gd name="T56" fmla="*/ 2147483647 w 1929"/>
              <a:gd name="T57" fmla="*/ 2147483647 h 881"/>
              <a:gd name="T58" fmla="*/ 2147483647 w 1929"/>
              <a:gd name="T59" fmla="*/ 2147483647 h 881"/>
              <a:gd name="T60" fmla="*/ 2147483647 w 1929"/>
              <a:gd name="T61" fmla="*/ 2147483647 h 881"/>
              <a:gd name="T62" fmla="*/ 2147483647 w 1929"/>
              <a:gd name="T63" fmla="*/ 2147483647 h 881"/>
              <a:gd name="T64" fmla="*/ 2147483647 w 1929"/>
              <a:gd name="T65" fmla="*/ 2147483647 h 881"/>
              <a:gd name="T66" fmla="*/ 2147483647 w 1929"/>
              <a:gd name="T67" fmla="*/ 2147483647 h 881"/>
              <a:gd name="T68" fmla="*/ 2147483647 w 1929"/>
              <a:gd name="T69" fmla="*/ 2147483647 h 881"/>
              <a:gd name="T70" fmla="*/ 2147483647 w 1929"/>
              <a:gd name="T71" fmla="*/ 2147483647 h 881"/>
              <a:gd name="T72" fmla="*/ 2147483647 w 1929"/>
              <a:gd name="T73" fmla="*/ 2147483647 h 881"/>
              <a:gd name="T74" fmla="*/ 2147483647 w 1929"/>
              <a:gd name="T75" fmla="*/ 2147483647 h 881"/>
              <a:gd name="T76" fmla="*/ 2147483647 w 1929"/>
              <a:gd name="T77" fmla="*/ 2147483647 h 881"/>
              <a:gd name="T78" fmla="*/ 2147483647 w 1929"/>
              <a:gd name="T79" fmla="*/ 2147483647 h 881"/>
              <a:gd name="T80" fmla="*/ 2147483647 w 1929"/>
              <a:gd name="T81" fmla="*/ 2147483647 h 881"/>
              <a:gd name="T82" fmla="*/ 2147483647 w 1929"/>
              <a:gd name="T83" fmla="*/ 2147483647 h 881"/>
              <a:gd name="T84" fmla="*/ 2147483647 w 1929"/>
              <a:gd name="T85" fmla="*/ 2147483647 h 881"/>
              <a:gd name="T86" fmla="*/ 2147483647 w 1929"/>
              <a:gd name="T87" fmla="*/ 2147483647 h 881"/>
              <a:gd name="T88" fmla="*/ 2147483647 w 1929"/>
              <a:gd name="T89" fmla="*/ 2147483647 h 881"/>
              <a:gd name="T90" fmla="*/ 2147483647 w 1929"/>
              <a:gd name="T91" fmla="*/ 2147483647 h 881"/>
              <a:gd name="T92" fmla="*/ 2147483647 w 1929"/>
              <a:gd name="T93" fmla="*/ 2147483647 h 881"/>
              <a:gd name="T94" fmla="*/ 0 w 1929"/>
              <a:gd name="T95" fmla="*/ 2147483647 h 88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929"/>
              <a:gd name="T145" fmla="*/ 0 h 881"/>
              <a:gd name="T146" fmla="*/ 1929 w 1929"/>
              <a:gd name="T147" fmla="*/ 881 h 881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929" h="881">
                <a:moveTo>
                  <a:pt x="0" y="870"/>
                </a:moveTo>
                <a:lnTo>
                  <a:pt x="8" y="849"/>
                </a:lnTo>
                <a:lnTo>
                  <a:pt x="24" y="839"/>
                </a:lnTo>
                <a:lnTo>
                  <a:pt x="32" y="818"/>
                </a:lnTo>
                <a:lnTo>
                  <a:pt x="48" y="808"/>
                </a:lnTo>
                <a:lnTo>
                  <a:pt x="56" y="787"/>
                </a:lnTo>
                <a:lnTo>
                  <a:pt x="64" y="766"/>
                </a:lnTo>
                <a:lnTo>
                  <a:pt x="80" y="745"/>
                </a:lnTo>
                <a:lnTo>
                  <a:pt x="88" y="725"/>
                </a:lnTo>
                <a:lnTo>
                  <a:pt x="120" y="683"/>
                </a:lnTo>
                <a:lnTo>
                  <a:pt x="128" y="663"/>
                </a:lnTo>
                <a:lnTo>
                  <a:pt x="144" y="652"/>
                </a:lnTo>
                <a:lnTo>
                  <a:pt x="160" y="642"/>
                </a:lnTo>
                <a:lnTo>
                  <a:pt x="168" y="621"/>
                </a:lnTo>
                <a:lnTo>
                  <a:pt x="184" y="600"/>
                </a:lnTo>
                <a:lnTo>
                  <a:pt x="200" y="590"/>
                </a:lnTo>
                <a:lnTo>
                  <a:pt x="216" y="569"/>
                </a:lnTo>
                <a:lnTo>
                  <a:pt x="232" y="559"/>
                </a:lnTo>
                <a:lnTo>
                  <a:pt x="240" y="538"/>
                </a:lnTo>
                <a:lnTo>
                  <a:pt x="256" y="528"/>
                </a:lnTo>
                <a:lnTo>
                  <a:pt x="264" y="507"/>
                </a:lnTo>
                <a:lnTo>
                  <a:pt x="280" y="497"/>
                </a:lnTo>
                <a:lnTo>
                  <a:pt x="288" y="476"/>
                </a:lnTo>
                <a:lnTo>
                  <a:pt x="304" y="456"/>
                </a:lnTo>
                <a:lnTo>
                  <a:pt x="320" y="445"/>
                </a:lnTo>
                <a:lnTo>
                  <a:pt x="336" y="424"/>
                </a:lnTo>
                <a:lnTo>
                  <a:pt x="344" y="404"/>
                </a:lnTo>
                <a:lnTo>
                  <a:pt x="360" y="393"/>
                </a:lnTo>
                <a:lnTo>
                  <a:pt x="376" y="383"/>
                </a:lnTo>
                <a:lnTo>
                  <a:pt x="384" y="362"/>
                </a:lnTo>
                <a:lnTo>
                  <a:pt x="400" y="342"/>
                </a:lnTo>
                <a:lnTo>
                  <a:pt x="408" y="321"/>
                </a:lnTo>
                <a:lnTo>
                  <a:pt x="424" y="311"/>
                </a:lnTo>
                <a:lnTo>
                  <a:pt x="440" y="290"/>
                </a:lnTo>
                <a:lnTo>
                  <a:pt x="456" y="280"/>
                </a:lnTo>
                <a:lnTo>
                  <a:pt x="464" y="259"/>
                </a:lnTo>
                <a:lnTo>
                  <a:pt x="472" y="238"/>
                </a:lnTo>
                <a:lnTo>
                  <a:pt x="488" y="228"/>
                </a:lnTo>
                <a:lnTo>
                  <a:pt x="496" y="207"/>
                </a:lnTo>
                <a:lnTo>
                  <a:pt x="512" y="197"/>
                </a:lnTo>
                <a:lnTo>
                  <a:pt x="520" y="176"/>
                </a:lnTo>
                <a:lnTo>
                  <a:pt x="536" y="155"/>
                </a:lnTo>
                <a:lnTo>
                  <a:pt x="552" y="145"/>
                </a:lnTo>
                <a:lnTo>
                  <a:pt x="568" y="135"/>
                </a:lnTo>
                <a:lnTo>
                  <a:pt x="584" y="124"/>
                </a:lnTo>
                <a:lnTo>
                  <a:pt x="600" y="114"/>
                </a:lnTo>
                <a:lnTo>
                  <a:pt x="616" y="104"/>
                </a:lnTo>
                <a:lnTo>
                  <a:pt x="632" y="93"/>
                </a:lnTo>
                <a:lnTo>
                  <a:pt x="648" y="83"/>
                </a:lnTo>
                <a:lnTo>
                  <a:pt x="664" y="72"/>
                </a:lnTo>
                <a:lnTo>
                  <a:pt x="680" y="62"/>
                </a:lnTo>
                <a:lnTo>
                  <a:pt x="696" y="52"/>
                </a:lnTo>
                <a:lnTo>
                  <a:pt x="712" y="52"/>
                </a:lnTo>
                <a:lnTo>
                  <a:pt x="728" y="41"/>
                </a:lnTo>
                <a:lnTo>
                  <a:pt x="744" y="41"/>
                </a:lnTo>
                <a:lnTo>
                  <a:pt x="760" y="31"/>
                </a:lnTo>
                <a:lnTo>
                  <a:pt x="776" y="21"/>
                </a:lnTo>
                <a:lnTo>
                  <a:pt x="792" y="21"/>
                </a:lnTo>
                <a:lnTo>
                  <a:pt x="808" y="10"/>
                </a:lnTo>
                <a:lnTo>
                  <a:pt x="824" y="10"/>
                </a:lnTo>
                <a:lnTo>
                  <a:pt x="840" y="10"/>
                </a:lnTo>
                <a:lnTo>
                  <a:pt x="856" y="0"/>
                </a:lnTo>
                <a:lnTo>
                  <a:pt x="872" y="0"/>
                </a:lnTo>
                <a:lnTo>
                  <a:pt x="888" y="0"/>
                </a:lnTo>
                <a:lnTo>
                  <a:pt x="904" y="10"/>
                </a:lnTo>
                <a:lnTo>
                  <a:pt x="920" y="10"/>
                </a:lnTo>
                <a:lnTo>
                  <a:pt x="936" y="21"/>
                </a:lnTo>
                <a:lnTo>
                  <a:pt x="952" y="21"/>
                </a:lnTo>
                <a:lnTo>
                  <a:pt x="968" y="21"/>
                </a:lnTo>
                <a:lnTo>
                  <a:pt x="984" y="31"/>
                </a:lnTo>
                <a:lnTo>
                  <a:pt x="1000" y="31"/>
                </a:lnTo>
                <a:lnTo>
                  <a:pt x="1016" y="41"/>
                </a:lnTo>
                <a:lnTo>
                  <a:pt x="1032" y="52"/>
                </a:lnTo>
                <a:lnTo>
                  <a:pt x="1048" y="62"/>
                </a:lnTo>
                <a:lnTo>
                  <a:pt x="1064" y="72"/>
                </a:lnTo>
                <a:lnTo>
                  <a:pt x="1080" y="93"/>
                </a:lnTo>
                <a:lnTo>
                  <a:pt x="1096" y="104"/>
                </a:lnTo>
                <a:lnTo>
                  <a:pt x="1104" y="124"/>
                </a:lnTo>
                <a:lnTo>
                  <a:pt x="1120" y="135"/>
                </a:lnTo>
                <a:lnTo>
                  <a:pt x="1128" y="155"/>
                </a:lnTo>
                <a:lnTo>
                  <a:pt x="1136" y="176"/>
                </a:lnTo>
                <a:lnTo>
                  <a:pt x="1136" y="197"/>
                </a:lnTo>
                <a:lnTo>
                  <a:pt x="1144" y="217"/>
                </a:lnTo>
                <a:lnTo>
                  <a:pt x="1152" y="238"/>
                </a:lnTo>
                <a:lnTo>
                  <a:pt x="1152" y="259"/>
                </a:lnTo>
                <a:lnTo>
                  <a:pt x="1160" y="280"/>
                </a:lnTo>
                <a:lnTo>
                  <a:pt x="1160" y="300"/>
                </a:lnTo>
                <a:lnTo>
                  <a:pt x="1160" y="321"/>
                </a:lnTo>
                <a:lnTo>
                  <a:pt x="1160" y="342"/>
                </a:lnTo>
                <a:lnTo>
                  <a:pt x="1160" y="362"/>
                </a:lnTo>
                <a:lnTo>
                  <a:pt x="1168" y="435"/>
                </a:lnTo>
                <a:lnTo>
                  <a:pt x="1168" y="456"/>
                </a:lnTo>
                <a:lnTo>
                  <a:pt x="1176" y="476"/>
                </a:lnTo>
                <a:lnTo>
                  <a:pt x="1184" y="497"/>
                </a:lnTo>
                <a:lnTo>
                  <a:pt x="1192" y="518"/>
                </a:lnTo>
                <a:lnTo>
                  <a:pt x="1200" y="538"/>
                </a:lnTo>
                <a:lnTo>
                  <a:pt x="1216" y="559"/>
                </a:lnTo>
                <a:lnTo>
                  <a:pt x="1224" y="580"/>
                </a:lnTo>
                <a:lnTo>
                  <a:pt x="1240" y="590"/>
                </a:lnTo>
                <a:lnTo>
                  <a:pt x="1256" y="600"/>
                </a:lnTo>
                <a:lnTo>
                  <a:pt x="1264" y="621"/>
                </a:lnTo>
                <a:lnTo>
                  <a:pt x="1280" y="621"/>
                </a:lnTo>
                <a:lnTo>
                  <a:pt x="1288" y="642"/>
                </a:lnTo>
                <a:lnTo>
                  <a:pt x="1304" y="642"/>
                </a:lnTo>
                <a:lnTo>
                  <a:pt x="1312" y="663"/>
                </a:lnTo>
                <a:lnTo>
                  <a:pt x="1328" y="663"/>
                </a:lnTo>
                <a:lnTo>
                  <a:pt x="1344" y="673"/>
                </a:lnTo>
                <a:lnTo>
                  <a:pt x="1360" y="683"/>
                </a:lnTo>
                <a:lnTo>
                  <a:pt x="1376" y="683"/>
                </a:lnTo>
                <a:lnTo>
                  <a:pt x="1392" y="694"/>
                </a:lnTo>
                <a:lnTo>
                  <a:pt x="1416" y="704"/>
                </a:lnTo>
                <a:lnTo>
                  <a:pt x="1432" y="704"/>
                </a:lnTo>
                <a:lnTo>
                  <a:pt x="1448" y="714"/>
                </a:lnTo>
                <a:lnTo>
                  <a:pt x="1464" y="714"/>
                </a:lnTo>
                <a:lnTo>
                  <a:pt x="1480" y="725"/>
                </a:lnTo>
                <a:lnTo>
                  <a:pt x="1496" y="735"/>
                </a:lnTo>
                <a:lnTo>
                  <a:pt x="1512" y="735"/>
                </a:lnTo>
                <a:lnTo>
                  <a:pt x="1528" y="745"/>
                </a:lnTo>
                <a:lnTo>
                  <a:pt x="1544" y="745"/>
                </a:lnTo>
                <a:lnTo>
                  <a:pt x="1560" y="756"/>
                </a:lnTo>
                <a:lnTo>
                  <a:pt x="1576" y="756"/>
                </a:lnTo>
                <a:lnTo>
                  <a:pt x="1592" y="766"/>
                </a:lnTo>
                <a:lnTo>
                  <a:pt x="1608" y="766"/>
                </a:lnTo>
                <a:lnTo>
                  <a:pt x="1624" y="776"/>
                </a:lnTo>
                <a:lnTo>
                  <a:pt x="1640" y="776"/>
                </a:lnTo>
                <a:lnTo>
                  <a:pt x="1656" y="787"/>
                </a:lnTo>
                <a:lnTo>
                  <a:pt x="1672" y="787"/>
                </a:lnTo>
                <a:lnTo>
                  <a:pt x="1688" y="797"/>
                </a:lnTo>
                <a:lnTo>
                  <a:pt x="1704" y="797"/>
                </a:lnTo>
                <a:lnTo>
                  <a:pt x="1720" y="808"/>
                </a:lnTo>
                <a:lnTo>
                  <a:pt x="1736" y="818"/>
                </a:lnTo>
                <a:lnTo>
                  <a:pt x="1752" y="818"/>
                </a:lnTo>
                <a:lnTo>
                  <a:pt x="1768" y="828"/>
                </a:lnTo>
                <a:lnTo>
                  <a:pt x="1784" y="828"/>
                </a:lnTo>
                <a:lnTo>
                  <a:pt x="1800" y="828"/>
                </a:lnTo>
                <a:lnTo>
                  <a:pt x="1816" y="839"/>
                </a:lnTo>
                <a:lnTo>
                  <a:pt x="1832" y="849"/>
                </a:lnTo>
                <a:lnTo>
                  <a:pt x="1848" y="849"/>
                </a:lnTo>
                <a:lnTo>
                  <a:pt x="1864" y="859"/>
                </a:lnTo>
                <a:lnTo>
                  <a:pt x="1880" y="859"/>
                </a:lnTo>
                <a:lnTo>
                  <a:pt x="1896" y="870"/>
                </a:lnTo>
                <a:lnTo>
                  <a:pt x="1912" y="870"/>
                </a:lnTo>
                <a:lnTo>
                  <a:pt x="1928" y="880"/>
                </a:lnTo>
                <a:lnTo>
                  <a:pt x="0" y="870"/>
                </a:lnTo>
              </a:path>
            </a:pathLst>
          </a:custGeom>
          <a:noFill/>
          <a:ln w="28575" cap="rnd">
            <a:solidFill>
              <a:srgbClr val="0E4DC8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2777253" y="2534968"/>
            <a:ext cx="3677385" cy="0"/>
          </a:xfrm>
          <a:prstGeom prst="line">
            <a:avLst/>
          </a:prstGeom>
          <a:noFill/>
          <a:ln w="28575">
            <a:solidFill>
              <a:srgbClr val="B50069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3881513" y="2774797"/>
            <a:ext cx="591508" cy="1572881"/>
            <a:chOff x="3537867" y="3308489"/>
            <a:chExt cx="591508" cy="1572881"/>
          </a:xfrm>
        </p:grpSpPr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V="1">
              <a:off x="3889715" y="3308489"/>
              <a:ext cx="0" cy="124482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3537867" y="4576158"/>
              <a:ext cx="591508" cy="305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N</a:t>
              </a:r>
              <a:r>
                <a:rPr lang="en-US" altLang="zh-CN" sz="1400" b="1" baseline="-250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max</a:t>
              </a:r>
              <a:endParaRPr lang="en-US" altLang="zh-CN" sz="1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468194" y="2534968"/>
            <a:ext cx="1161920" cy="1812710"/>
            <a:chOff x="4124548" y="3068660"/>
            <a:chExt cx="1161920" cy="1812710"/>
          </a:xfrm>
        </p:grpSpPr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4124548" y="4576158"/>
              <a:ext cx="1161920" cy="305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N</a:t>
              </a:r>
              <a:r>
                <a:rPr lang="en-US" altLang="zh-CN" sz="14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I/O-BALANCE</a:t>
              </a:r>
              <a:endParaRPr lang="en-US" altLang="zh-CN" sz="1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V="1">
              <a:off x="4451646" y="3068660"/>
              <a:ext cx="0" cy="148465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" name="Freeform 18"/>
          <p:cNvSpPr/>
          <p:nvPr/>
        </p:nvSpPr>
        <p:spPr bwMode="auto">
          <a:xfrm>
            <a:off x="4518872" y="2283718"/>
            <a:ext cx="1783018" cy="1737337"/>
          </a:xfrm>
          <a:custGeom>
            <a:avLst/>
            <a:gdLst>
              <a:gd name="T0" fmla="*/ 2147483647 w 1161"/>
              <a:gd name="T1" fmla="*/ 2147483647 h 1177"/>
              <a:gd name="T2" fmla="*/ 2147483647 w 1161"/>
              <a:gd name="T3" fmla="*/ 2147483647 h 1177"/>
              <a:gd name="T4" fmla="*/ 2147483647 w 1161"/>
              <a:gd name="T5" fmla="*/ 2147483647 h 1177"/>
              <a:gd name="T6" fmla="*/ 2147483647 w 1161"/>
              <a:gd name="T7" fmla="*/ 2147483647 h 1177"/>
              <a:gd name="T8" fmla="*/ 2147483647 w 1161"/>
              <a:gd name="T9" fmla="*/ 2147483647 h 1177"/>
              <a:gd name="T10" fmla="*/ 2147483647 w 1161"/>
              <a:gd name="T11" fmla="*/ 2147483647 h 1177"/>
              <a:gd name="T12" fmla="*/ 2147483647 w 1161"/>
              <a:gd name="T13" fmla="*/ 2147483647 h 1177"/>
              <a:gd name="T14" fmla="*/ 2147483647 w 1161"/>
              <a:gd name="T15" fmla="*/ 2147483647 h 1177"/>
              <a:gd name="T16" fmla="*/ 2147483647 w 1161"/>
              <a:gd name="T17" fmla="*/ 2147483647 h 1177"/>
              <a:gd name="T18" fmla="*/ 2147483647 w 1161"/>
              <a:gd name="T19" fmla="*/ 2147483647 h 1177"/>
              <a:gd name="T20" fmla="*/ 2147483647 w 1161"/>
              <a:gd name="T21" fmla="*/ 2147483647 h 1177"/>
              <a:gd name="T22" fmla="*/ 2147483647 w 1161"/>
              <a:gd name="T23" fmla="*/ 2147483647 h 1177"/>
              <a:gd name="T24" fmla="*/ 2147483647 w 1161"/>
              <a:gd name="T25" fmla="*/ 2147483647 h 1177"/>
              <a:gd name="T26" fmla="*/ 2147483647 w 1161"/>
              <a:gd name="T27" fmla="*/ 2147483647 h 1177"/>
              <a:gd name="T28" fmla="*/ 2147483647 w 1161"/>
              <a:gd name="T29" fmla="*/ 2147483647 h 1177"/>
              <a:gd name="T30" fmla="*/ 2147483647 w 1161"/>
              <a:gd name="T31" fmla="*/ 2147483647 h 1177"/>
              <a:gd name="T32" fmla="*/ 2147483647 w 1161"/>
              <a:gd name="T33" fmla="*/ 2147483647 h 1177"/>
              <a:gd name="T34" fmla="*/ 2147483647 w 1161"/>
              <a:gd name="T35" fmla="*/ 2147483647 h 1177"/>
              <a:gd name="T36" fmla="*/ 2147483647 w 1161"/>
              <a:gd name="T37" fmla="*/ 2147483647 h 1177"/>
              <a:gd name="T38" fmla="*/ 2147483647 w 1161"/>
              <a:gd name="T39" fmla="*/ 2147483647 h 1177"/>
              <a:gd name="T40" fmla="*/ 2147483647 w 1161"/>
              <a:gd name="T41" fmla="*/ 2147483647 h 1177"/>
              <a:gd name="T42" fmla="*/ 2147483647 w 1161"/>
              <a:gd name="T43" fmla="*/ 2147483647 h 1177"/>
              <a:gd name="T44" fmla="*/ 2147483647 w 1161"/>
              <a:gd name="T45" fmla="*/ 2147483647 h 1177"/>
              <a:gd name="T46" fmla="*/ 2147483647 w 1161"/>
              <a:gd name="T47" fmla="*/ 2147483647 h 1177"/>
              <a:gd name="T48" fmla="*/ 2147483647 w 1161"/>
              <a:gd name="T49" fmla="*/ 2147483647 h 1177"/>
              <a:gd name="T50" fmla="*/ 2147483647 w 1161"/>
              <a:gd name="T51" fmla="*/ 2147483647 h 1177"/>
              <a:gd name="T52" fmla="*/ 2147483647 w 1161"/>
              <a:gd name="T53" fmla="*/ 2147483647 h 1177"/>
              <a:gd name="T54" fmla="*/ 2147483647 w 1161"/>
              <a:gd name="T55" fmla="*/ 2147483647 h 1177"/>
              <a:gd name="T56" fmla="*/ 2147483647 w 1161"/>
              <a:gd name="T57" fmla="*/ 2147483647 h 1177"/>
              <a:gd name="T58" fmla="*/ 2147483647 w 1161"/>
              <a:gd name="T59" fmla="*/ 2147483647 h 1177"/>
              <a:gd name="T60" fmla="*/ 2147483647 w 1161"/>
              <a:gd name="T61" fmla="*/ 2147483647 h 1177"/>
              <a:gd name="T62" fmla="*/ 2147483647 w 1161"/>
              <a:gd name="T63" fmla="*/ 2147483647 h 1177"/>
              <a:gd name="T64" fmla="*/ 2147483647 w 1161"/>
              <a:gd name="T65" fmla="*/ 2147483647 h 1177"/>
              <a:gd name="T66" fmla="*/ 2147483647 w 1161"/>
              <a:gd name="T67" fmla="*/ 2147483647 h 1177"/>
              <a:gd name="T68" fmla="*/ 2147483647 w 1161"/>
              <a:gd name="T69" fmla="*/ 2147483647 h 1177"/>
              <a:gd name="T70" fmla="*/ 2147483647 w 1161"/>
              <a:gd name="T71" fmla="*/ 2147483647 h 1177"/>
              <a:gd name="T72" fmla="*/ 2147483647 w 1161"/>
              <a:gd name="T73" fmla="*/ 2147483647 h 1177"/>
              <a:gd name="T74" fmla="*/ 2147483647 w 1161"/>
              <a:gd name="T75" fmla="*/ 2147483647 h 1177"/>
              <a:gd name="T76" fmla="*/ 2147483647 w 1161"/>
              <a:gd name="T77" fmla="*/ 2147483647 h 1177"/>
              <a:gd name="T78" fmla="*/ 2147483647 w 1161"/>
              <a:gd name="T79" fmla="*/ 2147483647 h 1177"/>
              <a:gd name="T80" fmla="*/ 2147483647 w 1161"/>
              <a:gd name="T81" fmla="*/ 2147483647 h 1177"/>
              <a:gd name="T82" fmla="*/ 2147483647 w 1161"/>
              <a:gd name="T83" fmla="*/ 2147483647 h 1177"/>
              <a:gd name="T84" fmla="*/ 2147483647 w 1161"/>
              <a:gd name="T85" fmla="*/ 2147483647 h 1177"/>
              <a:gd name="T86" fmla="*/ 2147483647 w 1161"/>
              <a:gd name="T87" fmla="*/ 2147483647 h 1177"/>
              <a:gd name="T88" fmla="*/ 2147483647 w 1161"/>
              <a:gd name="T89" fmla="*/ 2147483647 h 117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161"/>
              <a:gd name="T136" fmla="*/ 0 h 1177"/>
              <a:gd name="T137" fmla="*/ 1161 w 1161"/>
              <a:gd name="T138" fmla="*/ 1177 h 1177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161" h="1177">
                <a:moveTo>
                  <a:pt x="0" y="0"/>
                </a:moveTo>
                <a:lnTo>
                  <a:pt x="8" y="16"/>
                </a:lnTo>
                <a:lnTo>
                  <a:pt x="16" y="32"/>
                </a:lnTo>
                <a:lnTo>
                  <a:pt x="24" y="48"/>
                </a:lnTo>
                <a:lnTo>
                  <a:pt x="40" y="56"/>
                </a:lnTo>
                <a:lnTo>
                  <a:pt x="48" y="72"/>
                </a:lnTo>
                <a:lnTo>
                  <a:pt x="64" y="80"/>
                </a:lnTo>
                <a:lnTo>
                  <a:pt x="80" y="96"/>
                </a:lnTo>
                <a:lnTo>
                  <a:pt x="96" y="104"/>
                </a:lnTo>
                <a:lnTo>
                  <a:pt x="112" y="112"/>
                </a:lnTo>
                <a:lnTo>
                  <a:pt x="128" y="120"/>
                </a:lnTo>
                <a:lnTo>
                  <a:pt x="144" y="128"/>
                </a:lnTo>
                <a:lnTo>
                  <a:pt x="160" y="136"/>
                </a:lnTo>
                <a:lnTo>
                  <a:pt x="168" y="152"/>
                </a:lnTo>
                <a:lnTo>
                  <a:pt x="184" y="160"/>
                </a:lnTo>
                <a:lnTo>
                  <a:pt x="192" y="176"/>
                </a:lnTo>
                <a:lnTo>
                  <a:pt x="208" y="184"/>
                </a:lnTo>
                <a:lnTo>
                  <a:pt x="216" y="200"/>
                </a:lnTo>
                <a:lnTo>
                  <a:pt x="232" y="208"/>
                </a:lnTo>
                <a:lnTo>
                  <a:pt x="248" y="216"/>
                </a:lnTo>
                <a:lnTo>
                  <a:pt x="264" y="224"/>
                </a:lnTo>
                <a:lnTo>
                  <a:pt x="280" y="240"/>
                </a:lnTo>
                <a:lnTo>
                  <a:pt x="296" y="248"/>
                </a:lnTo>
                <a:lnTo>
                  <a:pt x="304" y="264"/>
                </a:lnTo>
                <a:lnTo>
                  <a:pt x="352" y="312"/>
                </a:lnTo>
                <a:lnTo>
                  <a:pt x="368" y="328"/>
                </a:lnTo>
                <a:lnTo>
                  <a:pt x="376" y="344"/>
                </a:lnTo>
                <a:lnTo>
                  <a:pt x="392" y="360"/>
                </a:lnTo>
                <a:lnTo>
                  <a:pt x="408" y="368"/>
                </a:lnTo>
                <a:lnTo>
                  <a:pt x="408" y="384"/>
                </a:lnTo>
                <a:lnTo>
                  <a:pt x="424" y="392"/>
                </a:lnTo>
                <a:lnTo>
                  <a:pt x="432" y="408"/>
                </a:lnTo>
                <a:lnTo>
                  <a:pt x="440" y="424"/>
                </a:lnTo>
                <a:lnTo>
                  <a:pt x="456" y="440"/>
                </a:lnTo>
                <a:lnTo>
                  <a:pt x="464" y="456"/>
                </a:lnTo>
                <a:lnTo>
                  <a:pt x="480" y="472"/>
                </a:lnTo>
                <a:lnTo>
                  <a:pt x="496" y="480"/>
                </a:lnTo>
                <a:lnTo>
                  <a:pt x="512" y="488"/>
                </a:lnTo>
                <a:lnTo>
                  <a:pt x="528" y="496"/>
                </a:lnTo>
                <a:lnTo>
                  <a:pt x="544" y="512"/>
                </a:lnTo>
                <a:lnTo>
                  <a:pt x="560" y="520"/>
                </a:lnTo>
                <a:lnTo>
                  <a:pt x="576" y="528"/>
                </a:lnTo>
                <a:lnTo>
                  <a:pt x="584" y="544"/>
                </a:lnTo>
                <a:lnTo>
                  <a:pt x="592" y="560"/>
                </a:lnTo>
                <a:lnTo>
                  <a:pt x="600" y="576"/>
                </a:lnTo>
                <a:lnTo>
                  <a:pt x="608" y="592"/>
                </a:lnTo>
                <a:lnTo>
                  <a:pt x="616" y="608"/>
                </a:lnTo>
                <a:lnTo>
                  <a:pt x="624" y="624"/>
                </a:lnTo>
                <a:lnTo>
                  <a:pt x="632" y="640"/>
                </a:lnTo>
                <a:lnTo>
                  <a:pt x="632" y="656"/>
                </a:lnTo>
                <a:lnTo>
                  <a:pt x="640" y="672"/>
                </a:lnTo>
                <a:lnTo>
                  <a:pt x="648" y="688"/>
                </a:lnTo>
                <a:lnTo>
                  <a:pt x="656" y="704"/>
                </a:lnTo>
                <a:lnTo>
                  <a:pt x="664" y="720"/>
                </a:lnTo>
                <a:lnTo>
                  <a:pt x="680" y="728"/>
                </a:lnTo>
                <a:lnTo>
                  <a:pt x="696" y="736"/>
                </a:lnTo>
                <a:lnTo>
                  <a:pt x="712" y="744"/>
                </a:lnTo>
                <a:lnTo>
                  <a:pt x="720" y="760"/>
                </a:lnTo>
                <a:lnTo>
                  <a:pt x="736" y="768"/>
                </a:lnTo>
                <a:lnTo>
                  <a:pt x="752" y="784"/>
                </a:lnTo>
                <a:lnTo>
                  <a:pt x="768" y="792"/>
                </a:lnTo>
                <a:lnTo>
                  <a:pt x="784" y="808"/>
                </a:lnTo>
                <a:lnTo>
                  <a:pt x="792" y="824"/>
                </a:lnTo>
                <a:lnTo>
                  <a:pt x="808" y="832"/>
                </a:lnTo>
                <a:lnTo>
                  <a:pt x="816" y="848"/>
                </a:lnTo>
                <a:lnTo>
                  <a:pt x="824" y="864"/>
                </a:lnTo>
                <a:lnTo>
                  <a:pt x="840" y="880"/>
                </a:lnTo>
                <a:lnTo>
                  <a:pt x="848" y="896"/>
                </a:lnTo>
                <a:lnTo>
                  <a:pt x="864" y="912"/>
                </a:lnTo>
                <a:lnTo>
                  <a:pt x="880" y="920"/>
                </a:lnTo>
                <a:lnTo>
                  <a:pt x="896" y="928"/>
                </a:lnTo>
                <a:lnTo>
                  <a:pt x="912" y="936"/>
                </a:lnTo>
                <a:lnTo>
                  <a:pt x="928" y="944"/>
                </a:lnTo>
                <a:lnTo>
                  <a:pt x="944" y="960"/>
                </a:lnTo>
                <a:lnTo>
                  <a:pt x="960" y="968"/>
                </a:lnTo>
                <a:lnTo>
                  <a:pt x="976" y="992"/>
                </a:lnTo>
                <a:lnTo>
                  <a:pt x="992" y="992"/>
                </a:lnTo>
                <a:lnTo>
                  <a:pt x="1000" y="1008"/>
                </a:lnTo>
                <a:lnTo>
                  <a:pt x="1016" y="1016"/>
                </a:lnTo>
                <a:lnTo>
                  <a:pt x="1024" y="1032"/>
                </a:lnTo>
                <a:lnTo>
                  <a:pt x="1040" y="1048"/>
                </a:lnTo>
                <a:lnTo>
                  <a:pt x="1048" y="1064"/>
                </a:lnTo>
                <a:lnTo>
                  <a:pt x="1064" y="1072"/>
                </a:lnTo>
                <a:lnTo>
                  <a:pt x="1072" y="1088"/>
                </a:lnTo>
                <a:lnTo>
                  <a:pt x="1088" y="1104"/>
                </a:lnTo>
                <a:lnTo>
                  <a:pt x="1104" y="1112"/>
                </a:lnTo>
                <a:lnTo>
                  <a:pt x="1120" y="1120"/>
                </a:lnTo>
                <a:lnTo>
                  <a:pt x="1136" y="1136"/>
                </a:lnTo>
                <a:lnTo>
                  <a:pt x="1152" y="1144"/>
                </a:lnTo>
                <a:lnTo>
                  <a:pt x="1160" y="1160"/>
                </a:lnTo>
                <a:lnTo>
                  <a:pt x="1160" y="1176"/>
                </a:lnTo>
              </a:path>
            </a:pathLst>
          </a:custGeom>
          <a:noFill/>
          <a:ln w="28575" cap="rnd">
            <a:solidFill>
              <a:srgbClr val="00B05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909158" y="2329400"/>
            <a:ext cx="5039380" cy="2315115"/>
            <a:chOff x="1565512" y="2863092"/>
            <a:chExt cx="5039380" cy="2315115"/>
          </a:xfrm>
        </p:grpSpPr>
        <p:sp>
          <p:nvSpPr>
            <p:cNvPr id="34" name="Line 9"/>
            <p:cNvSpPr>
              <a:spLocks noChangeShapeType="1"/>
            </p:cNvSpPr>
            <p:nvPr/>
          </p:nvSpPr>
          <p:spPr bwMode="auto">
            <a:xfrm>
              <a:off x="2405056" y="4541898"/>
              <a:ext cx="4199836" cy="0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5"/>
            <p:cNvSpPr>
              <a:spLocks noChangeShapeType="1"/>
            </p:cNvSpPr>
            <p:nvPr/>
          </p:nvSpPr>
          <p:spPr bwMode="auto">
            <a:xfrm>
              <a:off x="2416477" y="2863092"/>
              <a:ext cx="0" cy="1701647"/>
            </a:xfrm>
            <a:prstGeom prst="line">
              <a:avLst/>
            </a:prstGeom>
            <a:noFill/>
            <a:ln w="50800">
              <a:solidFill>
                <a:srgbClr val="0E4DC8"/>
              </a:solidFill>
              <a:round/>
              <a:headEnd type="triangl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1928794" y="2924477"/>
              <a:ext cx="495327" cy="3359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1.0</a:t>
              </a:r>
            </a:p>
          </p:txBody>
        </p:sp>
        <p:sp>
          <p:nvSpPr>
            <p:cNvPr id="32" name="Rectangle 7"/>
            <p:cNvSpPr>
              <a:spLocks noChangeArrowheads="1"/>
            </p:cNvSpPr>
            <p:nvPr/>
          </p:nvSpPr>
          <p:spPr bwMode="auto">
            <a:xfrm>
              <a:off x="1565512" y="3216104"/>
              <a:ext cx="798294" cy="58221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pPr algn="ctr" eaLnBrk="0" hangingPunct="0"/>
              <a:r>
                <a:rPr lang="en-US" altLang="zh-CN" sz="1600" b="1" dirty="0" smtClean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</a:p>
            <a:p>
              <a:pPr algn="ctr" eaLnBrk="0" hangingPunct="0"/>
              <a:r>
                <a:rPr lang="zh-CN" altLang="en-US" sz="1600" b="1" dirty="0" smtClean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</a:rPr>
                <a:t>利用率</a:t>
              </a:r>
              <a:endParaRPr lang="en-US" altLang="zh-CN" sz="1600" b="1" dirty="0">
                <a:solidFill>
                  <a:srgbClr val="0E4DC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Rectangle 8"/>
            <p:cNvSpPr>
              <a:spLocks noChangeArrowheads="1"/>
            </p:cNvSpPr>
            <p:nvPr/>
          </p:nvSpPr>
          <p:spPr bwMode="auto">
            <a:xfrm>
              <a:off x="3832885" y="4889841"/>
              <a:ext cx="1202002" cy="2883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并发进程数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453211" y="2329400"/>
            <a:ext cx="866531" cy="1701647"/>
            <a:chOff x="6109565" y="2863092"/>
            <a:chExt cx="866531" cy="1701647"/>
          </a:xfrm>
        </p:grpSpPr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6139543" y="2863092"/>
              <a:ext cx="0" cy="1701647"/>
            </a:xfrm>
            <a:prstGeom prst="line">
              <a:avLst/>
            </a:prstGeom>
            <a:noFill/>
            <a:ln w="50800">
              <a:solidFill>
                <a:srgbClr val="00B050"/>
              </a:solidFill>
              <a:round/>
              <a:headEnd type="triangl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5" name="Group 20"/>
            <p:cNvGrpSpPr/>
            <p:nvPr/>
          </p:nvGrpSpPr>
          <p:grpSpPr bwMode="auto">
            <a:xfrm>
              <a:off x="6198077" y="3248569"/>
              <a:ext cx="778019" cy="582443"/>
              <a:chOff x="4553" y="1094"/>
              <a:chExt cx="545" cy="408"/>
            </a:xfrm>
          </p:grpSpPr>
          <p:sp>
            <p:nvSpPr>
              <p:cNvPr id="27" name="Rectangle 21"/>
              <p:cNvSpPr>
                <a:spLocks noChangeArrowheads="1"/>
              </p:cNvSpPr>
              <p:nvPr/>
            </p:nvSpPr>
            <p:spPr bwMode="auto">
              <a:xfrm>
                <a:off x="4553" y="1094"/>
                <a:ext cx="545" cy="4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487" tIns="44450" rIns="90487" bIns="44450">
                <a:spAutoFit/>
              </a:bodyPr>
              <a:lstStyle/>
              <a:p>
                <a:pPr eaLnBrk="0" hangingPunct="0"/>
                <a:r>
                  <a:rPr lang="en-US" altLang="zh-CN" sz="16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MTBF</a:t>
                </a:r>
              </a:p>
              <a:p>
                <a:pPr eaLnBrk="0" hangingPunct="0"/>
                <a:r>
                  <a:rPr lang="en-US" altLang="zh-CN" sz="16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PFST</a:t>
                </a:r>
              </a:p>
            </p:txBody>
          </p:sp>
          <p:sp>
            <p:nvSpPr>
              <p:cNvPr id="28" name="Line 22"/>
              <p:cNvSpPr>
                <a:spLocks noChangeShapeType="1"/>
              </p:cNvSpPr>
              <p:nvPr/>
            </p:nvSpPr>
            <p:spPr bwMode="auto">
              <a:xfrm>
                <a:off x="4575" y="1288"/>
                <a:ext cx="448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6109565" y="2924477"/>
              <a:ext cx="495327" cy="3359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1.0</a:t>
              </a:r>
            </a:p>
          </p:txBody>
        </p:sp>
      </p:grpSp>
      <p:sp>
        <p:nvSpPr>
          <p:cNvPr id="35" name="TextBox 8"/>
          <p:cNvSpPr txBox="1"/>
          <p:nvPr/>
        </p:nvSpPr>
        <p:spPr>
          <a:xfrm>
            <a:off x="284500" y="4120380"/>
            <a:ext cx="375667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 defTabSz="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MPL-multiprogramming level</a:t>
            </a:r>
          </a:p>
        </p:txBody>
      </p:sp>
      <p:sp>
        <p:nvSpPr>
          <p:cNvPr id="36" name="TextBox 8"/>
          <p:cNvSpPr txBox="1"/>
          <p:nvPr/>
        </p:nvSpPr>
        <p:spPr>
          <a:xfrm>
            <a:off x="284500" y="4428107"/>
            <a:ext cx="3756670" cy="56630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 defTabSz="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MTBF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mean </a:t>
            </a:r>
            <a:r>
              <a: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time between page 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faults</a:t>
            </a:r>
            <a:endParaRPr lang="en-US" altLang="zh-CN" sz="14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-342900" defTabSz="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PFST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page </a:t>
            </a:r>
            <a:r>
              <a: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fault service 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time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8" grpId="0" bldLvl="0" animBg="1"/>
      <p:bldP spid="23" grpId="0" bldLvl="0" animBg="1"/>
      <p:bldP spid="35" grpId="0" bldLvl="0" animBg="1"/>
      <p:bldP spid="3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7" name="图片 6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最优页面置换算法</a:t>
            </a:r>
            <a:r>
              <a:rPr lang="zh-CN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(OPT, optimal)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382669" y="2137757"/>
            <a:ext cx="4787758" cy="925666"/>
            <a:chOff x="1284441" y="2751958"/>
            <a:chExt cx="4787758" cy="925666"/>
          </a:xfrm>
        </p:grpSpPr>
        <p:sp>
          <p:nvSpPr>
            <p:cNvPr id="25" name="TextBox 24"/>
            <p:cNvSpPr txBox="1"/>
            <p:nvPr/>
          </p:nvSpPr>
          <p:spPr>
            <a:xfrm>
              <a:off x="1431021" y="2751958"/>
              <a:ext cx="271235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缺页最少，是理想情况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31021" y="3041414"/>
              <a:ext cx="242659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实际系统中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无法实现</a:t>
              </a:r>
              <a:endPara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31021" y="3308292"/>
              <a:ext cx="464117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无法预知每个页面在下次访问前的等待时间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8" name="图片 3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3391019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3135430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0" name="图片 3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853559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382669" y="1803099"/>
            <a:ext cx="5645013" cy="660708"/>
            <a:chOff x="1284441" y="1848664"/>
            <a:chExt cx="5645013" cy="660708"/>
          </a:xfrm>
        </p:grpSpPr>
        <p:sp>
          <p:nvSpPr>
            <p:cNvPr id="21" name="TextBox 20"/>
            <p:cNvSpPr txBox="1"/>
            <p:nvPr/>
          </p:nvSpPr>
          <p:spPr>
            <a:xfrm>
              <a:off x="1431020" y="1848664"/>
              <a:ext cx="549843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缺页时，计算内存中每个逻辑页面的下一次访问时间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31021" y="2140040"/>
              <a:ext cx="364104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选择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未来最长时间不访问的页面</a:t>
              </a:r>
              <a:endPara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233423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957673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1382669" y="1481371"/>
            <a:ext cx="4504298" cy="369332"/>
            <a:chOff x="1284441" y="1205722"/>
            <a:chExt cx="4504298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1431021" y="1205722"/>
              <a:ext cx="435771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置换在未来最长时间不访问的页面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30344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6" name="组合 5"/>
          <p:cNvGrpSpPr/>
          <p:nvPr/>
        </p:nvGrpSpPr>
        <p:grpSpPr>
          <a:xfrm>
            <a:off x="957391" y="1829445"/>
            <a:ext cx="1784011" cy="400110"/>
            <a:chOff x="859163" y="2443646"/>
            <a:chExt cx="1784011" cy="400110"/>
          </a:xfrm>
        </p:grpSpPr>
        <p:sp>
          <p:nvSpPr>
            <p:cNvPr id="19" name="TextBox 18"/>
            <p:cNvSpPr txBox="1"/>
            <p:nvPr/>
          </p:nvSpPr>
          <p:spPr>
            <a:xfrm>
              <a:off x="1177724" y="2443646"/>
              <a:ext cx="1465450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defTabSz="-635">
                <a:lnSpc>
                  <a:spcPct val="95000"/>
                </a:lnSpc>
                <a:spcBef>
                  <a:spcPct val="0"/>
                </a:spcBef>
                <a:tabLst>
                  <a:tab pos="71564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算法特征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59163" y="244364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42752" y="1479247"/>
            <a:ext cx="1727212" cy="400110"/>
            <a:chOff x="844524" y="1524812"/>
            <a:chExt cx="1727212" cy="400110"/>
          </a:xfrm>
        </p:grpSpPr>
        <p:sp>
          <p:nvSpPr>
            <p:cNvPr id="18" name="TextBox 17"/>
            <p:cNvSpPr txBox="1"/>
            <p:nvPr/>
          </p:nvSpPr>
          <p:spPr>
            <a:xfrm>
              <a:off x="1175432" y="1524812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defTabSz="-635">
                <a:lnSpc>
                  <a:spcPct val="95000"/>
                </a:lnSpc>
                <a:spcBef>
                  <a:spcPct val="0"/>
                </a:spcBef>
                <a:tabLst>
                  <a:tab pos="71564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算法实现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4524" y="15248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42752" y="1131590"/>
            <a:ext cx="1727212" cy="400110"/>
            <a:chOff x="844524" y="855941"/>
            <a:chExt cx="1727212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1175432" y="855941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defTabSz="-635">
                <a:lnSpc>
                  <a:spcPct val="95000"/>
                </a:lnSpc>
                <a:spcBef>
                  <a:spcPct val="0"/>
                </a:spcBef>
                <a:tabLst>
                  <a:tab pos="71564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基本思路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44524" y="85594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619672" y="3326533"/>
            <a:ext cx="6580234" cy="628010"/>
            <a:chOff x="1277914" y="3929186"/>
            <a:chExt cx="6580234" cy="628010"/>
          </a:xfrm>
        </p:grpSpPr>
        <p:sp>
          <p:nvSpPr>
            <p:cNvPr id="30" name="TextBox 29"/>
            <p:cNvSpPr txBox="1"/>
            <p:nvPr/>
          </p:nvSpPr>
          <p:spPr>
            <a:xfrm>
              <a:off x="1435782" y="3929186"/>
              <a:ext cx="6422366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在模拟器上运行某个程序，并记录每一次的页面访问情况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35783" y="4218642"/>
              <a:ext cx="3136217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第二遍运行时使用最优算法</a:t>
              </a:r>
              <a:endParaRPr lang="zh-CN" altLang="en-US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914" y="4012684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914" y="4302140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2" name="组合 11"/>
          <p:cNvGrpSpPr/>
          <p:nvPr/>
        </p:nvGrpSpPr>
        <p:grpSpPr>
          <a:xfrm>
            <a:off x="1390781" y="3014145"/>
            <a:ext cx="3613267" cy="355482"/>
            <a:chOff x="1390781" y="3014145"/>
            <a:chExt cx="3613267" cy="355482"/>
          </a:xfrm>
        </p:grpSpPr>
        <p:sp>
          <p:nvSpPr>
            <p:cNvPr id="29" name="TextBox 28"/>
            <p:cNvSpPr txBox="1"/>
            <p:nvPr/>
          </p:nvSpPr>
          <p:spPr>
            <a:xfrm>
              <a:off x="1529248" y="3014145"/>
              <a:ext cx="3474800" cy="35548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indent="1905" defTabSz="-635">
                <a:lnSpc>
                  <a:spcPct val="95000"/>
                </a:lnSpc>
                <a:spcBef>
                  <a:spcPct val="0"/>
                </a:spcBef>
                <a:tabLst>
                  <a:tab pos="715645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作为置换算法的性能评价依据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0781" y="3118170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最优页面置换算法示例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54944" y="1142990"/>
            <a:ext cx="6429420" cy="324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1026382" y="1500180"/>
            <a:ext cx="6286544" cy="1588"/>
          </a:xfrm>
          <a:prstGeom prst="line">
            <a:avLst/>
          </a:prstGeom>
          <a:ln w="158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954944" y="1858958"/>
            <a:ext cx="6429420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54944" y="3287718"/>
            <a:ext cx="6429420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954944" y="3644908"/>
            <a:ext cx="6429420" cy="0"/>
          </a:xfrm>
          <a:prstGeom prst="line">
            <a:avLst/>
          </a:prstGeom>
          <a:ln w="158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003500" y="1858958"/>
            <a:ext cx="0" cy="1406536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432919" y="1142990"/>
            <a:ext cx="0" cy="214472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74539" y="1035405"/>
            <a:ext cx="745470" cy="420628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90582" y="103540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91882" y="103540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84100" y="103540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98100" y="103540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90318" y="103540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91618" y="103540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77486" y="103540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01012" y="103540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91700" y="1032657"/>
            <a:ext cx="367158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98364" y="134619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90582" y="134619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91882" y="134619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84100" y="134619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98100" y="134619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90318" y="134619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91618" y="134619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77486" y="134619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01012" y="134619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99580" y="134619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390582" y="1717353"/>
            <a:ext cx="486000" cy="1492198"/>
            <a:chOff x="6390582" y="1717353"/>
            <a:chExt cx="486000" cy="1492198"/>
          </a:xfrm>
        </p:grpSpPr>
        <p:sp>
          <p:nvSpPr>
            <p:cNvPr id="52" name="TextBox 51"/>
            <p:cNvSpPr txBox="1"/>
            <p:nvPr/>
          </p:nvSpPr>
          <p:spPr>
            <a:xfrm>
              <a:off x="6390582" y="171735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90582" y="20627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390582" y="243173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390582" y="278892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891882" y="1717353"/>
            <a:ext cx="486000" cy="1492198"/>
            <a:chOff x="5891882" y="1717353"/>
            <a:chExt cx="486000" cy="1492198"/>
          </a:xfrm>
        </p:grpSpPr>
        <p:sp>
          <p:nvSpPr>
            <p:cNvPr id="53" name="TextBox 52"/>
            <p:cNvSpPr txBox="1"/>
            <p:nvPr/>
          </p:nvSpPr>
          <p:spPr>
            <a:xfrm>
              <a:off x="5891882" y="171735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891882" y="20627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891882" y="243173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891882" y="278892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384100" y="1717353"/>
            <a:ext cx="486000" cy="1492198"/>
            <a:chOff x="5384100" y="1717353"/>
            <a:chExt cx="486000" cy="1492198"/>
          </a:xfrm>
        </p:grpSpPr>
        <p:sp>
          <p:nvSpPr>
            <p:cNvPr id="54" name="TextBox 53"/>
            <p:cNvSpPr txBox="1"/>
            <p:nvPr/>
          </p:nvSpPr>
          <p:spPr>
            <a:xfrm>
              <a:off x="5384100" y="171735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384100" y="20627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384100" y="243173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384100" y="278892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98100" y="1717353"/>
            <a:ext cx="486000" cy="1492198"/>
            <a:chOff x="4898100" y="1717353"/>
            <a:chExt cx="486000" cy="1492198"/>
          </a:xfrm>
        </p:grpSpPr>
        <p:sp>
          <p:nvSpPr>
            <p:cNvPr id="55" name="TextBox 54"/>
            <p:cNvSpPr txBox="1"/>
            <p:nvPr/>
          </p:nvSpPr>
          <p:spPr>
            <a:xfrm>
              <a:off x="4898100" y="171735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898100" y="20627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898100" y="243173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98100" y="278892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891618" y="1717353"/>
            <a:ext cx="486000" cy="1492198"/>
            <a:chOff x="3891618" y="1717353"/>
            <a:chExt cx="486000" cy="1492198"/>
          </a:xfrm>
        </p:grpSpPr>
        <p:sp>
          <p:nvSpPr>
            <p:cNvPr id="57" name="TextBox 56"/>
            <p:cNvSpPr txBox="1"/>
            <p:nvPr/>
          </p:nvSpPr>
          <p:spPr>
            <a:xfrm>
              <a:off x="3891618" y="171735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891618" y="20627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91618" y="243173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891618" y="278892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377486" y="1717353"/>
            <a:ext cx="486000" cy="1492198"/>
            <a:chOff x="3377486" y="1717353"/>
            <a:chExt cx="486000" cy="1492198"/>
          </a:xfrm>
        </p:grpSpPr>
        <p:sp>
          <p:nvSpPr>
            <p:cNvPr id="58" name="TextBox 57"/>
            <p:cNvSpPr txBox="1"/>
            <p:nvPr/>
          </p:nvSpPr>
          <p:spPr>
            <a:xfrm>
              <a:off x="3377486" y="171735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377486" y="20627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377486" y="243173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377486" y="278892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901012" y="1717353"/>
            <a:ext cx="486000" cy="1492198"/>
            <a:chOff x="2901012" y="1717353"/>
            <a:chExt cx="486000" cy="1492198"/>
          </a:xfrm>
        </p:grpSpPr>
        <p:sp>
          <p:nvSpPr>
            <p:cNvPr id="59" name="TextBox 58"/>
            <p:cNvSpPr txBox="1"/>
            <p:nvPr/>
          </p:nvSpPr>
          <p:spPr>
            <a:xfrm>
              <a:off x="2901012" y="171735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901012" y="20627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01012" y="243173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901012" y="278892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435489" y="1717353"/>
            <a:ext cx="486000" cy="1492198"/>
            <a:chOff x="2399580" y="1717353"/>
            <a:chExt cx="486000" cy="1492198"/>
          </a:xfrm>
          <a:noFill/>
        </p:grpSpPr>
        <p:sp>
          <p:nvSpPr>
            <p:cNvPr id="60" name="TextBox 59"/>
            <p:cNvSpPr txBox="1"/>
            <p:nvPr/>
          </p:nvSpPr>
          <p:spPr>
            <a:xfrm>
              <a:off x="2399580" y="1717353"/>
              <a:ext cx="486000" cy="420628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399580" y="2062778"/>
              <a:ext cx="486000" cy="420628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399580" y="2431733"/>
              <a:ext cx="486000" cy="420628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399580" y="2788923"/>
              <a:ext cx="486000" cy="420628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1534208" y="1717353"/>
            <a:ext cx="42294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500166" y="206277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500166" y="243173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500166" y="278892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005489" y="1709652"/>
            <a:ext cx="414568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961836" y="2057517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966894" y="243173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946919" y="2783780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108556" y="1032657"/>
            <a:ext cx="261458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90574" y="1452555"/>
            <a:ext cx="108109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访问请求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86296" y="1095365"/>
            <a:ext cx="87106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90574" y="3238505"/>
            <a:ext cx="143828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缺页状态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990574" y="3667133"/>
            <a:ext cx="129541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每页的下次访问时间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390318" y="3586175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a=7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376029" y="3768739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b=6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347453" y="3948128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c=9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364043" y="4125926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 anchor="t" anchorCtr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d=10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518037" y="1556793"/>
            <a:ext cx="234000" cy="1980775"/>
            <a:chOff x="4518037" y="1556793"/>
            <a:chExt cx="234000" cy="1980775"/>
          </a:xfrm>
        </p:grpSpPr>
        <p:sp>
          <p:nvSpPr>
            <p:cNvPr id="117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18" name="Oval 101"/>
            <p:cNvSpPr/>
            <p:nvPr/>
          </p:nvSpPr>
          <p:spPr bwMode="auto">
            <a:xfrm>
              <a:off x="4518037" y="1556793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319025" y="1717353"/>
            <a:ext cx="557293" cy="1492198"/>
            <a:chOff x="4319025" y="1717353"/>
            <a:chExt cx="557293" cy="1492198"/>
          </a:xfrm>
        </p:grpSpPr>
        <p:sp>
          <p:nvSpPr>
            <p:cNvPr id="56" name="TextBox 55"/>
            <p:cNvSpPr txBox="1"/>
            <p:nvPr/>
          </p:nvSpPr>
          <p:spPr>
            <a:xfrm>
              <a:off x="4390318" y="171735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390318" y="20627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90318" y="243173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390318" y="278892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9" name="AutoShape 98"/>
            <p:cNvSpPr/>
            <p:nvPr/>
          </p:nvSpPr>
          <p:spPr bwMode="auto">
            <a:xfrm>
              <a:off x="4319025" y="3073967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</a:ln>
          </p:spPr>
          <p:txBody>
            <a:bodyPr wrap="none" anchor="ctr"/>
            <a:lstStyle/>
            <a:p>
              <a:endParaRPr lang="en-US" sz="3200">
                <a:solidFill>
                  <a:srgbClr val="7030A0"/>
                </a:solidFill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1017119" y="2138695"/>
            <a:ext cx="430887" cy="1075997"/>
          </a:xfrm>
          <a:prstGeom prst="rect">
            <a:avLst/>
          </a:prstGeom>
          <a:noFill/>
          <a:effectLst/>
        </p:spPr>
        <p:txBody>
          <a:bodyPr vert="eaVert"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物理帧号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TextBox 79"/>
          <p:cNvSpPr txBox="1"/>
          <p:nvPr/>
        </p:nvSpPr>
        <p:spPr>
          <a:xfrm>
            <a:off x="2435489" y="2426472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TextBox 58"/>
          <p:cNvSpPr txBox="1"/>
          <p:nvPr/>
        </p:nvSpPr>
        <p:spPr>
          <a:xfrm>
            <a:off x="2899497" y="1712092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" name="TextBox 89"/>
          <p:cNvSpPr txBox="1"/>
          <p:nvPr/>
        </p:nvSpPr>
        <p:spPr>
          <a:xfrm>
            <a:off x="3377748" y="2783780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" name="TextBox 66"/>
          <p:cNvSpPr txBox="1"/>
          <p:nvPr/>
        </p:nvSpPr>
        <p:spPr>
          <a:xfrm>
            <a:off x="3891618" y="2064392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4" name="TextBox 23"/>
          <p:cNvSpPr txBox="1"/>
          <p:nvPr/>
        </p:nvSpPr>
        <p:spPr>
          <a:xfrm>
            <a:off x="5385378" y="103704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TextBox 23"/>
          <p:cNvSpPr txBox="1"/>
          <p:nvPr/>
        </p:nvSpPr>
        <p:spPr>
          <a:xfrm>
            <a:off x="4897575" y="1036567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TextBox 23"/>
          <p:cNvSpPr txBox="1"/>
          <p:nvPr/>
        </p:nvSpPr>
        <p:spPr>
          <a:xfrm>
            <a:off x="6390582" y="103126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TextBox 113"/>
          <p:cNvSpPr txBox="1"/>
          <p:nvPr/>
        </p:nvSpPr>
        <p:spPr>
          <a:xfrm>
            <a:off x="4364043" y="4126058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 anchor="t" anchorCtr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d=10</a:t>
            </a:r>
            <a:endParaRPr lang="zh-CN" altLang="en-US" sz="20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TextBox 23"/>
          <p:cNvSpPr txBox="1"/>
          <p:nvPr/>
        </p:nvSpPr>
        <p:spPr>
          <a:xfrm>
            <a:off x="6732270" y="987425"/>
            <a:ext cx="800100" cy="40830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0" name="TextBox 66"/>
          <p:cNvSpPr txBox="1"/>
          <p:nvPr/>
        </p:nvSpPr>
        <p:spPr>
          <a:xfrm>
            <a:off x="4897575" y="2064392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1" name="TextBox 66"/>
          <p:cNvSpPr txBox="1"/>
          <p:nvPr/>
        </p:nvSpPr>
        <p:spPr>
          <a:xfrm>
            <a:off x="5383575" y="1714649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TextBox 66"/>
          <p:cNvSpPr txBox="1"/>
          <p:nvPr/>
        </p:nvSpPr>
        <p:spPr>
          <a:xfrm>
            <a:off x="5895594" y="2064392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" name="TextBox 66"/>
          <p:cNvSpPr txBox="1"/>
          <p:nvPr/>
        </p:nvSpPr>
        <p:spPr>
          <a:xfrm>
            <a:off x="6392485" y="242722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4" name="组合 133"/>
          <p:cNvGrpSpPr/>
          <p:nvPr/>
        </p:nvGrpSpPr>
        <p:grpSpPr>
          <a:xfrm>
            <a:off x="7026490" y="1563618"/>
            <a:ext cx="234000" cy="1980775"/>
            <a:chOff x="4518037" y="1556793"/>
            <a:chExt cx="234000" cy="1980775"/>
          </a:xfrm>
        </p:grpSpPr>
        <p:sp>
          <p:nvSpPr>
            <p:cNvPr id="135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36" name="Oval 101"/>
            <p:cNvSpPr/>
            <p:nvPr/>
          </p:nvSpPr>
          <p:spPr bwMode="auto">
            <a:xfrm>
              <a:off x="4518037" y="1556793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sp>
        <p:nvSpPr>
          <p:cNvPr id="137" name="TextBox 110"/>
          <p:cNvSpPr txBox="1"/>
          <p:nvPr/>
        </p:nvSpPr>
        <p:spPr>
          <a:xfrm>
            <a:off x="6892675" y="3614985"/>
            <a:ext cx="824624" cy="787075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lnSpc>
                <a:spcPts val="1200"/>
              </a:lnSpc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a=?</a:t>
            </a:r>
          </a:p>
          <a:p>
            <a:pPr marL="342900" indent="-342900">
              <a:lnSpc>
                <a:spcPts val="1200"/>
              </a:lnSpc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b=?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200"/>
              </a:lnSpc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c=?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200"/>
              </a:lnSpc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d=?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4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6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bldLvl="0" animBg="1"/>
      <p:bldP spid="112" grpId="0" bldLvl="0" animBg="1"/>
      <p:bldP spid="113" grpId="0" bldLvl="0" animBg="1"/>
      <p:bldP spid="114" grpId="0" bldLvl="0" animBg="1"/>
      <p:bldP spid="95" grpId="0" bldLvl="0" animBg="1"/>
      <p:bldP spid="95" grpId="1" bldLvl="0" animBg="1"/>
      <p:bldP spid="95" grpId="2" bldLvl="0" animBg="1"/>
      <p:bldP spid="116" grpId="0" bldLvl="0" animBg="1"/>
      <p:bldP spid="116" grpId="1" bldLvl="0" animBg="1"/>
      <p:bldP spid="116" grpId="2" bldLvl="0" animBg="1"/>
      <p:bldP spid="121" grpId="0" bldLvl="0" animBg="1"/>
      <p:bldP spid="121" grpId="1" bldLvl="0" animBg="1"/>
      <p:bldP spid="121" grpId="2" bldLvl="0" animBg="1"/>
      <p:bldP spid="122" grpId="0" bldLvl="0" animBg="1"/>
      <p:bldP spid="122" grpId="1" bldLvl="0" animBg="1"/>
      <p:bldP spid="122" grpId="2" bldLvl="0" animBg="1"/>
      <p:bldP spid="124" grpId="0" bldLvl="0" animBg="1"/>
      <p:bldP spid="124" grpId="1" bldLvl="0" animBg="1"/>
      <p:bldP spid="124" grpId="2" bldLvl="0" animBg="1"/>
      <p:bldP spid="125" grpId="0" bldLvl="0" animBg="1"/>
      <p:bldP spid="125" grpId="1" bldLvl="0" animBg="1"/>
      <p:bldP spid="125" grpId="2" bldLvl="0" animBg="1"/>
      <p:bldP spid="126" grpId="0" bldLvl="0" animBg="1"/>
      <p:bldP spid="126" grpId="1" bldLvl="0" animBg="1"/>
      <p:bldP spid="126" grpId="2" bldLvl="0" animBg="1"/>
      <p:bldP spid="127" grpId="0" bldLvl="0" animBg="1"/>
      <p:bldP spid="128" grpId="0" bldLvl="0" animBg="1"/>
      <p:bldP spid="128" grpId="1" bldLvl="0" animBg="1"/>
      <p:bldP spid="128" grpId="2" bldLvl="0" animBg="1"/>
      <p:bldP spid="130" grpId="0" bldLvl="0" animBg="1"/>
      <p:bldP spid="130" grpId="1" bldLvl="0" animBg="1"/>
      <p:bldP spid="130" grpId="2" bldLvl="0" animBg="1"/>
      <p:bldP spid="131" grpId="0" bldLvl="0" animBg="1"/>
      <p:bldP spid="131" grpId="1" bldLvl="0" animBg="1"/>
      <p:bldP spid="131" grpId="2" bldLvl="0" animBg="1"/>
      <p:bldP spid="132" grpId="0" bldLvl="0" animBg="1"/>
      <p:bldP spid="132" grpId="1" bldLvl="0" animBg="1"/>
      <p:bldP spid="132" grpId="2" bldLvl="0" animBg="1"/>
      <p:bldP spid="133" grpId="0" bldLvl="0" animBg="1"/>
      <p:bldP spid="133" grpId="1" bldLvl="0" animBg="1"/>
      <p:bldP spid="133" grpId="2" bldLvl="0" animBg="1"/>
      <p:bldP spid="13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先进先出算法</a:t>
            </a:r>
            <a:r>
              <a:rPr lang="zh-TW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TW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First-In First-Out, FIFO</a:t>
            </a:r>
            <a:r>
              <a:rPr lang="zh-TW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99592" y="993720"/>
            <a:ext cx="4944215" cy="719113"/>
            <a:chOff x="844524" y="747700"/>
            <a:chExt cx="4944215" cy="719113"/>
          </a:xfrm>
        </p:grpSpPr>
        <p:sp>
          <p:nvSpPr>
            <p:cNvPr id="10" name="TextBox 9"/>
            <p:cNvSpPr txBox="1"/>
            <p:nvPr/>
          </p:nvSpPr>
          <p:spPr>
            <a:xfrm>
              <a:off x="1175432" y="747700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defTabSz="-635">
                <a:lnSpc>
                  <a:spcPct val="95000"/>
                </a:lnSpc>
                <a:spcBef>
                  <a:spcPct val="0"/>
                </a:spcBef>
                <a:tabLst>
                  <a:tab pos="71564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思路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31021" y="1097481"/>
              <a:ext cx="435771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选择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在内存驻留时间最长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的页面进行置换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19520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9" name="TextBox 48"/>
            <p:cNvSpPr txBox="1"/>
            <p:nvPr/>
          </p:nvSpPr>
          <p:spPr>
            <a:xfrm>
              <a:off x="844524" y="7477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99592" y="1662591"/>
            <a:ext cx="6584996" cy="1296303"/>
            <a:chOff x="844524" y="1416571"/>
            <a:chExt cx="6584996" cy="1296303"/>
          </a:xfrm>
        </p:grpSpPr>
        <p:sp>
          <p:nvSpPr>
            <p:cNvPr id="18" name="TextBox 17"/>
            <p:cNvSpPr txBox="1"/>
            <p:nvPr/>
          </p:nvSpPr>
          <p:spPr>
            <a:xfrm>
              <a:off x="1175432" y="1416571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defTabSz="-635">
                <a:lnSpc>
                  <a:spcPct val="95000"/>
                </a:lnSpc>
                <a:spcBef>
                  <a:spcPct val="0"/>
                </a:spcBef>
                <a:tabLst>
                  <a:tab pos="71564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实现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31020" y="1740423"/>
              <a:ext cx="549843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维护一个记录所有位于内存中的逻辑页面链表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31021" y="2031799"/>
              <a:ext cx="599849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链表元素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按驻留内存的时间排序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，链首最长，链尾最短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125182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8494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8" name="TextBox 47"/>
            <p:cNvSpPr txBox="1"/>
            <p:nvPr/>
          </p:nvSpPr>
          <p:spPr>
            <a:xfrm>
              <a:off x="844524" y="141657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31020" y="2343542"/>
              <a:ext cx="585562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出现缺页时，选择链首页面进行置换，新页面加到链尾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452551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914231" y="2900733"/>
            <a:ext cx="7070423" cy="1543225"/>
            <a:chOff x="859163" y="2654713"/>
            <a:chExt cx="7070423" cy="1543225"/>
          </a:xfrm>
        </p:grpSpPr>
        <p:sp>
          <p:nvSpPr>
            <p:cNvPr id="31" name="TextBox 30"/>
            <p:cNvSpPr txBox="1"/>
            <p:nvPr/>
          </p:nvSpPr>
          <p:spPr>
            <a:xfrm>
              <a:off x="1435783" y="3828606"/>
              <a:ext cx="2921903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很少单独使用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914" y="389835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TextBox 18"/>
            <p:cNvSpPr txBox="1"/>
            <p:nvPr/>
          </p:nvSpPr>
          <p:spPr>
            <a:xfrm>
              <a:off x="1177724" y="2654713"/>
              <a:ext cx="1465450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defTabSz="-635">
                <a:lnSpc>
                  <a:spcPct val="95000"/>
                </a:lnSpc>
                <a:spcBef>
                  <a:spcPct val="0"/>
                </a:spcBef>
                <a:tabLst>
                  <a:tab pos="71564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特征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31021" y="2963025"/>
              <a:ext cx="271235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实现简单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31021" y="3252481"/>
              <a:ext cx="4426863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性能较差，调出的页面可能是经常访问的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3346497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0" name="图片 3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30646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5" name="TextBox 44"/>
            <p:cNvSpPr txBox="1"/>
            <p:nvPr/>
          </p:nvSpPr>
          <p:spPr>
            <a:xfrm>
              <a:off x="859163" y="265471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31021" y="3529472"/>
              <a:ext cx="649856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进程分配物理页面数增加时，缺页并不一定减少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CN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Belady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现象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3623488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FIFO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83506" y="1120412"/>
            <a:ext cx="2395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个页帧中执行：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988811" y="1447439"/>
            <a:ext cx="3583189" cy="369332"/>
            <a:chOff x="988811" y="1447439"/>
            <a:chExt cx="3583189" cy="369332"/>
          </a:xfrm>
        </p:grpSpPr>
        <p:sp>
          <p:nvSpPr>
            <p:cNvPr id="133" name="TextBox 132"/>
            <p:cNvSpPr txBox="1"/>
            <p:nvPr/>
          </p:nvSpPr>
          <p:spPr>
            <a:xfrm>
              <a:off x="1123274" y="1447439"/>
              <a:ext cx="3448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假定初始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a-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＞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b-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＞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c-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＞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顺序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4" name="图片 13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8811" y="1556448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" name="组合 1"/>
          <p:cNvGrpSpPr/>
          <p:nvPr/>
        </p:nvGrpSpPr>
        <p:grpSpPr>
          <a:xfrm>
            <a:off x="4560239" y="879624"/>
            <a:ext cx="1836384" cy="1302789"/>
            <a:chOff x="4560239" y="879624"/>
            <a:chExt cx="1836384" cy="1302789"/>
          </a:xfrm>
        </p:grpSpPr>
        <p:sp>
          <p:nvSpPr>
            <p:cNvPr id="24" name="TextBox 23"/>
            <p:cNvSpPr txBox="1"/>
            <p:nvPr/>
          </p:nvSpPr>
          <p:spPr>
            <a:xfrm>
              <a:off x="5322023" y="879624"/>
              <a:ext cx="486000" cy="29751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20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6" name="矩形 165"/>
            <p:cNvSpPr/>
            <p:nvPr/>
          </p:nvSpPr>
          <p:spPr>
            <a:xfrm>
              <a:off x="5197561" y="965349"/>
              <a:ext cx="720000" cy="864000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8" name="直接连接符 167"/>
            <p:cNvCxnSpPr>
              <a:stCxn id="166" idx="1"/>
              <a:endCxn id="166" idx="3"/>
            </p:cNvCxnSpPr>
            <p:nvPr/>
          </p:nvCxnSpPr>
          <p:spPr>
            <a:xfrm rot="10800000" flipH="1">
              <a:off x="5197561" y="1397349"/>
              <a:ext cx="72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 rot="10800000" flipH="1">
              <a:off x="5197561" y="1179663"/>
              <a:ext cx="72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 rot="10800000" flipH="1">
              <a:off x="5197561" y="1608291"/>
              <a:ext cx="72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箭头连接符 171"/>
            <p:cNvCxnSpPr/>
            <p:nvPr/>
          </p:nvCxnSpPr>
          <p:spPr>
            <a:xfrm>
              <a:off x="4560239" y="1070125"/>
              <a:ext cx="500066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/>
            <p:cNvSpPr txBox="1"/>
            <p:nvPr/>
          </p:nvSpPr>
          <p:spPr>
            <a:xfrm>
              <a:off x="5322023" y="1103463"/>
              <a:ext cx="486000" cy="29751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20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5322023" y="1308252"/>
              <a:ext cx="486000" cy="29751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20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4891083" y="1813081"/>
              <a:ext cx="1505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访问页面链表</a:t>
              </a:r>
              <a:endParaRPr lang="zh-CN" altLang="en-US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58224" y="2268690"/>
            <a:ext cx="6491829" cy="2599010"/>
            <a:chOff x="358224" y="2268690"/>
            <a:chExt cx="6491829" cy="2599010"/>
          </a:xfrm>
        </p:grpSpPr>
        <p:sp>
          <p:nvSpPr>
            <p:cNvPr id="8" name="矩形 7"/>
            <p:cNvSpPr/>
            <p:nvPr/>
          </p:nvSpPr>
          <p:spPr>
            <a:xfrm>
              <a:off x="358224" y="2347700"/>
              <a:ext cx="6429420" cy="2520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429662" y="2704890"/>
              <a:ext cx="6286544" cy="1588"/>
            </a:xfrm>
            <a:prstGeom prst="line">
              <a:avLst/>
            </a:prstGeom>
            <a:ln w="158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429662" y="3062080"/>
              <a:ext cx="6286544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429662" y="4490840"/>
              <a:ext cx="6286544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5400000">
              <a:off x="763044" y="3756622"/>
              <a:ext cx="1285884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5400000">
              <a:off x="835273" y="3400226"/>
              <a:ext cx="2000264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115226" y="2268690"/>
              <a:ext cx="734827" cy="420628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74812" y="2268690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01380" y="2268690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93598" y="2268690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94898" y="2268690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80766" y="2268690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04292" y="2268690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02860" y="2268690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58102" y="25794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93862" y="25794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95162" y="25794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87380" y="25794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01380" y="25794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93598" y="25794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94898" y="25794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780766" y="25794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04292" y="25794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802860" y="25794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903446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03446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903446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903446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370174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370174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370174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370174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360428" y="2271500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93855" y="2666790"/>
              <a:ext cx="1098348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4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访问请求</a:t>
              </a:r>
              <a:endParaRPr lang="zh-CN" altLang="en-US" sz="2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9576" y="2309600"/>
              <a:ext cx="87106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4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时间</a:t>
              </a:r>
              <a:endParaRPr lang="zh-CN" altLang="en-US" sz="2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93855" y="4452740"/>
              <a:ext cx="1169786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4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缺页状态</a:t>
              </a:r>
              <a:endParaRPr lang="zh-CN" altLang="en-US" sz="2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29924" y="3352930"/>
              <a:ext cx="430887" cy="1063587"/>
            </a:xfrm>
            <a:prstGeom prst="rect">
              <a:avLst/>
            </a:prstGeom>
            <a:noFill/>
            <a:effectLst/>
          </p:spPr>
          <p:txBody>
            <a:bodyPr vert="eaVert"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400" b="1" baseline="-2500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物理帧号</a:t>
              </a:r>
              <a:endParaRPr lang="zh-CN" altLang="en-US" sz="2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4778351" y="2268690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254604" y="2268690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835086" y="796019"/>
            <a:ext cx="900542" cy="1991755"/>
            <a:chOff x="6835086" y="796019"/>
            <a:chExt cx="900542" cy="1991755"/>
          </a:xfrm>
        </p:grpSpPr>
        <p:sp>
          <p:nvSpPr>
            <p:cNvPr id="135" name="矩形 134"/>
            <p:cNvSpPr/>
            <p:nvPr/>
          </p:nvSpPr>
          <p:spPr>
            <a:xfrm>
              <a:off x="6865860" y="796019"/>
              <a:ext cx="739460" cy="36973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99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6865860" y="1153209"/>
              <a:ext cx="739460" cy="36973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6865860" y="1510399"/>
              <a:ext cx="739460" cy="36973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6865860" y="1867589"/>
              <a:ext cx="739460" cy="36973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99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5" name="组合 144"/>
            <p:cNvGrpSpPr/>
            <p:nvPr/>
          </p:nvGrpSpPr>
          <p:grpSpPr>
            <a:xfrm>
              <a:off x="6865860" y="862688"/>
              <a:ext cx="739460" cy="224190"/>
              <a:chOff x="7000892" y="495279"/>
              <a:chExt cx="720000" cy="218290"/>
            </a:xfrm>
          </p:grpSpPr>
          <p:cxnSp>
            <p:nvCxnSpPr>
              <p:cNvPr id="141" name="直接连接符 140"/>
              <p:cNvCxnSpPr/>
              <p:nvPr/>
            </p:nvCxnSpPr>
            <p:spPr>
              <a:xfrm rot="10800000" flipH="1">
                <a:off x="7000892" y="495279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 rot="10800000" flipH="1">
                <a:off x="7000892" y="564343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/>
              <p:cNvCxnSpPr/>
              <p:nvPr/>
            </p:nvCxnSpPr>
            <p:spPr>
              <a:xfrm rot="10800000" flipH="1">
                <a:off x="7000892" y="640544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连接符 143"/>
              <p:cNvCxnSpPr/>
              <p:nvPr/>
            </p:nvCxnSpPr>
            <p:spPr>
              <a:xfrm rot="10800000" flipH="1">
                <a:off x="7000892" y="711981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组合 145"/>
            <p:cNvGrpSpPr/>
            <p:nvPr/>
          </p:nvGrpSpPr>
          <p:grpSpPr>
            <a:xfrm>
              <a:off x="6865860" y="1224647"/>
              <a:ext cx="739460" cy="224190"/>
              <a:chOff x="7000892" y="495279"/>
              <a:chExt cx="720000" cy="218290"/>
            </a:xfrm>
          </p:grpSpPr>
          <p:cxnSp>
            <p:nvCxnSpPr>
              <p:cNvPr id="147" name="直接连接符 146"/>
              <p:cNvCxnSpPr/>
              <p:nvPr/>
            </p:nvCxnSpPr>
            <p:spPr>
              <a:xfrm rot="10800000" flipH="1">
                <a:off x="7000892" y="495279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 rot="10800000" flipH="1">
                <a:off x="7000892" y="564343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/>
              <p:nvPr/>
            </p:nvCxnSpPr>
            <p:spPr>
              <a:xfrm rot="10800000" flipH="1">
                <a:off x="7000892" y="640544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 rot="10800000" flipH="1">
                <a:off x="7000892" y="711981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组合 150"/>
            <p:cNvGrpSpPr/>
            <p:nvPr/>
          </p:nvGrpSpPr>
          <p:grpSpPr>
            <a:xfrm>
              <a:off x="6865860" y="1581837"/>
              <a:ext cx="739460" cy="224190"/>
              <a:chOff x="7000892" y="495279"/>
              <a:chExt cx="720000" cy="218290"/>
            </a:xfrm>
          </p:grpSpPr>
          <p:cxnSp>
            <p:nvCxnSpPr>
              <p:cNvPr id="152" name="直接连接符 151"/>
              <p:cNvCxnSpPr/>
              <p:nvPr/>
            </p:nvCxnSpPr>
            <p:spPr>
              <a:xfrm rot="10800000" flipH="1">
                <a:off x="7000892" y="495279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/>
              <p:nvPr/>
            </p:nvCxnSpPr>
            <p:spPr>
              <a:xfrm rot="10800000" flipH="1">
                <a:off x="7000892" y="564343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 rot="10800000" flipH="1">
                <a:off x="7000892" y="640544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/>
              <p:nvPr/>
            </p:nvCxnSpPr>
            <p:spPr>
              <a:xfrm rot="10800000" flipH="1">
                <a:off x="7000892" y="711981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组合 155"/>
            <p:cNvGrpSpPr/>
            <p:nvPr/>
          </p:nvGrpSpPr>
          <p:grpSpPr>
            <a:xfrm>
              <a:off x="6865860" y="1939027"/>
              <a:ext cx="739460" cy="224190"/>
              <a:chOff x="7000892" y="495279"/>
              <a:chExt cx="720000" cy="218290"/>
            </a:xfrm>
          </p:grpSpPr>
          <p:cxnSp>
            <p:nvCxnSpPr>
              <p:cNvPr id="157" name="直接连接符 156"/>
              <p:cNvCxnSpPr/>
              <p:nvPr/>
            </p:nvCxnSpPr>
            <p:spPr>
              <a:xfrm rot="10800000" flipH="1">
                <a:off x="7000892" y="495279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/>
              <p:nvPr/>
            </p:nvCxnSpPr>
            <p:spPr>
              <a:xfrm rot="10800000" flipH="1">
                <a:off x="7000892" y="564343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/>
              <p:nvPr/>
            </p:nvCxnSpPr>
            <p:spPr>
              <a:xfrm rot="10800000" flipH="1">
                <a:off x="7000892" y="640544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/>
              <p:cNvCxnSpPr/>
              <p:nvPr/>
            </p:nvCxnSpPr>
            <p:spPr>
              <a:xfrm rot="10800000" flipH="1">
                <a:off x="7000892" y="711981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6835086" y="2264554"/>
              <a:ext cx="9005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进程占用物理内存</a:t>
              </a:r>
              <a:endParaRPr lang="zh-CN" altLang="en-US" sz="14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802860" y="2950638"/>
            <a:ext cx="486000" cy="1492198"/>
            <a:chOff x="1802860" y="2950638"/>
            <a:chExt cx="486000" cy="1492198"/>
          </a:xfrm>
        </p:grpSpPr>
        <p:sp>
          <p:nvSpPr>
            <p:cNvPr id="161" name="TextBox 59"/>
            <p:cNvSpPr txBox="1"/>
            <p:nvPr/>
          </p:nvSpPr>
          <p:spPr>
            <a:xfrm>
              <a:off x="1802860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2" name="TextBox 69"/>
            <p:cNvSpPr txBox="1"/>
            <p:nvPr/>
          </p:nvSpPr>
          <p:spPr>
            <a:xfrm>
              <a:off x="1802860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3" name="TextBox 79"/>
            <p:cNvSpPr txBox="1"/>
            <p:nvPr/>
          </p:nvSpPr>
          <p:spPr>
            <a:xfrm>
              <a:off x="1802860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" name="TextBox 91"/>
            <p:cNvSpPr txBox="1"/>
            <p:nvPr/>
          </p:nvSpPr>
          <p:spPr>
            <a:xfrm>
              <a:off x="1802860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304292" y="2950638"/>
            <a:ext cx="486000" cy="1492198"/>
            <a:chOff x="2304292" y="2950638"/>
            <a:chExt cx="486000" cy="1492198"/>
          </a:xfrm>
        </p:grpSpPr>
        <p:sp>
          <p:nvSpPr>
            <p:cNvPr id="165" name="TextBox 58"/>
            <p:cNvSpPr txBox="1"/>
            <p:nvPr/>
          </p:nvSpPr>
          <p:spPr>
            <a:xfrm>
              <a:off x="2304292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7" name="TextBox 68"/>
            <p:cNvSpPr txBox="1"/>
            <p:nvPr/>
          </p:nvSpPr>
          <p:spPr>
            <a:xfrm>
              <a:off x="2304292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" name="TextBox 78"/>
            <p:cNvSpPr txBox="1"/>
            <p:nvPr/>
          </p:nvSpPr>
          <p:spPr>
            <a:xfrm>
              <a:off x="2304292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8" name="TextBox 90"/>
            <p:cNvSpPr txBox="1"/>
            <p:nvPr/>
          </p:nvSpPr>
          <p:spPr>
            <a:xfrm>
              <a:off x="2304292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780766" y="2950638"/>
            <a:ext cx="486000" cy="1492198"/>
            <a:chOff x="2780766" y="2950638"/>
            <a:chExt cx="486000" cy="1492198"/>
          </a:xfrm>
        </p:grpSpPr>
        <p:sp>
          <p:nvSpPr>
            <p:cNvPr id="180" name="TextBox 57"/>
            <p:cNvSpPr txBox="1"/>
            <p:nvPr/>
          </p:nvSpPr>
          <p:spPr>
            <a:xfrm>
              <a:off x="2780766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1" name="TextBox 67"/>
            <p:cNvSpPr txBox="1"/>
            <p:nvPr/>
          </p:nvSpPr>
          <p:spPr>
            <a:xfrm>
              <a:off x="2780766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2" name="TextBox 77"/>
            <p:cNvSpPr txBox="1"/>
            <p:nvPr/>
          </p:nvSpPr>
          <p:spPr>
            <a:xfrm>
              <a:off x="2780766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3" name="TextBox 89"/>
            <p:cNvSpPr txBox="1"/>
            <p:nvPr/>
          </p:nvSpPr>
          <p:spPr>
            <a:xfrm>
              <a:off x="2780766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294898" y="2950638"/>
            <a:ext cx="486000" cy="1492198"/>
            <a:chOff x="3294898" y="2950638"/>
            <a:chExt cx="486000" cy="1492198"/>
          </a:xfrm>
        </p:grpSpPr>
        <p:sp>
          <p:nvSpPr>
            <p:cNvPr id="184" name="TextBox 56"/>
            <p:cNvSpPr txBox="1"/>
            <p:nvPr/>
          </p:nvSpPr>
          <p:spPr>
            <a:xfrm>
              <a:off x="3294898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5" name="TextBox 66"/>
            <p:cNvSpPr txBox="1"/>
            <p:nvPr/>
          </p:nvSpPr>
          <p:spPr>
            <a:xfrm>
              <a:off x="3294898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6" name="TextBox 76"/>
            <p:cNvSpPr txBox="1"/>
            <p:nvPr/>
          </p:nvSpPr>
          <p:spPr>
            <a:xfrm>
              <a:off x="3294898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7" name="TextBox 88"/>
            <p:cNvSpPr txBox="1"/>
            <p:nvPr/>
          </p:nvSpPr>
          <p:spPr>
            <a:xfrm>
              <a:off x="3294898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928192" y="2787428"/>
            <a:ext cx="234000" cy="1985000"/>
            <a:chOff x="3928192" y="2787428"/>
            <a:chExt cx="234000" cy="1985000"/>
          </a:xfrm>
        </p:grpSpPr>
        <p:sp>
          <p:nvSpPr>
            <p:cNvPr id="188" name="AutoShape 100"/>
            <p:cNvSpPr>
              <a:spLocks noChangeArrowheads="1"/>
            </p:cNvSpPr>
            <p:nvPr/>
          </p:nvSpPr>
          <p:spPr bwMode="auto">
            <a:xfrm>
              <a:off x="3966292" y="459242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89" name="Oval 101"/>
            <p:cNvSpPr/>
            <p:nvPr/>
          </p:nvSpPr>
          <p:spPr bwMode="auto">
            <a:xfrm>
              <a:off x="3928192" y="2787428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917724" y="2787428"/>
            <a:ext cx="236924" cy="1985000"/>
            <a:chOff x="4917724" y="2787428"/>
            <a:chExt cx="236924" cy="1985000"/>
          </a:xfrm>
        </p:grpSpPr>
        <p:sp>
          <p:nvSpPr>
            <p:cNvPr id="190" name="Oval 101"/>
            <p:cNvSpPr/>
            <p:nvPr/>
          </p:nvSpPr>
          <p:spPr bwMode="auto">
            <a:xfrm>
              <a:off x="4917724" y="2787428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  <p:sp>
          <p:nvSpPr>
            <p:cNvPr id="191" name="AutoShape 100"/>
            <p:cNvSpPr>
              <a:spLocks noChangeArrowheads="1"/>
            </p:cNvSpPr>
            <p:nvPr/>
          </p:nvSpPr>
          <p:spPr bwMode="auto">
            <a:xfrm>
              <a:off x="4974648" y="459242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410915" y="2773678"/>
            <a:ext cx="236924" cy="1985000"/>
            <a:chOff x="5410915" y="2773678"/>
            <a:chExt cx="236924" cy="1985000"/>
          </a:xfrm>
        </p:grpSpPr>
        <p:sp>
          <p:nvSpPr>
            <p:cNvPr id="192" name="Oval 101"/>
            <p:cNvSpPr/>
            <p:nvPr/>
          </p:nvSpPr>
          <p:spPr bwMode="auto">
            <a:xfrm>
              <a:off x="5410915" y="2773678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  <p:sp>
          <p:nvSpPr>
            <p:cNvPr id="193" name="AutoShape 100"/>
            <p:cNvSpPr>
              <a:spLocks noChangeArrowheads="1"/>
            </p:cNvSpPr>
            <p:nvPr/>
          </p:nvSpPr>
          <p:spPr bwMode="auto">
            <a:xfrm>
              <a:off x="5467839" y="457867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924731" y="2787428"/>
            <a:ext cx="234000" cy="1985000"/>
            <a:chOff x="5924731" y="2787428"/>
            <a:chExt cx="234000" cy="1985000"/>
          </a:xfrm>
        </p:grpSpPr>
        <p:sp>
          <p:nvSpPr>
            <p:cNvPr id="194" name="Oval 101"/>
            <p:cNvSpPr/>
            <p:nvPr/>
          </p:nvSpPr>
          <p:spPr bwMode="auto">
            <a:xfrm>
              <a:off x="5924731" y="2787428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  <p:sp>
          <p:nvSpPr>
            <p:cNvPr id="195" name="AutoShape 100"/>
            <p:cNvSpPr>
              <a:spLocks noChangeArrowheads="1"/>
            </p:cNvSpPr>
            <p:nvPr/>
          </p:nvSpPr>
          <p:spPr bwMode="auto">
            <a:xfrm>
              <a:off x="5968273" y="459242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388130" y="2773678"/>
            <a:ext cx="234000" cy="1985000"/>
            <a:chOff x="6388130" y="2773678"/>
            <a:chExt cx="234000" cy="1985000"/>
          </a:xfrm>
        </p:grpSpPr>
        <p:sp>
          <p:nvSpPr>
            <p:cNvPr id="196" name="Oval 101"/>
            <p:cNvSpPr/>
            <p:nvPr/>
          </p:nvSpPr>
          <p:spPr bwMode="auto">
            <a:xfrm>
              <a:off x="6388130" y="2773678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  <p:sp>
          <p:nvSpPr>
            <p:cNvPr id="197" name="AutoShape 100"/>
            <p:cNvSpPr>
              <a:spLocks noChangeArrowheads="1"/>
            </p:cNvSpPr>
            <p:nvPr/>
          </p:nvSpPr>
          <p:spPr bwMode="auto">
            <a:xfrm>
              <a:off x="6431672" y="457867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3689528" y="2950638"/>
            <a:ext cx="590070" cy="1492198"/>
            <a:chOff x="3689528" y="2950638"/>
            <a:chExt cx="590070" cy="1492198"/>
          </a:xfrm>
        </p:grpSpPr>
        <p:sp>
          <p:nvSpPr>
            <p:cNvPr id="198" name="TextBox 55"/>
            <p:cNvSpPr txBox="1"/>
            <p:nvPr/>
          </p:nvSpPr>
          <p:spPr>
            <a:xfrm>
              <a:off x="3793598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9" name="TextBox 65"/>
            <p:cNvSpPr txBox="1"/>
            <p:nvPr/>
          </p:nvSpPr>
          <p:spPr>
            <a:xfrm>
              <a:off x="3793598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0" name="TextBox 75"/>
            <p:cNvSpPr txBox="1"/>
            <p:nvPr/>
          </p:nvSpPr>
          <p:spPr>
            <a:xfrm>
              <a:off x="3793598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1" name="TextBox 87"/>
            <p:cNvSpPr txBox="1"/>
            <p:nvPr/>
          </p:nvSpPr>
          <p:spPr>
            <a:xfrm>
              <a:off x="3793598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2" name="AutoShape 98"/>
            <p:cNvSpPr/>
            <p:nvPr/>
          </p:nvSpPr>
          <p:spPr bwMode="auto">
            <a:xfrm>
              <a:off x="3689528" y="3247322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4301380" y="2950638"/>
            <a:ext cx="486000" cy="1492198"/>
            <a:chOff x="4301380" y="2950638"/>
            <a:chExt cx="486000" cy="1492198"/>
          </a:xfrm>
        </p:grpSpPr>
        <p:sp>
          <p:nvSpPr>
            <p:cNvPr id="203" name="TextBox 54"/>
            <p:cNvSpPr txBox="1"/>
            <p:nvPr/>
          </p:nvSpPr>
          <p:spPr>
            <a:xfrm>
              <a:off x="4301380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4" name="TextBox 64"/>
            <p:cNvSpPr txBox="1"/>
            <p:nvPr/>
          </p:nvSpPr>
          <p:spPr>
            <a:xfrm>
              <a:off x="4301380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5" name="TextBox 74"/>
            <p:cNvSpPr txBox="1"/>
            <p:nvPr/>
          </p:nvSpPr>
          <p:spPr>
            <a:xfrm>
              <a:off x="4301380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6" name="TextBox 86"/>
            <p:cNvSpPr txBox="1"/>
            <p:nvPr/>
          </p:nvSpPr>
          <p:spPr>
            <a:xfrm>
              <a:off x="4301380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4689660" y="2950638"/>
            <a:ext cx="583720" cy="1492198"/>
            <a:chOff x="4689660" y="2950638"/>
            <a:chExt cx="583720" cy="1492198"/>
          </a:xfrm>
        </p:grpSpPr>
        <p:sp>
          <p:nvSpPr>
            <p:cNvPr id="207" name="TextBox 53"/>
            <p:cNvSpPr txBox="1"/>
            <p:nvPr/>
          </p:nvSpPr>
          <p:spPr>
            <a:xfrm>
              <a:off x="4787380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8" name="TextBox 63"/>
            <p:cNvSpPr txBox="1"/>
            <p:nvPr/>
          </p:nvSpPr>
          <p:spPr>
            <a:xfrm>
              <a:off x="4787380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9" name="TextBox 73"/>
            <p:cNvSpPr txBox="1"/>
            <p:nvPr/>
          </p:nvSpPr>
          <p:spPr>
            <a:xfrm>
              <a:off x="4787380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0" name="TextBox 85"/>
            <p:cNvSpPr txBox="1"/>
            <p:nvPr/>
          </p:nvSpPr>
          <p:spPr>
            <a:xfrm>
              <a:off x="4787380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1" name="AutoShape 98"/>
            <p:cNvSpPr/>
            <p:nvPr/>
          </p:nvSpPr>
          <p:spPr bwMode="auto">
            <a:xfrm>
              <a:off x="4689660" y="3591562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6173128" y="2950638"/>
            <a:ext cx="575300" cy="1492198"/>
            <a:chOff x="6173128" y="2950638"/>
            <a:chExt cx="575300" cy="1492198"/>
          </a:xfrm>
        </p:grpSpPr>
        <p:sp>
          <p:nvSpPr>
            <p:cNvPr id="212" name="TextBox 123"/>
            <p:cNvSpPr txBox="1"/>
            <p:nvPr/>
          </p:nvSpPr>
          <p:spPr>
            <a:xfrm>
              <a:off x="6262428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3" name="TextBox 124"/>
            <p:cNvSpPr txBox="1"/>
            <p:nvPr/>
          </p:nvSpPr>
          <p:spPr>
            <a:xfrm>
              <a:off x="6262428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4" name="TextBox 125"/>
            <p:cNvSpPr txBox="1"/>
            <p:nvPr/>
          </p:nvSpPr>
          <p:spPr>
            <a:xfrm>
              <a:off x="6262428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" name="TextBox 126"/>
            <p:cNvSpPr txBox="1"/>
            <p:nvPr/>
          </p:nvSpPr>
          <p:spPr>
            <a:xfrm>
              <a:off x="6262428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6" name="AutoShape 98"/>
            <p:cNvSpPr/>
            <p:nvPr/>
          </p:nvSpPr>
          <p:spPr bwMode="auto">
            <a:xfrm>
              <a:off x="6173128" y="3241643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5190018" y="2950638"/>
            <a:ext cx="591144" cy="1492198"/>
            <a:chOff x="5190018" y="2950638"/>
            <a:chExt cx="591144" cy="1492198"/>
          </a:xfrm>
        </p:grpSpPr>
        <p:sp>
          <p:nvSpPr>
            <p:cNvPr id="217" name="TextBox 52"/>
            <p:cNvSpPr txBox="1"/>
            <p:nvPr/>
          </p:nvSpPr>
          <p:spPr>
            <a:xfrm>
              <a:off x="5295162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8" name="TextBox 62"/>
            <p:cNvSpPr txBox="1"/>
            <p:nvPr/>
          </p:nvSpPr>
          <p:spPr>
            <a:xfrm>
              <a:off x="5295162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9" name="TextBox 72"/>
            <p:cNvSpPr txBox="1"/>
            <p:nvPr/>
          </p:nvSpPr>
          <p:spPr>
            <a:xfrm>
              <a:off x="5295162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0" name="TextBox 84"/>
            <p:cNvSpPr txBox="1"/>
            <p:nvPr/>
          </p:nvSpPr>
          <p:spPr>
            <a:xfrm>
              <a:off x="5295162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1" name="AutoShape 98"/>
            <p:cNvSpPr/>
            <p:nvPr/>
          </p:nvSpPr>
          <p:spPr bwMode="auto">
            <a:xfrm>
              <a:off x="5190018" y="3948752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5710417" y="2950638"/>
            <a:ext cx="569445" cy="1492198"/>
            <a:chOff x="5710417" y="2950638"/>
            <a:chExt cx="569445" cy="1492198"/>
          </a:xfrm>
        </p:grpSpPr>
        <p:sp>
          <p:nvSpPr>
            <p:cNvPr id="222" name="TextBox 51"/>
            <p:cNvSpPr txBox="1"/>
            <p:nvPr/>
          </p:nvSpPr>
          <p:spPr>
            <a:xfrm>
              <a:off x="5793862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3" name="TextBox 61"/>
            <p:cNvSpPr txBox="1"/>
            <p:nvPr/>
          </p:nvSpPr>
          <p:spPr>
            <a:xfrm>
              <a:off x="5793862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4" name="TextBox 71"/>
            <p:cNvSpPr txBox="1"/>
            <p:nvPr/>
          </p:nvSpPr>
          <p:spPr>
            <a:xfrm>
              <a:off x="5793862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" name="TextBox 83"/>
            <p:cNvSpPr txBox="1"/>
            <p:nvPr/>
          </p:nvSpPr>
          <p:spPr>
            <a:xfrm>
              <a:off x="5793862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6" name="AutoShape 98"/>
            <p:cNvSpPr/>
            <p:nvPr/>
          </p:nvSpPr>
          <p:spPr bwMode="auto">
            <a:xfrm>
              <a:off x="5710417" y="4319692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sp>
        <p:nvSpPr>
          <p:cNvPr id="227" name="TextBox 79"/>
          <p:cNvSpPr txBox="1"/>
          <p:nvPr/>
        </p:nvSpPr>
        <p:spPr>
          <a:xfrm>
            <a:off x="1802860" y="366373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8" name="TextBox 79"/>
          <p:cNvSpPr txBox="1"/>
          <p:nvPr/>
        </p:nvSpPr>
        <p:spPr>
          <a:xfrm>
            <a:off x="2304292" y="2948844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9" name="TextBox 79"/>
          <p:cNvSpPr txBox="1"/>
          <p:nvPr/>
        </p:nvSpPr>
        <p:spPr>
          <a:xfrm>
            <a:off x="2780766" y="402545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0" name="TextBox 79"/>
          <p:cNvSpPr txBox="1"/>
          <p:nvPr/>
        </p:nvSpPr>
        <p:spPr>
          <a:xfrm>
            <a:off x="3290204" y="3297554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1" name="TextBox 79"/>
          <p:cNvSpPr txBox="1"/>
          <p:nvPr/>
        </p:nvSpPr>
        <p:spPr>
          <a:xfrm>
            <a:off x="4306408" y="330558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227" grpId="0" bldLvl="0" animBg="1"/>
      <p:bldP spid="227" grpId="1" bldLvl="0" animBg="1"/>
      <p:bldP spid="227" grpId="2" bldLvl="0" animBg="1"/>
      <p:bldP spid="228" grpId="0" bldLvl="0" animBg="1"/>
      <p:bldP spid="228" grpId="1" bldLvl="0" animBg="1"/>
      <p:bldP spid="228" grpId="2" bldLvl="0" animBg="1"/>
      <p:bldP spid="229" grpId="0" bldLvl="0" animBg="1"/>
      <p:bldP spid="229" grpId="1" bldLvl="0" animBg="1"/>
      <p:bldP spid="229" grpId="2" bldLvl="0" animBg="1"/>
      <p:bldP spid="230" grpId="0" bldLvl="0" animBg="1"/>
      <p:bldP spid="230" grpId="1" bldLvl="0" animBg="1"/>
      <p:bldP spid="230" grpId="2" bldLvl="0" animBg="1"/>
      <p:bldP spid="231" grpId="0" bldLvl="0" animBg="1"/>
      <p:bldP spid="231" grpId="1" bldLvl="0" animBg="1"/>
      <p:bldP spid="231" grpId="2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4532</Words>
  <Application>Kingsoft Office WPP</Application>
  <PresentationFormat>全屏显示(16:9)</PresentationFormat>
  <Paragraphs>1938</Paragraphs>
  <Slides>47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8" baseType="lpstr">
      <vt:lpstr>Office 主题</vt:lpstr>
      <vt:lpstr>幻灯片 1</vt:lpstr>
      <vt:lpstr>幻灯片 2</vt:lpstr>
      <vt:lpstr>幻灯片 3</vt:lpstr>
      <vt:lpstr>页面置换算法分类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MECHREVO</cp:lastModifiedBy>
  <cp:revision>541</cp:revision>
  <dcterms:created xsi:type="dcterms:W3CDTF">2017-03-20T15:56:55Z</dcterms:created>
  <dcterms:modified xsi:type="dcterms:W3CDTF">2019-08-22T17:19:47Z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