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Stage A</a:t>
            </a:r>
          </a:p>
        </p:txBody>
      </p:sp>
      <p:sp>
        <p:nvSpPr>
          <p:cNvPr id="138" name="副标题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CAPTCHA, OCR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Shiyu Yi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</a:t>
            </a:r>
          </a:p>
        </p:txBody>
      </p:sp>
      <p:sp>
        <p:nvSpPr>
          <p:cNvPr id="178" name="内容占位符 2"/>
          <p:cNvSpPr txBox="1"/>
          <p:nvPr>
            <p:ph type="body" idx="1"/>
          </p:nvPr>
        </p:nvSpPr>
        <p:spPr>
          <a:xfrm>
            <a:off x="650239" y="1828744"/>
            <a:ext cx="12354562" cy="7924856"/>
          </a:xfrm>
          <a:prstGeom prst="rect">
            <a:avLst/>
          </a:prstGeom>
        </p:spPr>
        <p:txBody>
          <a:bodyPr/>
          <a:lstStyle/>
          <a:p>
            <a:pPr marL="462057" indent="-462057" defTabSz="1274470">
              <a:lnSpc>
                <a:spcPct val="90000"/>
              </a:lnSpc>
              <a:defRPr sz="4312"/>
            </a:pPr>
            <a:r>
              <a:t>Loss: MultiLabelSoftMarginLoss.</a:t>
            </a:r>
          </a:p>
          <a:p>
            <a:pPr marL="462057" indent="-462057" defTabSz="1274470">
              <a:lnSpc>
                <a:spcPct val="90000"/>
              </a:lnSpc>
              <a:defRPr sz="4312"/>
            </a:pPr>
            <a:r>
              <a:t>Optimizer: Adam with default.</a:t>
            </a:r>
          </a:p>
          <a:p>
            <a:pPr marL="462057" indent="-462057" defTabSz="1274470">
              <a:lnSpc>
                <a:spcPct val="90000"/>
              </a:lnSpc>
              <a:defRPr sz="4312"/>
            </a:pPr>
            <a:r>
              <a:t>Learning rate: 0.001 with reducing by 0.1 every 30 steps.</a:t>
            </a:r>
          </a:p>
          <a:p>
            <a:pPr marL="462057" indent="-462057" defTabSz="1274470">
              <a:lnSpc>
                <a:spcPct val="90000"/>
              </a:lnSpc>
              <a:defRPr sz="4312"/>
            </a:pPr>
            <a:r>
              <a:t>Other params: batch size 64, training epoch 100.</a:t>
            </a:r>
          </a:p>
          <a:p>
            <a:pPr marL="462057" indent="-462057" defTabSz="1274470">
              <a:lnSpc>
                <a:spcPct val="90000"/>
              </a:lnSpc>
              <a:defRPr sz="4312"/>
            </a:pPr>
            <a:r>
              <a:t>Earlystop: Best model selection with loss value.</a:t>
            </a:r>
          </a:p>
          <a:p>
            <a:pPr marL="462057" indent="-462057" defTabSz="1274470">
              <a:lnSpc>
                <a:spcPct val="90000"/>
              </a:lnSpc>
              <a:defRPr sz="4312"/>
            </a:pPr>
            <a:r>
              <a:t>Model save: As pkl file.</a:t>
            </a:r>
          </a:p>
          <a:p>
            <a:pPr marL="462057" indent="-462057" defTabSz="1274470">
              <a:lnSpc>
                <a:spcPct val="90000"/>
              </a:lnSpc>
              <a:defRPr sz="4312"/>
            </a:pPr>
            <a:r>
              <a:t>Hardware: Single NVIDIA 1080 Ti.</a:t>
            </a:r>
          </a:p>
          <a:p>
            <a:pPr marL="462057" indent="-462057" defTabSz="1274470">
              <a:lnSpc>
                <a:spcPct val="90000"/>
              </a:lnSpc>
              <a:defRPr sz="4312"/>
            </a:pPr>
            <a:r>
              <a:t>Note: Except for resizing image to 224x224 for input, we didn’t do any other augmentation.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</a:t>
            </a:r>
          </a:p>
        </p:txBody>
      </p:sp>
      <p:sp>
        <p:nvSpPr>
          <p:cNvPr id="181" name="直接箭头连接符 11"/>
          <p:cNvSpPr/>
          <p:nvPr/>
        </p:nvSpPr>
        <p:spPr>
          <a:xfrm>
            <a:off x="1883674" y="2965259"/>
            <a:ext cx="1469104" cy="285929"/>
          </a:xfrm>
          <a:prstGeom prst="line">
            <a:avLst/>
          </a:prstGeom>
          <a:ln w="76200">
            <a:solidFill>
              <a:srgbClr val="C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TextBox 12"/>
          <p:cNvSpPr txBox="1"/>
          <p:nvPr/>
        </p:nvSpPr>
        <p:spPr>
          <a:xfrm>
            <a:off x="1117562" y="2133580"/>
            <a:ext cx="1533746" cy="77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Start </a:t>
            </a:r>
          </a:p>
        </p:txBody>
      </p:sp>
      <p:pic>
        <p:nvPicPr>
          <p:cNvPr id="1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77" y="2898986"/>
            <a:ext cx="7274561" cy="6854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</a:t>
            </a:r>
          </a:p>
        </p:txBody>
      </p:sp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31" y="3454389"/>
            <a:ext cx="7870614" cy="410464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直接箭头连接符 11"/>
          <p:cNvSpPr/>
          <p:nvPr/>
        </p:nvSpPr>
        <p:spPr>
          <a:xfrm>
            <a:off x="1727120" y="3555990"/>
            <a:ext cx="1422411" cy="1117609"/>
          </a:xfrm>
          <a:prstGeom prst="line">
            <a:avLst/>
          </a:prstGeom>
          <a:ln w="76200">
            <a:solidFill>
              <a:srgbClr val="C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" name="TextBox 12"/>
          <p:cNvSpPr txBox="1"/>
          <p:nvPr/>
        </p:nvSpPr>
        <p:spPr>
          <a:xfrm>
            <a:off x="203155" y="2641584"/>
            <a:ext cx="9091462" cy="77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Here is the best model to be saved.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</a:t>
            </a:r>
          </a:p>
        </p:txBody>
      </p:sp>
      <p:sp>
        <p:nvSpPr>
          <p:cNvPr id="191" name="直接箭头连接符 11"/>
          <p:cNvSpPr/>
          <p:nvPr/>
        </p:nvSpPr>
        <p:spPr>
          <a:xfrm>
            <a:off x="2031968" y="6197609"/>
            <a:ext cx="1422411" cy="1117609"/>
          </a:xfrm>
          <a:prstGeom prst="line">
            <a:avLst/>
          </a:prstGeom>
          <a:ln w="76200">
            <a:solidFill>
              <a:srgbClr val="C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TextBox 12"/>
          <p:cNvSpPr txBox="1"/>
          <p:nvPr/>
        </p:nvSpPr>
        <p:spPr>
          <a:xfrm>
            <a:off x="914360" y="5384803"/>
            <a:ext cx="1058712" cy="77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End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378" y="3555990"/>
            <a:ext cx="7938348" cy="3887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196" name="内容占位符 2"/>
          <p:cNvSpPr txBox="1"/>
          <p:nvPr>
            <p:ph type="body" idx="1"/>
          </p:nvPr>
        </p:nvSpPr>
        <p:spPr>
          <a:xfrm>
            <a:off x="650239" y="2275840"/>
            <a:ext cx="11704322" cy="6436926"/>
          </a:xfrm>
          <a:prstGeom prst="rect">
            <a:avLst/>
          </a:prstGeom>
        </p:spPr>
        <p:txBody>
          <a:bodyPr/>
          <a:lstStyle/>
          <a:p>
            <a:pPr/>
            <a:r>
              <a:t>Without any process, the result on validation datasets is up to 100% and final submission score is 0.9998.</a:t>
            </a:r>
          </a:p>
          <a:p>
            <a:pPr/>
            <a:r>
              <a:t>Then, use saved model to do prediction on test set and commit. </a:t>
            </a:r>
          </a:p>
        </p:txBody>
      </p:sp>
      <p:pic>
        <p:nvPicPr>
          <p:cNvPr id="197" name="QQ20181219-4.png" descr="QQ20181219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3696" y="5797550"/>
            <a:ext cx="6297408" cy="2610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tage B and 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Stage B and C</a:t>
            </a:r>
          </a:p>
        </p:txBody>
      </p:sp>
      <p:sp>
        <p:nvSpPr>
          <p:cNvPr id="200" name="Natural language proces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Natural language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Steps</a:t>
            </a:r>
          </a:p>
        </p:txBody>
      </p:sp>
      <p:sp>
        <p:nvSpPr>
          <p:cNvPr id="203" name="Pre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</a:t>
            </a:r>
          </a:p>
          <a:p>
            <a:pPr/>
            <a:r>
              <a:t>Feature Generation</a:t>
            </a:r>
          </a:p>
          <a:p>
            <a:pPr/>
            <a:r>
              <a:t>Normalization</a:t>
            </a:r>
          </a:p>
          <a:p>
            <a:pPr/>
            <a:r>
              <a:t>Train model</a:t>
            </a:r>
          </a:p>
          <a:p>
            <a:pPr/>
            <a:r>
              <a:t>Test</a:t>
            </a:r>
          </a:p>
          <a:p>
            <a:pPr/>
            <a:r>
              <a:t>Predict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QQ20181219-5.png" descr="QQ20181219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2609850"/>
            <a:ext cx="103124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e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</a:t>
            </a:r>
          </a:p>
        </p:txBody>
      </p:sp>
      <p:sp>
        <p:nvSpPr>
          <p:cNvPr id="208" name="Chinese word segmentation(jieb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Chinese word segmentation(jieba)</a:t>
            </a:r>
          </a:p>
          <a:p>
            <a:pPr/>
            <a:r>
              <a:t>Stopwords(SCU machine lab stopwords.txt)</a:t>
            </a:r>
          </a:p>
          <a:p>
            <a:pPr/>
            <a:r>
              <a:t>Build 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eature Gene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Generation</a:t>
            </a:r>
          </a:p>
        </p:txBody>
      </p:sp>
      <p:sp>
        <p:nvSpPr>
          <p:cNvPr id="211" name="N-gram…"/>
          <p:cNvSpPr txBox="1"/>
          <p:nvPr>
            <p:ph type="body" idx="1"/>
          </p:nvPr>
        </p:nvSpPr>
        <p:spPr>
          <a:xfrm>
            <a:off x="952500" y="2730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N-gram</a:t>
            </a:r>
          </a:p>
          <a:p>
            <a:pPr marL="0" indent="0">
              <a:buSzTx/>
              <a:buNone/>
            </a:pPr>
            <a:r>
              <a:t>Using unigram and bigram</a:t>
            </a:r>
          </a:p>
          <a:p>
            <a:pPr/>
            <a:r>
              <a:t>Write in .svm file(sparse matrix)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&amp; Framework</a:t>
            </a:r>
          </a:p>
        </p:txBody>
      </p:sp>
      <p:sp>
        <p:nvSpPr>
          <p:cNvPr id="141" name="内容占位符 2"/>
          <p:cNvSpPr txBox="1"/>
          <p:nvPr>
            <p:ph type="body" idx="1"/>
          </p:nvPr>
        </p:nvSpPr>
        <p:spPr>
          <a:xfrm>
            <a:off x="650239" y="2275840"/>
            <a:ext cx="12354562" cy="6436926"/>
          </a:xfrm>
          <a:prstGeom prst="rect">
            <a:avLst/>
          </a:prstGeom>
        </p:spPr>
        <p:txBody>
          <a:bodyPr/>
          <a:lstStyle/>
          <a:p>
            <a:pPr/>
            <a:r>
              <a:t>Python and cpp—basic language .</a:t>
            </a:r>
          </a:p>
          <a:p>
            <a:pPr/>
            <a:r>
              <a:t>Opencv —try some preprocessing like denoising.</a:t>
            </a:r>
          </a:p>
          <a:p>
            <a:pPr/>
            <a:r>
              <a:t>Pytorch—model create, training and test.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eep learn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learning?</a:t>
            </a:r>
          </a:p>
        </p:txBody>
      </p:sp>
      <p:sp>
        <p:nvSpPr>
          <p:cNvPr id="214" name="BE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BERT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CNNInception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CNNKim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TextCNN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LSTM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BiLSTM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RCNN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Transformer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iblinear vs Libs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Liblinear vs Libsvm</a:t>
            </a:r>
          </a:p>
        </p:txBody>
      </p:sp>
      <p:sp>
        <p:nvSpPr>
          <p:cNvPr id="217" name="The best method for short text classification is SV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The best method for short text classification is SVM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B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What is libline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liblinear</a:t>
            </a:r>
          </a:p>
        </p:txBody>
      </p:sp>
      <p:sp>
        <p:nvSpPr>
          <p:cNvPr id="222" name="LIBLINEAR is an open source library for large-scale linear classification. It supports logistic regression and linear support vector machines. We provide easy-to-use command-line tools and library calls for users and developers. Experiments demonstrate that LIBLINEAR is very efficient on large sparse data set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LIBLINEAR is an open source library for large-scale linear classification. It supports logistic regression and linear support vector machines. We provide easy-to-use command-line tools and library calls for users and developers. Experiments demonstrate that LIBLINEAR is very efficient on large sparse data 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Why liblinear"/>
          <p:cNvSpPr txBox="1"/>
          <p:nvPr>
            <p:ph type="title"/>
          </p:nvPr>
        </p:nvSpPr>
        <p:spPr>
          <a:xfrm>
            <a:off x="952500" y="2286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Why liblinear</a:t>
            </a:r>
          </a:p>
        </p:txBody>
      </p:sp>
      <p:sp>
        <p:nvSpPr>
          <p:cNvPr id="225" name="It runs really faster than libsvm because it doesn’t have to compute the kernel for any two po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runs really faster than libsvm because it doesn’t have to compute the kernel for any two points</a:t>
            </a:r>
          </a:p>
          <a:p>
            <a:pPr/>
            <a:r>
              <a:t>It can be able to handle large scaled dataset </a:t>
            </a:r>
          </a:p>
          <a:p>
            <a:pPr/>
            <a:r>
              <a:t>It performs better in sparse matrix(High dimensional feature)</a:t>
            </a:r>
          </a:p>
          <a:p>
            <a:pPr/>
            <a:r>
              <a:t>Libsvm use one-against-one,so it has k*(k-1)/2 binary classifiers, liblinear use one-against-rest which has k binary classifiers.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QQ20181219-2.png" descr="QQ20181219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9050" y="730250"/>
            <a:ext cx="8584485" cy="3154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QQ20181219-3.png" descr="QQ20181219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0911" y="3898451"/>
            <a:ext cx="7980763" cy="358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QQ20181219-0.png" descr="QQ20181219-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8309" y="7645400"/>
            <a:ext cx="6400541" cy="132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hank you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sp>
        <p:nvSpPr>
          <p:cNvPr id="144" name="object 2"/>
          <p:cNvSpPr/>
          <p:nvPr/>
        </p:nvSpPr>
        <p:spPr>
          <a:xfrm>
            <a:off x="903833" y="3489897"/>
            <a:ext cx="2945588" cy="20981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" name="object 3"/>
          <p:cNvSpPr txBox="1"/>
          <p:nvPr/>
        </p:nvSpPr>
        <p:spPr>
          <a:xfrm>
            <a:off x="914360" y="3604051"/>
            <a:ext cx="2946422" cy="1674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7224" indent="12064" defTabSz="1300480">
              <a:lnSpc>
                <a:spcPts val="4200"/>
              </a:lnSpc>
              <a:spcBef>
                <a:spcPts val="500"/>
              </a:spcBef>
              <a:defRPr spc="-20" sz="3800">
                <a:latin typeface="Calibri"/>
                <a:ea typeface="Calibri"/>
                <a:cs typeface="Calibri"/>
                <a:sym typeface="Calibri"/>
              </a:defRPr>
            </a:pPr>
            <a:r>
              <a:t>Stage </a:t>
            </a:r>
            <a:r>
              <a:rPr spc="-6"/>
              <a:t>1:</a:t>
            </a:r>
            <a:endParaRPr spc="-6"/>
          </a:p>
          <a:p>
            <a:pPr marR="7224" indent="12064" defTabSz="1300480">
              <a:lnSpc>
                <a:spcPts val="4200"/>
              </a:lnSpc>
              <a:spcBef>
                <a:spcPts val="500"/>
              </a:spcBef>
              <a:defRPr spc="-5" sz="3000">
                <a:latin typeface="Calibri"/>
                <a:ea typeface="Calibri"/>
                <a:cs typeface="Calibri"/>
                <a:sym typeface="Calibri"/>
              </a:defRPr>
            </a:pPr>
            <a:r>
              <a:t>Data Preprocessing</a:t>
            </a:r>
          </a:p>
        </p:txBody>
      </p:sp>
      <p:sp>
        <p:nvSpPr>
          <p:cNvPr id="146" name="object 4"/>
          <p:cNvSpPr/>
          <p:nvPr/>
        </p:nvSpPr>
        <p:spPr>
          <a:xfrm>
            <a:off x="4144196" y="4172650"/>
            <a:ext cx="626399" cy="7326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" name="object 5"/>
          <p:cNvSpPr/>
          <p:nvPr/>
        </p:nvSpPr>
        <p:spPr>
          <a:xfrm>
            <a:off x="5028521" y="3489897"/>
            <a:ext cx="2947756" cy="209810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" name="object 6"/>
          <p:cNvSpPr txBox="1"/>
          <p:nvPr/>
        </p:nvSpPr>
        <p:spPr>
          <a:xfrm>
            <a:off x="5244545" y="3604051"/>
            <a:ext cx="2517873" cy="1696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7224" indent="13603" defTabSz="1300480">
              <a:lnSpc>
                <a:spcPts val="4200"/>
              </a:lnSpc>
              <a:spcBef>
                <a:spcPts val="500"/>
              </a:spcBef>
              <a:defRPr spc="-20" sz="3800">
                <a:latin typeface="Calibri"/>
                <a:ea typeface="Calibri"/>
                <a:cs typeface="Calibri"/>
                <a:sym typeface="Calibri"/>
              </a:defRPr>
            </a:pPr>
            <a:r>
              <a:t>Stage </a:t>
            </a:r>
            <a:r>
              <a:rPr spc="-6"/>
              <a:t>2:  </a:t>
            </a:r>
            <a:endParaRPr spc="-13"/>
          </a:p>
          <a:p>
            <a:pPr marR="7224" indent="13603" defTabSz="1300480">
              <a:lnSpc>
                <a:spcPts val="4200"/>
              </a:lnSpc>
              <a:spcBef>
                <a:spcPts val="500"/>
              </a:spcBef>
              <a:defRPr spc="-13" sz="3800">
                <a:latin typeface="Calibri"/>
                <a:ea typeface="Calibri"/>
                <a:cs typeface="Calibri"/>
                <a:sym typeface="Calibri"/>
              </a:defRPr>
            </a:pPr>
            <a:r>
              <a:t>Model Creation</a:t>
            </a:r>
          </a:p>
        </p:txBody>
      </p:sp>
      <p:sp>
        <p:nvSpPr>
          <p:cNvPr id="149" name="object 7"/>
          <p:cNvSpPr/>
          <p:nvPr/>
        </p:nvSpPr>
        <p:spPr>
          <a:xfrm>
            <a:off x="8271053" y="4172650"/>
            <a:ext cx="624231" cy="73260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object 8"/>
          <p:cNvSpPr/>
          <p:nvPr/>
        </p:nvSpPr>
        <p:spPr>
          <a:xfrm>
            <a:off x="9155379" y="3489897"/>
            <a:ext cx="2945588" cy="209810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" name="object 9"/>
          <p:cNvSpPr txBox="1"/>
          <p:nvPr/>
        </p:nvSpPr>
        <p:spPr>
          <a:xfrm>
            <a:off x="9245619" y="3604051"/>
            <a:ext cx="2578816" cy="1746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3312" marR="7224" indent="-311246" defTabSz="1300480">
              <a:lnSpc>
                <a:spcPts val="4200"/>
              </a:lnSpc>
              <a:spcBef>
                <a:spcPts val="500"/>
              </a:spcBef>
              <a:defRPr spc="-20" sz="380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t>Stage</a:t>
            </a:r>
            <a:r>
              <a:t> </a:t>
            </a:r>
            <a:r>
              <a:rPr spc="-6"/>
              <a:t>3:</a:t>
            </a:r>
            <a:r>
              <a:rPr spc="-61"/>
              <a:t> </a:t>
            </a:r>
            <a:endParaRPr spc="-13"/>
          </a:p>
          <a:p>
            <a:pPr marL="323312" marR="7224" indent="-311246" defTabSz="1300480">
              <a:lnSpc>
                <a:spcPts val="4200"/>
              </a:lnSpc>
              <a:spcBef>
                <a:spcPts val="500"/>
              </a:spcBef>
              <a:defRPr spc="-10" sz="3000">
                <a:latin typeface="Calibri"/>
                <a:ea typeface="Calibri"/>
                <a:cs typeface="Calibri"/>
                <a:sym typeface="Calibri"/>
              </a:defRPr>
            </a:pPr>
            <a:r>
              <a:t>Training</a:t>
            </a:r>
          </a:p>
          <a:p>
            <a:pPr marL="323312" marR="7224" indent="-311246" defTabSz="1300480">
              <a:lnSpc>
                <a:spcPts val="4200"/>
              </a:lnSpc>
              <a:spcBef>
                <a:spcPts val="500"/>
              </a:spcBef>
              <a:defRPr spc="-10" sz="3000">
                <a:latin typeface="Calibri"/>
                <a:ea typeface="Calibri"/>
                <a:cs typeface="Calibri"/>
                <a:sym typeface="Calibri"/>
              </a:defRPr>
            </a:pPr>
            <a:r>
              <a:t>Evaluation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Preprocessing</a:t>
            </a:r>
          </a:p>
        </p:txBody>
      </p:sp>
      <p:sp>
        <p:nvSpPr>
          <p:cNvPr id="154" name="内容占位符 2"/>
          <p:cNvSpPr txBox="1"/>
          <p:nvPr>
            <p:ph type="body" idx="1"/>
          </p:nvPr>
        </p:nvSpPr>
        <p:spPr>
          <a:xfrm>
            <a:off x="650239" y="1727177"/>
            <a:ext cx="12354562" cy="8026424"/>
          </a:xfrm>
          <a:prstGeom prst="rect">
            <a:avLst/>
          </a:prstGeom>
        </p:spPr>
        <p:txBody>
          <a:bodyPr/>
          <a:lstStyle/>
          <a:p>
            <a:pPr marL="472965" indent="-472965">
              <a:spcBef>
                <a:spcPts val="900"/>
              </a:spcBef>
              <a:defRPr sz="4000"/>
            </a:pPr>
            <a:r>
              <a:t>Firstly, assemble image id and label from json files;</a:t>
            </a:r>
          </a:p>
          <a:p>
            <a:pPr marL="472965" indent="-472965">
              <a:spcBef>
                <a:spcPts val="900"/>
              </a:spcBef>
              <a:defRPr sz="4000"/>
            </a:pPr>
            <a:r>
              <a:t>Secondly, make labels to one-hot encoding;</a:t>
            </a:r>
          </a:p>
          <a:p>
            <a:pPr marL="487680" indent="-487680">
              <a:spcBef>
                <a:spcPts val="900"/>
              </a:spcBef>
              <a:buSzTx/>
              <a:buNone/>
              <a:defRPr sz="4000"/>
            </a:pPr>
          </a:p>
          <a:p>
            <a:pPr marL="487680" indent="-487680">
              <a:spcBef>
                <a:spcPts val="900"/>
              </a:spcBef>
              <a:buSzTx/>
              <a:buNone/>
              <a:defRPr sz="4000"/>
            </a:pPr>
          </a:p>
          <a:p>
            <a:pPr marL="487680" indent="-487680">
              <a:spcBef>
                <a:spcPts val="900"/>
              </a:spcBef>
              <a:buSzTx/>
              <a:buNone/>
              <a:defRPr sz="4000"/>
            </a:pPr>
          </a:p>
          <a:p>
            <a:pPr marL="487680" indent="-487680">
              <a:spcBef>
                <a:spcPts val="900"/>
              </a:spcBef>
              <a:buSzTx/>
              <a:buNone/>
              <a:defRPr sz="4000"/>
            </a:pPr>
          </a:p>
          <a:p>
            <a:pPr marL="472965" indent="-472965">
              <a:spcBef>
                <a:spcPts val="900"/>
              </a:spcBef>
              <a:defRPr sz="4000"/>
            </a:pPr>
            <a:r>
              <a:t>Thirdly, split datasets to train/val/test sets;</a:t>
            </a:r>
          </a:p>
          <a:p>
            <a:pPr marL="472965" indent="-472965">
              <a:spcBef>
                <a:spcPts val="900"/>
              </a:spcBef>
              <a:defRPr sz="4000"/>
            </a:pPr>
            <a:r>
              <a:t>Then, we are going to do some observation of the image, and find out some intuition.</a:t>
            </a:r>
          </a:p>
          <a:p>
            <a:pPr marL="487680" indent="-487680">
              <a:spcBef>
                <a:spcPts val="900"/>
              </a:spcBef>
              <a:buSzTx/>
              <a:buNone/>
              <a:defRPr sz="4000"/>
            </a:pPr>
            <a:r>
              <a:t>	Such as noising, blurring, artifacts… </a:t>
            </a:r>
          </a:p>
        </p:txBody>
      </p:sp>
      <p:pic>
        <p:nvPicPr>
          <p:cNvPr id="1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30" y="3251188"/>
            <a:ext cx="11377113" cy="3251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</a:t>
            </a:r>
          </a:p>
        </p:txBody>
      </p:sp>
      <p:sp>
        <p:nvSpPr>
          <p:cNvPr id="158" name="内容占位符 2"/>
          <p:cNvSpPr txBox="1"/>
          <p:nvPr>
            <p:ph type="body" idx="1"/>
          </p:nvPr>
        </p:nvSpPr>
        <p:spPr>
          <a:xfrm>
            <a:off x="650239" y="2275840"/>
            <a:ext cx="11704322" cy="6436926"/>
          </a:xfrm>
          <a:prstGeom prst="rect">
            <a:avLst/>
          </a:prstGeom>
        </p:spPr>
        <p:txBody>
          <a:bodyPr/>
          <a:lstStyle/>
          <a:p>
            <a:pPr marL="472965" indent="-472965">
              <a:lnSpc>
                <a:spcPct val="80000"/>
              </a:lnSpc>
              <a:spcBef>
                <a:spcPts val="900"/>
              </a:spcBef>
              <a:defRPr sz="4000"/>
            </a:pPr>
            <a:r>
              <a:t>Intuitively, most of the images are blurring, noising, and the resolution is low…</a:t>
            </a:r>
          </a:p>
          <a:p>
            <a:pPr marL="472965" indent="-472965">
              <a:lnSpc>
                <a:spcPct val="80000"/>
              </a:lnSpc>
              <a:spcBef>
                <a:spcPts val="900"/>
              </a:spcBef>
              <a:defRPr sz="4000"/>
            </a:pPr>
          </a:p>
          <a:p>
            <a:pPr marL="472965" indent="-472965">
              <a:lnSpc>
                <a:spcPct val="80000"/>
              </a:lnSpc>
              <a:spcBef>
                <a:spcPts val="900"/>
              </a:spcBef>
              <a:defRPr sz="4000"/>
            </a:pPr>
          </a:p>
          <a:p>
            <a:pPr marL="487680" indent="-487680">
              <a:lnSpc>
                <a:spcPct val="80000"/>
              </a:lnSpc>
              <a:spcBef>
                <a:spcPts val="900"/>
              </a:spcBef>
              <a:buSzTx/>
              <a:buNone/>
              <a:defRPr sz="4000"/>
            </a:pPr>
          </a:p>
          <a:p>
            <a:pPr marL="487680" indent="-487680">
              <a:lnSpc>
                <a:spcPct val="80000"/>
              </a:lnSpc>
              <a:spcBef>
                <a:spcPts val="900"/>
              </a:spcBef>
              <a:buSzTx/>
              <a:buNone/>
              <a:defRPr sz="4000"/>
            </a:pPr>
          </a:p>
          <a:p>
            <a:pPr marL="487680" indent="-487680">
              <a:lnSpc>
                <a:spcPct val="80000"/>
              </a:lnSpc>
              <a:spcBef>
                <a:spcPts val="900"/>
              </a:spcBef>
              <a:buSzTx/>
              <a:buNone/>
              <a:defRPr sz="4000"/>
            </a:pPr>
          </a:p>
          <a:p>
            <a:pPr marL="487680" indent="-487680">
              <a:lnSpc>
                <a:spcPct val="80000"/>
              </a:lnSpc>
              <a:spcBef>
                <a:spcPts val="900"/>
              </a:spcBef>
              <a:buSzTx/>
              <a:buNone/>
              <a:defRPr sz="4000"/>
            </a:pPr>
          </a:p>
          <a:p>
            <a:pPr marL="472965" indent="-472965">
              <a:lnSpc>
                <a:spcPct val="80000"/>
              </a:lnSpc>
              <a:spcBef>
                <a:spcPts val="900"/>
              </a:spcBef>
              <a:defRPr sz="4000"/>
            </a:pPr>
            <a:r>
              <a:t>Good thing is, the location of every target is fixed, which could save our time for segmentation.</a:t>
            </a:r>
          </a:p>
        </p:txBody>
      </p:sp>
      <p:pic>
        <p:nvPicPr>
          <p:cNvPr id="1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377" y="3428992"/>
            <a:ext cx="7721643" cy="1625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8371" y="5270506"/>
            <a:ext cx="7721655" cy="1524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Denoising or not?</a:t>
            </a:r>
          </a:p>
        </p:txBody>
      </p:sp>
      <p:sp>
        <p:nvSpPr>
          <p:cNvPr id="163" name="内容占位符 2"/>
          <p:cNvSpPr txBox="1"/>
          <p:nvPr>
            <p:ph type="body" idx="1"/>
          </p:nvPr>
        </p:nvSpPr>
        <p:spPr>
          <a:xfrm>
            <a:off x="650239" y="2275840"/>
            <a:ext cx="11704322" cy="6436926"/>
          </a:xfrm>
          <a:prstGeom prst="rect">
            <a:avLst/>
          </a:prstGeom>
        </p:spPr>
        <p:txBody>
          <a:bodyPr/>
          <a:lstStyle/>
          <a:p>
            <a:pPr marL="472965" indent="-472965">
              <a:lnSpc>
                <a:spcPct val="90000"/>
              </a:lnSpc>
              <a:spcBef>
                <a:spcPts val="900"/>
              </a:spcBef>
              <a:defRPr sz="4000"/>
            </a:pPr>
            <a:r>
              <a:t>We tried out simple Gaussian filter, OM3D, Wiener filter… </a:t>
            </a:r>
          </a:p>
          <a:p>
            <a:pPr marL="472965" indent="-472965">
              <a:lnSpc>
                <a:spcPct val="90000"/>
              </a:lnSpc>
              <a:spcBef>
                <a:spcPts val="900"/>
              </a:spcBef>
              <a:defRPr sz="4000"/>
            </a:pPr>
            <a:r>
              <a:t>And sorts of deblurring methods…</a:t>
            </a:r>
          </a:p>
          <a:p>
            <a:pPr marL="472965" indent="-472965">
              <a:lnSpc>
                <a:spcPct val="90000"/>
              </a:lnSpc>
              <a:spcBef>
                <a:spcPts val="900"/>
              </a:spcBef>
              <a:defRPr sz="4000"/>
            </a:pPr>
            <a:r>
              <a:t>But we find that simple Resnet can perform very well without these process.</a:t>
            </a:r>
          </a:p>
          <a:p>
            <a:pPr marL="472965" indent="-472965">
              <a:lnSpc>
                <a:spcPct val="90000"/>
              </a:lnSpc>
              <a:spcBef>
                <a:spcPts val="900"/>
              </a:spcBef>
              <a:defRPr sz="4000"/>
            </a:pPr>
            <a:r>
              <a:t>Especially, simple denoising and deblurring methods may have some damage to the target area.</a:t>
            </a:r>
          </a:p>
          <a:p>
            <a:pPr marL="472965" indent="-472965">
              <a:lnSpc>
                <a:spcPct val="90000"/>
              </a:lnSpc>
              <a:spcBef>
                <a:spcPts val="900"/>
              </a:spcBef>
              <a:defRPr sz="4000"/>
            </a:pPr>
            <a:r>
              <a:t>Thus, we find these two process are not integral.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166" name="内容占位符 2"/>
          <p:cNvSpPr txBox="1"/>
          <p:nvPr>
            <p:ph type="body" idx="1"/>
          </p:nvPr>
        </p:nvSpPr>
        <p:spPr>
          <a:xfrm>
            <a:off x="650239" y="1727178"/>
            <a:ext cx="11704322" cy="6985588"/>
          </a:xfrm>
          <a:prstGeom prst="rect">
            <a:avLst/>
          </a:prstGeom>
        </p:spPr>
        <p:txBody>
          <a:bodyPr/>
          <a:lstStyle/>
          <a:p>
            <a:pPr/>
            <a:r>
              <a:t>Simply, we select Resnet50 after trying many networks (without pretrained).</a:t>
            </a:r>
          </a:p>
        </p:txBody>
      </p:sp>
      <p:pic>
        <p:nvPicPr>
          <p:cNvPr id="1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57" y="3185443"/>
            <a:ext cx="11785639" cy="6568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Resnet</a:t>
            </a:r>
          </a:p>
        </p:txBody>
      </p:sp>
      <p:sp>
        <p:nvSpPr>
          <p:cNvPr id="170" name="内容占位符 2"/>
          <p:cNvSpPr txBox="1"/>
          <p:nvPr>
            <p:ph type="body" idx="1"/>
          </p:nvPr>
        </p:nvSpPr>
        <p:spPr>
          <a:xfrm>
            <a:off x="650239" y="2275840"/>
            <a:ext cx="11704322" cy="643692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Snip20181219_1.png" descr="Snip20181219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682" y="1549307"/>
            <a:ext cx="9035318" cy="3273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nip20181219_2.png" descr="Snip20181219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7542" y="4819650"/>
            <a:ext cx="5910358" cy="3533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Snip20181219_3.png" descr="Snip20181219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543" y="2790834"/>
            <a:ext cx="9327757" cy="3292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