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1" r:id="rId2"/>
    <p:sldId id="282" r:id="rId3"/>
    <p:sldId id="294" r:id="rId4"/>
    <p:sldId id="285" r:id="rId5"/>
    <p:sldId id="284" r:id="rId6"/>
    <p:sldId id="287" r:id="rId7"/>
    <p:sldId id="288" r:id="rId8"/>
    <p:sldId id="295" r:id="rId9"/>
    <p:sldId id="290" r:id="rId10"/>
    <p:sldId id="291" r:id="rId11"/>
    <p:sldId id="292" r:id="rId12"/>
    <p:sldId id="293" r:id="rId13"/>
    <p:sldId id="296" r:id="rId14"/>
    <p:sldId id="289" r:id="rId15"/>
    <p:sldId id="286" r:id="rId16"/>
    <p:sldId id="298" r:id="rId17"/>
    <p:sldId id="299" r:id="rId18"/>
    <p:sldId id="297" r:id="rId19"/>
    <p:sldId id="300" r:id="rId20"/>
    <p:sldId id="301" r:id="rId21"/>
    <p:sldId id="302" r:id="rId22"/>
    <p:sldId id="303" r:id="rId23"/>
    <p:sldId id="304" r:id="rId24"/>
    <p:sldId id="306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2" autoAdjust="0"/>
  </p:normalViewPr>
  <p:slideViewPr>
    <p:cSldViewPr>
      <p:cViewPr>
        <p:scale>
          <a:sx n="121" d="100"/>
          <a:sy n="121" d="100"/>
        </p:scale>
        <p:origin x="-102" y="-54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microsoft.com/office/2007/relationships/hdphoto" Target="../media/hdphoto6.wdp"/><Relationship Id="rId4" Type="http://schemas.openxmlformats.org/officeDocument/2006/relationships/image" Target="../media/image16.png"/><Relationship Id="rId9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microsoft.com/office/2007/relationships/hdphoto" Target="../media/hdphoto10.wdp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microsoft.com/office/2007/relationships/hdphoto" Target="../media/hdphoto13.wdp"/><Relationship Id="rId4" Type="http://schemas.openxmlformats.org/officeDocument/2006/relationships/image" Target="../media/image23.png"/><Relationship Id="rId9" Type="http://schemas.microsoft.com/office/2007/relationships/hdphoto" Target="../media/hdphoto15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F3420"/>
                </a:solidFill>
              </a:rPr>
              <a:t>微</a:t>
            </a:r>
            <a:r>
              <a:rPr lang="zh-CN" altLang="en-US" sz="2800" dirty="0" smtClean="0">
                <a:solidFill>
                  <a:srgbClr val="BF3420"/>
                </a:solidFill>
              </a:rPr>
              <a:t>信小程序</a:t>
            </a:r>
            <a:endParaRPr lang="zh-CN" altLang="en-US" sz="2800" dirty="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需要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下载安装即可使用的应用，它实现了应用“触手可及”的梦想，用户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扫一扫或搜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一下即可打开应用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日，张小龙在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微信公开课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上发布的小程序正式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上线。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17993" y="1020043"/>
            <a:ext cx="0" cy="2880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11959" y="663538"/>
            <a:ext cx="612068" cy="612068"/>
            <a:chOff x="3714631" y="870654"/>
            <a:chExt cx="612068" cy="612068"/>
          </a:xfrm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29559" y="10227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2012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11959" y="1623645"/>
            <a:ext cx="612068" cy="612068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22832" y="20038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2013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1959" y="2583752"/>
            <a:ext cx="612068" cy="612068"/>
            <a:chOff x="3701177" y="2832686"/>
            <a:chExt cx="612068" cy="612068"/>
          </a:xfrm>
        </p:grpSpPr>
        <p:sp>
          <p:nvSpPr>
            <p:cNvPr id="38" name="椭圆 37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6105" y="298483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2014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11959" y="3543858"/>
            <a:ext cx="612068" cy="612068"/>
            <a:chOff x="3694450" y="3813702"/>
            <a:chExt cx="612068" cy="612068"/>
          </a:xfrm>
        </p:grpSpPr>
        <p:sp>
          <p:nvSpPr>
            <p:cNvPr id="41" name="椭圆 40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09378" y="39658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2015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4968043" y="555526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68043" y="877819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68043" y="2458395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68043" y="2780688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5615" y="1563262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615" y="1885555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15615" y="3466131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15615" y="3788424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5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06310" y="2251200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06310" y="271925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28352" y="1167594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351" y="1489887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63972" y="1475371"/>
            <a:ext cx="2880320" cy="2019710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1035981" y="351134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5980" y="2683248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5140436" y="1475371"/>
            <a:ext cx="2880320" cy="2019710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5788508" y="117108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4991" y="1493373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88508" y="3514826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4991" y="2686734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59828" y="2259305"/>
            <a:ext cx="1100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95BC49"/>
                </a:solidFill>
              </a:rPr>
              <a:t>S</a:t>
            </a:r>
            <a:r>
              <a:rPr lang="en-US" altLang="zh-CN" sz="2400">
                <a:solidFill>
                  <a:srgbClr val="00B050"/>
                </a:solidFill>
              </a:rPr>
              <a:t>W</a:t>
            </a:r>
            <a:r>
              <a:rPr lang="en-US" altLang="zh-CN" sz="2400">
                <a:solidFill>
                  <a:srgbClr val="95BC49"/>
                </a:solidFill>
              </a:rPr>
              <a:t>T</a:t>
            </a:r>
            <a:r>
              <a:rPr lang="en-US" altLang="zh-CN" sz="2400">
                <a:solidFill>
                  <a:srgbClr val="00B050"/>
                </a:solidFill>
              </a:rPr>
              <a:t>O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3268097" y="1245544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3268098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8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653951" rIns="338217" bIns="1572389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6" name="任意多边形 45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1572388" rIns="338217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7" name="任意多边形 46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216" tIns="1572388" rIns="1607471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8" name="任意多边形 47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9806" tIns="675541" rIns="1629061" bIns="1593979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49" name="环形箭头 48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环形箭头 50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环形箭头 51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矩形 52"/>
          <p:cNvSpPr/>
          <p:nvPr/>
        </p:nvSpPr>
        <p:spPr>
          <a:xfrm>
            <a:off x="3648584" y="1782977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48584" y="2791089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74085" y="1782977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74085" y="2791089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1579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|Lorem </a:t>
            </a:r>
            <a:r>
              <a:rPr lang="en-US" altLang="zh-CN" sz="1400" b="1">
                <a:solidFill>
                  <a:srgbClr val="00B050"/>
                </a:solidFill>
              </a:rPr>
              <a:t>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1579" y="1423894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84167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95BC49"/>
                </a:solidFill>
              </a:rPr>
              <a:t>|Lorem </a:t>
            </a:r>
            <a:r>
              <a:rPr lang="en-US" altLang="zh-CN" sz="1400" b="1">
                <a:solidFill>
                  <a:srgbClr val="95BC49"/>
                </a:solidFill>
              </a:rPr>
              <a:t>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4167" y="1423894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1579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95BC49"/>
                </a:solidFill>
              </a:rPr>
              <a:t>|Lorem </a:t>
            </a:r>
            <a:r>
              <a:rPr lang="en-US" altLang="zh-CN" sz="1400" b="1">
                <a:solidFill>
                  <a:srgbClr val="95BC49"/>
                </a:solidFill>
              </a:rPr>
              <a:t>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1579" y="3188090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084167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00B050"/>
                </a:solidFill>
              </a:rPr>
              <a:t>|Lorem </a:t>
            </a:r>
            <a:r>
              <a:rPr lang="en-US" altLang="zh-CN" sz="1400" b="1">
                <a:solidFill>
                  <a:srgbClr val="00B050"/>
                </a:solidFill>
              </a:rPr>
              <a:t>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84167" y="3188090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9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1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2519772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2519772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44460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4461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825806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44008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4644008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68696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68697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950042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8244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92932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2933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074278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7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19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3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8125" y="940531"/>
            <a:ext cx="2745305" cy="27453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10967" y="1873875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1444" y="1480591"/>
            <a:ext cx="1678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20" idx="7"/>
            <a:endCxn id="11" idx="3"/>
          </p:cNvCxnSpPr>
          <p:nvPr/>
        </p:nvCxnSpPr>
        <p:spPr>
          <a:xfrm flipV="1">
            <a:off x="7061389" y="1075962"/>
            <a:ext cx="234903" cy="2666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182290" y="411510"/>
            <a:ext cx="778454" cy="778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20" idx="1"/>
            <a:endCxn id="14" idx="5"/>
          </p:cNvCxnSpPr>
          <p:nvPr/>
        </p:nvCxnSpPr>
        <p:spPr>
          <a:xfrm flipH="1" flipV="1">
            <a:off x="4994556" y="1239111"/>
            <a:ext cx="125610" cy="1034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72000" y="816555"/>
            <a:ext cx="495055" cy="4950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4526995" y="2301720"/>
            <a:ext cx="191130" cy="114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36885" y="1806665"/>
            <a:ext cx="990110" cy="990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10%</a:t>
            </a:r>
            <a:endParaRPr lang="zh-CN" altLang="en-US" sz="2000"/>
          </a:p>
        </p:txBody>
      </p:sp>
      <p:cxnSp>
        <p:nvCxnSpPr>
          <p:cNvPr id="30" name="直接连接符 29"/>
          <p:cNvCxnSpPr>
            <a:stCxn id="20" idx="5"/>
            <a:endCxn id="32" idx="1"/>
          </p:cNvCxnSpPr>
          <p:nvPr/>
        </p:nvCxnSpPr>
        <p:spPr>
          <a:xfrm>
            <a:off x="7061389" y="3283795"/>
            <a:ext cx="310904" cy="2880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227295" y="3426845"/>
            <a:ext cx="990110" cy="990110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90%</a:t>
            </a:r>
            <a:endParaRPr lang="zh-CN" altLang="en-US" sz="2000"/>
          </a:p>
        </p:txBody>
      </p:sp>
      <p:cxnSp>
        <p:nvCxnSpPr>
          <p:cNvPr id="35" name="直接连接符 34"/>
          <p:cNvCxnSpPr>
            <a:stCxn id="20" idx="3"/>
            <a:endCxn id="37" idx="7"/>
          </p:cNvCxnSpPr>
          <p:nvPr/>
        </p:nvCxnSpPr>
        <p:spPr>
          <a:xfrm flipH="1">
            <a:off x="4710225" y="3283795"/>
            <a:ext cx="409941" cy="4098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941930" y="3561847"/>
            <a:ext cx="900113" cy="90011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20" idx="6"/>
            <a:endCxn id="43" idx="2"/>
          </p:cNvCxnSpPr>
          <p:nvPr/>
        </p:nvCxnSpPr>
        <p:spPr>
          <a:xfrm flipV="1">
            <a:off x="7463430" y="2313051"/>
            <a:ext cx="596616" cy="13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060046" y="1964341"/>
            <a:ext cx="697419" cy="697419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59" y="3717076"/>
            <a:ext cx="589654" cy="5896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2135475"/>
            <a:ext cx="355417" cy="3554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98" y="582418"/>
            <a:ext cx="436637" cy="4366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92" y="906565"/>
            <a:ext cx="298412" cy="298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386535" y="1015621"/>
            <a:ext cx="2880320" cy="30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6534" y="1373744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6536" y="2590796"/>
            <a:ext cx="2745303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6535" y="2948919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458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26717" y="143465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DA907"/>
                </a:solidFill>
              </a:rPr>
              <a:t>Lorem Ipsum Dolor Sit Amet</a:t>
            </a:r>
            <a:endParaRPr lang="zh-CN" altLang="en-US" sz="1400" b="1">
              <a:solidFill>
                <a:srgbClr val="FDA907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26717" y="2559775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53070" y="327724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76150" y="327724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26717" y="338909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26717" y="368490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Picture 3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5" y="2298306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4" y="342343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流程图: 手动输入 19"/>
          <p:cNvSpPr/>
          <p:nvPr/>
        </p:nvSpPr>
        <p:spPr>
          <a:xfrm>
            <a:off x="63007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手动输入 20"/>
          <p:cNvSpPr/>
          <p:nvPr/>
        </p:nvSpPr>
        <p:spPr>
          <a:xfrm flipH="1">
            <a:off x="258924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>
            <a:off x="453625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手动输入 22"/>
          <p:cNvSpPr/>
          <p:nvPr/>
        </p:nvSpPr>
        <p:spPr>
          <a:xfrm flipH="1">
            <a:off x="649542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Documents and Settings\Administrator\桌面\图标\ico\swap-vert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" y="1491630"/>
            <a:ext cx="1001719" cy="1001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35" y="1567884"/>
            <a:ext cx="849210" cy="8492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51" y="1550915"/>
            <a:ext cx="883149" cy="883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06" y="1549660"/>
            <a:ext cx="885659" cy="8856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630070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FDA907"/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rgbClr val="FDA907"/>
                </a:solidFill>
                <a:latin typeface="+mj-ea"/>
              </a:rPr>
              <a:t>Ipsum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0069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7076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Ipsum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7075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24082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FDA907"/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rgbClr val="FDA907"/>
                </a:solidFill>
                <a:latin typeface="+mj-ea"/>
              </a:rPr>
              <a:t>Ipsum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4081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71088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Ipsum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1087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01</a:t>
            </a:r>
            <a:endParaRPr lang="zh-CN" altLang="en-US" sz="1600"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2585117" y="1445851"/>
            <a:ext cx="5920668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02</a:t>
            </a:r>
            <a:endParaRPr lang="zh-CN" altLang="en-US" sz="1600">
              <a:latin typeface="+mj-l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4558672" y="1760886"/>
            <a:ext cx="3947111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03</a:t>
            </a:r>
            <a:endParaRPr lang="zh-CN" altLang="en-US" sz="1600">
              <a:latin typeface="+mj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6532228" y="2075920"/>
            <a:ext cx="1973555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04</a:t>
            </a:r>
            <a:endParaRPr lang="zh-CN" altLang="en-US" sz="160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556" y="2027770"/>
            <a:ext cx="1890208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 Pecu, Sed Do Eiusmod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555" y="1633903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</a:t>
            </a:r>
            <a:r>
              <a:rPr lang="en-US" altLang="zh-CN" sz="1400" b="1" smtClean="0">
                <a:solidFill>
                  <a:srgbClr val="BF3420"/>
                </a:solidFill>
              </a:rPr>
              <a:t>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2002" y="2535602"/>
            <a:ext cx="189020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72001" y="2211710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</a:t>
            </a:r>
            <a:r>
              <a:rPr lang="en-US" altLang="zh-CN" sz="1400" b="1" smtClean="0">
                <a:solidFill>
                  <a:srgbClr val="BF3420"/>
                </a:solidFill>
              </a:rPr>
              <a:t>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46777" y="2281686"/>
            <a:ext cx="18902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 Pecu, Sed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46776" y="194893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</a:t>
            </a:r>
            <a:r>
              <a:rPr lang="en-US" altLang="zh-CN" sz="1400" b="1" smtClean="0">
                <a:solidFill>
                  <a:srgbClr val="FF0000"/>
                </a:solidFill>
              </a:rPr>
              <a:t>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07217" y="2789517"/>
            <a:ext cx="18902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7216" y="248899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</a:t>
            </a:r>
            <a:r>
              <a:rPr lang="en-US" altLang="zh-CN" sz="1400" b="1" smtClean="0">
                <a:solidFill>
                  <a:srgbClr val="FF0000"/>
                </a:solidFill>
              </a:rPr>
              <a:t>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456765" y="2429280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481990" y="2796775"/>
            <a:ext cx="0" cy="10351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462210" y="3089599"/>
            <a:ext cx="0" cy="74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62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70500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A7BAE"/>
                </a:solidFill>
              </a:rPr>
              <a:t>微</a:t>
            </a:r>
            <a:r>
              <a:rPr lang="zh-CN" altLang="en-US" sz="1600" dirty="0" smtClean="0">
                <a:solidFill>
                  <a:srgbClr val="1A7BAE"/>
                </a:solidFill>
              </a:rPr>
              <a:t>信小程序简要介绍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95BC49"/>
                </a:solidFill>
              </a:rPr>
              <a:t>丰富的</a:t>
            </a:r>
            <a:r>
              <a:rPr lang="en-US" altLang="zh-CN" sz="1600" dirty="0" smtClean="0">
                <a:solidFill>
                  <a:srgbClr val="95BC49"/>
                </a:solidFill>
              </a:rPr>
              <a:t>API</a:t>
            </a:r>
            <a:r>
              <a:rPr lang="zh-CN" altLang="en-US" sz="1600" dirty="0" smtClean="0">
                <a:solidFill>
                  <a:srgbClr val="95BC49"/>
                </a:solidFill>
              </a:rPr>
              <a:t>组件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DA907"/>
                </a:solidFill>
              </a:rPr>
              <a:t>微</a:t>
            </a:r>
            <a:r>
              <a:rPr lang="zh-CN" altLang="en-US" sz="1600" dirty="0" smtClean="0">
                <a:solidFill>
                  <a:srgbClr val="FDA907"/>
                </a:solidFill>
              </a:rPr>
              <a:t>信小程序给我们带来了什么</a:t>
            </a:r>
            <a:endParaRPr lang="zh-CN" altLang="en-US" sz="1600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BF3420"/>
                </a:solidFill>
              </a:rPr>
              <a:t>百脑</a:t>
            </a:r>
            <a:r>
              <a:rPr lang="zh-CN" altLang="en-US" sz="1600" dirty="0" smtClean="0">
                <a:solidFill>
                  <a:srgbClr val="BF3420"/>
                </a:solidFill>
              </a:rPr>
              <a:t>汇订货系统</a:t>
            </a:r>
            <a:endParaRPr lang="zh-CN" altLang="en-US" sz="1600" dirty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14597" y="128649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4197" y="203994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14597" y="281027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4197" y="356372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01670" y="1970699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01670" y="3494470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73937" y="2721546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3937" y="1232190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26005" y="1275605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2202741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3979477" y="1275606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5756211" y="1275606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94038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014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14389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01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526087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47509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3485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67860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03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79558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70774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36750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191125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02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302823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24243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90219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44594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04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56292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r="387"/>
          <a:stretch/>
        </p:blipFill>
        <p:spPr bwMode="auto">
          <a:xfrm>
            <a:off x="3145791" y="1041580"/>
            <a:ext cx="1734459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2"/>
          <a:stretch/>
        </p:blipFill>
        <p:spPr bwMode="auto">
          <a:xfrm>
            <a:off x="5070029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r="9358"/>
          <a:stretch/>
        </p:blipFill>
        <p:spPr bwMode="auto">
          <a:xfrm>
            <a:off x="6984508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145791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5791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3522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63522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78000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78000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1540" y="139970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1542" y="2751770"/>
            <a:ext cx="2340257" cy="307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1541" y="310989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7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1A7BAE"/>
                </a:solidFill>
              </a:rPr>
              <a:t>THANKS</a:t>
            </a:r>
            <a:r>
              <a:rPr lang="en-US" altLang="zh-CN" sz="2800" smtClean="0">
                <a:solidFill>
                  <a:srgbClr val="BF3420"/>
                </a:solidFill>
              </a:rPr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FOR</a:t>
            </a:r>
            <a:r>
              <a:rPr lang="zh-CN" altLang="en-US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FDA907"/>
                </a:solidFill>
              </a:rPr>
              <a:t>YOUR</a:t>
            </a:r>
            <a:r>
              <a:rPr lang="en-US" altLang="zh-CN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BF3420"/>
                </a:solidFill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781690" y="1266605"/>
            <a:ext cx="5490610" cy="2742122"/>
            <a:chOff x="1620942" y="1149918"/>
            <a:chExt cx="5504538" cy="2749079"/>
          </a:xfrm>
        </p:grpSpPr>
        <p:sp>
          <p:nvSpPr>
            <p:cNvPr id="19" name="矩形 18"/>
            <p:cNvSpPr/>
            <p:nvPr/>
          </p:nvSpPr>
          <p:spPr>
            <a:xfrm>
              <a:off x="1620942" y="1149918"/>
              <a:ext cx="2361265" cy="236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764215" y="1149918"/>
              <a:ext cx="2361265" cy="236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21" name="Picture 2" descr="C:\Documents and Settings\yangweizhou\桌面\微信公众号二维码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8566" y="1187542"/>
              <a:ext cx="2286016" cy="2286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17"/>
            <p:cNvSpPr txBox="1"/>
            <p:nvPr/>
          </p:nvSpPr>
          <p:spPr>
            <a:xfrm>
              <a:off x="1730004" y="3621295"/>
              <a:ext cx="2143140" cy="27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微信公众号：</a:t>
              </a:r>
              <a:r>
                <a:rPr lang="en-US" altLang="zh-CN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smile-ppt</a:t>
              </a:r>
              <a:endPara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23" name="Picture 2" descr="C:\Documents and Settings\yangweizhou\桌面\二维码\新浪微博关注二维码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08995" y="1294699"/>
              <a:ext cx="2071704" cy="20717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4" name="TextBox 20"/>
            <p:cNvSpPr txBox="1"/>
            <p:nvPr/>
          </p:nvSpPr>
          <p:spPr>
            <a:xfrm>
              <a:off x="4873277" y="3613672"/>
              <a:ext cx="2143140" cy="27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新浪微博</a:t>
              </a:r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@Smile</a:t>
              </a:r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呆</a:t>
              </a:r>
              <a:r>
                <a:rPr lang="zh-CN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鱼</a:t>
              </a:r>
              <a:endPara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60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适用场景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51514" y="1397264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400" dirty="0">
                <a:solidFill>
                  <a:schemeClr val="bg1"/>
                </a:solidFill>
                <a:latin typeface="Impact"/>
              </a:rPr>
              <a:t>小</a:t>
            </a:r>
            <a:r>
              <a:rPr lang="zh-CN" altLang="en-US" sz="4400" dirty="0" smtClean="0">
                <a:solidFill>
                  <a:schemeClr val="bg1"/>
                </a:solidFill>
                <a:latin typeface="Impact"/>
              </a:rPr>
              <a:t>程序介绍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+mn-ea"/>
              </a:rPr>
              <a:t>阅读、生活百科、影音、商城、图文、效率、图片、社区、聊天、活动、服务、教育、金融、招聘、内容付费、学习、日记、论坛、</a:t>
            </a:r>
            <a:r>
              <a:rPr lang="en-US" altLang="zh-CN" sz="1100" dirty="0" smtClean="0">
                <a:solidFill>
                  <a:schemeClr val="bg1"/>
                </a:solidFill>
                <a:latin typeface="+mn-ea"/>
              </a:rPr>
              <a:t>canvas</a:t>
            </a:r>
            <a:r>
              <a:rPr lang="zh-CN" altLang="en-US" sz="1100" dirty="0" smtClean="0">
                <a:solidFill>
                  <a:schemeClr val="bg1"/>
                </a:solidFill>
                <a:latin typeface="+mn-ea"/>
              </a:rPr>
              <a:t>、点餐</a:t>
            </a:r>
            <a:r>
              <a:rPr lang="en-US" altLang="zh-CN" sz="1100" dirty="0" smtClean="0">
                <a:solidFill>
                  <a:schemeClr val="bg1"/>
                </a:solidFill>
                <a:latin typeface="+mn-ea"/>
              </a:rPr>
              <a:t>……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案例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1/2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9" y="1178440"/>
            <a:ext cx="1656131" cy="29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1189368"/>
            <a:ext cx="1710190" cy="29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92713"/>
            <a:ext cx="1566129" cy="287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0" y="1178439"/>
            <a:ext cx="1638276" cy="290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1173260"/>
            <a:ext cx="1638264" cy="287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0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案例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2/2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）</a:t>
            </a:r>
          </a:p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15" y="726546"/>
            <a:ext cx="181632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0" y="726545"/>
            <a:ext cx="1831508" cy="324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5" y="726545"/>
            <a:ext cx="1812286" cy="321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726545"/>
            <a:ext cx="1785556" cy="321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0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优势在哪？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grpSp>
        <p:nvGrpSpPr>
          <p:cNvPr id="18" name="组合 17"/>
          <p:cNvGrpSpPr/>
          <p:nvPr/>
        </p:nvGrpSpPr>
        <p:grpSpPr>
          <a:xfrm rot="2700000">
            <a:off x="2952419" y="883029"/>
            <a:ext cx="3167308" cy="3197576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755642" y="1707731"/>
            <a:ext cx="1548172" cy="15481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39621" y="1918035"/>
            <a:ext cx="1272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为什么要开发微信小程序？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838" y="2410974"/>
            <a:ext cx="1479779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现如今的微信小程序可能会是未来应用的一种形态。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1611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B0F0"/>
                </a:solidFill>
              </a:rPr>
              <a:t>01.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方便快捷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10" y="1391737"/>
            <a:ext cx="19380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无需下载安装，即开即用，内存消耗少，不占用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桌面，就像关注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取关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进入公众号一样简单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1611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1A7BAE"/>
                </a:solidFill>
              </a:rPr>
              <a:t>03.</a:t>
            </a:r>
            <a:r>
              <a:rPr lang="zh-CN" altLang="en-US" sz="1400" b="1" dirty="0" smtClean="0">
                <a:solidFill>
                  <a:srgbClr val="1A7BAE"/>
                </a:solidFill>
              </a:rPr>
              <a:t>开发成本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1610" y="3101230"/>
            <a:ext cx="19380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只需一套代码即可兼容安卓和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ios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，微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信小程序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和操作流程会更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统一，开发周期短。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0163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1A7BAE"/>
                </a:solidFill>
              </a:rPr>
              <a:t>02.</a:t>
            </a:r>
            <a:r>
              <a:rPr lang="zh-CN" altLang="en-US" sz="1400" b="1" dirty="0" smtClean="0">
                <a:solidFill>
                  <a:srgbClr val="1A7BAE"/>
                </a:solidFill>
              </a:rPr>
              <a:t>流量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0162" y="1391737"/>
            <a:ext cx="19380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微信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母体黏性强，用户超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亿。相对于原生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宣传成本减少，宣传效果更好。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30163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00B0F0"/>
                </a:solidFill>
              </a:rPr>
              <a:t>04.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入口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0162" y="3109370"/>
            <a:ext cx="1938023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信小程序的入口越来越多样。除了常用的微信扫一扫、微信搜索、小程序搜索，还有公众号关联、小程序分享、下拉聊天界面等。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9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权限开放及优化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椭圆 68"/>
          <p:cNvSpPr/>
          <p:nvPr/>
        </p:nvSpPr>
        <p:spPr>
          <a:xfrm>
            <a:off x="4279652" y="2471542"/>
            <a:ext cx="1401767" cy="1386644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65"/>
          <p:cNvSpPr/>
          <p:nvPr/>
        </p:nvSpPr>
        <p:spPr>
          <a:xfrm>
            <a:off x="3095836" y="2247714"/>
            <a:ext cx="1406366" cy="1392560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75"/>
          <p:cNvSpPr/>
          <p:nvPr/>
        </p:nvSpPr>
        <p:spPr>
          <a:xfrm>
            <a:off x="3333470" y="1023578"/>
            <a:ext cx="1425662" cy="1433908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76"/>
          <p:cNvSpPr/>
          <p:nvPr/>
        </p:nvSpPr>
        <p:spPr>
          <a:xfrm>
            <a:off x="4519392" y="1288754"/>
            <a:ext cx="1384756" cy="1408472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19872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bg1"/>
                </a:solidFill>
              </a:rPr>
              <a:t>Lorem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400" b="1" dirty="0" err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08004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08004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9613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1A7BAE"/>
                </a:solidFill>
              </a:rPr>
              <a:t>01.</a:t>
            </a:r>
            <a:r>
              <a:rPr lang="zh-CN" altLang="en-US" sz="1400" b="1" dirty="0" smtClean="0">
                <a:solidFill>
                  <a:srgbClr val="1A7BAE"/>
                </a:solidFill>
              </a:rPr>
              <a:t>微信开发者工具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9612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信开发者工具更新频繁，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bug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处理速度快，优化速度快。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9613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B0F0"/>
                </a:solidFill>
              </a:rPr>
              <a:t>03.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小游戏开放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612" y="3101076"/>
            <a:ext cx="19380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创建新的项目会有创建小游戏入口，目前只支持简单的小游戏。后续会加入更多功能，开发更具有体验的游戏。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48165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00B0F0"/>
                </a:solidFill>
              </a:rPr>
              <a:t>02.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安全性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8164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信小程序请求数据只能使用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SSL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加密过的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安全请求。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8165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1A7BAE"/>
                </a:solidFill>
              </a:rPr>
              <a:t>04.</a:t>
            </a:r>
            <a:r>
              <a:rPr lang="zh-CN" altLang="en-US" sz="1400" b="1" dirty="0" smtClean="0">
                <a:solidFill>
                  <a:srgbClr val="1A7BAE"/>
                </a:solidFill>
              </a:rPr>
              <a:t>兼容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8164" y="3101076"/>
            <a:ext cx="1938023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配置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基础库最低版本设置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。在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配置前，开发者可查看近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天内访问小程序的用户的基础库版本占比，以帮助开发者了解当前用户使用的情况。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9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弦形 20"/>
          <p:cNvSpPr/>
          <p:nvPr/>
        </p:nvSpPr>
        <p:spPr>
          <a:xfrm rot="4326166">
            <a:off x="3479244" y="659316"/>
            <a:ext cx="976515" cy="2179550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弦形 23"/>
          <p:cNvSpPr/>
          <p:nvPr/>
        </p:nvSpPr>
        <p:spPr>
          <a:xfrm rot="8633980">
            <a:off x="4613040" y="705971"/>
            <a:ext cx="976536" cy="2179550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弦形 26"/>
          <p:cNvSpPr/>
          <p:nvPr/>
        </p:nvSpPr>
        <p:spPr>
          <a:xfrm rot="12929543">
            <a:off x="4925288" y="1795405"/>
            <a:ext cx="976966" cy="2179550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弦形 30"/>
          <p:cNvSpPr/>
          <p:nvPr/>
        </p:nvSpPr>
        <p:spPr>
          <a:xfrm rot="17308887">
            <a:off x="3966471" y="2433781"/>
            <a:ext cx="976545" cy="2179550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32"/>
          <p:cNvSpPr/>
          <p:nvPr/>
        </p:nvSpPr>
        <p:spPr>
          <a:xfrm>
            <a:off x="3081835" y="1727683"/>
            <a:ext cx="976499" cy="2179550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06346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01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4028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02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82310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05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20072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03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87159" y="347185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04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72744" y="2106554"/>
            <a:ext cx="13113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83332" y="2431334"/>
            <a:ext cx="169014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Er Elit Lamet, 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43609" y="1059582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01.Lorem Ipsum</a:t>
            </a:r>
            <a:endParaRPr lang="en-US" altLang="zh-CN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3608" y="1381875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43609" y="2769075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50000"/>
                  </a:schemeClr>
                </a:solidFill>
              </a:rPr>
              <a:t>05.Lorem Ipsum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3091368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139258" y="464819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92D050"/>
                </a:solidFill>
              </a:rPr>
              <a:t>02.Lorem Ipsum</a:t>
            </a:r>
            <a:endParaRPr lang="en-US" altLang="zh-CN" sz="1400" b="1" dirty="0" smtClean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39257" y="787112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50813" y="1815666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75000"/>
                  </a:schemeClr>
                </a:solidFill>
              </a:rPr>
              <a:t>03.Lorem Ipsum</a:t>
            </a:r>
            <a:endParaRPr lang="en-US" altLang="zh-CN" sz="1400" b="1" dirty="0" smtClean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0812" y="2137959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62368" y="320112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04.Lorem Ipsum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62367" y="352341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1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1547</Words>
  <Application>Microsoft Office PowerPoint</Application>
  <PresentationFormat>全屏显示(16:9)</PresentationFormat>
  <Paragraphs>215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陈春磊(chunlei.chen)</cp:lastModifiedBy>
  <cp:revision>588</cp:revision>
  <dcterms:modified xsi:type="dcterms:W3CDTF">2018-01-11T10:02:45Z</dcterms:modified>
</cp:coreProperties>
</file>