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1" r:id="rId2"/>
    <p:sldId id="282" r:id="rId3"/>
    <p:sldId id="294" r:id="rId4"/>
    <p:sldId id="285" r:id="rId5"/>
    <p:sldId id="284" r:id="rId6"/>
    <p:sldId id="287" r:id="rId7"/>
    <p:sldId id="288" r:id="rId8"/>
    <p:sldId id="295" r:id="rId9"/>
    <p:sldId id="290" r:id="rId10"/>
    <p:sldId id="291" r:id="rId11"/>
    <p:sldId id="292" r:id="rId12"/>
    <p:sldId id="293" r:id="rId13"/>
    <p:sldId id="296" r:id="rId14"/>
    <p:sldId id="289" r:id="rId15"/>
    <p:sldId id="286" r:id="rId16"/>
    <p:sldId id="298" r:id="rId17"/>
    <p:sldId id="299" r:id="rId18"/>
    <p:sldId id="297" r:id="rId19"/>
    <p:sldId id="300" r:id="rId20"/>
    <p:sldId id="301" r:id="rId21"/>
    <p:sldId id="302" r:id="rId22"/>
    <p:sldId id="303" r:id="rId23"/>
    <p:sldId id="304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9815" autoAdjust="0"/>
  </p:normalViewPr>
  <p:slideViewPr>
    <p:cSldViewPr>
      <p:cViewPr>
        <p:scale>
          <a:sx n="121" d="100"/>
          <a:sy n="121" d="100"/>
        </p:scale>
        <p:origin x="264" y="-72"/>
      </p:cViewPr>
      <p:guideLst>
        <p:guide orient="horz" pos="2159"/>
        <p:guide orient="horz" pos="1053"/>
        <p:guide pos="3844"/>
        <p:guide pos="1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microsoft.com/office/2007/relationships/hdphoto" Target="../media/hdphoto6.wdp"/><Relationship Id="rId4" Type="http://schemas.openxmlformats.org/officeDocument/2006/relationships/image" Target="../media/image20.png"/><Relationship Id="rId9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microsoft.com/office/2007/relationships/hdphoto" Target="../media/hdphoto10.wdp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microsoft.com/office/2007/relationships/hdphoto" Target="../media/hdphoto13.wdp"/><Relationship Id="rId4" Type="http://schemas.openxmlformats.org/officeDocument/2006/relationships/image" Target="../media/image27.png"/><Relationship Id="rId9" Type="http://schemas.microsoft.com/office/2007/relationships/hdphoto" Target="../media/hdphoto15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F3420"/>
                </a:solidFill>
              </a:rPr>
              <a:t>微</a:t>
            </a:r>
            <a:r>
              <a:rPr lang="zh-CN" altLang="en-US" sz="2800" dirty="0" smtClean="0">
                <a:solidFill>
                  <a:srgbClr val="BF3420"/>
                </a:solidFill>
              </a:rPr>
              <a:t>信小程序</a:t>
            </a:r>
            <a:endParaRPr lang="zh-CN" altLang="en-US" sz="2800" dirty="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需要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下载安装即可使用的应用，它实现了应用“触手可及”的梦想，用户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扫一扫或搜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一下即可打开应用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日，张小龙在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微信公开课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上发布的小程序正式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上线。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生命周期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76580" y="36960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201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6515" y="969571"/>
            <a:ext cx="29163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小程序由两大线程组成：负责界面的视图线程（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view thread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）和负责数据、服务处理的服务线程（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appservice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thread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），两者协同工作，完成小程序页面生命周期的调用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12095"/>
            <a:ext cx="3353947" cy="47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9" y="2302226"/>
            <a:ext cx="5055204" cy="224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75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小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程序的代码特色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06310" y="2251200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06310" y="271925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28352" y="1167594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95BC49"/>
                </a:solidFill>
              </a:rPr>
              <a:t>视图容器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351" y="1489887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scroll-view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swiper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movable-view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cover-view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63972" y="1475371"/>
            <a:ext cx="2880320" cy="2019710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746575" y="3511340"/>
            <a:ext cx="25292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</a:rPr>
              <a:t>支付、定位、数据缓存、授权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8083" y="3107166"/>
            <a:ext cx="1893393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商城开发必用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5140436" y="1475371"/>
            <a:ext cx="2880320" cy="2019710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5788508" y="117108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00B050"/>
                </a:solidFill>
              </a:rPr>
              <a:t>媒体、导航、画布等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4991" y="1493373"/>
            <a:ext cx="189339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audio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camera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liver-player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live-pusher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4991" y="2368622"/>
            <a:ext cx="189339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进行录音，播放音乐音频视频等。可监听手机罗盘数据，拨打电话，扫码，调用蓝牙等。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08575" y="2259305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95BC49"/>
                </a:solidFill>
              </a:rPr>
              <a:t>组件及</a:t>
            </a:r>
            <a:r>
              <a:rPr lang="en-US" altLang="zh-CN" sz="2400" dirty="0" smtClean="0">
                <a:solidFill>
                  <a:srgbClr val="95BC49"/>
                </a:solidFill>
              </a:rPr>
              <a:t>API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61749" y="357593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95BC49"/>
                </a:solidFill>
              </a:rPr>
              <a:t>媒体、设备等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818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工具的使用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1579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</a:rPr>
              <a:t>微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信开发者工具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1579" y="1423894"/>
            <a:ext cx="2268252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集成了公众号网页调试和小程序调试两种开发模式。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84167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95BC49"/>
                </a:solidFill>
              </a:rPr>
              <a:t>ES6</a:t>
            </a:r>
            <a:r>
              <a:rPr lang="zh-CN" altLang="en-US" sz="1400" b="1" dirty="0" smtClean="0">
                <a:solidFill>
                  <a:srgbClr val="95BC49"/>
                </a:solidFill>
              </a:rPr>
              <a:t>支持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4167" y="1423894"/>
            <a:ext cx="2268252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微信小程序已经支持了绝大部分的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ES6 API.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1579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 smtClean="0">
                <a:solidFill>
                  <a:srgbClr val="95BC49"/>
                </a:solidFill>
              </a:rPr>
              <a:t>weUI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1579" y="3188090"/>
            <a:ext cx="22682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WeUI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是一套同微信原生视觉体验一致的基础样式库，由微信官方设计团队为微信内网页和微信小程序量身设计，令用户的使用感知更加统一。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084167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err="1" smtClean="0">
                <a:solidFill>
                  <a:srgbClr val="00B050"/>
                </a:solidFill>
                <a:latin typeface="+mj-ea"/>
                <a:ea typeface="+mj-ea"/>
              </a:rPr>
              <a:t>ZanUI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84167" y="3188090"/>
            <a:ext cx="2268252" cy="126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ZanUI-WeApp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是有赞移动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UI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规范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ZanUI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的小程序现实版本，结合了微信的视觉规范，为用户提供更加统一的使用感知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951571"/>
            <a:ext cx="2926059" cy="287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69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9772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2519772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4460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4461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825806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44008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464400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68696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68697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950042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8244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92932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933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07427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7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1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3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8125" y="940531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10967" y="1873875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1444" y="1480591"/>
            <a:ext cx="16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20" idx="7"/>
            <a:endCxn id="11" idx="3"/>
          </p:cNvCxnSpPr>
          <p:nvPr/>
        </p:nvCxnSpPr>
        <p:spPr>
          <a:xfrm flipV="1">
            <a:off x="7061389" y="1075962"/>
            <a:ext cx="234903" cy="26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182290" y="411510"/>
            <a:ext cx="778454" cy="778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20" idx="1"/>
            <a:endCxn id="14" idx="5"/>
          </p:cNvCxnSpPr>
          <p:nvPr/>
        </p:nvCxnSpPr>
        <p:spPr>
          <a:xfrm flipH="1" flipV="1">
            <a:off x="4994556" y="1239111"/>
            <a:ext cx="125610" cy="1034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72000" y="816555"/>
            <a:ext cx="495055" cy="4950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4526995" y="2301720"/>
            <a:ext cx="191130" cy="114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36885" y="1806665"/>
            <a:ext cx="990110" cy="990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10%</a:t>
            </a:r>
            <a:endParaRPr lang="zh-CN" altLang="en-US" sz="2000"/>
          </a:p>
        </p:txBody>
      </p:sp>
      <p:cxnSp>
        <p:nvCxnSpPr>
          <p:cNvPr id="30" name="直接连接符 29"/>
          <p:cNvCxnSpPr>
            <a:stCxn id="20" idx="5"/>
            <a:endCxn id="32" idx="1"/>
          </p:cNvCxnSpPr>
          <p:nvPr/>
        </p:nvCxnSpPr>
        <p:spPr>
          <a:xfrm>
            <a:off x="7061389" y="3283795"/>
            <a:ext cx="310904" cy="2880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227295" y="3426845"/>
            <a:ext cx="990110" cy="990110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90%</a:t>
            </a:r>
            <a:endParaRPr lang="zh-CN" altLang="en-US" sz="2000"/>
          </a:p>
        </p:txBody>
      </p:sp>
      <p:cxnSp>
        <p:nvCxnSpPr>
          <p:cNvPr id="35" name="直接连接符 34"/>
          <p:cNvCxnSpPr>
            <a:stCxn id="20" idx="3"/>
            <a:endCxn id="37" idx="7"/>
          </p:cNvCxnSpPr>
          <p:nvPr/>
        </p:nvCxnSpPr>
        <p:spPr>
          <a:xfrm flipH="1">
            <a:off x="4710225" y="3283795"/>
            <a:ext cx="409941" cy="4098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41930" y="3561847"/>
            <a:ext cx="900113" cy="90011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20" idx="6"/>
            <a:endCxn id="43" idx="2"/>
          </p:cNvCxnSpPr>
          <p:nvPr/>
        </p:nvCxnSpPr>
        <p:spPr>
          <a:xfrm flipV="1">
            <a:off x="7463430" y="2313051"/>
            <a:ext cx="596616" cy="13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060046" y="1964341"/>
            <a:ext cx="697419" cy="697419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59" y="3717076"/>
            <a:ext cx="589654" cy="589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2135475"/>
            <a:ext cx="355417" cy="3554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98" y="582418"/>
            <a:ext cx="436637" cy="436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92" y="906565"/>
            <a:ext cx="298412" cy="298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386535" y="1015621"/>
            <a:ext cx="2880320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534" y="1373744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6536" y="2590796"/>
            <a:ext cx="2745303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6535" y="2948919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DA907"/>
                </a:solidFill>
              </a:rPr>
              <a:t>Lorem Ipsum Dolor Sit Amet</a:t>
            </a:r>
            <a:endParaRPr lang="zh-CN" altLang="en-US" sz="1400" b="1">
              <a:solidFill>
                <a:srgbClr val="FDA907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26717" y="338909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26717" y="368490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Picture 3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5" y="2298306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4" y="342343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流程图: 手动输入 19"/>
          <p:cNvSpPr/>
          <p:nvPr/>
        </p:nvSpPr>
        <p:spPr>
          <a:xfrm>
            <a:off x="63007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输入 20"/>
          <p:cNvSpPr/>
          <p:nvPr/>
        </p:nvSpPr>
        <p:spPr>
          <a:xfrm flipH="1">
            <a:off x="258924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>
            <a:off x="453625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手动输入 22"/>
          <p:cNvSpPr/>
          <p:nvPr/>
        </p:nvSpPr>
        <p:spPr>
          <a:xfrm flipH="1">
            <a:off x="649542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Documents and Settings\Administrator\桌面\图标\ico\swap-vert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" y="1491630"/>
            <a:ext cx="1001719" cy="1001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35" y="1567884"/>
            <a:ext cx="849210" cy="8492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51" y="1550915"/>
            <a:ext cx="883149" cy="883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06" y="1549660"/>
            <a:ext cx="885659" cy="8856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630070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FDA907"/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rgbClr val="FDA907"/>
                </a:solidFill>
                <a:latin typeface="+mj-ea"/>
              </a:rPr>
              <a:t>Ipsum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069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7076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Ipsum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7075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24082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FDA907"/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rgbClr val="FDA907"/>
                </a:solidFill>
                <a:latin typeface="+mj-ea"/>
              </a:rPr>
              <a:t>Ipsum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4081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71088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Ipsum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1087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01</a:t>
            </a:r>
            <a:endParaRPr lang="zh-CN" altLang="en-US" sz="1600"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2585117" y="1445851"/>
            <a:ext cx="5920668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02</a:t>
            </a:r>
            <a:endParaRPr lang="zh-CN" altLang="en-US" sz="1600"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4558672" y="1760886"/>
            <a:ext cx="3947111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03</a:t>
            </a:r>
            <a:endParaRPr lang="zh-CN" altLang="en-US" sz="1600">
              <a:latin typeface="+mj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6532228" y="2075920"/>
            <a:ext cx="197355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04</a:t>
            </a:r>
            <a:endParaRPr lang="zh-CN" altLang="en-US" sz="16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56" y="2027770"/>
            <a:ext cx="1890208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 Pecu, Sed Do Eiusmod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555" y="1633903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</a:t>
            </a:r>
            <a:r>
              <a:rPr lang="en-US" altLang="zh-CN" sz="1400" b="1" smtClean="0">
                <a:solidFill>
                  <a:srgbClr val="BF3420"/>
                </a:solidFill>
              </a:rPr>
              <a:t>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2002" y="2535602"/>
            <a:ext cx="189020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72001" y="2211710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</a:t>
            </a:r>
            <a:r>
              <a:rPr lang="en-US" altLang="zh-CN" sz="1400" b="1" smtClean="0">
                <a:solidFill>
                  <a:srgbClr val="BF3420"/>
                </a:solidFill>
              </a:rPr>
              <a:t>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46777" y="2281686"/>
            <a:ext cx="18902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 Pecu, Sed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46776" y="194893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</a:t>
            </a:r>
            <a:r>
              <a:rPr lang="en-US" altLang="zh-CN" sz="1400" b="1" smtClean="0">
                <a:solidFill>
                  <a:srgbClr val="FF0000"/>
                </a:solidFill>
              </a:rPr>
              <a:t>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07217" y="2789517"/>
            <a:ext cx="18902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7216" y="248899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</a:t>
            </a:r>
            <a:r>
              <a:rPr lang="en-US" altLang="zh-CN" sz="1400" b="1" smtClean="0">
                <a:solidFill>
                  <a:srgbClr val="FF0000"/>
                </a:solidFill>
              </a:rPr>
              <a:t>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456765" y="2429280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81990" y="2796775"/>
            <a:ext cx="0" cy="10351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462210" y="3089599"/>
            <a:ext cx="0" cy="74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6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70500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</a:rPr>
              <a:t>微</a:t>
            </a:r>
            <a:r>
              <a:rPr lang="zh-CN" altLang="en-US" sz="1600" dirty="0" smtClean="0">
                <a:solidFill>
                  <a:srgbClr val="1A7BAE"/>
                </a:solidFill>
              </a:rPr>
              <a:t>信小程序简要介绍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3693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95BC49"/>
                </a:solidFill>
              </a:rPr>
              <a:t>语言风格及丰富的组件</a:t>
            </a:r>
            <a:r>
              <a:rPr lang="en-US" altLang="zh-CN" sz="1600" dirty="0" smtClean="0">
                <a:solidFill>
                  <a:srgbClr val="95BC49"/>
                </a:solidFill>
              </a:rPr>
              <a:t>API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DA907"/>
                </a:solidFill>
              </a:rPr>
              <a:t>微</a:t>
            </a:r>
            <a:r>
              <a:rPr lang="zh-CN" altLang="en-US" sz="1600" dirty="0" smtClean="0">
                <a:solidFill>
                  <a:srgbClr val="FDA907"/>
                </a:solidFill>
              </a:rPr>
              <a:t>信小程序给我们带来了什么</a:t>
            </a:r>
            <a:endParaRPr lang="zh-CN" altLang="en-US" sz="1600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BF3420"/>
                </a:solidFill>
              </a:rPr>
              <a:t>百脑</a:t>
            </a:r>
            <a:r>
              <a:rPr lang="zh-CN" altLang="en-US" sz="1600" dirty="0" smtClean="0">
                <a:solidFill>
                  <a:srgbClr val="BF3420"/>
                </a:solidFill>
              </a:rPr>
              <a:t>汇订货系统</a:t>
            </a:r>
            <a:endParaRPr lang="zh-CN" altLang="en-US" sz="1600" dirty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14597" y="128649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4197" y="203994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14597" y="281027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4197" y="356372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01670" y="1970699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01670" y="3494470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73937" y="2721546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3937" y="1232190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26005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202741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3979477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5756211" y="1275606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014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01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7509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3485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860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03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79558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70774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36750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191125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02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302823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24243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0219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44594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04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56292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r="387"/>
          <a:stretch/>
        </p:blipFill>
        <p:spPr bwMode="auto">
          <a:xfrm>
            <a:off x="3145791" y="1041580"/>
            <a:ext cx="1734459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5070029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9358"/>
          <a:stretch/>
        </p:blipFill>
        <p:spPr bwMode="auto">
          <a:xfrm>
            <a:off x="6984508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145791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5791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3522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63522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78000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8000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1540" y="139970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1542" y="2751770"/>
            <a:ext cx="2340257" cy="307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1541" y="310989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7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1A7BAE"/>
                </a:solidFill>
              </a:rPr>
              <a:t>THANKS</a:t>
            </a:r>
            <a:r>
              <a:rPr lang="en-US" altLang="zh-CN" sz="2800" smtClean="0">
                <a:solidFill>
                  <a:srgbClr val="BF3420"/>
                </a:solidFill>
              </a:rPr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FOR</a:t>
            </a:r>
            <a:r>
              <a:rPr lang="zh-CN" altLang="en-US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YOUR</a:t>
            </a:r>
            <a:r>
              <a:rPr lang="en-US" altLang="zh-CN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BF342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适用场景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51514" y="1397264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>
                <a:solidFill>
                  <a:schemeClr val="bg1"/>
                </a:solidFill>
                <a:latin typeface="Impact"/>
              </a:rPr>
              <a:t>小</a:t>
            </a:r>
            <a:r>
              <a:rPr lang="zh-CN" altLang="en-US" sz="4400" dirty="0" smtClean="0">
                <a:solidFill>
                  <a:schemeClr val="bg1"/>
                </a:solidFill>
                <a:latin typeface="Impact"/>
              </a:rPr>
              <a:t>程序介绍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+mn-ea"/>
              </a:rPr>
              <a:t>阅读、生活百科、影音、商城、图文、效率、图片、社区、聊天、活动、服务、教育、金融、招聘、内容付费、学习、日记、论坛、</a:t>
            </a:r>
            <a:r>
              <a:rPr lang="en-US" altLang="zh-CN" sz="1100" dirty="0" smtClean="0">
                <a:solidFill>
                  <a:schemeClr val="bg1"/>
                </a:solidFill>
                <a:latin typeface="+mn-ea"/>
              </a:rPr>
              <a:t>canvas</a:t>
            </a:r>
            <a:r>
              <a:rPr lang="zh-CN" altLang="en-US" sz="1100" dirty="0" smtClean="0">
                <a:solidFill>
                  <a:schemeClr val="bg1"/>
                </a:solidFill>
                <a:latin typeface="+mn-ea"/>
              </a:rPr>
              <a:t>、点餐</a:t>
            </a:r>
            <a:r>
              <a:rPr lang="en-US" altLang="zh-CN" sz="1100" dirty="0" smtClean="0">
                <a:solidFill>
                  <a:schemeClr val="bg1"/>
                </a:solidFill>
                <a:latin typeface="+mn-ea"/>
              </a:rPr>
              <a:t>……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案例（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1/2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9" y="1178440"/>
            <a:ext cx="1656131" cy="29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1189368"/>
            <a:ext cx="1710190" cy="29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2713"/>
            <a:ext cx="1566129" cy="287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1178439"/>
            <a:ext cx="1638276" cy="290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1173260"/>
            <a:ext cx="1638264" cy="287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案例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2/2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）</a:t>
            </a:r>
          </a:p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15" y="726546"/>
            <a:ext cx="181632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0" y="726545"/>
            <a:ext cx="1831508" cy="324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5" y="726545"/>
            <a:ext cx="1812286" cy="321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726545"/>
            <a:ext cx="1785556" cy="321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优势在哪？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2" y="1707731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39621" y="1918035"/>
            <a:ext cx="1272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为什么要开发微信小程序？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838" y="2410974"/>
            <a:ext cx="1479779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现如今的微信小程序可能会是未来应用的一种形态。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B0F0"/>
                </a:solidFill>
              </a:rPr>
              <a:t>01.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方便快捷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10" y="1391737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无需下载安装，即开即用，内存消耗少，不占用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桌面，就像关注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取关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进入公众号一样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简单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不超过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1M)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1A7BAE"/>
                </a:solidFill>
              </a:rPr>
              <a:t>03.</a:t>
            </a:r>
            <a:r>
              <a:rPr lang="zh-CN" altLang="en-US" sz="1400" b="1" dirty="0" smtClean="0">
                <a:solidFill>
                  <a:srgbClr val="1A7BAE"/>
                </a:solidFill>
              </a:rPr>
              <a:t>开发成本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1610" y="3101230"/>
            <a:ext cx="19380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只需一套代码即可兼容安卓和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ios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，微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信小程序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和操作流程会更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统一，开发周期短。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1A7BAE"/>
                </a:solidFill>
              </a:rPr>
              <a:t>02.</a:t>
            </a:r>
            <a:r>
              <a:rPr lang="zh-CN" altLang="en-US" sz="1400" b="1" dirty="0" smtClean="0">
                <a:solidFill>
                  <a:srgbClr val="1A7BAE"/>
                </a:solidFill>
              </a:rPr>
              <a:t>流量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0162" y="1391737"/>
            <a:ext cx="19380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微信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母体黏性强，用户超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亿。相对于原生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宣传成本减少，宣传效果更好。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00B0F0"/>
                </a:solidFill>
              </a:rPr>
              <a:t>04.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入口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0162" y="3109370"/>
            <a:ext cx="1938023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信小程序的入口越来越多样。除了常用的微信扫一扫、微信搜索、小程序搜索，还有公众号关联、小程序分享、下拉聊天界面等。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9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权限开放及优化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3" name="椭圆 68"/>
          <p:cNvSpPr/>
          <p:nvPr/>
        </p:nvSpPr>
        <p:spPr>
          <a:xfrm>
            <a:off x="4279652" y="2471542"/>
            <a:ext cx="1401767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65"/>
          <p:cNvSpPr/>
          <p:nvPr/>
        </p:nvSpPr>
        <p:spPr>
          <a:xfrm>
            <a:off x="3095836" y="2247714"/>
            <a:ext cx="1406366" cy="1392560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75"/>
          <p:cNvSpPr/>
          <p:nvPr/>
        </p:nvSpPr>
        <p:spPr>
          <a:xfrm>
            <a:off x="3333470" y="1023578"/>
            <a:ext cx="1425662" cy="1433908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76"/>
          <p:cNvSpPr/>
          <p:nvPr/>
        </p:nvSpPr>
        <p:spPr>
          <a:xfrm>
            <a:off x="4519392" y="1288754"/>
            <a:ext cx="1384756" cy="1408472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19872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应用市场的生态圈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768610"/>
            <a:ext cx="1008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公众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号引流（企业级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50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个）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08004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小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程序名字抢注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关键字搜索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9613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1A7BAE"/>
                </a:solidFill>
              </a:rPr>
              <a:t>01.</a:t>
            </a:r>
            <a:r>
              <a:rPr lang="zh-CN" altLang="en-US" sz="1400" b="1" dirty="0" smtClean="0">
                <a:solidFill>
                  <a:srgbClr val="1A7BAE"/>
                </a:solidFill>
              </a:rPr>
              <a:t>微信开发者工具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9612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信开发者工具更新频繁，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处理速度快，优化速度快。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9613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B0F0"/>
                </a:solidFill>
              </a:rPr>
              <a:t>03.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小游戏开放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612" y="3101076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创建新的项目会有创建小游戏入口，目前只支持简单的小游戏。后续会加入更多功能，开发更具有体验的游戏。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48165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00B0F0"/>
                </a:solidFill>
              </a:rPr>
              <a:t>02.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安全性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8164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信小程序请求数据只能使用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SSL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加密过的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安全请求。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8165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1A7BAE"/>
                </a:solidFill>
              </a:rPr>
              <a:t>04.</a:t>
            </a:r>
            <a:r>
              <a:rPr lang="zh-CN" altLang="en-US" sz="1400" b="1" dirty="0" smtClean="0">
                <a:solidFill>
                  <a:srgbClr val="1A7BAE"/>
                </a:solidFill>
              </a:rPr>
              <a:t>兼容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8164" y="3101076"/>
            <a:ext cx="1938023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基础库最低版本设置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。在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配置前，开发者可查看近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天内访问小程序的用户的基础库版本占比，以帮助开发者了解当前用户使用的情况。</a:t>
            </a:r>
          </a:p>
        </p:txBody>
      </p:sp>
    </p:spTree>
    <p:extLst>
      <p:ext uri="{BB962C8B-B14F-4D97-AF65-F5344CB8AC3E}">
        <p14:creationId xmlns:p14="http://schemas.microsoft.com/office/powerpoint/2010/main" val="387269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6628" y="1397264"/>
            <a:ext cx="5400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3600" dirty="0" smtClean="0">
                <a:solidFill>
                  <a:schemeClr val="bg1"/>
                </a:solidFill>
                <a:latin typeface="Impact"/>
              </a:rPr>
              <a:t>语言风格及丰富的组件</a:t>
            </a:r>
            <a:r>
              <a:rPr lang="en-US" altLang="zh-CN" sz="3600" dirty="0" smtClean="0">
                <a:solidFill>
                  <a:schemeClr val="bg1"/>
                </a:solidFill>
                <a:latin typeface="Impact"/>
              </a:rPr>
              <a:t>API</a:t>
            </a:r>
            <a:endParaRPr lang="zh-CN" altLang="en-US" sz="36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https://mp.weixin.qq.com/debug/wxadoc/dev/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2205991"/>
            <a:ext cx="45624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代码构成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9" name="弦形 20"/>
          <p:cNvSpPr/>
          <p:nvPr/>
        </p:nvSpPr>
        <p:spPr>
          <a:xfrm rot="4326166">
            <a:off x="3479244" y="659316"/>
            <a:ext cx="976515" cy="2179550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弦形 23"/>
          <p:cNvSpPr/>
          <p:nvPr/>
        </p:nvSpPr>
        <p:spPr>
          <a:xfrm rot="8633980">
            <a:off x="4613040" y="705971"/>
            <a:ext cx="976536" cy="2179550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弦形 26"/>
          <p:cNvSpPr/>
          <p:nvPr/>
        </p:nvSpPr>
        <p:spPr>
          <a:xfrm rot="12929543">
            <a:off x="4925288" y="1795405"/>
            <a:ext cx="976966" cy="2179550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弦形 30"/>
          <p:cNvSpPr/>
          <p:nvPr/>
        </p:nvSpPr>
        <p:spPr>
          <a:xfrm rot="17308887">
            <a:off x="3966471" y="2433781"/>
            <a:ext cx="976545" cy="2179550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32"/>
          <p:cNvSpPr/>
          <p:nvPr/>
        </p:nvSpPr>
        <p:spPr>
          <a:xfrm>
            <a:off x="3081835" y="1727683"/>
            <a:ext cx="976499" cy="2179550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06346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01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4028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02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82310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05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0072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03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87159" y="347185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04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86084" y="1874317"/>
            <a:ext cx="13113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App()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83332" y="2179188"/>
            <a:ext cx="16901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App()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函数用来注册一个小程序。接受一个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参数，其指定小程序的生命周期函数等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43609" y="1059582"/>
            <a:ext cx="2313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01.</a:t>
            </a:r>
            <a:r>
              <a:rPr lang="zh-CN" alt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小程序配置</a:t>
            </a:r>
            <a:r>
              <a:rPr lang="en-US" altLang="zh-CN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app.json</a:t>
            </a:r>
            <a:endParaRPr lang="en-US" altLang="zh-CN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3608" y="1381875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app.json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是对当前小程序的全局配置，包括了小程序的所有页面路径、界面表现、网络超时时间、底部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81590" y="2621215"/>
            <a:ext cx="1898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05.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工具配置</a:t>
            </a:r>
            <a:r>
              <a:rPr lang="en-US" altLang="zh-CN" sz="1400" b="1" dirty="0" err="1" smtClean="0">
                <a:solidFill>
                  <a:schemeClr val="accent3">
                    <a:lumMod val="50000"/>
                  </a:schemeClr>
                </a:solidFill>
              </a:rPr>
              <a:t>project.config.json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3091368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恢复到当时你开发项目时的个性化配置，其中会包括编辑器的颜色、代码上传时自动压缩等等一系列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选项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87135" y="203209"/>
            <a:ext cx="1718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02.</a:t>
            </a:r>
            <a:r>
              <a:rPr lang="en-US" altLang="zh-CN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WXML </a:t>
            </a:r>
            <a:r>
              <a:rPr lang="zh-CN" alt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模板</a:t>
            </a:r>
          </a:p>
          <a:p>
            <a:endParaRPr lang="en-US" altLang="zh-CN" sz="1400" b="1" dirty="0" smtClean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96040" y="567139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网页编程采用的是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+ CSS + JS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这样的组合，在小程序中也有同样的角色，其中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WXML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充当的就是类似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的角色。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50813" y="1815666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75000"/>
                  </a:schemeClr>
                </a:solidFill>
              </a:rPr>
              <a:t>03.WXSS</a:t>
            </a:r>
            <a:r>
              <a:rPr lang="zh-CN" altLang="en-US" sz="1400" b="1" dirty="0" smtClean="0">
                <a:solidFill>
                  <a:schemeClr val="accent3">
                    <a:lumMod val="75000"/>
                  </a:schemeClr>
                </a:solidFill>
              </a:rPr>
              <a:t>样式</a:t>
            </a:r>
            <a:endParaRPr lang="en-US" altLang="zh-CN" sz="1400" b="1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0812" y="2137959"/>
            <a:ext cx="19380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WXSS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具有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大部分的特性，小程序在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WXSS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也做了一些扩充和修改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rpx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62368" y="320112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B050"/>
                </a:solidFill>
              </a:rPr>
              <a:t>04.JS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交互逻辑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62367" y="3523416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响应用户的点击、获取用户的位置等等。在小程序里边，我们就通过编写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脚本文件来处理用户的操作。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1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1633</Words>
  <Application>Microsoft Office PowerPoint</Application>
  <PresentationFormat>全屏显示(16:9)</PresentationFormat>
  <Paragraphs>185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chun</cp:lastModifiedBy>
  <cp:revision>601</cp:revision>
  <dcterms:modified xsi:type="dcterms:W3CDTF">2018-01-11T16:41:18Z</dcterms:modified>
</cp:coreProperties>
</file>