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1" r:id="rId2"/>
    <p:sldId id="282" r:id="rId3"/>
    <p:sldId id="294" r:id="rId4"/>
    <p:sldId id="285" r:id="rId5"/>
    <p:sldId id="284" r:id="rId6"/>
    <p:sldId id="287" r:id="rId7"/>
    <p:sldId id="288" r:id="rId8"/>
    <p:sldId id="295" r:id="rId9"/>
    <p:sldId id="290" r:id="rId10"/>
    <p:sldId id="291" r:id="rId11"/>
    <p:sldId id="292" r:id="rId12"/>
    <p:sldId id="293" r:id="rId13"/>
    <p:sldId id="296" r:id="rId14"/>
    <p:sldId id="289" r:id="rId15"/>
    <p:sldId id="286" r:id="rId16"/>
    <p:sldId id="298" r:id="rId17"/>
    <p:sldId id="299" r:id="rId18"/>
    <p:sldId id="304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BAE"/>
    <a:srgbClr val="95BC49"/>
    <a:srgbClr val="FDA907"/>
    <a:srgbClr val="BF3420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9815" autoAdjust="0"/>
  </p:normalViewPr>
  <p:slideViewPr>
    <p:cSldViewPr>
      <p:cViewPr>
        <p:scale>
          <a:sx n="121" d="100"/>
          <a:sy n="121" d="100"/>
        </p:scale>
        <p:origin x="-102" y="-72"/>
      </p:cViewPr>
      <p:guideLst>
        <p:guide orient="horz" pos="2159"/>
        <p:guide orient="horz" pos="1053"/>
        <p:guide pos="3844"/>
        <p:guide pos="1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23999" y="2814490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BF3420"/>
                </a:solidFill>
              </a:rPr>
              <a:t>微</a:t>
            </a:r>
            <a:r>
              <a:rPr lang="zh-CN" altLang="en-US" sz="2800" dirty="0" smtClean="0">
                <a:solidFill>
                  <a:srgbClr val="BF3420"/>
                </a:solidFill>
              </a:rPr>
              <a:t>信小程序</a:t>
            </a:r>
            <a:endParaRPr lang="zh-CN" altLang="en-US" sz="2800" dirty="0">
              <a:solidFill>
                <a:srgbClr val="1A7BA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29043" y="3306425"/>
            <a:ext cx="508556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需要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下载安装即可使用的应用，它实现了应用“触手可及”的梦想，用户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扫一扫或搜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一下即可打开应用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日，张小龙在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微信公开课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上发布的小程序正式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上线。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786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生命周期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76580" y="369600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201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6515" y="969571"/>
            <a:ext cx="29163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小程序由两大线程组成：负责界面的视图线程（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view thread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）和负责数据、服务处理的服务线程（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appservice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thread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），两者协同工作，完成小程序页面生命周期的调用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212095"/>
            <a:ext cx="3353947" cy="474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99" y="2302226"/>
            <a:ext cx="5055204" cy="2249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754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小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程序的代码特色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006310" y="2251200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06310" y="2719252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28352" y="1167594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95BC49"/>
                </a:solidFill>
              </a:rPr>
              <a:t>视图容器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8351" y="1489887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scroll-view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swiper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movable-view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cover-view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63972" y="1475371"/>
            <a:ext cx="2880320" cy="2019710"/>
            <a:chOff x="1079612" y="1507889"/>
            <a:chExt cx="2880320" cy="2019710"/>
          </a:xfrm>
        </p:grpSpPr>
        <p:grpSp>
          <p:nvGrpSpPr>
            <p:cNvPr id="19" name="组合 18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/>
          <p:cNvSpPr/>
          <p:nvPr/>
        </p:nvSpPr>
        <p:spPr>
          <a:xfrm>
            <a:off x="746575" y="3511340"/>
            <a:ext cx="25292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</a:rPr>
              <a:t>支付、定位、数据缓存、授权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8083" y="3107166"/>
            <a:ext cx="1893393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商城开发必用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 flipH="1">
            <a:off x="5140436" y="1475371"/>
            <a:ext cx="2880320" cy="2019710"/>
            <a:chOff x="1079612" y="1507889"/>
            <a:chExt cx="2880320" cy="2019710"/>
          </a:xfrm>
        </p:grpSpPr>
        <p:grpSp>
          <p:nvGrpSpPr>
            <p:cNvPr id="31" name="组合 30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矩形 36"/>
          <p:cNvSpPr/>
          <p:nvPr/>
        </p:nvSpPr>
        <p:spPr>
          <a:xfrm>
            <a:off x="5788508" y="1171080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rgbClr val="00B050"/>
                </a:solidFill>
              </a:rPr>
              <a:t>媒体、导航、画布等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34991" y="1493373"/>
            <a:ext cx="189339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audio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camera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liver-player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live-pusher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34991" y="2368622"/>
            <a:ext cx="189339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进行录音，播放音乐音频视频等。可监听手机罗盘数据，拨打电话，扫码，调用蓝牙等。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08575" y="2259305"/>
            <a:ext cx="1603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95BC49"/>
                </a:solidFill>
              </a:rPr>
              <a:t>组件及</a:t>
            </a:r>
            <a:r>
              <a:rPr lang="en-US" altLang="zh-CN" sz="2400" dirty="0" smtClean="0">
                <a:solidFill>
                  <a:srgbClr val="95BC49"/>
                </a:solidFill>
              </a:rPr>
              <a:t>API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42" name="弧形 41"/>
          <p:cNvSpPr/>
          <p:nvPr/>
        </p:nvSpPr>
        <p:spPr>
          <a:xfrm rot="16200000">
            <a:off x="3268097" y="1245544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3" name="弧形 42"/>
          <p:cNvSpPr/>
          <p:nvPr/>
        </p:nvSpPr>
        <p:spPr>
          <a:xfrm rot="10800000">
            <a:off x="3268098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4" name="弧形 43"/>
          <p:cNvSpPr/>
          <p:nvPr/>
        </p:nvSpPr>
        <p:spPr>
          <a:xfrm rot="5400000"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61749" y="3575930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rgbClr val="95BC49"/>
                </a:solidFill>
              </a:rPr>
              <a:t>媒体、设备等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8182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工具的使用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91579" y="1101601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</a:rPr>
              <a:t>微</a:t>
            </a:r>
            <a:r>
              <a:rPr lang="zh-CN" altLang="en-US" sz="1400" b="1" dirty="0" smtClean="0">
                <a:solidFill>
                  <a:srgbClr val="00B050"/>
                </a:solidFill>
              </a:rPr>
              <a:t>信开发者工具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1579" y="1423894"/>
            <a:ext cx="2268252" cy="5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集成了公众号网页调试和小程序调试两种开发模式。</a:t>
            </a:r>
          </a:p>
        </p:txBody>
      </p:sp>
      <p:sp>
        <p:nvSpPr>
          <p:cNvPr id="59" name="矩形 58"/>
          <p:cNvSpPr/>
          <p:nvPr/>
        </p:nvSpPr>
        <p:spPr>
          <a:xfrm>
            <a:off x="6084167" y="1101601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rgbClr val="95BC49"/>
                </a:solidFill>
              </a:rPr>
              <a:t>ES6</a:t>
            </a:r>
            <a:r>
              <a:rPr lang="zh-CN" altLang="en-US" sz="1400" b="1" dirty="0" smtClean="0">
                <a:solidFill>
                  <a:srgbClr val="95BC49"/>
                </a:solidFill>
              </a:rPr>
              <a:t>支持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84167" y="1423894"/>
            <a:ext cx="2268252" cy="5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微信小程序已经支持了绝大部分的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ES6 API.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91579" y="2865797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err="1" smtClean="0">
                <a:solidFill>
                  <a:srgbClr val="95BC49"/>
                </a:solidFill>
              </a:rPr>
              <a:t>weUI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1579" y="3188090"/>
            <a:ext cx="22682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WeUI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是一套同微信原生视觉体验一致的基础样式库，由微信官方设计团队为微信内网页和微信小程序量身设计，令用户的使用感知更加统一。</a:t>
            </a:r>
          </a:p>
        </p:txBody>
      </p:sp>
      <p:sp>
        <p:nvSpPr>
          <p:cNvPr id="63" name="矩形 62"/>
          <p:cNvSpPr/>
          <p:nvPr/>
        </p:nvSpPr>
        <p:spPr>
          <a:xfrm>
            <a:off x="6084167" y="2865797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 err="1" smtClean="0">
                <a:solidFill>
                  <a:srgbClr val="00B050"/>
                </a:solidFill>
                <a:latin typeface="+mj-ea"/>
                <a:ea typeface="+mj-ea"/>
              </a:rPr>
              <a:t>ZanUI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84167" y="3188090"/>
            <a:ext cx="2268252" cy="126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ZanUI-WeApp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是有赞移动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UI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规范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ZanUI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的小程序现实版本，结合了微信的视觉规范，为用户提供更加统一的使用感知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951571"/>
            <a:ext cx="2926059" cy="287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697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</a:rPr>
              <a:t>基于小程序开发的商城类小程序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23000" y="1397264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zh-CN" altLang="en-US" sz="4400" dirty="0">
                <a:solidFill>
                  <a:schemeClr val="bg1"/>
                </a:solidFill>
                <a:latin typeface="Impact"/>
              </a:rPr>
              <a:t>百脑</a:t>
            </a:r>
            <a:r>
              <a:rPr lang="zh-CN" altLang="en-US" sz="4400" dirty="0" smtClean="0">
                <a:solidFill>
                  <a:schemeClr val="bg1"/>
                </a:solidFill>
                <a:latin typeface="Impact"/>
              </a:rPr>
              <a:t>汇订货系统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+mn-ea"/>
              </a:rPr>
              <a:t>主要页面有首页、列表页、详情页、购物车、订单页、支付页、用户页面等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966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页面配置及根目录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0224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0225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701570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655918" y="2854455"/>
            <a:ext cx="1766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按照父子之间的关系进行排序，便于管理。一般第一个为首页配置，因为第一个配置是小程序默认显示的页面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09909" y="1247226"/>
            <a:ext cx="176684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除引用模板页其他要显示的页面要全部配置在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app.json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里的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里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直角三角形 46"/>
          <p:cNvSpPr/>
          <p:nvPr/>
        </p:nvSpPr>
        <p:spPr>
          <a:xfrm flipH="1">
            <a:off x="6768244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768244" y="651738"/>
            <a:ext cx="1766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目录页面要根据全局，父子，调用路径来放置，以免混乱。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34221" y="1653491"/>
            <a:ext cx="1766847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一般放置调用接口的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一般放置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tabBar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的图片（其他图片用链接请求），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放置所有的页面，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services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放置固定的获取权限的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（也可以放入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utils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,style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放置引用的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wxss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文件，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utils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放置工具类（如转换日期格式类）。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29" y="1023578"/>
            <a:ext cx="2480113" cy="301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511722"/>
            <a:ext cx="16954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451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主要运用技术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66855" y="816555"/>
            <a:ext cx="2745305" cy="2745305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626895" y="1506216"/>
            <a:ext cx="2159621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主要使用</a:t>
            </a: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wx.request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发起请求以及传递参数给后台，使用</a:t>
            </a: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wx.requestPayment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请求支付，使用</a:t>
            </a: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wx.getLocation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进行自动定位选取收货地址，使用</a:t>
            </a: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wx.navigateTo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进行页面跳转及传值等、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68677" y="1029791"/>
            <a:ext cx="11416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的调用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86535" y="1015621"/>
            <a:ext cx="2880320" cy="3072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组件方面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86534" y="1373744"/>
            <a:ext cx="27453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使用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view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进行页面的搭建，使用</a:t>
            </a: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swiper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实现公告轮播，使用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text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进行文本的填充，使用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navigate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进行页面跳转。使用</a:t>
            </a: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CheckBox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复选框实现勾选等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86536" y="2590796"/>
            <a:ext cx="2745303" cy="307296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样式方面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6535" y="2948919"/>
            <a:ext cx="2745305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引用</a:t>
            </a: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weUI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样式进行一部份样式的修改，尺寸方面基本使用微信特有</a:t>
            </a: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rpx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进行屏幕适应，使用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flex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进行弹性布局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170" y="726545"/>
            <a:ext cx="239077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矩形 27"/>
          <p:cNvSpPr/>
          <p:nvPr/>
        </p:nvSpPr>
        <p:spPr>
          <a:xfrm>
            <a:off x="5747640" y="3651870"/>
            <a:ext cx="2745305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一般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API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的调用都会有三种状态，即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success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后执行，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fail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后执行，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complete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后执行。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9458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部分页面展示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816555"/>
            <a:ext cx="2053512" cy="360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151620" y="816555"/>
            <a:ext cx="1766847" cy="8125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/>
              <a:t>地址选取可使用省市区三级联动填写，或使用定位自动选择。</a:t>
            </a:r>
            <a:endParaRPr lang="zh-CN" altLang="en-US" sz="1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816555"/>
            <a:ext cx="2048072" cy="361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020861" y="411510"/>
            <a:ext cx="1766847" cy="15327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/>
              <a:t>商品使用</a:t>
            </a:r>
            <a:r>
              <a:rPr lang="en-US" altLang="zh-CN" sz="1200" dirty="0" err="1" smtClean="0"/>
              <a:t>wx:for</a:t>
            </a:r>
            <a:r>
              <a:rPr lang="zh-CN" altLang="en-US" sz="1200" dirty="0" smtClean="0"/>
              <a:t>进行列表渲染，商品页与此相同。点击后进入相对应的商品详情页，使用</a:t>
            </a:r>
            <a:r>
              <a:rPr lang="en-US" altLang="zh-CN" sz="1200" dirty="0" err="1" smtClean="0"/>
              <a:t>wx.navigateTo</a:t>
            </a:r>
            <a:r>
              <a:rPr lang="zh-CN" altLang="en-US" sz="1200" dirty="0" smtClean="0"/>
              <a:t>进行传值对应渲染详情页。</a:t>
            </a:r>
            <a:endParaRPr lang="zh-CN" altLang="en-US" sz="12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708" y="958990"/>
            <a:ext cx="2058874" cy="346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963158" y="536613"/>
            <a:ext cx="1766847" cy="15327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/>
              <a:t>小程序线上支付目前只支持微信支付，后台证书配置方面同公众号支付基本一样，前台使用</a:t>
            </a:r>
            <a:r>
              <a:rPr lang="en-US" altLang="zh-CN" sz="1200" dirty="0" err="1" smtClean="0"/>
              <a:t>wx.requestPayment</a:t>
            </a:r>
            <a:r>
              <a:rPr lang="zh-CN" altLang="en-US" sz="1200" dirty="0" smtClean="0"/>
              <a:t>进行支付调用。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5798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上线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2047" y="9515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DA907"/>
                </a:solidFill>
                <a:latin typeface="+mj-ea"/>
              </a:rPr>
              <a:t>上</a:t>
            </a:r>
            <a:r>
              <a:rPr lang="zh-CN" altLang="en-US" sz="1400" b="1" dirty="0" smtClean="0">
                <a:solidFill>
                  <a:srgbClr val="FDA907"/>
                </a:solidFill>
                <a:latin typeface="+mj-ea"/>
              </a:rPr>
              <a:t>传代码</a:t>
            </a:r>
            <a:endParaRPr lang="en-US" altLang="zh-CN" sz="1400" b="1" dirty="0">
              <a:solidFill>
                <a:srgbClr val="FDA907"/>
              </a:solidFill>
              <a:latin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2047" y="1536635"/>
            <a:ext cx="195917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上传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1.0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至腾讯服务器进行审核，审核周期一般为一周。企业级需要提供注册号等。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76845" y="951569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公众号关联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72537" y="1528249"/>
            <a:ext cx="19591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公众号可关联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个同一主体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个不同主体的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微信小程序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，一个身份证可以注册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个微信小程序。上线后可使用公众号发文推广。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12160" y="95602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DA907"/>
                </a:solidFill>
                <a:latin typeface="+mj-ea"/>
              </a:rPr>
              <a:t>小</a:t>
            </a:r>
            <a:r>
              <a:rPr lang="zh-CN" altLang="en-US" sz="1400" b="1" dirty="0" smtClean="0">
                <a:solidFill>
                  <a:srgbClr val="FDA907"/>
                </a:solidFill>
                <a:latin typeface="+mj-ea"/>
              </a:rPr>
              <a:t>程序之间跳转</a:t>
            </a:r>
            <a:endParaRPr lang="en-US" altLang="zh-CN" sz="1400" b="1" dirty="0">
              <a:solidFill>
                <a:srgbClr val="FDA907"/>
              </a:solidFill>
              <a:latin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90068" y="153663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同一个公众号关联下的小程序。可以调用接口直接相互跳转。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29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301720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755256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1A7BAE"/>
                </a:solidFill>
              </a:rPr>
              <a:t>THANKS</a:t>
            </a:r>
            <a:r>
              <a:rPr lang="en-US" altLang="zh-CN" sz="2800" smtClean="0">
                <a:solidFill>
                  <a:srgbClr val="BF3420"/>
                </a:solidFill>
              </a:rPr>
              <a:t> </a:t>
            </a:r>
            <a:r>
              <a:rPr lang="en-US" altLang="zh-CN" sz="2800" smtClean="0">
                <a:solidFill>
                  <a:srgbClr val="95BC49"/>
                </a:solidFill>
              </a:rPr>
              <a:t>FOR</a:t>
            </a:r>
            <a:r>
              <a:rPr lang="zh-CN" altLang="en-US" sz="2800" smtClean="0">
                <a:solidFill>
                  <a:srgbClr val="1A7BAE"/>
                </a:solidFill>
              </a:rPr>
              <a:t> </a:t>
            </a:r>
            <a:r>
              <a:rPr lang="en-US" altLang="zh-CN" sz="2800" smtClean="0">
                <a:solidFill>
                  <a:srgbClr val="FDA907"/>
                </a:solidFill>
              </a:rPr>
              <a:t>YOUR</a:t>
            </a:r>
            <a:r>
              <a:rPr lang="en-US" altLang="zh-CN" sz="2800" smtClean="0">
                <a:solidFill>
                  <a:srgbClr val="1A7BAE"/>
                </a:solidFill>
              </a:rPr>
              <a:t> </a:t>
            </a:r>
            <a:r>
              <a:rPr lang="en-US" altLang="zh-CN" sz="2800" smtClean="0">
                <a:solidFill>
                  <a:srgbClr val="BF3420"/>
                </a:solidFill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3046022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70500" y="1838764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1A7BAE"/>
                </a:solidFill>
              </a:rPr>
              <a:t>微</a:t>
            </a:r>
            <a:r>
              <a:rPr lang="zh-CN" altLang="en-US" sz="1600" dirty="0" smtClean="0">
                <a:solidFill>
                  <a:srgbClr val="1A7BAE"/>
                </a:solidFill>
              </a:rPr>
              <a:t>信小程序简要介绍</a:t>
            </a:r>
            <a:endParaRPr lang="zh-CN" altLang="en-US" sz="1600" dirty="0">
              <a:solidFill>
                <a:srgbClr val="1A7BAE"/>
              </a:solidFill>
            </a:endParaRPr>
          </a:p>
        </p:txBody>
      </p:sp>
      <p:sp>
        <p:nvSpPr>
          <p:cNvPr id="19" name="矩形 8"/>
          <p:cNvSpPr/>
          <p:nvPr/>
        </p:nvSpPr>
        <p:spPr>
          <a:xfrm>
            <a:off x="521548" y="1802839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6345" y="2585707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95BC49"/>
                </a:solidFill>
              </a:rPr>
              <a:t>语言风格及丰富的组件</a:t>
            </a:r>
            <a:r>
              <a:rPr lang="en-US" altLang="zh-CN" sz="1600" dirty="0" smtClean="0">
                <a:solidFill>
                  <a:srgbClr val="95BC49"/>
                </a:solidFill>
              </a:rPr>
              <a:t>API</a:t>
            </a:r>
            <a:endParaRPr lang="zh-CN" altLang="en-US" sz="1600" dirty="0">
              <a:solidFill>
                <a:srgbClr val="95BC49"/>
              </a:solidFill>
            </a:endParaRPr>
          </a:p>
        </p:txBody>
      </p:sp>
      <p:sp>
        <p:nvSpPr>
          <p:cNvPr id="22" name="矩形 8"/>
          <p:cNvSpPr/>
          <p:nvPr/>
        </p:nvSpPr>
        <p:spPr>
          <a:xfrm>
            <a:off x="521549" y="252733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5204" y="329720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DA907"/>
                </a:solidFill>
              </a:rPr>
              <a:t>百脑汇订货系统</a:t>
            </a:r>
            <a:endParaRPr lang="zh-CN" altLang="en-US" sz="1600" dirty="0">
              <a:solidFill>
                <a:srgbClr val="FDA907"/>
              </a:solidFill>
            </a:endParaRPr>
          </a:p>
        </p:txBody>
      </p:sp>
      <p:sp>
        <p:nvSpPr>
          <p:cNvPr id="24" name="矩形 8"/>
          <p:cNvSpPr/>
          <p:nvPr/>
        </p:nvSpPr>
        <p:spPr>
          <a:xfrm>
            <a:off x="521550" y="3246825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 dirty="0">
              <a:solidFill>
                <a:srgbClr val="FDA907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6131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</a:rPr>
              <a:t>适用场景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51514" y="1397264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zh-CN" altLang="en-US" sz="4400" dirty="0">
                <a:solidFill>
                  <a:schemeClr val="bg1"/>
                </a:solidFill>
                <a:latin typeface="Impact"/>
              </a:rPr>
              <a:t>小</a:t>
            </a:r>
            <a:r>
              <a:rPr lang="zh-CN" altLang="en-US" sz="4400" dirty="0" smtClean="0">
                <a:solidFill>
                  <a:schemeClr val="bg1"/>
                </a:solidFill>
                <a:latin typeface="Impact"/>
              </a:rPr>
              <a:t>程序介绍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+mn-ea"/>
              </a:rPr>
              <a:t>阅读、生活百科、影音、商城、图文、效率、图片、社区、聊天、活动、服务、教育、金融、招聘、内容付费、学习、日记、论坛、</a:t>
            </a:r>
            <a:r>
              <a:rPr lang="en-US" altLang="zh-CN" sz="1100" dirty="0" smtClean="0">
                <a:solidFill>
                  <a:schemeClr val="bg1"/>
                </a:solidFill>
                <a:latin typeface="+mn-ea"/>
              </a:rPr>
              <a:t>canvas</a:t>
            </a:r>
            <a:r>
              <a:rPr lang="zh-CN" altLang="en-US" sz="1100" dirty="0" smtClean="0">
                <a:solidFill>
                  <a:schemeClr val="bg1"/>
                </a:solidFill>
                <a:latin typeface="+mn-ea"/>
              </a:rPr>
              <a:t>、点餐</a:t>
            </a:r>
            <a:r>
              <a:rPr lang="en-US" altLang="zh-CN" sz="1100" dirty="0" smtClean="0">
                <a:solidFill>
                  <a:schemeClr val="bg1"/>
                </a:solidFill>
                <a:latin typeface="+mn-ea"/>
              </a:rPr>
              <a:t>……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352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案例（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1/2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9" y="1178440"/>
            <a:ext cx="1656131" cy="294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1189368"/>
            <a:ext cx="1710190" cy="294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92713"/>
            <a:ext cx="1566129" cy="287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110" y="1178439"/>
            <a:ext cx="1638276" cy="290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00" y="1173260"/>
            <a:ext cx="1638264" cy="287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05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案例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2/2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）</a:t>
            </a:r>
          </a:p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15" y="726546"/>
            <a:ext cx="1816321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90" y="726545"/>
            <a:ext cx="1831508" cy="324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15" y="726545"/>
            <a:ext cx="1812286" cy="3218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245" y="726545"/>
            <a:ext cx="1785556" cy="3218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805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优势在哪？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grpSp>
        <p:nvGrpSpPr>
          <p:cNvPr id="18" name="组合 17"/>
          <p:cNvGrpSpPr/>
          <p:nvPr/>
        </p:nvGrpSpPr>
        <p:grpSpPr>
          <a:xfrm rot="2700000">
            <a:off x="2952419" y="883029"/>
            <a:ext cx="3167308" cy="3197576"/>
            <a:chOff x="1932258" y="760101"/>
            <a:chExt cx="3767316" cy="3803319"/>
          </a:xfrm>
        </p:grpSpPr>
        <p:sp>
          <p:nvSpPr>
            <p:cNvPr id="19" name="椭圆 168"/>
            <p:cNvSpPr/>
            <p:nvPr/>
          </p:nvSpPr>
          <p:spPr>
            <a:xfrm>
              <a:off x="2710237" y="760101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40201" y="2198410"/>
                  </a:moveTo>
                  <a:cubicBezTo>
                    <a:pt x="1195601" y="2204855"/>
                    <a:pt x="1150057" y="2207694"/>
                    <a:pt x="1103851" y="2207694"/>
                  </a:cubicBezTo>
                  <a:close/>
                  <a:moveTo>
                    <a:pt x="1396176" y="2167304"/>
                  </a:moveTo>
                  <a:cubicBezTo>
                    <a:pt x="1355911" y="2179613"/>
                    <a:pt x="1314389" y="2188486"/>
                    <a:pt x="1271865" y="2193577"/>
                  </a:cubicBezTo>
                  <a:close/>
                  <a:moveTo>
                    <a:pt x="7872" y="976750"/>
                  </a:moveTo>
                  <a:lnTo>
                    <a:pt x="1" y="1103847"/>
                  </a:lnTo>
                  <a:cubicBezTo>
                    <a:pt x="1" y="1713485"/>
                    <a:pt x="494210" y="2207694"/>
                    <a:pt x="1103848" y="2207694"/>
                  </a:cubicBezTo>
                  <a:cubicBezTo>
                    <a:pt x="494209" y="2207694"/>
                    <a:pt x="0" y="1713485"/>
                    <a:pt x="0" y="1103847"/>
                  </a:cubicBezTo>
                  <a:cubicBezTo>
                    <a:pt x="0" y="1060839"/>
                    <a:pt x="2460" y="1018405"/>
                    <a:pt x="7872" y="976750"/>
                  </a:cubicBezTo>
                  <a:close/>
                  <a:moveTo>
                    <a:pt x="1103847" y="0"/>
                  </a:moveTo>
                  <a:cubicBezTo>
                    <a:pt x="1713485" y="0"/>
                    <a:pt x="2207694" y="494209"/>
                    <a:pt x="2207694" y="1103847"/>
                  </a:cubicBezTo>
                  <a:cubicBezTo>
                    <a:pt x="2207694" y="1612162"/>
                    <a:pt x="1864110" y="2040229"/>
                    <a:pt x="1396188" y="2167301"/>
                  </a:cubicBezTo>
                  <a:cubicBezTo>
                    <a:pt x="1418536" y="2082435"/>
                    <a:pt x="1429716" y="1993353"/>
                    <a:pt x="1429716" y="1901660"/>
                  </a:cubicBezTo>
                  <a:cubicBezTo>
                    <a:pt x="1429716" y="1292022"/>
                    <a:pt x="935507" y="797813"/>
                    <a:pt x="325869" y="797813"/>
                  </a:cubicBezTo>
                  <a:cubicBezTo>
                    <a:pt x="224547" y="797813"/>
                    <a:pt x="126413" y="811464"/>
                    <a:pt x="33529" y="838206"/>
                  </a:cubicBezTo>
                  <a:cubicBezTo>
                    <a:pt x="23934" y="874644"/>
                    <a:pt x="16397" y="911859"/>
                    <a:pt x="11973" y="949877"/>
                  </a:cubicBezTo>
                  <a:cubicBezTo>
                    <a:pt x="85667" y="413031"/>
                    <a:pt x="546523" y="0"/>
                    <a:pt x="1103847" y="0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61"/>
            <p:cNvSpPr/>
            <p:nvPr/>
          </p:nvSpPr>
          <p:spPr>
            <a:xfrm>
              <a:off x="1932258" y="1557914"/>
              <a:ext cx="2207690" cy="2207691"/>
            </a:xfrm>
            <a:custGeom>
              <a:avLst/>
              <a:gdLst/>
              <a:ahLst/>
              <a:cxnLst/>
              <a:rect l="l" t="t" r="r" b="b"/>
              <a:pathLst>
                <a:path w="2207690" h="2207691">
                  <a:moveTo>
                    <a:pt x="967503" y="2198411"/>
                  </a:moveTo>
                  <a:lnTo>
                    <a:pt x="1103795" y="2207691"/>
                  </a:lnTo>
                  <a:cubicBezTo>
                    <a:pt x="1057608" y="2207692"/>
                    <a:pt x="1012085" y="2204853"/>
                    <a:pt x="967503" y="2198411"/>
                  </a:cubicBezTo>
                  <a:close/>
                  <a:moveTo>
                    <a:pt x="811529" y="2167307"/>
                  </a:moveTo>
                  <a:lnTo>
                    <a:pt x="935821" y="2193576"/>
                  </a:lnTo>
                  <a:cubicBezTo>
                    <a:pt x="893304" y="2188486"/>
                    <a:pt x="851788" y="2179614"/>
                    <a:pt x="811529" y="2167307"/>
                  </a:cubicBezTo>
                  <a:close/>
                  <a:moveTo>
                    <a:pt x="2199826" y="976772"/>
                  </a:moveTo>
                  <a:cubicBezTo>
                    <a:pt x="2205232" y="1018393"/>
                    <a:pt x="2207691" y="1060793"/>
                    <a:pt x="2207690" y="1103766"/>
                  </a:cubicBezTo>
                  <a:close/>
                  <a:moveTo>
                    <a:pt x="2174170" y="838223"/>
                  </a:moveTo>
                  <a:cubicBezTo>
                    <a:pt x="2184491" y="874470"/>
                    <a:pt x="2191713" y="911752"/>
                    <a:pt x="2195714" y="949832"/>
                  </a:cubicBezTo>
                  <a:close/>
                  <a:moveTo>
                    <a:pt x="1103847" y="0"/>
                  </a:moveTo>
                  <a:cubicBezTo>
                    <a:pt x="1621792" y="0"/>
                    <a:pt x="2056420" y="356726"/>
                    <a:pt x="2174166" y="838207"/>
                  </a:cubicBezTo>
                  <a:cubicBezTo>
                    <a:pt x="2081282" y="811466"/>
                    <a:pt x="1983150" y="797814"/>
                    <a:pt x="1881827" y="797814"/>
                  </a:cubicBezTo>
                  <a:cubicBezTo>
                    <a:pt x="1272189" y="797814"/>
                    <a:pt x="777980" y="1292023"/>
                    <a:pt x="777980" y="1901661"/>
                  </a:cubicBezTo>
                  <a:cubicBezTo>
                    <a:pt x="777980" y="1993354"/>
                    <a:pt x="789160" y="2082435"/>
                    <a:pt x="811508" y="2167301"/>
                  </a:cubicBezTo>
                  <a:cubicBezTo>
                    <a:pt x="343585" y="2040230"/>
                    <a:pt x="0" y="1612163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162"/>
            <p:cNvSpPr/>
            <p:nvPr/>
          </p:nvSpPr>
          <p:spPr>
            <a:xfrm>
              <a:off x="3491880" y="1557913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69814" y="13804"/>
                  </a:moveTo>
                  <a:cubicBezTo>
                    <a:pt x="1800820" y="92567"/>
                    <a:pt x="2207694" y="550692"/>
                    <a:pt x="2207694" y="1103847"/>
                  </a:cubicBezTo>
                  <a:cubicBezTo>
                    <a:pt x="2207694" y="1713485"/>
                    <a:pt x="1713485" y="2207694"/>
                    <a:pt x="1103847" y="2207694"/>
                  </a:cubicBezTo>
                  <a:cubicBezTo>
                    <a:pt x="546709" y="2207694"/>
                    <a:pt x="85975" y="1794939"/>
                    <a:pt x="12055" y="1258354"/>
                  </a:cubicBezTo>
                  <a:lnTo>
                    <a:pt x="33789" y="1370498"/>
                  </a:lnTo>
                  <a:cubicBezTo>
                    <a:pt x="125494" y="1396610"/>
                    <a:pt x="222299" y="1409882"/>
                    <a:pt x="322205" y="1409882"/>
                  </a:cubicBezTo>
                  <a:cubicBezTo>
                    <a:pt x="931843" y="1409882"/>
                    <a:pt x="1426052" y="915673"/>
                    <a:pt x="1426052" y="306035"/>
                  </a:cubicBezTo>
                  <a:cubicBezTo>
                    <a:pt x="1426052" y="213979"/>
                    <a:pt x="1414784" y="124554"/>
                    <a:pt x="1392265" y="39385"/>
                  </a:cubicBezTo>
                  <a:cubicBezTo>
                    <a:pt x="1352416" y="28038"/>
                    <a:pt x="1311604" y="19116"/>
                    <a:pt x="1269814" y="13804"/>
                  </a:cubicBezTo>
                  <a:close/>
                  <a:moveTo>
                    <a:pt x="1103847" y="0"/>
                  </a:moveTo>
                  <a:cubicBezTo>
                    <a:pt x="1149577" y="0"/>
                    <a:pt x="1194657" y="2781"/>
                    <a:pt x="1238818" y="9073"/>
                  </a:cubicBezTo>
                  <a:lnTo>
                    <a:pt x="1103848" y="1"/>
                  </a:lnTo>
                  <a:cubicBezTo>
                    <a:pt x="494210" y="1"/>
                    <a:pt x="1" y="494210"/>
                    <a:pt x="1" y="1103848"/>
                  </a:cubicBezTo>
                  <a:cubicBezTo>
                    <a:pt x="1" y="1146981"/>
                    <a:pt x="2475" y="1189536"/>
                    <a:pt x="7924" y="1231287"/>
                  </a:cubicBezTo>
                  <a:cubicBezTo>
                    <a:pt x="2473" y="1189523"/>
                    <a:pt x="0" y="1146974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163"/>
            <p:cNvSpPr/>
            <p:nvPr/>
          </p:nvSpPr>
          <p:spPr>
            <a:xfrm>
              <a:off x="2710237" y="2355728"/>
              <a:ext cx="2207690" cy="2207692"/>
            </a:xfrm>
            <a:custGeom>
              <a:avLst/>
              <a:gdLst/>
              <a:ahLst/>
              <a:cxnLst/>
              <a:rect l="l" t="t" r="r" b="b"/>
              <a:pathLst>
                <a:path w="2207690" h="2207692">
                  <a:moveTo>
                    <a:pt x="2195631" y="1258405"/>
                  </a:moveTo>
                  <a:cubicBezTo>
                    <a:pt x="2191595" y="1296645"/>
                    <a:pt x="2184315" y="1334081"/>
                    <a:pt x="2173913" y="1370472"/>
                  </a:cubicBezTo>
                  <a:close/>
                  <a:moveTo>
                    <a:pt x="2207690" y="1103924"/>
                  </a:moveTo>
                  <a:cubicBezTo>
                    <a:pt x="2207691" y="1147015"/>
                    <a:pt x="2205219" y="1189529"/>
                    <a:pt x="2199774" y="1231259"/>
                  </a:cubicBezTo>
                  <a:close/>
                  <a:moveTo>
                    <a:pt x="815432" y="39382"/>
                  </a:moveTo>
                  <a:cubicBezTo>
                    <a:pt x="792913" y="124550"/>
                    <a:pt x="781644" y="213975"/>
                    <a:pt x="781644" y="306031"/>
                  </a:cubicBezTo>
                  <a:cubicBezTo>
                    <a:pt x="781644" y="915669"/>
                    <a:pt x="1275853" y="1409878"/>
                    <a:pt x="1885491" y="1409878"/>
                  </a:cubicBezTo>
                  <a:cubicBezTo>
                    <a:pt x="1985397" y="1409878"/>
                    <a:pt x="2082202" y="1396606"/>
                    <a:pt x="2173907" y="1370494"/>
                  </a:cubicBezTo>
                  <a:cubicBezTo>
                    <a:pt x="2055810" y="1851467"/>
                    <a:pt x="1621429" y="2207692"/>
                    <a:pt x="1103847" y="2207692"/>
                  </a:cubicBezTo>
                  <a:cubicBezTo>
                    <a:pt x="494209" y="2207692"/>
                    <a:pt x="0" y="1713483"/>
                    <a:pt x="0" y="1103845"/>
                  </a:cubicBezTo>
                  <a:cubicBezTo>
                    <a:pt x="0" y="594112"/>
                    <a:pt x="345503" y="165076"/>
                    <a:pt x="815432" y="39382"/>
                  </a:cubicBezTo>
                  <a:close/>
                  <a:moveTo>
                    <a:pt x="937859" y="13805"/>
                  </a:moveTo>
                  <a:lnTo>
                    <a:pt x="815433" y="39382"/>
                  </a:lnTo>
                  <a:cubicBezTo>
                    <a:pt x="855095" y="27337"/>
                    <a:pt x="895991" y="18718"/>
                    <a:pt x="937859" y="13805"/>
                  </a:cubicBezTo>
                  <a:close/>
                  <a:moveTo>
                    <a:pt x="1103792" y="1"/>
                  </a:moveTo>
                  <a:lnTo>
                    <a:pt x="968896" y="9068"/>
                  </a:lnTo>
                  <a:cubicBezTo>
                    <a:pt x="1013034" y="2780"/>
                    <a:pt x="1058088" y="0"/>
                    <a:pt x="1103792" y="1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3755642" y="1707731"/>
            <a:ext cx="1548172" cy="15481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839621" y="1918035"/>
            <a:ext cx="1272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为什么要开发微信小程序？</a:t>
            </a:r>
            <a:endParaRPr lang="en-US" altLang="zh-CN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9838" y="2410974"/>
            <a:ext cx="1479779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现如今的微信小程序可能会是未来应用的一种形态。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61611" y="1069444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B0F0"/>
                </a:solidFill>
              </a:rPr>
              <a:t>01.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方便快捷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1610" y="1391737"/>
            <a:ext cx="19380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无需下载安装，即开即用，内存消耗少，不占用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桌面，就像关注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取关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进入公众号一样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简单。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不超过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1M)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61611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1A7BAE"/>
                </a:solidFill>
              </a:rPr>
              <a:t>03.</a:t>
            </a:r>
            <a:r>
              <a:rPr lang="zh-CN" altLang="en-US" sz="1400" b="1" dirty="0" smtClean="0">
                <a:solidFill>
                  <a:srgbClr val="1A7BAE"/>
                </a:solidFill>
              </a:rPr>
              <a:t>开发成本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1610" y="3101230"/>
            <a:ext cx="193802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只需一套代码即可兼容安卓和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ios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，微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信小程序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和操作流程会更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统一，开发周期短。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30163" y="1069444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rgbClr val="1A7BAE"/>
                </a:solidFill>
              </a:rPr>
              <a:t>02.</a:t>
            </a:r>
            <a:r>
              <a:rPr lang="zh-CN" altLang="en-US" sz="1400" b="1" dirty="0" smtClean="0">
                <a:solidFill>
                  <a:srgbClr val="1A7BAE"/>
                </a:solidFill>
              </a:rPr>
              <a:t>流量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0162" y="1391737"/>
            <a:ext cx="193802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微信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母体黏性强，用户超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亿。相对于原生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宣传成本减少，宣传效果更好。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30163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rgbClr val="00B0F0"/>
                </a:solidFill>
              </a:rPr>
              <a:t>04.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入口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30162" y="3109370"/>
            <a:ext cx="1938023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微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信小程序的入口越来越多样。除了常用的微信扫一扫、微信搜索、小程序搜索，还有公众号关联、小程序分享、下拉聊天界面等。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29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权限开放及优化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3" name="椭圆 68"/>
          <p:cNvSpPr/>
          <p:nvPr/>
        </p:nvSpPr>
        <p:spPr>
          <a:xfrm>
            <a:off x="4279652" y="2471542"/>
            <a:ext cx="1401767" cy="1386644"/>
          </a:xfrm>
          <a:custGeom>
            <a:avLst/>
            <a:gdLst/>
            <a:ahLst/>
            <a:cxnLst/>
            <a:rect l="l" t="t" r="r" b="b"/>
            <a:pathLst>
              <a:path w="1401767" h="1386644">
                <a:moveTo>
                  <a:pt x="233035" y="0"/>
                </a:moveTo>
                <a:lnTo>
                  <a:pt x="640881" y="0"/>
                </a:lnTo>
                <a:cubicBezTo>
                  <a:pt x="633096" y="19935"/>
                  <a:pt x="629318" y="41634"/>
                  <a:pt x="629318" y="64216"/>
                </a:cubicBezTo>
                <a:cubicBezTo>
                  <a:pt x="629318" y="173647"/>
                  <a:pt x="718028" y="262357"/>
                  <a:pt x="827459" y="262357"/>
                </a:cubicBezTo>
                <a:cubicBezTo>
                  <a:pt x="936890" y="262357"/>
                  <a:pt x="1025600" y="173647"/>
                  <a:pt x="1025600" y="64216"/>
                </a:cubicBezTo>
                <a:cubicBezTo>
                  <a:pt x="1025600" y="41634"/>
                  <a:pt x="1021823" y="19935"/>
                  <a:pt x="1014038" y="0"/>
                </a:cubicBezTo>
                <a:lnTo>
                  <a:pt x="1401767" y="0"/>
                </a:lnTo>
                <a:lnTo>
                  <a:pt x="1401767" y="1168732"/>
                </a:lnTo>
                <a:lnTo>
                  <a:pt x="956993" y="1168732"/>
                </a:lnTo>
                <a:cubicBezTo>
                  <a:pt x="968847" y="1188427"/>
                  <a:pt x="974696" y="1211557"/>
                  <a:pt x="974696" y="1236054"/>
                </a:cubicBezTo>
                <a:cubicBezTo>
                  <a:pt x="974696" y="1319223"/>
                  <a:pt x="907275" y="1386644"/>
                  <a:pt x="824106" y="1386644"/>
                </a:cubicBezTo>
                <a:cubicBezTo>
                  <a:pt x="740937" y="1386644"/>
                  <a:pt x="673516" y="1319223"/>
                  <a:pt x="673516" y="1236054"/>
                </a:cubicBezTo>
                <a:cubicBezTo>
                  <a:pt x="673516" y="1211557"/>
                  <a:pt x="679365" y="1188427"/>
                  <a:pt x="691220" y="1168732"/>
                </a:cubicBezTo>
                <a:lnTo>
                  <a:pt x="233035" y="1168732"/>
                </a:lnTo>
                <a:lnTo>
                  <a:pt x="233035" y="733499"/>
                </a:lnTo>
                <a:cubicBezTo>
                  <a:pt x="212516" y="743855"/>
                  <a:pt x="189291" y="749187"/>
                  <a:pt x="164821" y="749187"/>
                </a:cubicBezTo>
                <a:cubicBezTo>
                  <a:pt x="73793" y="749187"/>
                  <a:pt x="0" y="675395"/>
                  <a:pt x="0" y="584366"/>
                </a:cubicBezTo>
                <a:cubicBezTo>
                  <a:pt x="0" y="493338"/>
                  <a:pt x="73793" y="419545"/>
                  <a:pt x="164821" y="419545"/>
                </a:cubicBezTo>
                <a:cubicBezTo>
                  <a:pt x="189291" y="419545"/>
                  <a:pt x="212516" y="424878"/>
                  <a:pt x="233035" y="435233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65"/>
          <p:cNvSpPr/>
          <p:nvPr/>
        </p:nvSpPr>
        <p:spPr>
          <a:xfrm>
            <a:off x="3095836" y="2247714"/>
            <a:ext cx="1406366" cy="1392560"/>
          </a:xfrm>
          <a:custGeom>
            <a:avLst/>
            <a:gdLst/>
            <a:ahLst/>
            <a:cxnLst/>
            <a:rect l="l" t="t" r="r" b="b"/>
            <a:pathLst>
              <a:path w="1406366" h="1392560">
                <a:moveTo>
                  <a:pt x="822000" y="0"/>
                </a:moveTo>
                <a:cubicBezTo>
                  <a:pt x="913029" y="0"/>
                  <a:pt x="986821" y="73793"/>
                  <a:pt x="986821" y="164821"/>
                </a:cubicBezTo>
                <a:cubicBezTo>
                  <a:pt x="986821" y="185675"/>
                  <a:pt x="982948" y="205623"/>
                  <a:pt x="975467" y="223828"/>
                </a:cubicBezTo>
                <a:lnTo>
                  <a:pt x="1406366" y="223828"/>
                </a:lnTo>
                <a:lnTo>
                  <a:pt x="1406366" y="633859"/>
                </a:lnTo>
                <a:cubicBezTo>
                  <a:pt x="1386081" y="625588"/>
                  <a:pt x="1363875" y="621361"/>
                  <a:pt x="1340681" y="621361"/>
                </a:cubicBezTo>
                <a:cubicBezTo>
                  <a:pt x="1237497" y="621361"/>
                  <a:pt x="1153848" y="705009"/>
                  <a:pt x="1153848" y="808194"/>
                </a:cubicBezTo>
                <a:cubicBezTo>
                  <a:pt x="1153848" y="911379"/>
                  <a:pt x="1237497" y="995027"/>
                  <a:pt x="1340681" y="995027"/>
                </a:cubicBezTo>
                <a:cubicBezTo>
                  <a:pt x="1363875" y="995027"/>
                  <a:pt x="1386081" y="990802"/>
                  <a:pt x="1406366" y="982530"/>
                </a:cubicBezTo>
                <a:lnTo>
                  <a:pt x="1406366" y="1392560"/>
                </a:lnTo>
                <a:lnTo>
                  <a:pt x="237634" y="1392560"/>
                </a:lnTo>
                <a:lnTo>
                  <a:pt x="237634" y="927784"/>
                </a:lnTo>
                <a:cubicBezTo>
                  <a:pt x="214351" y="948086"/>
                  <a:pt x="183720" y="958784"/>
                  <a:pt x="150590" y="958784"/>
                </a:cubicBezTo>
                <a:cubicBezTo>
                  <a:pt x="67421" y="958784"/>
                  <a:pt x="0" y="891363"/>
                  <a:pt x="0" y="808194"/>
                </a:cubicBezTo>
                <a:cubicBezTo>
                  <a:pt x="0" y="725025"/>
                  <a:pt x="67421" y="657604"/>
                  <a:pt x="150590" y="657604"/>
                </a:cubicBezTo>
                <a:cubicBezTo>
                  <a:pt x="183720" y="657604"/>
                  <a:pt x="214351" y="668302"/>
                  <a:pt x="237634" y="688604"/>
                </a:cubicBezTo>
                <a:lnTo>
                  <a:pt x="237634" y="223828"/>
                </a:lnTo>
                <a:lnTo>
                  <a:pt x="668533" y="223828"/>
                </a:lnTo>
                <a:cubicBezTo>
                  <a:pt x="661052" y="205623"/>
                  <a:pt x="657179" y="185675"/>
                  <a:pt x="657179" y="164821"/>
                </a:cubicBezTo>
                <a:cubicBezTo>
                  <a:pt x="657179" y="73793"/>
                  <a:pt x="730972" y="0"/>
                  <a:pt x="82200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75"/>
          <p:cNvSpPr/>
          <p:nvPr/>
        </p:nvSpPr>
        <p:spPr>
          <a:xfrm>
            <a:off x="3333470" y="1023578"/>
            <a:ext cx="1425662" cy="1433908"/>
          </a:xfrm>
          <a:custGeom>
            <a:avLst/>
            <a:gdLst/>
            <a:ahLst/>
            <a:cxnLst/>
            <a:rect l="l" t="t" r="r" b="b"/>
            <a:pathLst>
              <a:path w="1425662" h="1433908">
                <a:moveTo>
                  <a:pt x="584366" y="0"/>
                </a:moveTo>
                <a:cubicBezTo>
                  <a:pt x="667535" y="0"/>
                  <a:pt x="734956" y="67421"/>
                  <a:pt x="734956" y="150590"/>
                </a:cubicBezTo>
                <a:cubicBezTo>
                  <a:pt x="734956" y="197370"/>
                  <a:pt x="713626" y="239167"/>
                  <a:pt x="678832" y="265176"/>
                </a:cubicBezTo>
                <a:lnTo>
                  <a:pt x="1168733" y="265176"/>
                </a:lnTo>
                <a:lnTo>
                  <a:pt x="1168733" y="716520"/>
                </a:lnTo>
                <a:cubicBezTo>
                  <a:pt x="1193634" y="695548"/>
                  <a:pt x="1225973" y="684721"/>
                  <a:pt x="1260841" y="684721"/>
                </a:cubicBezTo>
                <a:cubicBezTo>
                  <a:pt x="1351870" y="684721"/>
                  <a:pt x="1425662" y="758513"/>
                  <a:pt x="1425662" y="849542"/>
                </a:cubicBezTo>
                <a:cubicBezTo>
                  <a:pt x="1425662" y="940571"/>
                  <a:pt x="1351870" y="1014363"/>
                  <a:pt x="1260841" y="1014363"/>
                </a:cubicBezTo>
                <a:cubicBezTo>
                  <a:pt x="1225973" y="1014363"/>
                  <a:pt x="1193634" y="1003536"/>
                  <a:pt x="1168733" y="982566"/>
                </a:cubicBezTo>
                <a:lnTo>
                  <a:pt x="1168733" y="1433908"/>
                </a:lnTo>
                <a:lnTo>
                  <a:pt x="765724" y="1433908"/>
                </a:lnTo>
                <a:cubicBezTo>
                  <a:pt x="770905" y="1418114"/>
                  <a:pt x="773249" y="1401256"/>
                  <a:pt x="773249" y="1383851"/>
                </a:cubicBezTo>
                <a:cubicBezTo>
                  <a:pt x="773249" y="1279093"/>
                  <a:pt x="688325" y="1194168"/>
                  <a:pt x="583566" y="1194168"/>
                </a:cubicBezTo>
                <a:cubicBezTo>
                  <a:pt x="478807" y="1194168"/>
                  <a:pt x="393882" y="1279093"/>
                  <a:pt x="393882" y="1383851"/>
                </a:cubicBezTo>
                <a:cubicBezTo>
                  <a:pt x="393882" y="1401256"/>
                  <a:pt x="396227" y="1418114"/>
                  <a:pt x="401408" y="1433908"/>
                </a:cubicBezTo>
                <a:lnTo>
                  <a:pt x="0" y="1433908"/>
                </a:lnTo>
                <a:lnTo>
                  <a:pt x="0" y="265176"/>
                </a:lnTo>
                <a:lnTo>
                  <a:pt x="489901" y="265176"/>
                </a:lnTo>
                <a:cubicBezTo>
                  <a:pt x="455106" y="239167"/>
                  <a:pt x="433776" y="197370"/>
                  <a:pt x="433776" y="150590"/>
                </a:cubicBezTo>
                <a:cubicBezTo>
                  <a:pt x="433776" y="67421"/>
                  <a:pt x="501197" y="0"/>
                  <a:pt x="584366" y="0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76"/>
          <p:cNvSpPr/>
          <p:nvPr/>
        </p:nvSpPr>
        <p:spPr>
          <a:xfrm>
            <a:off x="4519392" y="1288754"/>
            <a:ext cx="1384756" cy="1408472"/>
          </a:xfrm>
          <a:custGeom>
            <a:avLst/>
            <a:gdLst/>
            <a:ahLst/>
            <a:cxnLst/>
            <a:rect l="l" t="t" r="r" b="b"/>
            <a:pathLst>
              <a:path w="1384756" h="1408472">
                <a:moveTo>
                  <a:pt x="0" y="0"/>
                </a:moveTo>
                <a:lnTo>
                  <a:pt x="1168732" y="0"/>
                </a:lnTo>
                <a:lnTo>
                  <a:pt x="1168732" y="450207"/>
                </a:lnTo>
                <a:cubicBezTo>
                  <a:pt x="1188073" y="439244"/>
                  <a:pt x="1210481" y="433776"/>
                  <a:pt x="1234166" y="433776"/>
                </a:cubicBezTo>
                <a:cubicBezTo>
                  <a:pt x="1317335" y="433776"/>
                  <a:pt x="1384756" y="501197"/>
                  <a:pt x="1384756" y="584366"/>
                </a:cubicBezTo>
                <a:cubicBezTo>
                  <a:pt x="1384756" y="667535"/>
                  <a:pt x="1317335" y="734956"/>
                  <a:pt x="1234166" y="734956"/>
                </a:cubicBezTo>
                <a:cubicBezTo>
                  <a:pt x="1210481" y="734956"/>
                  <a:pt x="1188073" y="729488"/>
                  <a:pt x="1168732" y="718526"/>
                </a:cubicBezTo>
                <a:lnTo>
                  <a:pt x="1168732" y="1168732"/>
                </a:lnTo>
                <a:lnTo>
                  <a:pt x="728979" y="1168732"/>
                </a:lnTo>
                <a:cubicBezTo>
                  <a:pt x="742528" y="1190517"/>
                  <a:pt x="749187" y="1216306"/>
                  <a:pt x="749187" y="1243651"/>
                </a:cubicBezTo>
                <a:cubicBezTo>
                  <a:pt x="749187" y="1334680"/>
                  <a:pt x="675394" y="1408472"/>
                  <a:pt x="584366" y="1408472"/>
                </a:cubicBezTo>
                <a:cubicBezTo>
                  <a:pt x="493337" y="1408472"/>
                  <a:pt x="419545" y="1334680"/>
                  <a:pt x="419545" y="1243651"/>
                </a:cubicBezTo>
                <a:cubicBezTo>
                  <a:pt x="419545" y="1216306"/>
                  <a:pt x="426204" y="1190517"/>
                  <a:pt x="439754" y="1168732"/>
                </a:cubicBezTo>
                <a:lnTo>
                  <a:pt x="0" y="1168732"/>
                </a:lnTo>
                <a:lnTo>
                  <a:pt x="0" y="761099"/>
                </a:lnTo>
                <a:cubicBezTo>
                  <a:pt x="24839" y="773303"/>
                  <a:pt x="52809" y="779836"/>
                  <a:pt x="82305" y="779836"/>
                </a:cubicBezTo>
                <a:cubicBezTo>
                  <a:pt x="190260" y="779836"/>
                  <a:pt x="277774" y="692321"/>
                  <a:pt x="277774" y="584366"/>
                </a:cubicBezTo>
                <a:cubicBezTo>
                  <a:pt x="277774" y="476411"/>
                  <a:pt x="190260" y="388896"/>
                  <a:pt x="82305" y="388896"/>
                </a:cubicBezTo>
                <a:cubicBezTo>
                  <a:pt x="52809" y="388896"/>
                  <a:pt x="24839" y="395429"/>
                  <a:pt x="0" y="40763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419872" y="1580478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应用市场的生态圈</a:t>
            </a:r>
            <a:endParaRPr lang="en-US" altLang="zh-CN" sz="14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9872" y="2686167"/>
            <a:ext cx="10081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公众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号引流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（小程序关联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50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个）</a:t>
            </a:r>
            <a:endParaRPr lang="en-US" altLang="zh-CN" sz="14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08004" y="1580478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小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程序名字抢注</a:t>
            </a:r>
            <a:endParaRPr lang="en-US" altLang="zh-CN" sz="1400" b="1" dirty="0" smtClean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08004" y="2768610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关键字搜索</a:t>
            </a:r>
            <a:endParaRPr lang="en-US" altLang="zh-CN" sz="1400" b="1" dirty="0" smtClean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9613" y="1069290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1A7BAE"/>
                </a:solidFill>
              </a:rPr>
              <a:t>01.</a:t>
            </a:r>
            <a:r>
              <a:rPr lang="zh-CN" altLang="en-US" sz="1400" b="1" dirty="0" smtClean="0">
                <a:solidFill>
                  <a:srgbClr val="1A7BAE"/>
                </a:solidFill>
              </a:rPr>
              <a:t>微信开发者工具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9612" y="1391583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微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信开发者工具更新频繁，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bug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处理速度快，优化速度快。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79613" y="277878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B0F0"/>
                </a:solidFill>
              </a:rPr>
              <a:t>03.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小游戏开放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9612" y="3101076"/>
            <a:ext cx="19380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创建新的项目会有创建小游戏入口，目前只支持简单的小游戏。后续会加入更多功能，开发更具有体验的游戏。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48165" y="1069290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rgbClr val="00B0F0"/>
                </a:solidFill>
              </a:rPr>
              <a:t>02.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安全性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48164" y="1391583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微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信小程序请求数据只能使用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SSL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加密过的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安全请求。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8165" y="277878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rgbClr val="1A7BAE"/>
                </a:solidFill>
              </a:rPr>
              <a:t>04.</a:t>
            </a:r>
            <a:r>
              <a:rPr lang="zh-CN" altLang="en-US" sz="1400" b="1" dirty="0" smtClean="0">
                <a:solidFill>
                  <a:srgbClr val="1A7BAE"/>
                </a:solidFill>
              </a:rPr>
              <a:t>兼容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48164" y="3101076"/>
            <a:ext cx="1938023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配置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基础库最低版本设置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。在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配置前，开发者可查看近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天内访问小程序的用户的基础库版本占比，以帮助开发者了解当前用户使用的情况。</a:t>
            </a:r>
          </a:p>
        </p:txBody>
      </p:sp>
    </p:spTree>
    <p:extLst>
      <p:ext uri="{BB962C8B-B14F-4D97-AF65-F5344CB8AC3E}">
        <p14:creationId xmlns:p14="http://schemas.microsoft.com/office/powerpoint/2010/main" val="3872694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56628" y="1397264"/>
            <a:ext cx="54008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zh-CN" altLang="en-US" sz="3600" dirty="0" smtClean="0">
                <a:solidFill>
                  <a:schemeClr val="bg1"/>
                </a:solidFill>
                <a:latin typeface="Impact"/>
              </a:rPr>
              <a:t>语言风格及丰富的组件</a:t>
            </a:r>
            <a:r>
              <a:rPr lang="en-US" altLang="zh-CN" sz="3600" dirty="0" smtClean="0">
                <a:solidFill>
                  <a:schemeClr val="bg1"/>
                </a:solidFill>
                <a:latin typeface="Impact"/>
              </a:rPr>
              <a:t>API</a:t>
            </a:r>
            <a:endParaRPr lang="zh-CN" altLang="en-US" sz="3600" dirty="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https://mp.weixin.qq.com/debug/wxadoc/dev/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75" y="2205991"/>
            <a:ext cx="45624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888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代码构成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29" name="弦形 20"/>
          <p:cNvSpPr/>
          <p:nvPr/>
        </p:nvSpPr>
        <p:spPr>
          <a:xfrm rot="4326166">
            <a:off x="3479244" y="659316"/>
            <a:ext cx="976515" cy="2179550"/>
          </a:xfrm>
          <a:custGeom>
            <a:avLst/>
            <a:gdLst/>
            <a:ahLst/>
            <a:cxnLst/>
            <a:rect l="l" t="t" r="r" b="b"/>
            <a:pathLst>
              <a:path w="976515" h="2179550">
                <a:moveTo>
                  <a:pt x="721" y="827023"/>
                </a:moveTo>
                <a:lnTo>
                  <a:pt x="431684" y="510647"/>
                </a:lnTo>
                <a:lnTo>
                  <a:pt x="976515" y="2179550"/>
                </a:lnTo>
                <a:cubicBezTo>
                  <a:pt x="546432" y="2038102"/>
                  <a:pt x="209395" y="1700327"/>
                  <a:pt x="68889" y="1269935"/>
                </a:cubicBezTo>
                <a:cubicBezTo>
                  <a:pt x="21613" y="1125121"/>
                  <a:pt x="-1513" y="975644"/>
                  <a:pt x="721" y="827023"/>
                </a:cubicBezTo>
                <a:close/>
                <a:moveTo>
                  <a:pt x="251160" y="21907"/>
                </a:moveTo>
                <a:cubicBezTo>
                  <a:pt x="254984" y="14076"/>
                  <a:pt x="259946" y="7019"/>
                  <a:pt x="264978" y="0"/>
                </a:cubicBezTo>
                <a:lnTo>
                  <a:pt x="265768" y="2419"/>
                </a:lnTo>
                <a:close/>
                <a:moveTo>
                  <a:pt x="5323" y="716406"/>
                </a:moveTo>
                <a:lnTo>
                  <a:pt x="203" y="802696"/>
                </a:lnTo>
                <a:cubicBezTo>
                  <a:pt x="-574" y="773801"/>
                  <a:pt x="833" y="744974"/>
                  <a:pt x="5323" y="716406"/>
                </a:cubicBezTo>
                <a:close/>
                <a:moveTo>
                  <a:pt x="164474" y="164768"/>
                </a:moveTo>
                <a:cubicBezTo>
                  <a:pt x="175948" y="140419"/>
                  <a:pt x="189215" y="116946"/>
                  <a:pt x="205085" y="94955"/>
                </a:cubicBezTo>
                <a:close/>
                <a:moveTo>
                  <a:pt x="27800" y="553402"/>
                </a:moveTo>
                <a:lnTo>
                  <a:pt x="12987" y="636081"/>
                </a:lnTo>
                <a:cubicBezTo>
                  <a:pt x="15579" y="608141"/>
                  <a:pt x="20198" y="580481"/>
                  <a:pt x="27800" y="553402"/>
                </a:cubicBezTo>
                <a:close/>
                <a:moveTo>
                  <a:pt x="95615" y="315745"/>
                </a:moveTo>
                <a:cubicBezTo>
                  <a:pt x="104369" y="289819"/>
                  <a:pt x="114984" y="264570"/>
                  <a:pt x="128372" y="240524"/>
                </a:cubicBezTo>
                <a:close/>
                <a:moveTo>
                  <a:pt x="49968" y="450037"/>
                </a:moveTo>
                <a:cubicBezTo>
                  <a:pt x="55212" y="431044"/>
                  <a:pt x="60853" y="412148"/>
                  <a:pt x="69001" y="394042"/>
                </a:cubicBezTo>
                <a:lnTo>
                  <a:pt x="44988" y="473257"/>
                </a:lnTo>
                <a:cubicBezTo>
                  <a:pt x="45822" y="465305"/>
                  <a:pt x="47863" y="457663"/>
                  <a:pt x="49968" y="4500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弦形 23"/>
          <p:cNvSpPr/>
          <p:nvPr/>
        </p:nvSpPr>
        <p:spPr>
          <a:xfrm rot="8633980">
            <a:off x="4613040" y="705971"/>
            <a:ext cx="976536" cy="2179550"/>
          </a:xfrm>
          <a:custGeom>
            <a:avLst/>
            <a:gdLst/>
            <a:ahLst/>
            <a:cxnLst/>
            <a:rect l="l" t="t" r="r" b="b"/>
            <a:pathLst>
              <a:path w="976536" h="2179550">
                <a:moveTo>
                  <a:pt x="249861" y="24000"/>
                </a:moveTo>
                <a:cubicBezTo>
                  <a:pt x="254056" y="15428"/>
                  <a:pt x="259486" y="7692"/>
                  <a:pt x="264999" y="0"/>
                </a:cubicBezTo>
                <a:lnTo>
                  <a:pt x="265828" y="2540"/>
                </a:lnTo>
                <a:close/>
                <a:moveTo>
                  <a:pt x="163416" y="167032"/>
                </a:moveTo>
                <a:cubicBezTo>
                  <a:pt x="174787" y="142557"/>
                  <a:pt x="188047" y="119005"/>
                  <a:pt x="203874" y="96907"/>
                </a:cubicBezTo>
                <a:close/>
                <a:moveTo>
                  <a:pt x="94823" y="318135"/>
                </a:moveTo>
                <a:cubicBezTo>
                  <a:pt x="103445" y="292133"/>
                  <a:pt x="114026" y="266843"/>
                  <a:pt x="127341" y="242733"/>
                </a:cubicBezTo>
                <a:close/>
                <a:moveTo>
                  <a:pt x="44478" y="475734"/>
                </a:moveTo>
                <a:cubicBezTo>
                  <a:pt x="50087" y="448680"/>
                  <a:pt x="57722" y="422126"/>
                  <a:pt x="68204" y="396450"/>
                </a:cubicBezTo>
                <a:close/>
                <a:moveTo>
                  <a:pt x="12765" y="638620"/>
                </a:moveTo>
                <a:cubicBezTo>
                  <a:pt x="15203" y="610692"/>
                  <a:pt x="19766" y="583054"/>
                  <a:pt x="27267" y="555983"/>
                </a:cubicBezTo>
                <a:close/>
                <a:moveTo>
                  <a:pt x="279" y="805278"/>
                </a:moveTo>
                <a:cubicBezTo>
                  <a:pt x="-651" y="776449"/>
                  <a:pt x="698" y="747685"/>
                  <a:pt x="5080" y="719171"/>
                </a:cubicBezTo>
                <a:close/>
                <a:moveTo>
                  <a:pt x="537404" y="1943065"/>
                </a:moveTo>
                <a:cubicBezTo>
                  <a:pt x="321313" y="1771747"/>
                  <a:pt x="156726" y="1538930"/>
                  <a:pt x="68910" y="1269935"/>
                </a:cubicBezTo>
                <a:cubicBezTo>
                  <a:pt x="22163" y="1126742"/>
                  <a:pt x="-971" y="978990"/>
                  <a:pt x="847" y="832007"/>
                </a:cubicBezTo>
                <a:lnTo>
                  <a:pt x="432413" y="512816"/>
                </a:lnTo>
                <a:lnTo>
                  <a:pt x="976536" y="2179550"/>
                </a:lnTo>
                <a:cubicBezTo>
                  <a:pt x="815255" y="2126507"/>
                  <a:pt x="667058" y="2045856"/>
                  <a:pt x="537404" y="194306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弦形 26"/>
          <p:cNvSpPr/>
          <p:nvPr/>
        </p:nvSpPr>
        <p:spPr>
          <a:xfrm rot="12929543">
            <a:off x="4925288" y="1795405"/>
            <a:ext cx="976966" cy="2179550"/>
          </a:xfrm>
          <a:custGeom>
            <a:avLst/>
            <a:gdLst/>
            <a:ahLst/>
            <a:cxnLst/>
            <a:rect l="l" t="t" r="r" b="b"/>
            <a:pathLst>
              <a:path w="976966" h="2179550">
                <a:moveTo>
                  <a:pt x="259407" y="9548"/>
                </a:moveTo>
                <a:cubicBezTo>
                  <a:pt x="261061" y="6119"/>
                  <a:pt x="263239" y="3056"/>
                  <a:pt x="265429" y="0"/>
                </a:cubicBezTo>
                <a:lnTo>
                  <a:pt x="265856" y="1307"/>
                </a:lnTo>
                <a:close/>
                <a:moveTo>
                  <a:pt x="171270" y="151452"/>
                </a:moveTo>
                <a:cubicBezTo>
                  <a:pt x="182997" y="128666"/>
                  <a:pt x="195840" y="106416"/>
                  <a:pt x="211358" y="85725"/>
                </a:cubicBezTo>
                <a:close/>
                <a:moveTo>
                  <a:pt x="100836" y="301712"/>
                </a:moveTo>
                <a:cubicBezTo>
                  <a:pt x="110271" y="276716"/>
                  <a:pt x="120885" y="252146"/>
                  <a:pt x="134381" y="228862"/>
                </a:cubicBezTo>
                <a:close/>
                <a:moveTo>
                  <a:pt x="48554" y="458734"/>
                </a:moveTo>
                <a:cubicBezTo>
                  <a:pt x="55239" y="432038"/>
                  <a:pt x="63171" y="405657"/>
                  <a:pt x="74139" y="380253"/>
                </a:cubicBezTo>
                <a:close/>
                <a:moveTo>
                  <a:pt x="14855" y="621226"/>
                </a:moveTo>
                <a:cubicBezTo>
                  <a:pt x="18484" y="592975"/>
                  <a:pt x="23483" y="564927"/>
                  <a:pt x="31654" y="537532"/>
                </a:cubicBezTo>
                <a:close/>
                <a:moveTo>
                  <a:pt x="334" y="787642"/>
                </a:moveTo>
                <a:cubicBezTo>
                  <a:pt x="569" y="757672"/>
                  <a:pt x="2380" y="727776"/>
                  <a:pt x="7511" y="698199"/>
                </a:cubicBezTo>
                <a:close/>
                <a:moveTo>
                  <a:pt x="976966" y="2179550"/>
                </a:moveTo>
                <a:cubicBezTo>
                  <a:pt x="546883" y="2038102"/>
                  <a:pt x="209846" y="1700327"/>
                  <a:pt x="69340" y="1269935"/>
                </a:cubicBezTo>
                <a:cubicBezTo>
                  <a:pt x="18998" y="1115730"/>
                  <a:pt x="-3959" y="956238"/>
                  <a:pt x="558" y="798143"/>
                </a:cubicBezTo>
                <a:lnTo>
                  <a:pt x="427961" y="497862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弦形 30"/>
          <p:cNvSpPr/>
          <p:nvPr/>
        </p:nvSpPr>
        <p:spPr>
          <a:xfrm rot="17308887">
            <a:off x="3966471" y="2433781"/>
            <a:ext cx="976545" cy="2179550"/>
          </a:xfrm>
          <a:custGeom>
            <a:avLst/>
            <a:gdLst/>
            <a:ahLst/>
            <a:cxnLst/>
            <a:rect l="l" t="t" r="r" b="b"/>
            <a:pathLst>
              <a:path w="976545" h="2179550">
                <a:moveTo>
                  <a:pt x="5001" y="720091"/>
                </a:moveTo>
                <a:lnTo>
                  <a:pt x="309" y="806257"/>
                </a:lnTo>
                <a:cubicBezTo>
                  <a:pt x="-678" y="777410"/>
                  <a:pt x="653" y="748627"/>
                  <a:pt x="5001" y="720091"/>
                </a:cubicBezTo>
                <a:close/>
                <a:moveTo>
                  <a:pt x="27092" y="556842"/>
                </a:moveTo>
                <a:lnTo>
                  <a:pt x="12683" y="639580"/>
                </a:lnTo>
                <a:cubicBezTo>
                  <a:pt x="15068" y="611617"/>
                  <a:pt x="19618" y="583948"/>
                  <a:pt x="27092" y="556842"/>
                </a:cubicBezTo>
                <a:close/>
                <a:moveTo>
                  <a:pt x="67939" y="397256"/>
                </a:moveTo>
                <a:lnTo>
                  <a:pt x="44287" y="476668"/>
                </a:lnTo>
                <a:cubicBezTo>
                  <a:pt x="49850" y="449567"/>
                  <a:pt x="57477" y="422975"/>
                  <a:pt x="67939" y="397256"/>
                </a:cubicBezTo>
                <a:close/>
                <a:moveTo>
                  <a:pt x="126994" y="243479"/>
                </a:moveTo>
                <a:lnTo>
                  <a:pt x="94527" y="319034"/>
                </a:lnTo>
                <a:cubicBezTo>
                  <a:pt x="103111" y="292975"/>
                  <a:pt x="113691" y="267640"/>
                  <a:pt x="126994" y="243479"/>
                </a:cubicBezTo>
                <a:close/>
                <a:moveTo>
                  <a:pt x="203462" y="97574"/>
                </a:moveTo>
                <a:lnTo>
                  <a:pt x="163020" y="167881"/>
                </a:lnTo>
                <a:cubicBezTo>
                  <a:pt x="174366" y="143337"/>
                  <a:pt x="187636" y="119733"/>
                  <a:pt x="203462" y="97574"/>
                </a:cubicBezTo>
                <a:close/>
                <a:moveTo>
                  <a:pt x="432679" y="513603"/>
                </a:moveTo>
                <a:lnTo>
                  <a:pt x="976545" y="2179550"/>
                </a:lnTo>
                <a:cubicBezTo>
                  <a:pt x="546462" y="2038102"/>
                  <a:pt x="209425" y="1700327"/>
                  <a:pt x="68919" y="1269935"/>
                </a:cubicBezTo>
                <a:cubicBezTo>
                  <a:pt x="22365" y="1127332"/>
                  <a:pt x="-771" y="980208"/>
                  <a:pt x="895" y="833822"/>
                </a:cubicBezTo>
                <a:close/>
                <a:moveTo>
                  <a:pt x="265008" y="0"/>
                </a:moveTo>
                <a:lnTo>
                  <a:pt x="265851" y="2581"/>
                </a:lnTo>
                <a:lnTo>
                  <a:pt x="249376" y="24783"/>
                </a:lnTo>
                <a:cubicBezTo>
                  <a:pt x="253709" y="15934"/>
                  <a:pt x="259314" y="7943"/>
                  <a:pt x="265008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弦形 32"/>
          <p:cNvSpPr/>
          <p:nvPr/>
        </p:nvSpPr>
        <p:spPr>
          <a:xfrm>
            <a:off x="3081835" y="1727683"/>
            <a:ext cx="976499" cy="2179550"/>
          </a:xfrm>
          <a:custGeom>
            <a:avLst/>
            <a:gdLst/>
            <a:ahLst/>
            <a:cxnLst/>
            <a:rect l="l" t="t" r="r" b="b"/>
            <a:pathLst>
              <a:path w="976499" h="2179550">
                <a:moveTo>
                  <a:pt x="5707" y="712205"/>
                </a:moveTo>
                <a:lnTo>
                  <a:pt x="105" y="798818"/>
                </a:lnTo>
                <a:cubicBezTo>
                  <a:pt x="-432" y="769809"/>
                  <a:pt x="1062" y="740870"/>
                  <a:pt x="5707" y="712205"/>
                </a:cubicBezTo>
                <a:close/>
                <a:moveTo>
                  <a:pt x="28614" y="549532"/>
                </a:moveTo>
                <a:lnTo>
                  <a:pt x="13335" y="632264"/>
                </a:lnTo>
                <a:cubicBezTo>
                  <a:pt x="16169" y="604311"/>
                  <a:pt x="20870" y="576621"/>
                  <a:pt x="28614" y="549532"/>
                </a:cubicBezTo>
                <a:close/>
                <a:moveTo>
                  <a:pt x="430604" y="507387"/>
                </a:moveTo>
                <a:lnTo>
                  <a:pt x="976499" y="2179550"/>
                </a:lnTo>
                <a:cubicBezTo>
                  <a:pt x="546416" y="2038102"/>
                  <a:pt x="209379" y="1700327"/>
                  <a:pt x="68873" y="1269935"/>
                </a:cubicBezTo>
                <a:cubicBezTo>
                  <a:pt x="20807" y="1122700"/>
                  <a:pt x="-2295" y="970645"/>
                  <a:pt x="546" y="819579"/>
                </a:cubicBezTo>
                <a:close/>
                <a:moveTo>
                  <a:pt x="70200" y="390469"/>
                </a:moveTo>
                <a:lnTo>
                  <a:pt x="45771" y="469532"/>
                </a:lnTo>
                <a:cubicBezTo>
                  <a:pt x="51756" y="442576"/>
                  <a:pt x="59507" y="416061"/>
                  <a:pt x="70200" y="390469"/>
                </a:cubicBezTo>
                <a:close/>
                <a:moveTo>
                  <a:pt x="129902" y="237280"/>
                </a:moveTo>
                <a:lnTo>
                  <a:pt x="96821" y="312151"/>
                </a:lnTo>
                <a:cubicBezTo>
                  <a:pt x="105771" y="286369"/>
                  <a:pt x="116427" y="261208"/>
                  <a:pt x="129902" y="237280"/>
                </a:cubicBezTo>
                <a:close/>
                <a:moveTo>
                  <a:pt x="206847" y="92135"/>
                </a:moveTo>
                <a:lnTo>
                  <a:pt x="166080" y="161365"/>
                </a:lnTo>
                <a:cubicBezTo>
                  <a:pt x="177693" y="137249"/>
                  <a:pt x="190948" y="113935"/>
                  <a:pt x="206847" y="92135"/>
                </a:cubicBezTo>
                <a:close/>
                <a:moveTo>
                  <a:pt x="264962" y="0"/>
                </a:moveTo>
                <a:lnTo>
                  <a:pt x="265680" y="2200"/>
                </a:lnTo>
                <a:lnTo>
                  <a:pt x="253131" y="18758"/>
                </a:lnTo>
                <a:cubicBezTo>
                  <a:pt x="256399" y="12045"/>
                  <a:pt x="260655" y="6008"/>
                  <a:pt x="264962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406346" y="149163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01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24028" y="149163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02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82310" y="2747704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05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220072" y="2747704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03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87159" y="347185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04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86084" y="1874317"/>
            <a:ext cx="13113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App()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83332" y="2179188"/>
            <a:ext cx="16901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App()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函数用来注册一个小程序。接受一个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参数，其指定小程序的生命周期函数等</a:t>
            </a:r>
          </a:p>
        </p:txBody>
      </p:sp>
      <p:sp>
        <p:nvSpPr>
          <p:cNvPr id="63" name="矩形 62"/>
          <p:cNvSpPr/>
          <p:nvPr/>
        </p:nvSpPr>
        <p:spPr>
          <a:xfrm>
            <a:off x="1043609" y="1059582"/>
            <a:ext cx="2313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01.</a:t>
            </a:r>
            <a:r>
              <a:rPr lang="zh-CN" alt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小程序配置</a:t>
            </a:r>
            <a:r>
              <a:rPr lang="en-US" altLang="zh-CN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app.json</a:t>
            </a:r>
            <a:endParaRPr lang="en-US" altLang="zh-CN" sz="1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43608" y="1381875"/>
            <a:ext cx="19380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app.json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是对当前小程序的全局配置，包括了小程序的所有页面路径、界面表现、网络超时时间、底部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等。</a:t>
            </a:r>
          </a:p>
        </p:txBody>
      </p:sp>
      <p:sp>
        <p:nvSpPr>
          <p:cNvPr id="65" name="矩形 64"/>
          <p:cNvSpPr/>
          <p:nvPr/>
        </p:nvSpPr>
        <p:spPr>
          <a:xfrm>
            <a:off x="881590" y="2621215"/>
            <a:ext cx="1898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</a:rPr>
              <a:t>05.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工具配置</a:t>
            </a:r>
            <a:r>
              <a:rPr lang="en-US" altLang="zh-CN" sz="1400" b="1" dirty="0" err="1" smtClean="0">
                <a:solidFill>
                  <a:schemeClr val="accent3">
                    <a:lumMod val="50000"/>
                  </a:schemeClr>
                </a:solidFill>
              </a:rPr>
              <a:t>project.config.json</a:t>
            </a:r>
            <a:endParaRPr lang="en-US" altLang="zh-CN" sz="1400" b="1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3608" y="3091368"/>
            <a:ext cx="19380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恢复到当时你开发项目时的个性化配置，其中会包括编辑器的颜色、代码上传时自动压缩等等一系列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选项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</a:p>
        </p:txBody>
      </p:sp>
      <p:sp>
        <p:nvSpPr>
          <p:cNvPr id="67" name="矩形 66"/>
          <p:cNvSpPr/>
          <p:nvPr/>
        </p:nvSpPr>
        <p:spPr>
          <a:xfrm>
            <a:off x="5787135" y="203209"/>
            <a:ext cx="1718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02. WXML </a:t>
            </a:r>
            <a:r>
              <a:rPr lang="zh-CN" alt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模板</a:t>
            </a:r>
          </a:p>
          <a:p>
            <a:endParaRPr lang="en-US" altLang="zh-CN" sz="1400" b="1" dirty="0" smtClean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96040" y="567139"/>
            <a:ext cx="19380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网页编程采用的是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+ CSS + JS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这样的组合，在小程序中也有同样的角色，其中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WXML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充当的就是类似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的角色。</a:t>
            </a:r>
          </a:p>
        </p:txBody>
      </p:sp>
      <p:sp>
        <p:nvSpPr>
          <p:cNvPr id="69" name="矩形 68"/>
          <p:cNvSpPr/>
          <p:nvPr/>
        </p:nvSpPr>
        <p:spPr>
          <a:xfrm>
            <a:off x="6150813" y="1815666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accent3">
                    <a:lumMod val="75000"/>
                  </a:schemeClr>
                </a:solidFill>
              </a:rPr>
              <a:t>03.WXSS</a:t>
            </a:r>
            <a:r>
              <a:rPr lang="zh-CN" altLang="en-US" sz="1400" b="1" dirty="0" smtClean="0">
                <a:solidFill>
                  <a:schemeClr val="accent3">
                    <a:lumMod val="75000"/>
                  </a:schemeClr>
                </a:solidFill>
              </a:rPr>
              <a:t>样式</a:t>
            </a:r>
            <a:endParaRPr lang="en-US" altLang="zh-CN" sz="1400" b="1" dirty="0" smtClean="0">
              <a:solidFill>
                <a:schemeClr val="accent3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50812" y="2137959"/>
            <a:ext cx="193802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WXSS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具有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大部分的特性，小程序在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WXSS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也做了一些扩充和修改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rpx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162368" y="320112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B050"/>
                </a:solidFill>
              </a:rPr>
              <a:t>04.JS</a:t>
            </a:r>
            <a:r>
              <a:rPr lang="zh-CN" altLang="en-US" sz="1400" b="1" dirty="0" smtClean="0">
                <a:solidFill>
                  <a:srgbClr val="00B050"/>
                </a:solidFill>
              </a:rPr>
              <a:t>交互逻辑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62367" y="3523416"/>
            <a:ext cx="19380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响应用户的点击、获取用户的位置等等。在小程序里边，我们就通过编写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脚本文件来处理用户的操作。</a:t>
            </a:r>
          </a:p>
        </p:txBody>
      </p:sp>
    </p:spTree>
    <p:extLst>
      <p:ext uri="{BB962C8B-B14F-4D97-AF65-F5344CB8AC3E}">
        <p14:creationId xmlns:p14="http://schemas.microsoft.com/office/powerpoint/2010/main" val="2148713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1393</Words>
  <Application>Microsoft Office PowerPoint</Application>
  <PresentationFormat>全屏显示(16:9)</PresentationFormat>
  <Paragraphs>113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陈春磊(chunlei.chen)</cp:lastModifiedBy>
  <cp:revision>612</cp:revision>
  <dcterms:modified xsi:type="dcterms:W3CDTF">2018-01-12T02:42:26Z</dcterms:modified>
</cp:coreProperties>
</file>