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8" r:id="rId6"/>
    <p:sldId id="269" r:id="rId7"/>
    <p:sldId id="298" r:id="rId8"/>
    <p:sldId id="263" r:id="rId9"/>
    <p:sldId id="304" r:id="rId10"/>
    <p:sldId id="305" r:id="rId11"/>
    <p:sldId id="306" r:id="rId12"/>
    <p:sldId id="308" r:id="rId13"/>
    <p:sldId id="320" r:id="rId14"/>
    <p:sldId id="270" r:id="rId15"/>
    <p:sldId id="313" r:id="rId16"/>
    <p:sldId id="261" r:id="rId17"/>
    <p:sldId id="271" r:id="rId18"/>
    <p:sldId id="303" r:id="rId19"/>
    <p:sldId id="293" r:id="rId20"/>
    <p:sldId id="264" r:id="rId21"/>
    <p:sldId id="273" r:id="rId22"/>
    <p:sldId id="272" r:id="rId23"/>
    <p:sldId id="275" r:id="rId24"/>
    <p:sldId id="289" r:id="rId25"/>
    <p:sldId id="290" r:id="rId26"/>
    <p:sldId id="291" r:id="rId27"/>
    <p:sldId id="292" r:id="rId28"/>
    <p:sldId id="265" r:id="rId29"/>
    <p:sldId id="321" r:id="rId30"/>
    <p:sldId id="301" r:id="rId31"/>
    <p:sldId id="302" r:id="rId32"/>
    <p:sldId id="309" r:id="rId33"/>
    <p:sldId id="311" r:id="rId34"/>
    <p:sldId id="310" r:id="rId35"/>
    <p:sldId id="267" r:id="rId36"/>
    <p:sldId id="281" r:id="rId37"/>
    <p:sldId id="296" r:id="rId38"/>
    <p:sldId id="284" r:id="rId39"/>
    <p:sldId id="283" r:id="rId40"/>
    <p:sldId id="286" r:id="rId41"/>
    <p:sldId id="297" r:id="rId42"/>
    <p:sldId id="294" r:id="rId43"/>
    <p:sldId id="295" r:id="rId44"/>
    <p:sldId id="262" r:id="rId45"/>
  </p:sldIdLst>
  <p:sldSz cx="9144000" cy="6858000" type="screen4x3"/>
  <p:notesSz cx="6864350" cy="9996488"/>
  <p:embeddedFontLst>
    <p:embeddedFont>
      <p:font typeface="HY바다M" panose="02030600000101010101" pitchFamily="18" charset="-127"/>
      <p:regular r:id="rId48"/>
    </p:embeddedFont>
    <p:embeddedFont>
      <p:font typeface="Aharoni" panose="02010803020104030203" pitchFamily="2" charset="-79"/>
      <p:bold r:id="rId49"/>
    </p:embeddedFont>
    <p:embeddedFont>
      <p:font typeface="나눔손글씨 펜" panose="020B0600000101010101" charset="-127"/>
      <p:regular r:id="rId50"/>
    </p:embeddedFont>
    <p:embeddedFont>
      <p:font typeface="헤움버블S" panose="020B0600000101010101" charset="-127"/>
      <p:regular r:id="rId51"/>
    </p:embeddedFont>
    <p:embeddedFont>
      <p:font typeface="HY울릉도B" panose="02030600000101010101" pitchFamily="18" charset="-127"/>
      <p:regular r:id="rId52"/>
    </p:embeddedFont>
    <p:embeddedFont>
      <p:font typeface="HY수평선B" panose="02030600000101010101" pitchFamily="18" charset="-127"/>
      <p:regular r:id="rId53"/>
    </p:embeddedFont>
    <p:embeddedFont>
      <p:font typeface="맑은 고딕" panose="020B0503020000020004" pitchFamily="50" charset="-127"/>
      <p:regular r:id="rId54"/>
      <p:bold r:id="rId55"/>
    </p:embeddedFont>
    <p:embeddedFont>
      <p:font typeface="HY견고딕" panose="02030600000101010101" pitchFamily="18" charset="-127"/>
      <p:regular r:id="rId56"/>
    </p:embeddedFont>
    <p:embeddedFont>
      <p:font typeface="Impact" panose="020B0806030902050204" pitchFamily="34" charset="0"/>
      <p:regular r:id="rId57"/>
    </p:embeddedFont>
    <p:embeddedFont>
      <p:font typeface="나눔고딕 ExtraBold" panose="020D0904000000000000" pitchFamily="50" charset="-127"/>
      <p:bold r:id="rId58"/>
    </p:embeddedFont>
    <p:embeddedFont>
      <p:font typeface="서울남산체 B" panose="020B0600000101010101" charset="-127"/>
      <p:regular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DF"/>
    <a:srgbClr val="FE4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0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1" cy="501561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1" cy="501561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504B61B7-A47E-438F-BD03-3FC92E4D96F8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29"/>
            <a:ext cx="2974551" cy="501560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1" cy="501560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48026CF7-96B2-448B-B421-E2E41EB95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0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1" cy="499825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1" cy="499825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5DFE5E95-EA9F-4B92-BF05-1C9C1F3D0957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28"/>
            <a:ext cx="2974551" cy="499825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8"/>
            <a:ext cx="2974551" cy="499825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DC2FE1BD-B687-44BB-9353-47F9322E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6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FE1BD-B687-44BB-9353-47F9322E1D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50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NCS</a:t>
            </a:r>
            <a:r>
              <a:rPr lang="ko-KR" altLang="en-US" dirty="0" smtClean="0"/>
              <a:t>는 국가에서 직무능력을 표준화한 </a:t>
            </a:r>
            <a:r>
              <a:rPr lang="ko-KR" altLang="en-US" dirty="0" err="1" smtClean="0"/>
              <a:t>체계도라고</a:t>
            </a:r>
            <a:r>
              <a:rPr lang="ko-KR" altLang="en-US" dirty="0" smtClean="0"/>
              <a:t> 하는데요 직무능력을 왜 </a:t>
            </a:r>
            <a:r>
              <a:rPr lang="ko-KR" altLang="en-US" dirty="0" err="1" smtClean="0"/>
              <a:t>표준화하였냐하면</a:t>
            </a:r>
            <a:r>
              <a:rPr lang="ko-KR" altLang="en-US" dirty="0" smtClean="0"/>
              <a:t> 산업현장에서 요구하는 다양한 조건들이 있고 구직자들은 어떠한걸 배워야 하는지 모르니 </a:t>
            </a:r>
            <a:r>
              <a:rPr lang="ko-KR" altLang="en-US" dirty="0" err="1" smtClean="0"/>
              <a:t>취직을하여도</a:t>
            </a:r>
            <a:r>
              <a:rPr lang="ko-KR" altLang="en-US" dirty="0" smtClean="0"/>
              <a:t> 실무에서 많은 문제가 생겨 이 부분을 </a:t>
            </a:r>
            <a:r>
              <a:rPr lang="ko-KR" altLang="en-US" dirty="0" err="1" smtClean="0"/>
              <a:t>최소하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FE1BD-B687-44BB-9353-47F9322E1D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3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917575" y="1819275"/>
            <a:ext cx="6550025" cy="49133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전에 모집요강에 작성되어진 커리큘럼을 동일하게 가져왔습니다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NCS</a:t>
            </a:r>
            <a:r>
              <a:rPr lang="ko-KR" altLang="en-US" dirty="0" smtClean="0"/>
              <a:t>전공교과와 비</a:t>
            </a:r>
            <a:r>
              <a:rPr lang="en-US" altLang="ko-KR" dirty="0" smtClean="0"/>
              <a:t>NCS</a:t>
            </a:r>
            <a:r>
              <a:rPr lang="ko-KR" altLang="en-US" dirty="0" smtClean="0"/>
              <a:t>교과로 이루어져 있는데요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처음부터 보시면 </a:t>
            </a:r>
            <a:r>
              <a:rPr lang="en-US" altLang="ko-KR" dirty="0" smtClean="0"/>
              <a:t>NCS</a:t>
            </a:r>
            <a:r>
              <a:rPr lang="ko-KR" altLang="en-US" dirty="0" smtClean="0"/>
              <a:t>소양교과입니다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첫째날에</a:t>
            </a:r>
            <a:r>
              <a:rPr lang="ko-KR" altLang="en-US" dirty="0" smtClean="0"/>
              <a:t> 제본해 드렸던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권의 책으로 직업기초능력과 기술능력에 대한 기초 지식을 이해하셨다고 보시면 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데이터베이스의 경우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책과 강사님의 설명으로 해당 부분을 교육 받으셨고</a:t>
            </a:r>
            <a:r>
              <a:rPr lang="en-US" altLang="ko-KR" dirty="0" smtClean="0"/>
              <a:t>,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세미 프로젝트를 진행하시면서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기획 및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 구현에 대한 부분을 이수하셨고 평가는 아래와 같이 진행됩니다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95F17-7564-43D9-B2FB-B63EDC7784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B8D8-E5FC-463B-921A-9B4663F32979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39AB8-A491-421B-BE68-1B90D1975E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orkdream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100908_243022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9144000" cy="5429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857377">
            <a:off x="7311409" y="3551845"/>
            <a:ext cx="1904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Beyond the D</a:t>
            </a:r>
            <a:r>
              <a:rPr lang="en-US" altLang="ko-KR" sz="4000" dirty="0" smtClean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REAM</a:t>
            </a:r>
            <a:endParaRPr lang="ko-KR" altLang="en-US" sz="4000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4141" y="3073935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국가기간전략산업직종</a:t>
            </a:r>
            <a:endParaRPr lang="ko-KR" altLang="en-US" sz="28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08520" y="3575918"/>
            <a:ext cx="5472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모바일기반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웹 애플리케이션 개발자 양성과정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9292" y="5013176"/>
            <a:ext cx="2935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1801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</a:t>
            </a: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담당매니저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 원 경</a:t>
            </a: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 rot="21040994">
            <a:off x="873795" y="-86005"/>
            <a:ext cx="128753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 smtClean="0">
                <a:solidFill>
                  <a:schemeClr val="tx1">
                    <a:alpha val="55000"/>
                  </a:schemeClr>
                </a:solidFill>
                <a:latin typeface="나눔손글씨 펜" pitchFamily="66" charset="-127"/>
                <a:ea typeface="나눔손글씨 펜" pitchFamily="66" charset="-127"/>
                <a:cs typeface="Aharoni" pitchFamily="2" charset="-79"/>
              </a:rPr>
              <a:t>O</a:t>
            </a:r>
            <a:endParaRPr lang="ko-KR" altLang="en-US" sz="19900" b="1" dirty="0">
              <a:solidFill>
                <a:schemeClr val="tx1">
                  <a:alpha val="55000"/>
                </a:schemeClr>
              </a:solidFill>
              <a:latin typeface="나눔손글씨 펜" pitchFamily="66" charset="-127"/>
              <a:ea typeface="나눔손글씨 펜" pitchFamily="66" charset="-127"/>
              <a:cs typeface="Aharoni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70041" y="571503"/>
            <a:ext cx="96372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tx1">
                    <a:alpha val="55000"/>
                  </a:schemeClr>
                </a:solidFill>
                <a:latin typeface="나눔손글씨 펜" pitchFamily="66" charset="-127"/>
                <a:ea typeface="나눔손글씨 펜" pitchFamily="66" charset="-127"/>
                <a:cs typeface="Aharoni" pitchFamily="2" charset="-79"/>
              </a:rPr>
              <a:t>R</a:t>
            </a:r>
            <a:endParaRPr lang="ko-KR" altLang="en-US" sz="13800" b="1" dirty="0">
              <a:solidFill>
                <a:schemeClr val="tx1">
                  <a:alpha val="55000"/>
                </a:schemeClr>
              </a:solidFill>
              <a:latin typeface="나눔손글씨 펜" pitchFamily="66" charset="-127"/>
              <a:ea typeface="나눔손글씨 펜" pitchFamily="66" charset="-127"/>
              <a:cs typeface="Aharoni" pitchFamily="2" charset="-79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806623" y="1207903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241710" y="1130793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 rot="352113">
            <a:off x="2522329" y="591228"/>
            <a:ext cx="5517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tx1">
                    <a:alpha val="55000"/>
                  </a:schemeClr>
                </a:solidFill>
                <a:latin typeface="나눔손글씨 펜" pitchFamily="66" charset="-127"/>
                <a:ea typeface="나눔손글씨 펜" pitchFamily="66" charset="-127"/>
                <a:cs typeface="Aharoni" pitchFamily="2" charset="-79"/>
              </a:rPr>
              <a:t>I</a:t>
            </a:r>
            <a:endParaRPr lang="ko-KR" altLang="en-US" sz="13800" b="1" dirty="0">
              <a:solidFill>
                <a:schemeClr val="tx1">
                  <a:alpha val="55000"/>
                </a:schemeClr>
              </a:solidFill>
              <a:latin typeface="나눔손글씨 펜" pitchFamily="66" charset="-127"/>
              <a:ea typeface="나눔손글씨 펜" pitchFamily="66" charset="-127"/>
              <a:cs typeface="Aharoni" pitchFamily="2" charset="-79"/>
            </a:endParaRPr>
          </a:p>
        </p:txBody>
      </p:sp>
      <p:sp>
        <p:nvSpPr>
          <p:cNvPr id="40" name="TextBox 39"/>
          <p:cNvSpPr txBox="1"/>
          <p:nvPr/>
        </p:nvSpPr>
        <p:spPr>
          <a:xfrm rot="21147923">
            <a:off x="2895288" y="535775"/>
            <a:ext cx="8980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tx1">
                    <a:alpha val="55000"/>
                  </a:schemeClr>
                </a:solidFill>
                <a:latin typeface="나눔손글씨 펜" pitchFamily="66" charset="-127"/>
                <a:ea typeface="나눔손글씨 펜" pitchFamily="66" charset="-127"/>
                <a:cs typeface="Aharoni" pitchFamily="2" charset="-79"/>
              </a:rPr>
              <a:t>E</a:t>
            </a:r>
            <a:endParaRPr lang="ko-KR" altLang="en-US" sz="13800" b="1" dirty="0">
              <a:solidFill>
                <a:schemeClr val="tx1">
                  <a:alpha val="55000"/>
                </a:schemeClr>
              </a:solidFill>
              <a:latin typeface="나눔손글씨 펜" pitchFamily="66" charset="-127"/>
              <a:ea typeface="나눔손글씨 펜" pitchFamily="66" charset="-127"/>
              <a:cs typeface="Aharoni" pitchFamily="2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 rot="352113">
            <a:off x="3584663" y="468466"/>
            <a:ext cx="9861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55000"/>
                  </a:schemeClr>
                </a:solidFill>
                <a:latin typeface="나눔손글씨 펜" pitchFamily="66" charset="-127"/>
                <a:ea typeface="나눔손글씨 펜" pitchFamily="66" charset="-127"/>
                <a:cs typeface="Aharoni" pitchFamily="2" charset="-79"/>
              </a:rPr>
              <a:t>N</a:t>
            </a:r>
            <a:endParaRPr lang="ko-KR" altLang="en-US" sz="13800" b="1" dirty="0">
              <a:solidFill>
                <a:schemeClr val="tx1">
                  <a:alpha val="55000"/>
                </a:schemeClr>
              </a:solidFill>
              <a:latin typeface="나눔손글씨 펜" pitchFamily="66" charset="-127"/>
              <a:ea typeface="나눔손글씨 펜" pitchFamily="66" charset="-127"/>
              <a:cs typeface="Aharoni" pitchFamily="2" charset="-79"/>
            </a:endParaRPr>
          </a:p>
        </p:txBody>
      </p:sp>
      <p:sp>
        <p:nvSpPr>
          <p:cNvPr id="42" name="TextBox 41"/>
          <p:cNvSpPr txBox="1"/>
          <p:nvPr/>
        </p:nvSpPr>
        <p:spPr>
          <a:xfrm rot="21147923">
            <a:off x="4307122" y="517320"/>
            <a:ext cx="10422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tx1">
                    <a:alpha val="55000"/>
                  </a:schemeClr>
                </a:solidFill>
                <a:latin typeface="나눔손글씨 펜" pitchFamily="66" charset="-127"/>
                <a:ea typeface="나눔손글씨 펜" pitchFamily="66" charset="-127"/>
                <a:cs typeface="Aharoni" pitchFamily="2" charset="-79"/>
              </a:rPr>
              <a:t>T</a:t>
            </a:r>
            <a:endParaRPr lang="ko-KR" altLang="en-US" sz="13800" b="1" dirty="0">
              <a:solidFill>
                <a:schemeClr val="tx1">
                  <a:alpha val="55000"/>
                </a:schemeClr>
              </a:solidFill>
              <a:latin typeface="나눔손글씨 펜" pitchFamily="66" charset="-127"/>
              <a:ea typeface="나눔손글씨 펜" pitchFamily="66" charset="-127"/>
              <a:cs typeface="Aharoni" pitchFamily="2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 rot="21147923">
            <a:off x="5581263" y="446386"/>
            <a:ext cx="10422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tx1">
                    <a:alpha val="55000"/>
                  </a:schemeClr>
                </a:solidFill>
                <a:latin typeface="나눔손글씨 펜" pitchFamily="66" charset="-127"/>
                <a:ea typeface="나눔손글씨 펜" pitchFamily="66" charset="-127"/>
                <a:cs typeface="Aharoni" pitchFamily="2" charset="-79"/>
              </a:rPr>
              <a:t>T</a:t>
            </a:r>
            <a:endParaRPr lang="ko-KR" altLang="en-US" sz="13800" b="1" dirty="0">
              <a:solidFill>
                <a:schemeClr val="tx1">
                  <a:alpha val="55000"/>
                </a:schemeClr>
              </a:solidFill>
              <a:latin typeface="나눔손글씨 펜" pitchFamily="66" charset="-127"/>
              <a:ea typeface="나눔손글씨 펜" pitchFamily="66" charset="-127"/>
              <a:cs typeface="Aharoni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 rot="352113">
            <a:off x="4975121" y="459552"/>
            <a:ext cx="98456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tx1">
                    <a:alpha val="55000"/>
                  </a:schemeClr>
                </a:solidFill>
                <a:latin typeface="나눔손글씨 펜" pitchFamily="66" charset="-127"/>
                <a:ea typeface="나눔손글씨 펜" pitchFamily="66" charset="-127"/>
                <a:cs typeface="Aharoni" pitchFamily="2" charset="-79"/>
              </a:rPr>
              <a:t>A</a:t>
            </a:r>
            <a:endParaRPr lang="ko-KR" altLang="en-US" sz="13800" b="1" dirty="0">
              <a:solidFill>
                <a:schemeClr val="tx1">
                  <a:alpha val="55000"/>
                </a:schemeClr>
              </a:solidFill>
              <a:latin typeface="나눔손글씨 펜" pitchFamily="66" charset="-127"/>
              <a:ea typeface="나눔손글씨 펜" pitchFamily="66" charset="-127"/>
              <a:cs typeface="Aharoni" pitchFamily="2" charset="-79"/>
            </a:endParaRPr>
          </a:p>
        </p:txBody>
      </p:sp>
      <p:sp>
        <p:nvSpPr>
          <p:cNvPr id="45" name="타원 44"/>
          <p:cNvSpPr/>
          <p:nvPr/>
        </p:nvSpPr>
        <p:spPr>
          <a:xfrm rot="20909431">
            <a:off x="3768450" y="165756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91587" y="185597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200195" y="170784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43295" y="191683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349898" y="113589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80436" y="119675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 rot="352113">
            <a:off x="6256868" y="510224"/>
            <a:ext cx="5517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55000"/>
                  </a:schemeClr>
                </a:solidFill>
                <a:latin typeface="나눔손글씨 펜" pitchFamily="66" charset="-127"/>
                <a:ea typeface="나눔손글씨 펜" pitchFamily="66" charset="-127"/>
                <a:cs typeface="Aharoni" pitchFamily="2" charset="-79"/>
              </a:rPr>
              <a:t>I</a:t>
            </a:r>
            <a:endParaRPr lang="ko-KR" altLang="en-US" sz="13800" b="1" dirty="0">
              <a:solidFill>
                <a:schemeClr val="tx1">
                  <a:alpha val="55000"/>
                </a:schemeClr>
              </a:solidFill>
              <a:latin typeface="나눔손글씨 펜" pitchFamily="66" charset="-127"/>
              <a:ea typeface="나눔손글씨 펜" pitchFamily="66" charset="-127"/>
              <a:cs typeface="Aharoni" pitchFamily="2" charset="-79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371507" y="129616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 rot="21147923">
            <a:off x="6574245" y="451408"/>
            <a:ext cx="9492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tx1">
                    <a:alpha val="55000"/>
                  </a:schemeClr>
                </a:solidFill>
                <a:latin typeface="나눔손글씨 펜" pitchFamily="66" charset="-127"/>
                <a:ea typeface="나눔손글씨 펜" pitchFamily="66" charset="-127"/>
                <a:cs typeface="Aharoni" pitchFamily="2" charset="-79"/>
              </a:rPr>
              <a:t>O</a:t>
            </a:r>
            <a:endParaRPr lang="ko-KR" altLang="en-US" sz="13800" b="1" dirty="0">
              <a:solidFill>
                <a:schemeClr val="tx1">
                  <a:alpha val="55000"/>
                </a:schemeClr>
              </a:solidFill>
              <a:latin typeface="나눔손글씨 펜" pitchFamily="66" charset="-127"/>
              <a:ea typeface="나눔손글씨 펜" pitchFamily="66" charset="-127"/>
              <a:cs typeface="Aharoni" pitchFamily="2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 rot="352113">
            <a:off x="7280401" y="459470"/>
            <a:ext cx="9861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55000"/>
                  </a:schemeClr>
                </a:solidFill>
                <a:latin typeface="나눔손글씨 펜" pitchFamily="66" charset="-127"/>
                <a:ea typeface="나눔손글씨 펜" pitchFamily="66" charset="-127"/>
                <a:cs typeface="Aharoni" pitchFamily="2" charset="-79"/>
              </a:rPr>
              <a:t>N</a:t>
            </a:r>
            <a:endParaRPr lang="ko-KR" altLang="en-US" sz="13800" b="1" dirty="0">
              <a:solidFill>
                <a:schemeClr val="tx1">
                  <a:alpha val="55000"/>
                </a:schemeClr>
              </a:solidFill>
              <a:latin typeface="나눔손글씨 펜" pitchFamily="66" charset="-127"/>
              <a:ea typeface="나눔손글씨 펜" pitchFamily="66" charset="-127"/>
              <a:cs typeface="Aharoni" pitchFamily="2" charset="-79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537854" y="195028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803584" y="132961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258598" y="140162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56500" y="1567943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7922923" y="179511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055788" y="1279911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167327" y="181231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543620" y="123020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19747" y="78901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교육운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51520" y="759381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NCS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안내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04" y="1309687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280" y="1811756"/>
            <a:ext cx="539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대분류</a:t>
            </a:r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(24</a:t>
            </a:r>
            <a:r>
              <a:rPr lang="ko-KR" alt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개</a:t>
            </a:r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– </a:t>
            </a:r>
            <a:r>
              <a:rPr lang="ko-KR" alt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중분류</a:t>
            </a:r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(80</a:t>
            </a:r>
            <a:r>
              <a:rPr lang="ko-KR" alt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개</a:t>
            </a:r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– </a:t>
            </a:r>
            <a:r>
              <a:rPr lang="ko-KR" alt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소분류</a:t>
            </a:r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(238</a:t>
            </a:r>
            <a:r>
              <a:rPr lang="ko-KR" alt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개</a:t>
            </a:r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– </a:t>
            </a:r>
            <a:r>
              <a:rPr lang="ko-KR" alt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세분류</a:t>
            </a:r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(887</a:t>
            </a:r>
            <a:r>
              <a:rPr lang="ko-KR" alt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개</a:t>
            </a:r>
            <a:r>
              <a:rPr lang="en-US" altLang="ko-KR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513" y="1435785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분류체계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2065" y="3719789"/>
            <a:ext cx="7991842" cy="673980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2065" y="4462633"/>
            <a:ext cx="7991842" cy="673980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2065" y="5202715"/>
            <a:ext cx="7991842" cy="673980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2065" y="2955806"/>
            <a:ext cx="7991842" cy="673980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856" y="2479841"/>
            <a:ext cx="340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1703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 </a:t>
            </a:r>
            <a:r>
              <a:rPr lang="ko-KR" altLang="en-US" sz="2000" b="1" dirty="0">
                <a:solidFill>
                  <a:schemeClr val="bg1"/>
                </a:solidFill>
              </a:rPr>
              <a:t>과정 분류 체계도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14764" y="3094807"/>
            <a:ext cx="1710466" cy="3980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대분류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4764" y="3837543"/>
            <a:ext cx="1710466" cy="3980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중분류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14764" y="4580279"/>
            <a:ext cx="1710466" cy="3980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소분류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14764" y="5323015"/>
            <a:ext cx="1710466" cy="3980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세분류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566296" y="4553631"/>
            <a:ext cx="1731981" cy="398033"/>
            <a:chOff x="3485478" y="4126718"/>
            <a:chExt cx="1731981" cy="398033"/>
          </a:xfrm>
        </p:grpSpPr>
        <p:sp>
          <p:nvSpPr>
            <p:cNvPr id="29" name="직사각형 28"/>
            <p:cNvSpPr/>
            <p:nvPr/>
          </p:nvSpPr>
          <p:spPr>
            <a:xfrm>
              <a:off x="3506993" y="4126718"/>
              <a:ext cx="1710466" cy="3980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85478" y="4187235"/>
              <a:ext cx="1729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01. </a:t>
              </a:r>
              <a:r>
                <a:rPr lang="ko-KR" altLang="en-US" sz="1200" b="1">
                  <a:solidFill>
                    <a:schemeClr val="bg1"/>
                  </a:solidFill>
                </a:rPr>
                <a:t>정보기술전략</a:t>
              </a:r>
              <a:r>
                <a:rPr lang="en-US" altLang="ko-KR" sz="1200" b="1">
                  <a:solidFill>
                    <a:schemeClr val="bg1"/>
                  </a:solidFill>
                </a:rPr>
                <a:t>.</a:t>
              </a:r>
              <a:r>
                <a:rPr lang="ko-KR" altLang="en-US" sz="1200" b="1">
                  <a:solidFill>
                    <a:schemeClr val="bg1"/>
                  </a:solidFill>
                </a:rPr>
                <a:t>계획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577051" y="3819668"/>
            <a:ext cx="1710466" cy="398033"/>
            <a:chOff x="3496235" y="3392755"/>
            <a:chExt cx="1710466" cy="398033"/>
          </a:xfrm>
        </p:grpSpPr>
        <p:sp>
          <p:nvSpPr>
            <p:cNvPr id="32" name="직사각형 31"/>
            <p:cNvSpPr/>
            <p:nvPr/>
          </p:nvSpPr>
          <p:spPr>
            <a:xfrm>
              <a:off x="3496235" y="3392755"/>
              <a:ext cx="1710466" cy="3980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22317" y="3453272"/>
              <a:ext cx="10743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02. </a:t>
              </a:r>
              <a:r>
                <a:rPr lang="ko-KR" altLang="en-US" sz="1200" b="1">
                  <a:solidFill>
                    <a:schemeClr val="bg1"/>
                  </a:solidFill>
                </a:rPr>
                <a:t>통신기술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527633" y="3837545"/>
            <a:ext cx="1710466" cy="398033"/>
            <a:chOff x="5992009" y="3392755"/>
            <a:chExt cx="1710466" cy="398033"/>
          </a:xfrm>
        </p:grpSpPr>
        <p:sp>
          <p:nvSpPr>
            <p:cNvPr id="35" name="직사각형 34"/>
            <p:cNvSpPr/>
            <p:nvPr/>
          </p:nvSpPr>
          <p:spPr>
            <a:xfrm>
              <a:off x="5992009" y="3392755"/>
              <a:ext cx="1710466" cy="398033"/>
            </a:xfrm>
            <a:prstGeom prst="rect">
              <a:avLst/>
            </a:prstGeom>
            <a:solidFill>
              <a:srgbClr val="F4A6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18091" y="3453272"/>
              <a:ext cx="10743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01. </a:t>
              </a:r>
              <a:r>
                <a:rPr lang="ko-KR" altLang="en-US" sz="1200" b="1">
                  <a:solidFill>
                    <a:schemeClr val="bg1"/>
                  </a:solidFill>
                </a:rPr>
                <a:t>정보기술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492829" y="3819668"/>
            <a:ext cx="1710466" cy="398033"/>
            <a:chOff x="8735209" y="3392755"/>
            <a:chExt cx="1710466" cy="398033"/>
          </a:xfrm>
        </p:grpSpPr>
        <p:sp>
          <p:nvSpPr>
            <p:cNvPr id="38" name="직사각형 37"/>
            <p:cNvSpPr/>
            <p:nvPr/>
          </p:nvSpPr>
          <p:spPr>
            <a:xfrm>
              <a:off x="8735209" y="3392755"/>
              <a:ext cx="1710466" cy="3980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61290" y="3453272"/>
              <a:ext cx="10743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03. </a:t>
              </a:r>
              <a:r>
                <a:rPr lang="ko-KR" altLang="en-US" sz="1200" b="1">
                  <a:solidFill>
                    <a:schemeClr val="bg1"/>
                  </a:solidFill>
                </a:rPr>
                <a:t>방송기술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527633" y="3094809"/>
            <a:ext cx="1710466" cy="398033"/>
            <a:chOff x="5992009" y="2667896"/>
            <a:chExt cx="1710466" cy="398033"/>
          </a:xfrm>
        </p:grpSpPr>
        <p:sp>
          <p:nvSpPr>
            <p:cNvPr id="41" name="직사각형 40"/>
            <p:cNvSpPr/>
            <p:nvPr/>
          </p:nvSpPr>
          <p:spPr>
            <a:xfrm>
              <a:off x="5992009" y="2667896"/>
              <a:ext cx="1710466" cy="398033"/>
            </a:xfrm>
            <a:prstGeom prst="rect">
              <a:avLst/>
            </a:prstGeom>
            <a:solidFill>
              <a:srgbClr val="F4A6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18091" y="2728412"/>
              <a:ext cx="10743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20. </a:t>
              </a:r>
              <a:r>
                <a:rPr lang="ko-KR" altLang="en-US" sz="1200" b="1">
                  <a:solidFill>
                    <a:schemeClr val="bg1"/>
                  </a:solidFill>
                </a:rPr>
                <a:t>정보통신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577051" y="3094809"/>
            <a:ext cx="1710466" cy="398033"/>
            <a:chOff x="3506993" y="2667896"/>
            <a:chExt cx="1710466" cy="398033"/>
          </a:xfrm>
        </p:grpSpPr>
        <p:sp>
          <p:nvSpPr>
            <p:cNvPr id="44" name="직사각형 43"/>
            <p:cNvSpPr/>
            <p:nvPr/>
          </p:nvSpPr>
          <p:spPr>
            <a:xfrm>
              <a:off x="3506993" y="2667896"/>
              <a:ext cx="1710466" cy="3980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33075" y="2728412"/>
              <a:ext cx="10743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19. </a:t>
              </a:r>
              <a:r>
                <a:rPr lang="ko-KR" altLang="en-US" sz="1200" b="1">
                  <a:solidFill>
                    <a:schemeClr val="bg1"/>
                  </a:solidFill>
                </a:rPr>
                <a:t>전기전자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492829" y="3094809"/>
            <a:ext cx="1710466" cy="398033"/>
            <a:chOff x="8735209" y="2667896"/>
            <a:chExt cx="1710466" cy="398033"/>
          </a:xfrm>
        </p:grpSpPr>
        <p:sp>
          <p:nvSpPr>
            <p:cNvPr id="47" name="직사각형 46"/>
            <p:cNvSpPr/>
            <p:nvPr/>
          </p:nvSpPr>
          <p:spPr>
            <a:xfrm>
              <a:off x="8735209" y="2667896"/>
              <a:ext cx="1710466" cy="3980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061291" y="2728412"/>
              <a:ext cx="10743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21. </a:t>
              </a:r>
              <a:r>
                <a:rPr lang="ko-KR" altLang="en-US" sz="1200" b="1">
                  <a:solidFill>
                    <a:schemeClr val="bg1"/>
                  </a:solidFill>
                </a:rPr>
                <a:t>식품가공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527633" y="4580281"/>
            <a:ext cx="1710466" cy="398033"/>
            <a:chOff x="5992009" y="4126718"/>
            <a:chExt cx="1710466" cy="398033"/>
          </a:xfrm>
        </p:grpSpPr>
        <p:sp>
          <p:nvSpPr>
            <p:cNvPr id="50" name="직사각형 49"/>
            <p:cNvSpPr/>
            <p:nvPr/>
          </p:nvSpPr>
          <p:spPr>
            <a:xfrm>
              <a:off x="5992009" y="4126718"/>
              <a:ext cx="1710466" cy="398033"/>
            </a:xfrm>
            <a:prstGeom prst="rect">
              <a:avLst/>
            </a:prstGeom>
            <a:solidFill>
              <a:srgbClr val="F4A6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64202" y="4187235"/>
              <a:ext cx="13821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02. </a:t>
              </a:r>
              <a:r>
                <a:rPr lang="ko-KR" altLang="en-US" sz="1200" b="1">
                  <a:solidFill>
                    <a:schemeClr val="bg1"/>
                  </a:solidFill>
                </a:rPr>
                <a:t>정보기술개발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492829" y="4553631"/>
            <a:ext cx="1710466" cy="398033"/>
            <a:chOff x="8735209" y="4126718"/>
            <a:chExt cx="1710466" cy="398033"/>
          </a:xfrm>
        </p:grpSpPr>
        <p:sp>
          <p:nvSpPr>
            <p:cNvPr id="53" name="직사각형 52"/>
            <p:cNvSpPr/>
            <p:nvPr/>
          </p:nvSpPr>
          <p:spPr>
            <a:xfrm>
              <a:off x="8735209" y="4126718"/>
              <a:ext cx="1710466" cy="3980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907402" y="4187235"/>
              <a:ext cx="13821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03. </a:t>
              </a:r>
              <a:r>
                <a:rPr lang="ko-KR" altLang="en-US" sz="1200" b="1">
                  <a:solidFill>
                    <a:schemeClr val="bg1"/>
                  </a:solidFill>
                </a:rPr>
                <a:t>정보기술운영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577051" y="5323017"/>
            <a:ext cx="1710466" cy="398033"/>
            <a:chOff x="3496235" y="4896104"/>
            <a:chExt cx="1710466" cy="398033"/>
          </a:xfrm>
        </p:grpSpPr>
        <p:sp>
          <p:nvSpPr>
            <p:cNvPr id="56" name="직사각형 55"/>
            <p:cNvSpPr/>
            <p:nvPr/>
          </p:nvSpPr>
          <p:spPr>
            <a:xfrm>
              <a:off x="3496235" y="4896104"/>
              <a:ext cx="1710466" cy="3980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06901" y="4956621"/>
              <a:ext cx="13163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01. SW</a:t>
              </a:r>
              <a:r>
                <a:rPr lang="ko-KR" altLang="en-US" sz="1200" b="1">
                  <a:solidFill>
                    <a:schemeClr val="bg1"/>
                  </a:solidFill>
                </a:rPr>
                <a:t>아키텍처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492829" y="5323017"/>
            <a:ext cx="1710466" cy="398033"/>
            <a:chOff x="8735209" y="4896104"/>
            <a:chExt cx="1710466" cy="398033"/>
          </a:xfrm>
        </p:grpSpPr>
        <p:sp>
          <p:nvSpPr>
            <p:cNvPr id="59" name="직사각형 58"/>
            <p:cNvSpPr/>
            <p:nvPr/>
          </p:nvSpPr>
          <p:spPr>
            <a:xfrm>
              <a:off x="8735209" y="4896104"/>
              <a:ext cx="1710466" cy="3980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84159" y="4956621"/>
              <a:ext cx="14414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</a:rPr>
                <a:t>04. DB</a:t>
              </a:r>
              <a:r>
                <a:rPr lang="ko-KR" altLang="en-US" sz="1200" b="1">
                  <a:solidFill>
                    <a:schemeClr val="bg1"/>
                  </a:solidFill>
                </a:rPr>
                <a:t>엔지니어링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83581" y="6005968"/>
            <a:ext cx="732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* </a:t>
            </a:r>
            <a:r>
              <a:rPr lang="en-US" altLang="ko-KR" b="1" dirty="0" smtClean="0">
                <a:solidFill>
                  <a:schemeClr val="bg1"/>
                </a:solidFill>
              </a:rPr>
              <a:t>1801</a:t>
            </a:r>
            <a:r>
              <a:rPr lang="ko-KR" altLang="en-US" b="1" dirty="0" smtClean="0">
                <a:solidFill>
                  <a:schemeClr val="bg1"/>
                </a:solidFill>
              </a:rPr>
              <a:t>기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기반 웹 애플리케이션 개발자 양성과정 </a:t>
            </a:r>
            <a:r>
              <a:rPr lang="en-US" altLang="ko-KR" b="1" dirty="0" smtClean="0">
                <a:solidFill>
                  <a:schemeClr val="bg1"/>
                </a:solidFill>
              </a:rPr>
              <a:t>(20010202)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495430" y="5322831"/>
            <a:ext cx="1778051" cy="398033"/>
            <a:chOff x="5959804" y="4126718"/>
            <a:chExt cx="1778051" cy="398033"/>
          </a:xfrm>
        </p:grpSpPr>
        <p:sp>
          <p:nvSpPr>
            <p:cNvPr id="63" name="직사각형 62"/>
            <p:cNvSpPr/>
            <p:nvPr/>
          </p:nvSpPr>
          <p:spPr>
            <a:xfrm>
              <a:off x="5992009" y="4126718"/>
              <a:ext cx="1710466" cy="398033"/>
            </a:xfrm>
            <a:prstGeom prst="rect">
              <a:avLst/>
            </a:prstGeom>
            <a:solidFill>
              <a:srgbClr val="F4A6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59804" y="4187235"/>
              <a:ext cx="17780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02.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응용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SW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엔지니어링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395093" y="2955808"/>
            <a:ext cx="1932888" cy="2920889"/>
          </a:xfrm>
          <a:prstGeom prst="rect">
            <a:avLst/>
          </a:prstGeom>
          <a:noFill/>
          <a:ln w="38100">
            <a:solidFill>
              <a:srgbClr val="EE7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66" name="꺾인 연결선 65"/>
          <p:cNvCxnSpPr>
            <a:stCxn id="41" idx="2"/>
            <a:endCxn id="32" idx="0"/>
          </p:cNvCxnSpPr>
          <p:nvPr/>
        </p:nvCxnSpPr>
        <p:spPr>
          <a:xfrm rot="5400000">
            <a:off x="4244162" y="2680964"/>
            <a:ext cx="326826" cy="19505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41" idx="2"/>
            <a:endCxn id="38" idx="0"/>
          </p:cNvCxnSpPr>
          <p:nvPr/>
        </p:nvCxnSpPr>
        <p:spPr>
          <a:xfrm rot="16200000" flipH="1">
            <a:off x="6202051" y="2673657"/>
            <a:ext cx="326826" cy="19651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1" idx="2"/>
            <a:endCxn id="35" idx="0"/>
          </p:cNvCxnSpPr>
          <p:nvPr/>
        </p:nvCxnSpPr>
        <p:spPr>
          <a:xfrm>
            <a:off x="5382866" y="3492842"/>
            <a:ext cx="0" cy="344703"/>
          </a:xfrm>
          <a:prstGeom prst="straightConnector1">
            <a:avLst/>
          </a:prstGeom>
          <a:ln w="19050">
            <a:solidFill>
              <a:srgbClr val="F4A6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35" idx="2"/>
            <a:endCxn id="29" idx="0"/>
          </p:cNvCxnSpPr>
          <p:nvPr/>
        </p:nvCxnSpPr>
        <p:spPr>
          <a:xfrm rot="5400000">
            <a:off x="4253929" y="3424693"/>
            <a:ext cx="318053" cy="19398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5" idx="2"/>
            <a:endCxn id="53" idx="0"/>
          </p:cNvCxnSpPr>
          <p:nvPr/>
        </p:nvCxnSpPr>
        <p:spPr>
          <a:xfrm rot="16200000" flipH="1">
            <a:off x="6206438" y="3412006"/>
            <a:ext cx="318053" cy="19651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50" idx="2"/>
            <a:endCxn id="57" idx="0"/>
          </p:cNvCxnSpPr>
          <p:nvPr/>
        </p:nvCxnSpPr>
        <p:spPr>
          <a:xfrm rot="5400000">
            <a:off x="4211778" y="4212446"/>
            <a:ext cx="405220" cy="1936956"/>
          </a:xfrm>
          <a:prstGeom prst="bentConnector3">
            <a:avLst>
              <a:gd name="adj1" fmla="val 426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50" idx="2"/>
            <a:endCxn id="59" idx="0"/>
          </p:cNvCxnSpPr>
          <p:nvPr/>
        </p:nvCxnSpPr>
        <p:spPr>
          <a:xfrm rot="16200000" flipH="1">
            <a:off x="6193113" y="4168067"/>
            <a:ext cx="344703" cy="19651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5" idx="2"/>
            <a:endCxn id="50" idx="0"/>
          </p:cNvCxnSpPr>
          <p:nvPr/>
        </p:nvCxnSpPr>
        <p:spPr>
          <a:xfrm>
            <a:off x="5382866" y="4235578"/>
            <a:ext cx="0" cy="344703"/>
          </a:xfrm>
          <a:prstGeom prst="straightConnector1">
            <a:avLst/>
          </a:prstGeom>
          <a:ln w="19050">
            <a:solidFill>
              <a:srgbClr val="F4A6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0" idx="2"/>
            <a:endCxn id="63" idx="0"/>
          </p:cNvCxnSpPr>
          <p:nvPr/>
        </p:nvCxnSpPr>
        <p:spPr>
          <a:xfrm>
            <a:off x="5382866" y="4978314"/>
            <a:ext cx="0" cy="344517"/>
          </a:xfrm>
          <a:prstGeom prst="straightConnector1">
            <a:avLst/>
          </a:prstGeom>
          <a:ln w="19050">
            <a:solidFill>
              <a:srgbClr val="F4A6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786824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교육운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621" y="786824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NCS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안내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04" y="1309687"/>
            <a:ext cx="1972608" cy="61912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162" y="3844675"/>
            <a:ext cx="6569134" cy="244355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110" y="2499137"/>
            <a:ext cx="6578186" cy="13455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6891" y="2238177"/>
            <a:ext cx="191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총 </a:t>
            </a:r>
            <a:r>
              <a:rPr lang="en-US" altLang="ko-KR" sz="1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8</a:t>
            </a:r>
            <a:r>
              <a:rPr lang="ko-KR" alt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수준</a:t>
            </a:r>
            <a:r>
              <a:rPr lang="en-US" altLang="ko-KR" sz="1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(8</a:t>
            </a:r>
            <a:r>
              <a:rPr lang="ko-KR" alt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단계</a:t>
            </a:r>
            <a:r>
              <a:rPr lang="en-US" altLang="ko-KR" sz="1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88" y="1778286"/>
            <a:ext cx="2639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수준개념도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15110" y="2730554"/>
            <a:ext cx="6578186" cy="111412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52398" y="2060848"/>
            <a:ext cx="695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* </a:t>
            </a:r>
            <a:r>
              <a:rPr lang="en-US" altLang="ko-KR" b="1" smtClean="0">
                <a:solidFill>
                  <a:schemeClr val="bg1"/>
                </a:solidFill>
              </a:rPr>
              <a:t>1801</a:t>
            </a:r>
            <a:r>
              <a:rPr lang="ko-KR" altLang="en-US" b="1" smtClean="0">
                <a:solidFill>
                  <a:schemeClr val="bg1"/>
                </a:solidFill>
              </a:rPr>
              <a:t>기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b="1" dirty="0" smtClean="0">
                <a:solidFill>
                  <a:schemeClr val="bg1"/>
                </a:solidFill>
              </a:rPr>
              <a:t> 기반 웹 애플리케이션 개발자 양성과정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포인트가 5개인 별 25"/>
          <p:cNvSpPr/>
          <p:nvPr/>
        </p:nvSpPr>
        <p:spPr>
          <a:xfrm rot="19925449">
            <a:off x="2428729" y="3132286"/>
            <a:ext cx="94132" cy="79239"/>
          </a:xfrm>
          <a:prstGeom prst="star5">
            <a:avLst>
              <a:gd name="adj" fmla="val 3465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-18338" y="745925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교육운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838" y="745925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능력단위 안내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04" y="1309687"/>
            <a:ext cx="2188632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22057" y="4635752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4C9BCD"/>
                </a:solidFill>
              </a:rPr>
              <a:t>(</a:t>
            </a:r>
            <a:r>
              <a:rPr lang="ko-KR" altLang="en-US" sz="1100" b="1" dirty="0">
                <a:solidFill>
                  <a:srgbClr val="4C9BCD"/>
                </a:solidFill>
              </a:rPr>
              <a:t>차</a:t>
            </a:r>
            <a:r>
              <a:rPr lang="ko-KR" altLang="en-US" sz="1100" b="1" dirty="0" smtClean="0">
                <a:solidFill>
                  <a:srgbClr val="4C9BCD"/>
                </a:solidFill>
              </a:rPr>
              <a:t>장</a:t>
            </a:r>
            <a:r>
              <a:rPr lang="en-US" altLang="ko-KR" sz="1100" b="1" dirty="0" smtClean="0">
                <a:solidFill>
                  <a:srgbClr val="4C9BCD"/>
                </a:solidFill>
              </a:rPr>
              <a:t>)</a:t>
            </a:r>
            <a:endParaRPr lang="ko-KR" altLang="en-US" sz="1100" b="1" dirty="0">
              <a:solidFill>
                <a:srgbClr val="4C9BCD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1569" y="1456028"/>
            <a:ext cx="3238745" cy="1116285"/>
            <a:chOff x="624441" y="3794000"/>
            <a:chExt cx="3238745" cy="1116285"/>
          </a:xfrm>
        </p:grpSpPr>
        <p:sp>
          <p:nvSpPr>
            <p:cNvPr id="35" name="TextBox 34"/>
            <p:cNvSpPr txBox="1"/>
            <p:nvPr/>
          </p:nvSpPr>
          <p:spPr>
            <a:xfrm>
              <a:off x="624441" y="3794000"/>
              <a:ext cx="298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[ </a:t>
              </a:r>
              <a:r>
                <a:rPr lang="ko-KR" altLang="en-US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데이터베이스 교과 구성 </a:t>
              </a:r>
              <a:r>
                <a:rPr lang="en-US" altLang="ko-KR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]</a:t>
              </a:r>
              <a:endPara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0215" y="4263954"/>
              <a:ext cx="31229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데이터베이스 </a:t>
              </a:r>
              <a:r>
                <a:rPr lang="ko-KR" altLang="en-US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구현 </a:t>
              </a:r>
              <a:r>
                <a:rPr lang="en-US" altLang="ko-KR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(2001020405_14v2</a:t>
              </a:r>
              <a:r>
                <a:rPr lang="en-US" altLang="ko-KR" sz="12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)</a:t>
              </a:r>
            </a:p>
            <a:p>
              <a:r>
                <a:rPr lang="en-US" altLang="ko-KR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/>
              </a:r>
              <a:br>
                <a:rPr lang="en-US" altLang="ko-KR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</a:br>
              <a:endParaRPr lang="ko-KR" alt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3528" y="1840265"/>
            <a:ext cx="2910229" cy="408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26729"/>
              </p:ext>
            </p:extLst>
          </p:nvPr>
        </p:nvGraphicFramePr>
        <p:xfrm>
          <a:off x="45732" y="2679280"/>
          <a:ext cx="9034283" cy="23565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99175"/>
                <a:gridCol w="1440160"/>
                <a:gridCol w="5794948"/>
              </a:tblGrid>
              <a:tr h="464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능력단위 분류번호</a:t>
                      </a:r>
                      <a:endParaRPr lang="en-US" altLang="ko-KR" sz="1400" b="1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능력단위</a:t>
                      </a:r>
                      <a:r>
                        <a:rPr lang="en-US" altLang="ko-KR" sz="1400" b="1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능력단위요소명</a:t>
                      </a:r>
                      <a:endParaRPr lang="ko-KR" altLang="en-US" sz="1400" b="1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수행준거</a:t>
                      </a:r>
                      <a:endParaRPr lang="ko-KR" altLang="en-US" sz="14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67"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2001020405_14v2</a:t>
                      </a:r>
                    </a:p>
                    <a:p>
                      <a:pPr algn="ctr" fontAlgn="ctr" latinLnBrk="0"/>
                      <a:r>
                        <a:rPr lang="ko-KR" altLang="en-US" sz="1400" b="1" kern="12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데이터베이스구현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400" b="1" kern="12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2001020405.1 </a:t>
                      </a:r>
                      <a:endParaRPr lang="ko-KR" altLang="en-US" sz="1400" b="1" kern="120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 latinLnBrk="0"/>
                      <a:r>
                        <a:rPr lang="ko-KR" altLang="en-US" sz="1400" b="1" kern="12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데이터베이스 설치하기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1" kern="0" spc="-8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1.1 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데이터베이스 요구사항에 따라 하드웨어와 운영체제에 적합한 </a:t>
                      </a:r>
                      <a:r>
                        <a:rPr lang="en-US" altLang="ko-KR" sz="1200" b="1" kern="0" spc="-80" baseline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ko-KR" altLang="en-US" sz="1200" b="1" kern="0" spc="-8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DBMS(Data Base Management System)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선정하고 설치계획을 수립할 수 있다</a:t>
                      </a:r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0" spc="-8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7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1" kern="0" spc="-8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1.2 </a:t>
                      </a:r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DBMS(Data Base Management System) 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설치계획에 따라 </a:t>
                      </a:r>
                    </a:p>
                    <a:p>
                      <a:pPr fontAlgn="base" latinLnBrk="1"/>
                      <a:r>
                        <a:rPr lang="en-US" altLang="ko-KR" sz="1200" b="1" kern="0" spc="-80" baseline="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DBMS(Data Base Management System)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설치하고 저장소 연결</a:t>
                      </a:r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환경설정</a:t>
                      </a:r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0" spc="-80" dirty="0" err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클라언트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endParaRPr lang="en-US" altLang="ko-KR" sz="1200" b="1" kern="0" spc="-8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접속 작업을 수행 할 수 있다</a:t>
                      </a:r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0" spc="-8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7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8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1.3 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설치된 </a:t>
                      </a:r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DBMS(Data Base Management System)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검증 절차에 따라 데이터베이스</a:t>
                      </a:r>
                      <a:endParaRPr lang="en-US" altLang="ko-KR" sz="1200" b="1" kern="0" spc="-8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요구사항을 확인하고 </a:t>
                      </a:r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DBMS(Data Base Management System) 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설치 완료보고서를 작성   </a:t>
                      </a:r>
                      <a:endParaRPr lang="en-US" altLang="ko-KR" sz="1200" b="1" kern="0" spc="-8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8100" marR="381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할 수 있다</a:t>
                      </a:r>
                      <a:r>
                        <a:rPr lang="en-US" altLang="ko-KR" sz="1200" b="1" kern="0" spc="-8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0" spc="-8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3270273" y="2689950"/>
            <a:ext cx="5800531" cy="2323226"/>
          </a:xfrm>
          <a:prstGeom prst="rect">
            <a:avLst/>
          </a:prstGeom>
          <a:noFill/>
          <a:ln w="38100">
            <a:solidFill>
              <a:srgbClr val="EE7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4984" y="5117923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능력단위 </a:t>
            </a:r>
            <a:r>
              <a:rPr lang="en-US" altLang="ko-KR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교과를 구성하는 항목</a:t>
            </a:r>
            <a:endParaRPr lang="ko-KR" altLang="en-US" sz="12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104" y="5407524"/>
            <a:ext cx="550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능력단위요소 </a:t>
            </a:r>
            <a:r>
              <a:rPr lang="en-US" altLang="ko-KR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능력단위에 포함된 항목</a:t>
            </a:r>
            <a:r>
              <a:rPr lang="en-US" altLang="ko-KR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개 이상의 요소로 구성되어 있음</a:t>
            </a:r>
            <a:r>
              <a:rPr lang="en-US" altLang="ko-KR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2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104" y="5717175"/>
            <a:ext cx="342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200" dirty="0" err="1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수행준거</a:t>
            </a:r>
            <a:r>
              <a:rPr lang="ko-KR" altLang="en-US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능력단위 요소에 포함된 교육내용</a:t>
            </a:r>
            <a:endParaRPr lang="ko-KR" altLang="en-US" sz="12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521" y="2676794"/>
            <a:ext cx="1799175" cy="23363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872212" y="2676795"/>
            <a:ext cx="1361545" cy="233638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2204864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</a:t>
            </a:r>
            <a:r>
              <a:rPr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SQL </a:t>
            </a:r>
            <a:r>
              <a:rPr lang="ko-KR" alt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활용 </a:t>
            </a:r>
            <a:r>
              <a:rPr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(2001020410_14v2) </a:t>
            </a:r>
            <a:endParaRPr lang="ko-KR" altLang="en-US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1100907_97202979.jpg"/>
          <p:cNvPicPr>
            <a:picLocks noChangeAspect="1"/>
          </p:cNvPicPr>
          <p:nvPr/>
        </p:nvPicPr>
        <p:blipFill>
          <a:blip r:embed="rId3" cstate="print"/>
          <a:srcRect r="40625"/>
          <a:stretch>
            <a:fillRect/>
          </a:stretch>
        </p:blipFill>
        <p:spPr>
          <a:xfrm>
            <a:off x="15406" y="609599"/>
            <a:ext cx="9144000" cy="57864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75" y="1887807"/>
            <a:ext cx="3609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데이터베이스 </a:t>
            </a:r>
            <a:r>
              <a:rPr lang="en-US" altLang="ko-KR" sz="1500" b="1" dirty="0">
                <a:solidFill>
                  <a:schemeClr val="bg1"/>
                </a:solidFill>
              </a:rPr>
              <a:t>(NCS </a:t>
            </a:r>
            <a:r>
              <a:rPr lang="ko-KR" altLang="en-US" sz="1500" b="1" dirty="0">
                <a:solidFill>
                  <a:schemeClr val="bg1"/>
                </a:solidFill>
              </a:rPr>
              <a:t>전공교과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/>
            </a:r>
            <a:br>
              <a:rPr lang="en-US" altLang="ko-KR" sz="1500" b="1" dirty="0">
                <a:solidFill>
                  <a:schemeClr val="bg1"/>
                </a:solidFill>
              </a:rPr>
            </a:br>
            <a:endParaRPr lang="en-US" altLang="ko-KR" sz="1500" b="1" dirty="0" smtClean="0">
              <a:solidFill>
                <a:schemeClr val="bg1"/>
              </a:solidFill>
            </a:endParaRPr>
          </a:p>
          <a:p>
            <a:r>
              <a:rPr lang="en-US" altLang="ko-KR" sz="1500" b="1" dirty="0">
                <a:solidFill>
                  <a:schemeClr val="bg1"/>
                </a:solidFill>
              </a:rPr>
              <a:t/>
            </a:r>
            <a:br>
              <a:rPr lang="en-US" altLang="ko-KR" sz="1500" b="1" dirty="0">
                <a:solidFill>
                  <a:schemeClr val="bg1"/>
                </a:solidFill>
              </a:rPr>
            </a:br>
            <a:endParaRPr lang="en-US" altLang="ko-KR" sz="1500" b="1" dirty="0" smtClean="0">
              <a:solidFill>
                <a:schemeClr val="bg1"/>
              </a:solidFill>
            </a:endParaRPr>
          </a:p>
          <a:p>
            <a:r>
              <a:rPr lang="en-US" altLang="ko-KR" sz="15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프로그래밍 기초</a:t>
            </a:r>
            <a:r>
              <a:rPr lang="en-US" altLang="ko-KR" sz="1500" b="1" dirty="0">
                <a:solidFill>
                  <a:schemeClr val="bg1"/>
                </a:solidFill>
              </a:rPr>
              <a:t/>
            </a:r>
            <a:br>
              <a:rPr lang="en-US" altLang="ko-KR" sz="1500" b="1" dirty="0">
                <a:solidFill>
                  <a:schemeClr val="bg1"/>
                </a:solidFill>
              </a:rPr>
            </a:br>
            <a:endParaRPr lang="en-US" altLang="ko-KR" sz="15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15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애플리케이션 개발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(</a:t>
            </a:r>
            <a:r>
              <a:rPr lang="en-US" altLang="ko-KR" sz="1500" b="1" dirty="0">
                <a:solidFill>
                  <a:schemeClr val="bg1"/>
                </a:solidFill>
              </a:rPr>
              <a:t>NCS </a:t>
            </a:r>
            <a:r>
              <a:rPr lang="ko-KR" altLang="en-US" sz="1500" b="1" dirty="0">
                <a:solidFill>
                  <a:schemeClr val="bg1"/>
                </a:solidFill>
              </a:rPr>
              <a:t>전공교과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/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/>
            </a:r>
            <a:br>
              <a:rPr lang="en-US" altLang="ko-KR" sz="1500" b="1" dirty="0">
                <a:solidFill>
                  <a:schemeClr val="bg1"/>
                </a:solidFill>
              </a:rPr>
            </a:b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5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32146" y="1652052"/>
            <a:ext cx="440256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chemeClr val="bg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테스트 및 배포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(NCS </a:t>
            </a:r>
            <a:r>
              <a:rPr lang="ko-KR" altLang="en-US" sz="1500" b="1" dirty="0">
                <a:solidFill>
                  <a:schemeClr val="bg1"/>
                </a:solidFill>
              </a:rPr>
              <a:t>전공교과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/>
            </a:r>
            <a:br>
              <a:rPr lang="en-US" altLang="ko-KR" sz="1500" b="1" dirty="0">
                <a:solidFill>
                  <a:schemeClr val="bg1"/>
                </a:solidFill>
              </a:rPr>
            </a:br>
            <a:endParaRPr lang="en-US" altLang="ko-KR" sz="1500" b="1" dirty="0" smtClean="0">
              <a:solidFill>
                <a:schemeClr val="bg1"/>
              </a:solidFill>
            </a:endParaRPr>
          </a:p>
          <a:p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buAutoNum type="arabicPeriod" startAt="5"/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buAutoNum type="arabicPeriod" startAt="5"/>
            </a:pPr>
            <a:r>
              <a:rPr lang="ko-KR" altLang="en-US" sz="1500" b="1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 프로젝트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비</a:t>
            </a:r>
            <a:r>
              <a:rPr lang="en-US" altLang="ko-KR" sz="1500" b="1" dirty="0">
                <a:solidFill>
                  <a:schemeClr val="bg1"/>
                </a:solidFill>
              </a:rPr>
              <a:t>NCS </a:t>
            </a:r>
            <a:r>
              <a:rPr lang="ko-KR" altLang="en-US" sz="1500" b="1" dirty="0">
                <a:solidFill>
                  <a:schemeClr val="bg1"/>
                </a:solidFill>
              </a:rPr>
              <a:t>교과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/>
            </a:r>
            <a:br>
              <a:rPr lang="en-US" altLang="ko-KR" sz="1500" b="1" dirty="0">
                <a:solidFill>
                  <a:schemeClr val="bg1"/>
                </a:solidFill>
              </a:rPr>
            </a:br>
            <a:endParaRPr lang="en-US" altLang="ko-KR" sz="15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5"/>
            </a:pPr>
            <a:endParaRPr lang="en-US" altLang="ko-KR" sz="1050" b="1" dirty="0">
              <a:solidFill>
                <a:schemeClr val="bg1"/>
              </a:solidFill>
            </a:endParaRPr>
          </a:p>
          <a:p>
            <a:endParaRPr lang="en-US" altLang="ko-KR" sz="700" b="1" dirty="0">
              <a:solidFill>
                <a:schemeClr val="bg1"/>
              </a:solidFill>
            </a:endParaRPr>
          </a:p>
          <a:p>
            <a:r>
              <a:rPr lang="en-US" altLang="ko-KR" sz="1500" b="1" dirty="0" smtClean="0">
                <a:solidFill>
                  <a:schemeClr val="bg1"/>
                </a:solidFill>
              </a:rPr>
              <a:t>6.   </a:t>
            </a:r>
            <a:r>
              <a:rPr lang="ko-KR" altLang="en-US" sz="1500" b="1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 프로젝트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endParaRPr lang="en-US" altLang="ko-KR" sz="1500" b="1" dirty="0" smtClean="0">
              <a:solidFill>
                <a:schemeClr val="bg1"/>
              </a:solidFill>
            </a:endParaRPr>
          </a:p>
          <a:p>
            <a:endParaRPr lang="en-US" altLang="ko-KR" sz="1500" b="1" dirty="0">
              <a:solidFill>
                <a:schemeClr val="bg1"/>
              </a:solidFill>
            </a:endParaRPr>
          </a:p>
          <a:p>
            <a:endParaRPr lang="en-US" altLang="ko-KR" sz="1500" b="1" dirty="0" smtClean="0">
              <a:solidFill>
                <a:schemeClr val="bg1"/>
              </a:solidFill>
            </a:endParaRPr>
          </a:p>
          <a:p>
            <a:endParaRPr lang="en-US" altLang="ko-KR" sz="1500" b="1" dirty="0" smtClean="0">
              <a:solidFill>
                <a:schemeClr val="bg1"/>
              </a:solidFill>
            </a:endParaRPr>
          </a:p>
          <a:p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b="1" dirty="0" smtClean="0">
                <a:solidFill>
                  <a:schemeClr val="bg1"/>
                </a:solidFill>
              </a:rPr>
              <a:t>7.  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실전 프로젝트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비</a:t>
            </a:r>
            <a:r>
              <a:rPr lang="en-US" altLang="ko-KR" sz="1500" b="1" dirty="0">
                <a:solidFill>
                  <a:schemeClr val="bg1"/>
                </a:solidFill>
              </a:rPr>
              <a:t>NCS </a:t>
            </a:r>
            <a:r>
              <a:rPr lang="ko-KR" altLang="en-US" sz="1500" b="1" dirty="0">
                <a:solidFill>
                  <a:schemeClr val="bg1"/>
                </a:solidFill>
              </a:rPr>
              <a:t>교과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/>
            </a:r>
            <a:br>
              <a:rPr lang="en-US" altLang="ko-KR" sz="1500" b="1" dirty="0">
                <a:solidFill>
                  <a:schemeClr val="bg1"/>
                </a:solidFill>
              </a:rPr>
            </a:br>
            <a:endParaRPr lang="en-US" altLang="ko-KR" sz="15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926" y="3414270"/>
            <a:ext cx="30396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solidFill>
                  <a:schemeClr val="bg1"/>
                </a:solidFill>
              </a:rPr>
              <a:t>응용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SW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기초 기술 활용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(2001020216_15v3)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solidFill>
                  <a:schemeClr val="bg1"/>
                </a:solidFill>
              </a:rPr>
              <a:t>프로그래밍 언어 활용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(2001020215_15v3)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4926" y="2308474"/>
            <a:ext cx="27783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solidFill>
                  <a:schemeClr val="bg1"/>
                </a:solidFill>
              </a:rPr>
              <a:t>데이터베이스 </a:t>
            </a:r>
            <a:r>
              <a:rPr lang="ko-KR" altLang="en-US" sz="1050" b="1" dirty="0">
                <a:solidFill>
                  <a:schemeClr val="bg1"/>
                </a:solidFill>
              </a:rPr>
              <a:t>구현 </a:t>
            </a:r>
            <a:r>
              <a:rPr lang="en-US" altLang="ko-KR" sz="1050" b="1" dirty="0">
                <a:solidFill>
                  <a:schemeClr val="bg1"/>
                </a:solidFill>
              </a:rPr>
              <a:t>(2001020405_14v2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50" b="1" dirty="0">
                <a:solidFill>
                  <a:schemeClr val="bg1"/>
                </a:solidFill>
              </a:rPr>
              <a:t>SQL </a:t>
            </a:r>
            <a:r>
              <a:rPr lang="ko-KR" altLang="en-US" sz="1050" b="1" dirty="0">
                <a:solidFill>
                  <a:schemeClr val="bg1"/>
                </a:solidFill>
              </a:rPr>
              <a:t>활용 </a:t>
            </a:r>
            <a:r>
              <a:rPr lang="en-US" altLang="ko-KR" sz="1050" b="1" dirty="0">
                <a:solidFill>
                  <a:schemeClr val="bg1"/>
                </a:solidFill>
              </a:rPr>
              <a:t>(2001020410_14v2)</a:t>
            </a:r>
            <a:br>
              <a:rPr lang="en-US" altLang="ko-KR" sz="1050" b="1" dirty="0">
                <a:solidFill>
                  <a:schemeClr val="bg1"/>
                </a:solidFill>
              </a:rPr>
            </a:b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215" y="4566637"/>
            <a:ext cx="26613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-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화면구현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(2001020225_16v4)</a:t>
            </a:r>
            <a:r>
              <a:rPr lang="en-US" altLang="ko-KR" sz="1050" b="1" dirty="0">
                <a:solidFill>
                  <a:schemeClr val="bg1"/>
                </a:solidFill>
              </a:rPr>
              <a:t/>
            </a:r>
            <a:br>
              <a:rPr lang="en-US" altLang="ko-KR" sz="1050" b="1" dirty="0">
                <a:solidFill>
                  <a:schemeClr val="bg1"/>
                </a:solidFill>
              </a:rPr>
            </a:br>
            <a:r>
              <a:rPr lang="en-US" altLang="ko-KR" sz="1050" b="1" dirty="0">
                <a:solidFill>
                  <a:schemeClr val="bg1"/>
                </a:solidFill>
              </a:rPr>
              <a:t>-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애플리케이션 구현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(2001020203_14v2)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98173" y="2012092"/>
            <a:ext cx="33345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solidFill>
                  <a:schemeClr val="bg1"/>
                </a:solidFill>
              </a:rPr>
              <a:t>개발자 테스트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(2001020207_14v2)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solidFill>
                  <a:schemeClr val="bg1"/>
                </a:solidFill>
              </a:rPr>
              <a:t>애플리케이션 테스트 수행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(2001020227_16v4)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solidFill>
                  <a:schemeClr val="bg1"/>
                </a:solidFill>
              </a:rPr>
              <a:t>애플리케이션 배포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(2001020214_16v4) 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2288" y="3287312"/>
            <a:ext cx="2791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solidFill>
                  <a:schemeClr val="bg1"/>
                </a:solidFill>
              </a:rPr>
              <a:t>모바일기반의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웹 애플리케이션 프로젝트</a:t>
            </a:r>
            <a:endParaRPr lang="en-US" altLang="ko-KR" sz="1050" b="1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0172" y="5567909"/>
            <a:ext cx="29354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solidFill>
                  <a:schemeClr val="bg1"/>
                </a:solidFill>
              </a:rPr>
              <a:t>웹과 </a:t>
            </a:r>
            <a:r>
              <a:rPr lang="ko-KR" altLang="en-US" sz="1050" b="1" dirty="0" err="1" smtClean="0">
                <a:solidFill>
                  <a:schemeClr val="bg1"/>
                </a:solidFill>
              </a:rPr>
              <a:t>앱을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개발하여 실전 프로젝트 및 발표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97" y="1509801"/>
            <a:ext cx="1900600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97" y="978763"/>
            <a:ext cx="1431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28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커리큘럼</a:t>
            </a:r>
            <a:endParaRPr lang="ko-KR" altLang="en-US" sz="28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9613" y="4129202"/>
            <a:ext cx="333937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애플리케이션 분석과 설계의 이해 및 방법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애플리케이션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UI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제작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데이터베이스 작성 및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SQL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작성의 이해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solidFill>
                  <a:schemeClr val="bg1"/>
                </a:solidFill>
              </a:rPr>
              <a:t>최신공용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API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데이터베이스 활용 및 기술적용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solidFill>
                  <a:schemeClr val="bg1"/>
                </a:solidFill>
              </a:rPr>
              <a:t>애플리케이션 구현</a:t>
            </a:r>
            <a:endParaRPr lang="en-US" altLang="ko-KR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교육운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8183" y="76470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커리큘럼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04" y="1309687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65278"/>
              </p:ext>
            </p:extLst>
          </p:nvPr>
        </p:nvGraphicFramePr>
        <p:xfrm>
          <a:off x="485546" y="1484784"/>
          <a:ext cx="8172908" cy="43204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66174"/>
                <a:gridCol w="2342608"/>
                <a:gridCol w="213206"/>
                <a:gridCol w="1692658"/>
                <a:gridCol w="2358262"/>
              </a:tblGrid>
              <a:tr h="655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교과목 명</a:t>
                      </a:r>
                      <a:endParaRPr lang="ko-KR" altLang="en-US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교과목 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62135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 ~</a:t>
                      </a:r>
                      <a:r>
                        <a:rPr lang="en-US" altLang="ko-KR" sz="1600" baseline="0" dirty="0" smtClean="0"/>
                        <a:t> 6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 </a:t>
                      </a:r>
                      <a:r>
                        <a:rPr lang="ko-KR" altLang="en-US" sz="1700" dirty="0" smtClean="0"/>
                        <a:t>프로그래밍 기초</a:t>
                      </a:r>
                      <a:endParaRPr lang="en-US" altLang="ko-KR" sz="17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/>
                        <a:t>(JAVA</a:t>
                      </a:r>
                      <a:r>
                        <a:rPr lang="en-US" altLang="ko-KR" sz="1700" baseline="0" dirty="0" smtClean="0"/>
                        <a:t> / </a:t>
                      </a:r>
                      <a:r>
                        <a:rPr lang="en-US" altLang="ko-KR" sz="17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Database)</a:t>
                      </a:r>
                      <a:endParaRPr lang="en-US" altLang="ko-KR" sz="1700" dirty="0" smtClean="0"/>
                    </a:p>
                  </a:txBody>
                  <a:tcPr anchor="ctr">
                    <a:lnR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/>
                        <a:t>14</a:t>
                      </a:r>
                      <a:r>
                        <a:rPr lang="ko-KR" altLang="en-US" sz="1600" kern="1200" dirty="0" smtClean="0"/>
                        <a:t>주차</a:t>
                      </a:r>
                      <a:r>
                        <a:rPr lang="en-US" altLang="ko-KR" sz="1600" kern="1200" dirty="0" smtClean="0"/>
                        <a:t>~17</a:t>
                      </a:r>
                      <a:r>
                        <a:rPr lang="ko-KR" altLang="en-US" sz="1600" kern="1200" dirty="0" smtClean="0"/>
                        <a:t>주차</a:t>
                      </a:r>
                      <a:endParaRPr lang="ko-KR" altLang="en-US" sz="1600" kern="1200" dirty="0">
                        <a:solidFill>
                          <a:srgbClr val="002060"/>
                        </a:solidFill>
                        <a:latin typeface="서울남산체 B" panose="02020603020101020101" pitchFamily="18" charset="-127"/>
                        <a:ea typeface="서울남산체 B" panose="02020603020101020101" pitchFamily="18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kern="1200" dirty="0" smtClean="0"/>
                        <a:t> Framework</a:t>
                      </a:r>
                      <a:endParaRPr lang="ko-KR" altLang="en-US" sz="1700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kern="1200" dirty="0" smtClean="0"/>
                        <a:t>(</a:t>
                      </a:r>
                      <a:r>
                        <a:rPr lang="en-US" altLang="ko-KR" sz="1700" kern="1200" dirty="0" err="1" smtClean="0"/>
                        <a:t>Mybatis</a:t>
                      </a:r>
                      <a:r>
                        <a:rPr lang="en-US" altLang="ko-KR" sz="1700" kern="1200" dirty="0" smtClean="0"/>
                        <a:t> + spring)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kern="1200" dirty="0" smtClean="0"/>
                        <a:t>MVC </a:t>
                      </a:r>
                      <a:r>
                        <a:rPr lang="ko-KR" altLang="en-US" sz="1700" kern="1200" dirty="0" smtClean="0"/>
                        <a:t>패턴의 웹 개발</a:t>
                      </a:r>
                      <a:endParaRPr lang="en-US" altLang="ko-KR" sz="1700" kern="12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웹 애플리케이션 구현</a:t>
                      </a:r>
                      <a:endParaRPr lang="en-US" altLang="ko-KR" sz="17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(JSP / HTML5 / CSS3 / JavaScript / </a:t>
                      </a:r>
                      <a:r>
                        <a:rPr lang="en-US" altLang="ko-KR" sz="1700" dirty="0" err="1" smtClean="0"/>
                        <a:t>jQuery</a:t>
                      </a:r>
                      <a:r>
                        <a:rPr lang="en-US" altLang="ko-KR" sz="1700" dirty="0" smtClean="0"/>
                        <a:t> </a:t>
                      </a:r>
                      <a:r>
                        <a:rPr lang="en-US" altLang="ko-KR" sz="17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kumimoji="0" lang="ko-KR" alt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세미 프로젝트</a:t>
                      </a:r>
                      <a:r>
                        <a:rPr kumimoji="0" lang="en-US" altLang="ko-KR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7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7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R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/>
                        <a:t>18</a:t>
                      </a:r>
                      <a:r>
                        <a:rPr lang="ko-KR" altLang="en-US" sz="1600" kern="1200" dirty="0" smtClean="0"/>
                        <a:t>주차</a:t>
                      </a:r>
                      <a:r>
                        <a:rPr lang="en-US" altLang="ko-KR" sz="1600" kern="1200" dirty="0" smtClean="0"/>
                        <a:t>~21</a:t>
                      </a:r>
                      <a:r>
                        <a:rPr lang="ko-KR" altLang="en-US" sz="1600" kern="1200" dirty="0" smtClean="0"/>
                        <a:t>주차</a:t>
                      </a:r>
                      <a:endParaRPr lang="ko-KR" altLang="en-US" sz="1600" kern="1200" dirty="0" smtClean="0">
                        <a:solidFill>
                          <a:srgbClr val="002060"/>
                        </a:solidFill>
                        <a:latin typeface="서울남산체 B" panose="02020603020101020101" pitchFamily="18" charset="-127"/>
                        <a:ea typeface="서울남산체 B" panose="02020603020101020101" pitchFamily="18" charset="-127"/>
                        <a:cs typeface="+mn-cs"/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err="1" smtClean="0"/>
                        <a:t>모바일</a:t>
                      </a:r>
                      <a:r>
                        <a:rPr lang="ko-KR" altLang="en-US" sz="1600" kern="1200" dirty="0" smtClean="0"/>
                        <a:t> </a:t>
                      </a:r>
                      <a:endParaRPr lang="en-US" altLang="ko-KR" sz="1600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/>
                        <a:t>애플리케이션 개발</a:t>
                      </a:r>
                      <a:endParaRPr lang="en-US" altLang="ko-KR" sz="1600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/>
                        <a:t>(Android)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773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/>
                        <a:t>7</a:t>
                      </a:r>
                      <a:r>
                        <a:rPr lang="ko-KR" altLang="en-US" sz="1600" kern="1200" dirty="0" smtClean="0"/>
                        <a:t> </a:t>
                      </a:r>
                      <a:r>
                        <a:rPr lang="en-US" altLang="ko-KR" sz="1600" kern="1200" dirty="0" smtClean="0"/>
                        <a:t>~ 13</a:t>
                      </a:r>
                      <a:r>
                        <a:rPr lang="ko-KR" altLang="en-US" sz="1600" kern="1200" dirty="0" smtClean="0"/>
                        <a:t>주차</a:t>
                      </a:r>
                      <a:endParaRPr lang="ko-KR" altLang="en-US" sz="1600" kern="1200" dirty="0" smtClean="0">
                        <a:solidFill>
                          <a:srgbClr val="002060"/>
                        </a:solidFill>
                        <a:latin typeface="서울남산체 B" panose="02020603020101020101" pitchFamily="18" charset="-127"/>
                        <a:ea typeface="서울남산체 B" panose="02020603020101020101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2060"/>
                        </a:solidFill>
                        <a:latin typeface="서울남산체 B" panose="02020603020101020101" pitchFamily="18" charset="-127"/>
                        <a:ea typeface="서울남산체 B" panose="0202060302010102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7051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2060"/>
                        </a:solidFill>
                        <a:latin typeface="서울남산체 B" panose="02020603020101020101" pitchFamily="18" charset="-127"/>
                        <a:ea typeface="서울남산체 B" panose="0202060302010102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7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R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/>
                        <a:t>22</a:t>
                      </a:r>
                      <a:r>
                        <a:rPr lang="ko-KR" altLang="en-US" sz="1600" kern="1200" dirty="0" smtClean="0"/>
                        <a:t>주차</a:t>
                      </a:r>
                      <a:r>
                        <a:rPr lang="en-US" altLang="ko-KR" sz="1600" kern="1200" dirty="0" smtClean="0"/>
                        <a:t>~25</a:t>
                      </a:r>
                      <a:r>
                        <a:rPr lang="ko-KR" altLang="en-US" sz="1600" kern="1200" dirty="0" smtClean="0"/>
                        <a:t>주차</a:t>
                      </a:r>
                      <a:endParaRPr lang="ko-KR" altLang="en-US" sz="1600" kern="1200" dirty="0">
                        <a:solidFill>
                          <a:srgbClr val="002060"/>
                        </a:solidFill>
                        <a:latin typeface="서울남산체 B" panose="02020603020101020101" pitchFamily="18" charset="-127"/>
                        <a:ea typeface="서울남산체 B" panose="02020603020101020101" pitchFamily="18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kern="1200" dirty="0" smtClean="0"/>
                        <a:t>Final </a:t>
                      </a:r>
                      <a:r>
                        <a:rPr lang="ko-KR" altLang="en-US" sz="1700" kern="1200" dirty="0" smtClean="0"/>
                        <a:t>프로젝트</a:t>
                      </a:r>
                      <a:endParaRPr lang="ko-KR" altLang="en-US" sz="1700" kern="1200" dirty="0" smtClean="0">
                        <a:solidFill>
                          <a:srgbClr val="002060"/>
                        </a:solidFill>
                        <a:latin typeface="서울남산체 B" panose="02020603020101020101" pitchFamily="18" charset="-127"/>
                        <a:ea typeface="서울남산체 B" panose="0202060302010102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8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786824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교육운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340" y="770631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수행평가서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04" y="1309687"/>
            <a:ext cx="1900600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22057" y="4635752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4C9BCD"/>
                </a:solidFill>
              </a:rPr>
              <a:t>(</a:t>
            </a:r>
            <a:r>
              <a:rPr lang="ko-KR" altLang="en-US" sz="1100" b="1" dirty="0">
                <a:solidFill>
                  <a:srgbClr val="4C9BCD"/>
                </a:solidFill>
              </a:rPr>
              <a:t>차</a:t>
            </a:r>
            <a:r>
              <a:rPr lang="ko-KR" altLang="en-US" sz="1100" b="1" dirty="0" smtClean="0">
                <a:solidFill>
                  <a:srgbClr val="4C9BCD"/>
                </a:solidFill>
              </a:rPr>
              <a:t>장</a:t>
            </a:r>
            <a:r>
              <a:rPr lang="en-US" altLang="ko-KR" sz="1100" b="1" dirty="0" smtClean="0">
                <a:solidFill>
                  <a:srgbClr val="4C9BCD"/>
                </a:solidFill>
              </a:rPr>
              <a:t>)</a:t>
            </a:r>
            <a:endParaRPr lang="ko-KR" altLang="en-US" sz="1100" b="1" dirty="0">
              <a:solidFill>
                <a:srgbClr val="4C9B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67" y="2106562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데이터베이스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     (</a:t>
            </a:r>
            <a:r>
              <a:rPr lang="en-US" altLang="ko-KR" sz="2000" b="1" dirty="0">
                <a:solidFill>
                  <a:schemeClr val="bg1"/>
                </a:solidFill>
              </a:rPr>
              <a:t>NCS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전공교과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269" y="2942086"/>
            <a:ext cx="2959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데이터베이스 설치하기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데이터베이스 생성하기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en-US" altLang="ko-KR" sz="1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데이터베이스 오브젝트 생성하기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39" y="1094308"/>
            <a:ext cx="1684443" cy="2363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1094308"/>
            <a:ext cx="1684443" cy="23631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37" y="3644198"/>
            <a:ext cx="1706746" cy="2394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75488"/>
            <a:ext cx="1684443" cy="23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교육운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138" y="2343656"/>
            <a:ext cx="1957587" cy="2536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과목 종합 평가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교육운영 전반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담당 강사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담당 매니저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건의사항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불편사항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9898" y="2343656"/>
            <a:ext cx="1677062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정기적 상담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 상담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상시 상담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출결 상담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3025" y="2354895"/>
            <a:ext cx="1460656" cy="212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성적 평가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평가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출결 평가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인성 평가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종합 평가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7691" y="2343656"/>
            <a:ext cx="211147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취업교육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이력서양식 제공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모의면접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취업지원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수료 후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648" y="1556792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설문조사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8606" y="155679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상담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3551" y="1556792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평가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8780" y="1556792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취업교육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318327" y="1911609"/>
            <a:ext cx="0" cy="367240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81427" y="1911609"/>
            <a:ext cx="0" cy="367240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76256" y="1911609"/>
            <a:ext cx="0" cy="367240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2153921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8327" y="2153921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81427" y="2153921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79101" y="2153921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교육운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2420888"/>
            <a:ext cx="4871847" cy="155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사유서 작성 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발생 시 익일 이내 제출</a:t>
            </a:r>
            <a:endParaRPr lang="en-US" altLang="ko-KR" sz="2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 대표 선출 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반장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학습부장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총무</a:t>
            </a:r>
            <a:endParaRPr lang="en-US" altLang="ko-KR" sz="2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수료식</a:t>
            </a:r>
            <a:endParaRPr lang="en-US" altLang="ko-KR" sz="2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079" y="1772816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유의사항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7" name="Picture 2" descr="C:\Users\USER\Desktop\image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90" y="980728"/>
            <a:ext cx="346211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7319" y="3945249"/>
            <a:ext cx="2730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발표회 진행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수료증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수여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6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53" y="3273764"/>
            <a:ext cx="1079525" cy="1713783"/>
          </a:xfrm>
          <a:prstGeom prst="rect">
            <a:avLst/>
          </a:prstGeom>
        </p:spPr>
      </p:pic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3" cstate="print"/>
          <a:srcRect r="40625"/>
          <a:stretch>
            <a:fillRect/>
          </a:stretch>
        </p:blipFill>
        <p:spPr>
          <a:xfrm>
            <a:off x="5263" y="58875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교육운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079" y="609537"/>
            <a:ext cx="208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담당 매니저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195515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1681" y="48939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담당 매니저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여 원 경</a:t>
            </a:r>
            <a:endParaRPr lang="ko-KR" altLang="en-US" dirty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54452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부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 매니저 </a:t>
            </a:r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: 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남 지 </a:t>
            </a:r>
            <a:r>
              <a:rPr lang="ko-KR" altLang="en-US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숙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7144" y="545255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부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 매니저 </a:t>
            </a:r>
            <a:r>
              <a:rPr lang="en-US" altLang="ko-KR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: </a:t>
            </a:r>
            <a:r>
              <a:rPr lang="ko-KR" altLang="en-US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장 성 민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5400"/>
            <a:ext cx="1398592" cy="22547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3" y="1844824"/>
            <a:ext cx="1800200" cy="285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0" y="2879716"/>
            <a:ext cx="1450848" cy="23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교육운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656" y="2028468"/>
            <a:ext cx="549948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주 동안 쌓인 먼지와 답답한 공기를 </a:t>
            </a:r>
            <a:endParaRPr lang="en-US" altLang="ko-KR" sz="2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ko-KR" altLang="en-US" sz="2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날려버리고</a:t>
            </a:r>
            <a:r>
              <a:rPr lang="en-US" altLang="ko-KR" sz="2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상쾌하게 공부 할 수 있도록  </a:t>
            </a:r>
            <a:endParaRPr lang="en-US" altLang="ko-KR" sz="2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2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청소를 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합시다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(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핑핑 빠른 두뇌회전을 위해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~)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강의장은 항상 깨끗이 사용합니다</a:t>
            </a:r>
            <a:r>
              <a:rPr lang="en-US" altLang="ko-KR" sz="2400" dirty="0" smtClean="0">
                <a:solidFill>
                  <a:schemeClr val="bg1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~</a:t>
            </a:r>
            <a:endParaRPr lang="en-US" altLang="ko-KR" sz="2400" dirty="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3584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매주 </a:t>
            </a:r>
            <a:r>
              <a:rPr lang="ko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월</a:t>
            </a:r>
            <a:r>
              <a:rPr lang="ko-KR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요일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은 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청소하는 날</a:t>
            </a: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rot="296233">
            <a:off x="4718845" y="802377"/>
            <a:ext cx="4273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헤움버블S" panose="02020603020101020101" pitchFamily="18" charset="-127"/>
                <a:ea typeface="헤움버블S" panose="02020603020101020101" pitchFamily="18" charset="-127"/>
              </a:rPr>
              <a:t>Clean Day</a:t>
            </a:r>
            <a:endParaRPr lang="ko-KR" altLang="en-US" sz="7200" dirty="0">
              <a:solidFill>
                <a:schemeClr val="bg1"/>
              </a:solidFill>
              <a:latin typeface="헤움버블S" panose="02020603020101020101" pitchFamily="18" charset="-127"/>
              <a:ea typeface="헤움버블S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676601" cy="36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9144000" cy="5429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1556792"/>
            <a:ext cx="406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I</a:t>
            </a: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NDEX </a:t>
            </a:r>
            <a:endParaRPr lang="ko-KR" altLang="en-US" sz="7200" dirty="0">
              <a:ln>
                <a:solidFill>
                  <a:schemeClr val="bg1">
                    <a:alpha val="0"/>
                  </a:schemeClr>
                </a:solidFill>
              </a:ln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9061" y="2755411"/>
            <a:ext cx="242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01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훈련과정개요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9061" y="3198777"/>
            <a:ext cx="185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02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교육운영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9061" y="3642143"/>
            <a:ext cx="185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03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9061" y="4085509"/>
            <a:ext cx="242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04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훈련장려금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9061" y="4509120"/>
            <a:ext cx="242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05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9061" y="4952486"/>
            <a:ext cx="242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06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 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Q&amp;A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8640"/>
            <a:ext cx="1219202" cy="371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9144000" cy="54292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500306"/>
            <a:ext cx="4857752" cy="1785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1691680" y="3152464"/>
            <a:ext cx="3370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출결</a:t>
            </a:r>
            <a:endParaRPr lang="ko-KR" altLang="en-US" sz="5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2428868"/>
            <a:ext cx="187220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03</a:t>
            </a:r>
            <a:endParaRPr lang="ko-KR" altLang="en-US" sz="115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8640"/>
            <a:ext cx="1219202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21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03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출결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1767592"/>
            <a:ext cx="6042039" cy="1048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지문인식 단말기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(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위치 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4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층 입구 인포메이션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 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단말기에 지문인식 후 단말기 화면 확인</a:t>
            </a:r>
            <a:endParaRPr lang="en-US" altLang="ko-KR" sz="2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079" y="1052736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전산출결 방법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9207" y="2919720"/>
            <a:ext cx="60805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반드시</a:t>
            </a: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모니터 상 </a:t>
            </a:r>
            <a:r>
              <a:rPr lang="ko-KR" altLang="en-US" sz="3200" dirty="0" smtClean="0">
                <a:solidFill>
                  <a:srgbClr val="FFFF00"/>
                </a:solidFill>
                <a:latin typeface="나눔손글씨 펜" pitchFamily="66" charset="-127"/>
                <a:ea typeface="나눔손글씨 펜" pitchFamily="66" charset="-127"/>
              </a:rPr>
              <a:t>이름</a:t>
            </a:r>
            <a:r>
              <a:rPr lang="en-US" altLang="ko-KR" sz="3200" dirty="0" smtClean="0">
                <a:solidFill>
                  <a:srgbClr val="FFFF00"/>
                </a:solidFill>
                <a:latin typeface="나눔손글씨 펜" pitchFamily="66" charset="-127"/>
                <a:ea typeface="나눔손글씨 펜" pitchFamily="66" charset="-127"/>
              </a:rPr>
              <a:t>/</a:t>
            </a:r>
            <a:r>
              <a:rPr lang="ko-KR" altLang="en-US" sz="3200" dirty="0" smtClean="0">
                <a:solidFill>
                  <a:srgbClr val="FFFF00"/>
                </a:solidFill>
                <a:latin typeface="나눔손글씨 펜" pitchFamily="66" charset="-127"/>
                <a:ea typeface="나눔손글씨 펜" pitchFamily="66" charset="-127"/>
              </a:rPr>
              <a:t>입실</a:t>
            </a:r>
            <a:r>
              <a:rPr lang="en-US" altLang="ko-KR" sz="3200" dirty="0">
                <a:solidFill>
                  <a:srgbClr val="FFFF00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200" dirty="0" smtClean="0">
                <a:solidFill>
                  <a:srgbClr val="FFFF00"/>
                </a:solidFill>
                <a:latin typeface="나눔손글씨 펜" pitchFamily="66" charset="-127"/>
                <a:ea typeface="나눔손글씨 펜" pitchFamily="66" charset="-127"/>
              </a:rPr>
              <a:t>or </a:t>
            </a:r>
            <a:r>
              <a:rPr lang="ko-KR" altLang="en-US" sz="3200" dirty="0" smtClean="0">
                <a:solidFill>
                  <a:srgbClr val="FFFF00"/>
                </a:solidFill>
                <a:latin typeface="나눔손글씨 펜" pitchFamily="66" charset="-127"/>
                <a:ea typeface="나눔손글씨 펜" pitchFamily="66" charset="-127"/>
              </a:rPr>
              <a:t>퇴실 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상태 확인</a:t>
            </a:r>
            <a:endParaRPr lang="en-US" altLang="ko-KR" sz="3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중복체크 무방</a:t>
            </a: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한번에 입실</a:t>
            </a: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퇴실 나와도 무방</a:t>
            </a: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4748951"/>
            <a:ext cx="84577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훈련생에게 발생된 문제가 아닐 경우 시스템 장애로 볼 수 없음</a:t>
            </a:r>
            <a:endParaRPr lang="en-US" altLang="ko-KR" sz="2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공가 처리 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200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발생 후 익일까지만 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처리 가능</a:t>
            </a:r>
            <a:r>
              <a:rPr lang="en-US" altLang="ko-KR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이후 불가</a:t>
            </a:r>
            <a:endParaRPr lang="en-US" altLang="ko-KR" sz="2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079" y="4111327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주의사항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649865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610159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03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출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079" y="908720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출결관리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522224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942284"/>
            <a:ext cx="2592288" cy="3718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5856" y="1942284"/>
            <a:ext cx="2592288" cy="3718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12160" y="1942284"/>
            <a:ext cx="2592288" cy="3718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5" name="AutoShape 29" descr="데님"/>
          <p:cNvSpPr>
            <a:spLocks noChangeArrowheads="1"/>
          </p:cNvSpPr>
          <p:nvPr/>
        </p:nvSpPr>
        <p:spPr bwMode="auto">
          <a:xfrm rot="20648882">
            <a:off x="277140" y="2026927"/>
            <a:ext cx="2159013" cy="488172"/>
          </a:xfrm>
          <a:prstGeom prst="wave">
            <a:avLst>
              <a:gd name="adj1" fmla="val 13005"/>
              <a:gd name="adj2" fmla="val -712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21295757">
            <a:off x="1005584" y="2013774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latin typeface="나눔손글씨 펜" pitchFamily="66" charset="-127"/>
                <a:ea typeface="나눔손글씨 펜" pitchFamily="66" charset="-127"/>
              </a:rPr>
              <a:t>결</a:t>
            </a:r>
            <a:r>
              <a:rPr lang="ko-KR" altLang="en-US" sz="2800" dirty="0">
                <a:solidFill>
                  <a:prstClr val="white"/>
                </a:solidFill>
                <a:latin typeface="나눔손글씨 펜" pitchFamily="66" charset="-127"/>
                <a:ea typeface="나눔손글씨 펜" pitchFamily="66" charset="-127"/>
              </a:rPr>
              <a:t>석</a:t>
            </a:r>
            <a:endParaRPr lang="en-US" altLang="ko-KR" sz="2800" dirty="0" smtClean="0">
              <a:solidFill>
                <a:prstClr val="white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2776860"/>
            <a:ext cx="2592288" cy="25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지각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조퇴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외출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endParaRPr lang="en-US" altLang="ko-KR" dirty="0" smtClean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- 1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결석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훈련시간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50% 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미만</a:t>
            </a:r>
            <a:endParaRPr lang="en-US" altLang="ko-KR" dirty="0" smtClean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- 1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결석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4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 미만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결석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2737951"/>
            <a:ext cx="273630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출석률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80% 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이상일 경우</a:t>
            </a:r>
            <a:endParaRPr lang="en-US" altLang="ko-KR" dirty="0" smtClean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출석률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80%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중도탈락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  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9" name="AutoShape 29" descr="데님"/>
          <p:cNvSpPr>
            <a:spLocks noChangeArrowheads="1"/>
          </p:cNvSpPr>
          <p:nvPr/>
        </p:nvSpPr>
        <p:spPr bwMode="auto">
          <a:xfrm rot="20648882">
            <a:off x="3035438" y="2026927"/>
            <a:ext cx="2159013" cy="488172"/>
          </a:xfrm>
          <a:prstGeom prst="wave">
            <a:avLst>
              <a:gd name="adj1" fmla="val 13005"/>
              <a:gd name="adj2" fmla="val -712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 rot="21295757">
            <a:off x="3630834" y="2013774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latin typeface="나눔손글씨 펜" pitchFamily="66" charset="-127"/>
                <a:ea typeface="나눔손글씨 펜" pitchFamily="66" charset="-127"/>
              </a:rPr>
              <a:t>수료기</a:t>
            </a:r>
            <a:r>
              <a:rPr lang="ko-KR" altLang="en-US" sz="2800" dirty="0">
                <a:solidFill>
                  <a:prstClr val="white"/>
                </a:solidFill>
                <a:latin typeface="나눔손글씨 펜" pitchFamily="66" charset="-127"/>
                <a:ea typeface="나눔손글씨 펜" pitchFamily="66" charset="-127"/>
              </a:rPr>
              <a:t>준</a:t>
            </a:r>
            <a:endParaRPr lang="en-US" altLang="ko-KR" sz="2800" dirty="0" smtClean="0">
              <a:solidFill>
                <a:prstClr val="white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2708920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증빙서류 지참 시  인정</a:t>
            </a:r>
            <a:endParaRPr lang="en-US" altLang="ko-KR" dirty="0" smtClean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예비군 훈련 등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발생 후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익일까지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처리 가능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AutoShape 29" descr="데님"/>
          <p:cNvSpPr>
            <a:spLocks noChangeArrowheads="1"/>
          </p:cNvSpPr>
          <p:nvPr/>
        </p:nvSpPr>
        <p:spPr bwMode="auto">
          <a:xfrm rot="20648882">
            <a:off x="5771742" y="2026927"/>
            <a:ext cx="2159013" cy="488172"/>
          </a:xfrm>
          <a:prstGeom prst="wave">
            <a:avLst>
              <a:gd name="adj1" fmla="val 13005"/>
              <a:gd name="adj2" fmla="val -712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rot="21295757">
            <a:off x="6285384" y="2013774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latin typeface="나눔손글씨 펜" pitchFamily="66" charset="-127"/>
                <a:ea typeface="나눔손글씨 펜" pitchFamily="66" charset="-127"/>
              </a:rPr>
              <a:t>공가 처리</a:t>
            </a:r>
            <a:endParaRPr lang="en-US" altLang="ko-KR" sz="2800" dirty="0" smtClean="0">
              <a:solidFill>
                <a:prstClr val="white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7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-8221" y="643866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03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출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10092" y="1804608"/>
            <a:ext cx="1224136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87382" y="1804608"/>
            <a:ext cx="4392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36432" y="1804608"/>
            <a:ext cx="2124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0092" y="2972223"/>
            <a:ext cx="1224136" cy="738934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575" y="764704"/>
            <a:ext cx="2263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출석 인정 항목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0092" y="2195079"/>
            <a:ext cx="1224136" cy="738934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7382" y="2195079"/>
            <a:ext cx="4392000" cy="738934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36432" y="2195079"/>
            <a:ext cx="2124000" cy="738934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87382" y="2981650"/>
            <a:ext cx="4392000" cy="34200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36432" y="2981650"/>
            <a:ext cx="2124000" cy="34200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87382" y="3371945"/>
            <a:ext cx="4392000" cy="34200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36432" y="3371945"/>
            <a:ext cx="2124000" cy="34200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0092" y="3764310"/>
            <a:ext cx="1224136" cy="151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87382" y="3773738"/>
            <a:ext cx="4392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6432" y="3773738"/>
            <a:ext cx="2124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87382" y="4164033"/>
            <a:ext cx="4392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36432" y="4164033"/>
            <a:ext cx="2124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87382" y="4550316"/>
            <a:ext cx="4392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36432" y="4550316"/>
            <a:ext cx="2124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87382" y="4940611"/>
            <a:ext cx="4392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36432" y="4940611"/>
            <a:ext cx="2124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87382" y="5329633"/>
            <a:ext cx="4392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36432" y="5329633"/>
            <a:ext cx="2124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0092" y="5322994"/>
            <a:ext cx="1224136" cy="348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63925" y="1786440"/>
            <a:ext cx="6270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상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4636" y="1786440"/>
            <a:ext cx="6270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 분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87249" y="1786440"/>
            <a:ext cx="6270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수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4108" y="2387388"/>
            <a:ext cx="10134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</a:t>
            </a:r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시험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06236" y="2263172"/>
            <a:ext cx="43973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예비군∙민방위훈련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훈련과 관련한 국가시험 </a:t>
            </a:r>
            <a:endParaRPr lang="en-US" altLang="ko-KR" sz="1600" dirty="0" smtClean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자격증∙면허증 등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입사시험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기능경기대회 출전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11300" y="2376384"/>
            <a:ext cx="9541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소요일수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8124" y="3149086"/>
            <a:ext cx="6270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 혼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06236" y="2973100"/>
            <a:ext cx="56938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본인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06236" y="3367828"/>
            <a:ext cx="56938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자녀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26890" y="2973100"/>
            <a:ext cx="50206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26890" y="3356677"/>
            <a:ext cx="50206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84281" y="4357156"/>
            <a:ext cx="6270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 망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06236" y="3765188"/>
            <a:ext cx="278634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배우자</a:t>
            </a:r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본인 및 배우자의 부모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06236" y="4148765"/>
            <a:ext cx="317106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본인 및 배우자의 조부모</a:t>
            </a:r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외조부모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26890" y="3765188"/>
            <a:ext cx="50206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26890" y="4148765"/>
            <a:ext cx="50206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06236" y="4532977"/>
            <a:ext cx="228139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자녀와 그 자녀의 배우자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06236" y="4925382"/>
            <a:ext cx="253146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본인 및 배우자의 형제 자매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06236" y="5312294"/>
            <a:ext cx="76174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배우자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26890" y="4530447"/>
            <a:ext cx="50206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26890" y="4905933"/>
            <a:ext cx="50206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45744" y="5302866"/>
            <a:ext cx="50206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6081" y="5316159"/>
            <a:ext cx="6270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 산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496" y="1367057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9172" y="1484784"/>
            <a:ext cx="2674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</a:rPr>
              <a:t>*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증빙서류 필수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80771" y="5733256"/>
            <a:ext cx="4392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29821" y="5733256"/>
            <a:ext cx="2124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03481" y="5726617"/>
            <a:ext cx="1224136" cy="348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5733256"/>
            <a:ext cx="6270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병 원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06236" y="5736702"/>
            <a:ext cx="37882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진료 및 입원치료 </a:t>
            </a:r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출석일수의 </a:t>
            </a:r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10% 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이하</a:t>
            </a:r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49765" y="5736702"/>
            <a:ext cx="50206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9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03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출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76575" y="764704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제적 사항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496" y="1367057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95536" y="1855975"/>
            <a:ext cx="8413785" cy="3024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0409" y="2038432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*</a:t>
            </a:r>
            <a:r>
              <a:rPr lang="ko-KR" altLang="en-US" sz="2400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노동부 기준 </a:t>
            </a:r>
            <a:endParaRPr lang="en-US" altLang="ko-KR" sz="2400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천재지변 등 정당한 사유 없이 </a:t>
            </a:r>
            <a:r>
              <a:rPr lang="en-US" altLang="ko-KR" sz="2000" u="sng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5</a:t>
            </a:r>
            <a:r>
              <a:rPr lang="ko-KR" altLang="en-US" sz="2000" u="sng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일 이상 연속 결석 </a:t>
            </a:r>
            <a:endParaRPr lang="en-US" altLang="ko-KR" sz="2000" u="sng" dirty="0" smtClean="0">
              <a:solidFill>
                <a:srgbClr val="00B05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천재지변 등 정당한 사유 없이 </a:t>
            </a:r>
            <a:r>
              <a:rPr lang="ko-KR" altLang="en-US" sz="2000" u="sng" dirty="0" smtClean="0">
                <a:latin typeface="나눔고딕 ExtraBold" panose="020B0600000101010101" charset="-127"/>
                <a:ea typeface="나눔고딕 ExtraBold" panose="020B0600000101010101" charset="-127"/>
              </a:rPr>
              <a:t>단위기간 중</a:t>
            </a:r>
            <a:r>
              <a:rPr lang="ko-KR" altLang="en-US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en-US" altLang="ko-KR" sz="2000" u="sng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10</a:t>
            </a:r>
            <a:r>
              <a:rPr lang="ko-KR" altLang="en-US" sz="2000" u="sng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일 이상 결석 </a:t>
            </a:r>
            <a:endParaRPr lang="en-US" altLang="ko-KR" sz="2000" u="sng" dirty="0" smtClean="0">
              <a:solidFill>
                <a:srgbClr val="00B05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총 소정훈련일수의 </a:t>
            </a:r>
            <a:r>
              <a:rPr lang="en-US" altLang="ko-KR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100</a:t>
            </a:r>
            <a:r>
              <a:rPr lang="ko-KR" altLang="en-US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분의 </a:t>
            </a:r>
            <a:r>
              <a:rPr lang="en-US" altLang="ko-KR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20</a:t>
            </a:r>
            <a:r>
              <a:rPr lang="ko-KR" altLang="en-US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을 초과하여 결석</a:t>
            </a:r>
            <a:endParaRPr lang="en-US" altLang="ko-KR" sz="2000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부정 출결</a:t>
            </a:r>
            <a:r>
              <a:rPr lang="en-US" altLang="ko-KR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(</a:t>
            </a:r>
            <a:r>
              <a:rPr lang="ko-KR" altLang="en-US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대리 출결</a:t>
            </a:r>
            <a:r>
              <a:rPr lang="en-US" altLang="ko-KR" sz="2000" dirty="0" smtClean="0">
                <a:latin typeface="나눔고딕 ExtraBold" panose="020B0600000101010101" charset="-127"/>
                <a:ea typeface="나눔고딕 ExtraBold" panose="020B0600000101010101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495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03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출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76575" y="764704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제적 사항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496" y="1367057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5830" y="1639951"/>
            <a:ext cx="8424936" cy="4536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1854" y="1585256"/>
            <a:ext cx="820891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*</a:t>
            </a:r>
            <a:r>
              <a:rPr lang="ko-KR" altLang="en-US" sz="2400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중앙</a:t>
            </a:r>
            <a:r>
              <a:rPr lang="en-US" altLang="ko-KR" sz="2400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HTA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1. 8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시 </a:t>
            </a:r>
            <a:r>
              <a:rPr lang="en-US" altLang="ko-KR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50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분</a:t>
            </a:r>
            <a:r>
              <a:rPr lang="en-US" altLang="ko-KR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출석 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확인 이후에 입실하는 자는 지각처리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endParaRPr lang="en-US" altLang="ko-KR" sz="1600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    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지각 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3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회 이상 시 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1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회 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무단 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결석 처리 </a:t>
            </a:r>
            <a:endParaRPr lang="en-US" altLang="ko-KR" sz="1600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2. 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사유서 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미 제출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인정되지 않는 사유는 경고 조치하며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endParaRPr lang="en-US" altLang="ko-KR" sz="1600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    무단결석일 </a:t>
            </a:r>
            <a:r>
              <a:rPr lang="en-US" altLang="ko-KR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3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일 이상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(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지각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9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회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조퇴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9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회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) 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시 제적 처리 </a:t>
            </a:r>
            <a:endParaRPr lang="en-US" altLang="ko-KR" sz="1600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3. 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월 평균 출석률이 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90% 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이하일 경우 제적 처리 </a:t>
            </a:r>
            <a:endParaRPr lang="en-US" altLang="ko-KR" sz="1600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   -&gt;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출결사항은 과목별 성적 산출 후 일정비율 반영 취업추천 시 적용</a:t>
            </a:r>
            <a:endParaRPr lang="en-US" altLang="ko-KR" sz="1600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4. 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야간 </a:t>
            </a:r>
            <a:r>
              <a:rPr lang="ko-KR" altLang="en-US" sz="1600" dirty="0" err="1" smtClean="0">
                <a:latin typeface="나눔고딕 ExtraBold" panose="020B0600000101010101" charset="-127"/>
                <a:ea typeface="나눔고딕 ExtraBold" panose="020B0600000101010101" charset="-127"/>
              </a:rPr>
              <a:t>스터</a:t>
            </a:r>
            <a:r>
              <a:rPr lang="ko-KR" altLang="en-US" sz="1600" dirty="0" err="1">
                <a:latin typeface="나눔고딕 ExtraBold" panose="020B0600000101010101" charset="-127"/>
                <a:ea typeface="나눔고딕 ExtraBold" panose="020B0600000101010101" charset="-127"/>
              </a:rPr>
              <a:t>디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  </a:t>
            </a: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9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회 이상 미 참석 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시</a:t>
            </a:r>
            <a:r>
              <a:rPr lang="en-US" altLang="ko-KR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보강 및</a:t>
            </a:r>
            <a:r>
              <a:rPr lang="en-US" altLang="ko-KR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1600" dirty="0" err="1" smtClean="0">
                <a:latin typeface="나눔고딕 ExtraBold" panose="020B0600000101010101" charset="-127"/>
                <a:ea typeface="나눔고딕 ExtraBold" panose="020B0600000101010101" charset="-127"/>
              </a:rPr>
              <a:t>스터디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1600" dirty="0">
                <a:latin typeface="나눔고딕 ExtraBold" panose="020B0600000101010101" charset="-127"/>
                <a:ea typeface="나눔고딕 ExtraBold" panose="020B0600000101010101" charset="-127"/>
              </a:rPr>
              <a:t>제외 </a:t>
            </a:r>
            <a:endParaRPr lang="en-US" altLang="ko-KR" sz="1600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en-US" altLang="ko-KR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  -&gt;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특별한 사유 없이 지속적으로 불참 시 취업지원 제외</a:t>
            </a:r>
            <a:endParaRPr lang="en-US" altLang="ko-KR" sz="1600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5. 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병가로 인한 지각</a:t>
            </a:r>
            <a:r>
              <a:rPr lang="en-US" altLang="ko-KR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,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조퇴 및 결석은 훈련기간의 </a:t>
            </a:r>
            <a:r>
              <a:rPr lang="en-US" altLang="ko-KR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10%</a:t>
            </a:r>
            <a:r>
              <a:rPr lang="ko-KR" altLang="en-US" sz="1600" dirty="0" smtClean="0">
                <a:latin typeface="나눔고딕 ExtraBold" panose="020B0600000101010101" charset="-127"/>
                <a:ea typeface="나눔고딕 ExtraBold" panose="020B0600000101010101" charset="-127"/>
              </a:rPr>
              <a:t>이상에 해당하는 일수는 결석으로 처리</a:t>
            </a:r>
            <a:endParaRPr lang="en-US" altLang="ko-KR" sz="1600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03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출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76575" y="764704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제적 사항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496" y="1367057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5830" y="1639951"/>
            <a:ext cx="8424936" cy="4536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1854" y="1628800"/>
            <a:ext cx="811460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*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중앙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HTA 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기타 제적사항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</a:p>
          <a:p>
            <a:endParaRPr lang="en-US" altLang="ko-KR" sz="600" dirty="0">
              <a:solidFill>
                <a:srgbClr val="FF00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회 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이상 무단으로 </a:t>
            </a:r>
            <a:r>
              <a:rPr lang="ko-KR" altLang="en-US" sz="2000" b="1" dirty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평가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에 응하지 않을 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경우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(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프로젝트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미참여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포함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)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 </a:t>
            </a:r>
            <a:endParaRPr lang="en-US" altLang="ko-KR" sz="2000" b="1" dirty="0">
              <a:solidFill>
                <a:srgbClr val="0000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강사와 </a:t>
            </a:r>
            <a:r>
              <a:rPr lang="en-US" altLang="ko-KR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HTA 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소속직원에게 </a:t>
            </a:r>
            <a:r>
              <a:rPr lang="ko-KR" altLang="en-US" sz="2000" b="1" dirty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불순한 언행 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및 </a:t>
            </a:r>
            <a:r>
              <a:rPr lang="ko-KR" altLang="en-US" sz="2000" b="1" dirty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기타 학업에 지장을 초래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하는 행위 </a:t>
            </a:r>
            <a:r>
              <a:rPr lang="en-US" altLang="ko-KR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강사 및 </a:t>
            </a:r>
            <a:r>
              <a:rPr lang="en-US" altLang="ko-KR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HTA 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소속직원의 교육운영에 필요한 </a:t>
            </a:r>
            <a:r>
              <a:rPr lang="ko-KR" altLang="en-US" sz="2000" b="1" dirty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지시사항 및 내부규정</a:t>
            </a:r>
            <a:r>
              <a:rPr lang="ko-KR" altLang="en-US" sz="2000" b="1" dirty="0">
                <a:solidFill>
                  <a:srgbClr val="FFC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  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사항에 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대하여 응하지 않거나 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위반하는 행위</a:t>
            </a:r>
            <a:endParaRPr lang="en-US" altLang="ko-KR" sz="2000" b="1" dirty="0">
              <a:solidFill>
                <a:srgbClr val="0000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게임</a:t>
            </a:r>
            <a:r>
              <a:rPr lang="en-US" altLang="ko-KR" sz="2000" b="1" dirty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000" b="1" dirty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동영상</a:t>
            </a:r>
            <a:r>
              <a:rPr lang="ko-KR" altLang="en-US" sz="2000" b="1" dirty="0">
                <a:solidFill>
                  <a:srgbClr val="FFC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등 기타 학업에 방해 및 필요 없는 행위 적발 시 </a:t>
            </a:r>
            <a:endParaRPr lang="en-US" altLang="ko-KR" sz="2000" b="1" dirty="0">
              <a:solidFill>
                <a:srgbClr val="0000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개인의 고의 및 실수에 의해 </a:t>
            </a:r>
            <a:r>
              <a:rPr lang="ko-KR" altLang="en-US" sz="2000" b="1" dirty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타인의 교육에 지장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을</a:t>
            </a:r>
            <a:r>
              <a:rPr lang="ko-KR" altLang="en-US" sz="2000" b="1" dirty="0">
                <a:solidFill>
                  <a:srgbClr val="FFC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주었을 시 </a:t>
            </a:r>
            <a:endParaRPr lang="en-US" altLang="ko-KR" sz="2000" b="1" dirty="0">
              <a:solidFill>
                <a:srgbClr val="0000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     1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회 경고 조치하며</a:t>
            </a:r>
            <a:r>
              <a:rPr lang="en-US" altLang="ko-KR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경고 </a:t>
            </a:r>
            <a:r>
              <a:rPr lang="en-US" altLang="ko-KR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회 시 제적 처리</a:t>
            </a:r>
            <a:endParaRPr lang="en-US" altLang="ko-KR" sz="2000" b="1" dirty="0">
              <a:solidFill>
                <a:srgbClr val="0000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9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03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출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76575" y="764704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주의 사항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496" y="1367057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5830" y="1639951"/>
            <a:ext cx="8424936" cy="4536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687" y="1678506"/>
            <a:ext cx="83792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b="1" dirty="0" smtClean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훈련참여 중 아래사항에 대하여 금합니다</a:t>
            </a:r>
            <a:r>
              <a:rPr lang="en-US" altLang="ko-KR" sz="3200" b="1" dirty="0" smtClean="0"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. </a:t>
            </a:r>
          </a:p>
          <a:p>
            <a:endParaRPr lang="ko-KR" altLang="en-US" sz="2400" dirty="0">
              <a:solidFill>
                <a:srgbClr val="002060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384" y="2303161"/>
            <a:ext cx="8474785" cy="45719"/>
          </a:xfrm>
          <a:prstGeom prst="rect">
            <a:avLst/>
          </a:prstGeom>
          <a:solidFill>
            <a:srgbClr val="37609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006" y="2573610"/>
            <a:ext cx="76979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강의장 내 소란 또는 혼란을 야기하는 분위기 조성 </a:t>
            </a:r>
            <a:endParaRPr lang="en-US" altLang="ko-KR" sz="2000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교육 관련 외 </a:t>
            </a:r>
            <a:r>
              <a:rPr lang="en-US" altLang="ko-KR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PC</a:t>
            </a: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활용 금지 </a:t>
            </a:r>
            <a:r>
              <a:rPr lang="en-US" altLang="ko-KR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만화</a:t>
            </a:r>
            <a:r>
              <a:rPr lang="en-US" altLang="ko-KR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P2P, 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게임</a:t>
            </a:r>
            <a:r>
              <a:rPr lang="en-US" altLang="ko-KR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플래시게임 등</a:t>
            </a:r>
            <a:r>
              <a:rPr lang="en-US" altLang="ko-KR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교육 시설 훼손 </a:t>
            </a:r>
            <a:r>
              <a:rPr lang="en-US" altLang="ko-KR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분해 및 </a:t>
            </a:r>
            <a:r>
              <a:rPr lang="en-US" altLang="ko-KR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Format 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금지</a:t>
            </a:r>
            <a:r>
              <a:rPr lang="en-US" altLang="ko-KR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의자 및 컴퓨터 등</a:t>
            </a:r>
            <a:r>
              <a:rPr lang="en-US" altLang="ko-KR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교육 시설물 절도 행위 </a:t>
            </a:r>
            <a:r>
              <a:rPr lang="en-US" altLang="ko-KR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키보드</a:t>
            </a:r>
            <a:r>
              <a:rPr lang="en-US" altLang="ko-KR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마우스 등</a:t>
            </a:r>
            <a:r>
              <a:rPr lang="en-US" altLang="ko-KR" sz="2000" b="1" dirty="0" smtClean="0">
                <a:latin typeface="나눔고딕 ExtraBold" panose="020B0600000101010101" charset="-127"/>
                <a:ea typeface="나눔고딕 ExtraBold" panose="020B0600000101010101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b="1" dirty="0" smtClean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endParaRPr lang="en-US" altLang="ko-KR" sz="2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**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위 사항은 수업시간 외 점심시간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휴식시간에도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포함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!</a:t>
            </a:r>
            <a:endParaRPr lang="ko-KR" altLang="en-US" sz="2400" b="1" dirty="0">
              <a:solidFill>
                <a:srgbClr val="FF00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4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9144000" cy="54292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500306"/>
            <a:ext cx="4857752" cy="1785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1691680" y="3152464"/>
            <a:ext cx="3370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훈련장려금</a:t>
            </a:r>
            <a:endParaRPr lang="ko-KR" altLang="en-US" sz="5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2428868"/>
            <a:ext cx="187220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04</a:t>
            </a:r>
            <a:endParaRPr lang="ko-KR" altLang="en-US" sz="115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8640"/>
            <a:ext cx="1219202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27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04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훈련장려금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48189" y="764704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지급기준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-14210" y="1340768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56134" y="1108004"/>
            <a:ext cx="5744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식비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(3,300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원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일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), 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교통비</a:t>
            </a:r>
            <a:r>
              <a:rPr lang="en-US" altLang="ko-KR" dirty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(2,500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원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일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) </a:t>
            </a:r>
            <a:endParaRPr lang="en-US" altLang="ko-KR" dirty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   = 1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일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5,800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원</a:t>
            </a:r>
            <a:endParaRPr lang="en-US" altLang="ko-KR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900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  </a:t>
            </a:r>
            <a:r>
              <a:rPr lang="en-US" altLang="ko-KR" dirty="0" smtClean="0">
                <a:solidFill>
                  <a:srgbClr val="FFFF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20</a:t>
            </a:r>
            <a:r>
              <a:rPr lang="ko-KR" altLang="en-US" dirty="0" smtClean="0">
                <a:solidFill>
                  <a:srgbClr val="FFFF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일 기준 최대 </a:t>
            </a:r>
            <a:r>
              <a:rPr lang="en-US" altLang="ko-KR" dirty="0" smtClean="0">
                <a:solidFill>
                  <a:srgbClr val="FFFF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116,000</a:t>
            </a:r>
            <a:r>
              <a:rPr lang="ko-KR" altLang="en-US" dirty="0" smtClean="0">
                <a:solidFill>
                  <a:srgbClr val="FFFF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원 한도 </a:t>
            </a:r>
            <a:endParaRPr lang="en-US" altLang="ko-KR" dirty="0" smtClean="0">
              <a:solidFill>
                <a:srgbClr val="FFFF00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96165" y="634747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훈련 장려금</a:t>
            </a:r>
            <a:endParaRPr lang="en-US" altLang="ko-KR" sz="2000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6165" y="2326902"/>
            <a:ext cx="2473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추가 훈련 장려금</a:t>
            </a:r>
            <a:endParaRPr lang="en-US" altLang="ko-KR" sz="2000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96165" y="2767122"/>
            <a:ext cx="63403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일반 계좌카드 최대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20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만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취업성공패키지 최대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30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만</a:t>
            </a:r>
            <a:endParaRPr lang="en-US" altLang="ko-KR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   (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출석일수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20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일 미만일 경우 </a:t>
            </a:r>
            <a:r>
              <a:rPr lang="ko-KR" altLang="en-US" dirty="0" smtClean="0">
                <a:solidFill>
                  <a:srgbClr val="FFFF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일할 계산하여 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지급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)</a:t>
            </a:r>
            <a:endParaRPr lang="en-US" altLang="ko-KR" dirty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훈련수당 훈련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2</a:t>
            </a:r>
            <a:r>
              <a:rPr lang="ko-KR" altLang="en-US" dirty="0" err="1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회차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50% 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차감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/ 3</a:t>
            </a:r>
            <a:r>
              <a:rPr lang="ko-KR" altLang="en-US" dirty="0" err="1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회차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미지급</a:t>
            </a:r>
            <a:endParaRPr lang="en-US" altLang="ko-KR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1052736"/>
            <a:ext cx="3238500" cy="32385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829937" y="4428112"/>
            <a:ext cx="5456853" cy="1872208"/>
          </a:xfrm>
          <a:prstGeom prst="roundRect">
            <a:avLst/>
          </a:prstGeom>
          <a:solidFill>
            <a:srgbClr val="F9F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924" y="4098870"/>
            <a:ext cx="804716" cy="7976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48050" y="4421783"/>
            <a:ext cx="21925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* </a:t>
            </a:r>
            <a:r>
              <a:rPr lang="ko-KR" altLang="en-US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공통 사항 </a:t>
            </a:r>
            <a:r>
              <a:rPr lang="en-US" altLang="ko-KR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2762" y="5738882"/>
            <a:ext cx="678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3.  </a:t>
            </a:r>
            <a:r>
              <a:rPr lang="ko-KR" altLang="en-US" sz="1600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실업급여 </a:t>
            </a:r>
            <a:r>
              <a:rPr lang="ko-KR" altLang="en-US" sz="1600" dirty="0" err="1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수급자는</a:t>
            </a:r>
            <a:r>
              <a:rPr lang="ko-KR" altLang="en-US" sz="1600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훈련 수당 미지급</a:t>
            </a:r>
            <a:r>
              <a:rPr lang="en-US" altLang="ko-KR" sz="1600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   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94029" y="492961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1. </a:t>
            </a:r>
            <a:r>
              <a:rPr lang="ko-KR" altLang="en-US" sz="1600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훈련 수당은 출석 일수에 맞춰 일할 계산하여 산정</a:t>
            </a:r>
            <a:endParaRPr lang="en-US" altLang="ko-KR" sz="1600" dirty="0" smtClean="0">
              <a:solidFill>
                <a:srgbClr val="00B050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880" y="5334803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2</a:t>
            </a:r>
            <a:r>
              <a:rPr lang="en-US" altLang="ko-KR" sz="1600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훈련 수당 출석률  </a:t>
            </a:r>
            <a:r>
              <a:rPr lang="en-US" altLang="ko-KR" sz="1600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80% </a:t>
            </a:r>
            <a:r>
              <a:rPr lang="ko-KR" altLang="en-US" sz="1600" dirty="0" smtClean="0">
                <a:solidFill>
                  <a:srgbClr val="00B05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미만일 경우 미지급</a:t>
            </a:r>
            <a:endParaRPr lang="en-US" altLang="ko-KR" sz="1600" dirty="0" smtClean="0">
              <a:solidFill>
                <a:srgbClr val="00B050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9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14356"/>
            <a:ext cx="9144000" cy="54292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500306"/>
            <a:ext cx="4857752" cy="1785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1497958" y="3152464"/>
            <a:ext cx="3370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훈련과정개</a:t>
            </a:r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</a:t>
            </a:r>
            <a:endParaRPr lang="ko-KR" altLang="en-US" sz="5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2428868"/>
            <a:ext cx="16733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01</a:t>
            </a:r>
            <a:endParaRPr lang="ko-KR" altLang="en-US" sz="115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8640"/>
            <a:ext cx="1219202" cy="3718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04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훈련장려금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48189" y="764704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지급기준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-14210" y="1340768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55852" y="3498343"/>
            <a:ext cx="5736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Ex) 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총 취업성공패키지 대상자 최대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416,000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원 수급</a:t>
            </a:r>
            <a:endParaRPr lang="en-US" altLang="ko-KR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         1</a:t>
            </a:r>
            <a:r>
              <a:rPr lang="ko-KR" altLang="en-US" dirty="0" err="1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회차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교육에 졸업생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최대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316,000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원</a:t>
            </a:r>
            <a:endParaRPr lang="en-US" altLang="ko-KR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        2</a:t>
            </a:r>
            <a:r>
              <a:rPr lang="ko-KR" altLang="en-US" dirty="0" err="1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회차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교육에 졸업생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최대 </a:t>
            </a:r>
            <a:r>
              <a:rPr lang="en-US" altLang="ko-KR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216,000</a:t>
            </a:r>
            <a:r>
              <a:rPr lang="ko-KR" altLang="en-US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원</a:t>
            </a:r>
            <a:endParaRPr lang="en-US" altLang="ko-KR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852" y="1482118"/>
            <a:ext cx="6156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적용대상 </a:t>
            </a:r>
            <a:endParaRPr lang="en-US" altLang="ko-KR" sz="2000" dirty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   - </a:t>
            </a:r>
            <a:r>
              <a:rPr lang="ko-KR" altLang="en-US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훈련장려금 단위기간 출석률이 </a:t>
            </a:r>
            <a:r>
              <a:rPr lang="en-US" altLang="ko-KR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80% </a:t>
            </a:r>
            <a:r>
              <a:rPr lang="ko-KR" altLang="en-US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이상인</a:t>
            </a:r>
            <a:endParaRPr lang="en-US" altLang="ko-KR" sz="2000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      </a:t>
            </a:r>
            <a:r>
              <a:rPr lang="ko-KR" altLang="en-US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교육생에 한해서 차등 지급</a:t>
            </a:r>
            <a:endParaRPr lang="en-US" altLang="ko-KR" sz="2000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      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단위기간 </a:t>
            </a:r>
            <a:r>
              <a:rPr lang="en-US" altLang="ko-KR" sz="200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: 1</a:t>
            </a:r>
            <a:r>
              <a:rPr lang="ko-KR" altLang="en-US" sz="200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월 </a:t>
            </a:r>
            <a:r>
              <a:rPr lang="en-US" altLang="ko-KR" sz="200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29</a:t>
            </a:r>
            <a:r>
              <a:rPr lang="ko-KR" altLang="en-US" sz="200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일 </a:t>
            </a:r>
            <a:r>
              <a:rPr lang="ko-KR" altLang="en-US" sz="2000" dirty="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개강한 </a:t>
            </a:r>
            <a:r>
              <a:rPr lang="ko-KR" altLang="en-US" sz="200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과정은 </a:t>
            </a:r>
            <a:r>
              <a:rPr lang="en-US" altLang="ko-KR" sz="2000" smtClean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1/29~2/28)</a:t>
            </a:r>
            <a:endParaRPr lang="en-US" altLang="ko-KR" sz="2000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059" y="1340768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04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훈련장려금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079" y="1340768"/>
            <a:ext cx="154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지급시점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987981"/>
            <a:ext cx="4083169" cy="521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단위기간 종료 후 </a:t>
            </a:r>
            <a:r>
              <a:rPr lang="en-US" altLang="ko-KR" sz="2200" dirty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14</a:t>
            </a:r>
            <a:r>
              <a:rPr lang="ko-KR" altLang="en-US" sz="2200" dirty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일 이내</a:t>
            </a:r>
            <a:endParaRPr lang="en-US" altLang="ko-KR" sz="2200" dirty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9207" y="2636053"/>
            <a:ext cx="5133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 지급일 </a:t>
            </a: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개강 후 </a:t>
            </a: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6~7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 후</a:t>
            </a:r>
            <a:endParaRPr lang="en-US" altLang="ko-KR" sz="3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마지막 단위기간 </a:t>
            </a: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일할 계산하여 지급</a:t>
            </a:r>
            <a:endParaRPr lang="en-US" altLang="ko-KR" sz="32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079" y="4215864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주의사</a:t>
            </a:r>
            <a:r>
              <a:rPr lang="ko-KR" altLang="en-US" sz="32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4863077"/>
            <a:ext cx="8622873" cy="521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부정수급 발생한 경우 환수조치 되며 훈련생은 이에 협조해야 함</a:t>
            </a:r>
            <a:endParaRPr lang="en-US" altLang="ko-KR" sz="2200" dirty="0">
              <a:solidFill>
                <a:schemeClr val="bg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870254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724285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7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9144000" cy="54292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500306"/>
            <a:ext cx="4857752" cy="1785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1691680" y="3152464"/>
            <a:ext cx="3370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취업지원</a:t>
            </a:r>
            <a:endParaRPr lang="ko-KR" altLang="en-US" sz="5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2428868"/>
            <a:ext cx="187220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05</a:t>
            </a:r>
            <a:endParaRPr lang="ko-KR" altLang="en-US" sz="115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8640"/>
            <a:ext cx="1219202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97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4766674" y="2673352"/>
            <a:ext cx="1439862" cy="1439864"/>
            <a:chOff x="2789" y="1625"/>
            <a:chExt cx="907" cy="907"/>
          </a:xfrm>
        </p:grpSpPr>
        <p:sp>
          <p:nvSpPr>
            <p:cNvPr id="32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49" name="Oval 31"/>
          <p:cNvSpPr>
            <a:spLocks noChangeArrowheads="1"/>
          </p:cNvSpPr>
          <p:nvPr/>
        </p:nvSpPr>
        <p:spPr bwMode="gray">
          <a:xfrm>
            <a:off x="6782799" y="2514600"/>
            <a:ext cx="1728787" cy="172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33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gray">
          <a:xfrm>
            <a:off x="6782799" y="2514600"/>
            <a:ext cx="1728787" cy="172720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gray">
          <a:xfrm>
            <a:off x="6897099" y="2627313"/>
            <a:ext cx="1501775" cy="1500187"/>
          </a:xfrm>
          <a:prstGeom prst="ellipse">
            <a:avLst/>
          </a:prstGeom>
          <a:gradFill rotWithShape="1">
            <a:gsLst>
              <a:gs pos="0">
                <a:srgbClr val="1C538A"/>
              </a:gs>
              <a:gs pos="50000">
                <a:srgbClr val="3399FF"/>
              </a:gs>
              <a:gs pos="100000">
                <a:srgbClr val="1C538A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" name="Oval 34"/>
          <p:cNvSpPr>
            <a:spLocks noChangeArrowheads="1"/>
          </p:cNvSpPr>
          <p:nvPr/>
        </p:nvSpPr>
        <p:spPr bwMode="gray">
          <a:xfrm>
            <a:off x="6898686" y="2630488"/>
            <a:ext cx="1503363" cy="1500187"/>
          </a:xfrm>
          <a:prstGeom prst="ellipse">
            <a:avLst/>
          </a:prstGeom>
          <a:gradFill rotWithShape="1">
            <a:gsLst>
              <a:gs pos="0">
                <a:srgbClr val="2061A2"/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" name="Oval 35"/>
          <p:cNvSpPr>
            <a:spLocks noChangeArrowheads="1"/>
          </p:cNvSpPr>
          <p:nvPr/>
        </p:nvSpPr>
        <p:spPr bwMode="gray">
          <a:xfrm>
            <a:off x="6973299" y="2703513"/>
            <a:ext cx="1352550" cy="1349375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54" name="Group 36"/>
          <p:cNvGrpSpPr>
            <a:grpSpLocks/>
          </p:cNvGrpSpPr>
          <p:nvPr/>
        </p:nvGrpSpPr>
        <p:grpSpPr bwMode="auto">
          <a:xfrm>
            <a:off x="6992349" y="2724150"/>
            <a:ext cx="1311275" cy="1309688"/>
            <a:chOff x="4166" y="1706"/>
            <a:chExt cx="1252" cy="1252"/>
          </a:xfrm>
        </p:grpSpPr>
        <p:sp>
          <p:nvSpPr>
            <p:cNvPr id="55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66" name="Group 48"/>
          <p:cNvGrpSpPr>
            <a:grpSpLocks/>
          </p:cNvGrpSpPr>
          <p:nvPr/>
        </p:nvGrpSpPr>
        <p:grpSpPr bwMode="auto">
          <a:xfrm>
            <a:off x="2718799" y="2673352"/>
            <a:ext cx="1441450" cy="1439864"/>
            <a:chOff x="2789" y="1625"/>
            <a:chExt cx="907" cy="907"/>
          </a:xfrm>
        </p:grpSpPr>
        <p:sp>
          <p:nvSpPr>
            <p:cNvPr id="67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8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9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0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1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72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3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4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5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6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grpSp>
        <p:nvGrpSpPr>
          <p:cNvPr id="84" name="Group 66"/>
          <p:cNvGrpSpPr>
            <a:grpSpLocks/>
          </p:cNvGrpSpPr>
          <p:nvPr/>
        </p:nvGrpSpPr>
        <p:grpSpPr bwMode="auto">
          <a:xfrm>
            <a:off x="737599" y="2673352"/>
            <a:ext cx="1438275" cy="1439864"/>
            <a:chOff x="2789" y="1625"/>
            <a:chExt cx="907" cy="907"/>
          </a:xfrm>
        </p:grpSpPr>
        <p:sp>
          <p:nvSpPr>
            <p:cNvPr id="85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6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7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8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9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90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91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92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93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94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103" name="Text Box 85"/>
          <p:cNvSpPr txBox="1">
            <a:spLocks noChangeArrowheads="1"/>
          </p:cNvSpPr>
          <p:nvPr/>
        </p:nvSpPr>
        <p:spPr bwMode="auto">
          <a:xfrm>
            <a:off x="957759" y="1926969"/>
            <a:ext cx="1050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ko-KR" altLang="en-US" dirty="0" smtClean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취업교육</a:t>
            </a:r>
            <a:endParaRPr kumimoji="0" lang="en-US" altLang="ko-KR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Text Box 86"/>
          <p:cNvSpPr txBox="1">
            <a:spLocks noChangeArrowheads="1"/>
          </p:cNvSpPr>
          <p:nvPr/>
        </p:nvSpPr>
        <p:spPr bwMode="auto">
          <a:xfrm>
            <a:off x="2876135" y="1948181"/>
            <a:ext cx="1050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ko-KR" altLang="en-US" dirty="0" smtClean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취업준비</a:t>
            </a:r>
            <a:endParaRPr kumimoji="0" lang="en-US" altLang="ko-KR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Text Box 87"/>
          <p:cNvSpPr txBox="1">
            <a:spLocks noChangeArrowheads="1"/>
          </p:cNvSpPr>
          <p:nvPr/>
        </p:nvSpPr>
        <p:spPr bwMode="auto">
          <a:xfrm>
            <a:off x="5015094" y="1926969"/>
            <a:ext cx="1050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ko-KR" altLang="en-US" dirty="0" smtClean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취업활동</a:t>
            </a:r>
            <a:endParaRPr kumimoji="0" lang="en-US" altLang="ko-KR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6" name="Text Box 88"/>
          <p:cNvSpPr txBox="1">
            <a:spLocks noChangeArrowheads="1"/>
          </p:cNvSpPr>
          <p:nvPr/>
        </p:nvSpPr>
        <p:spPr bwMode="auto">
          <a:xfrm>
            <a:off x="7292093" y="1905000"/>
            <a:ext cx="787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ko-KR" altLang="en-US" sz="2400" b="1" dirty="0" smtClean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입사</a:t>
            </a:r>
            <a:endParaRPr kumimoji="0" lang="en-US" altLang="ko-KR" sz="2400" b="1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Line 89"/>
          <p:cNvSpPr>
            <a:spLocks noChangeShapeType="1"/>
          </p:cNvSpPr>
          <p:nvPr/>
        </p:nvSpPr>
        <p:spPr bwMode="auto">
          <a:xfrm flipV="1">
            <a:off x="2075596" y="2128840"/>
            <a:ext cx="747308" cy="4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Line 90"/>
          <p:cNvSpPr>
            <a:spLocks noChangeShapeType="1"/>
          </p:cNvSpPr>
          <p:nvPr/>
        </p:nvSpPr>
        <p:spPr bwMode="auto">
          <a:xfrm>
            <a:off x="3969806" y="2142303"/>
            <a:ext cx="1001904" cy="1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9" name="Line 91"/>
          <p:cNvSpPr>
            <a:spLocks noChangeShapeType="1"/>
          </p:cNvSpPr>
          <p:nvPr/>
        </p:nvSpPr>
        <p:spPr bwMode="auto">
          <a:xfrm flipV="1">
            <a:off x="6108766" y="2133600"/>
            <a:ext cx="1039311" cy="10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1470" y="3042216"/>
            <a:ext cx="82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개강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달 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12009" y="3070701"/>
            <a:ext cx="1050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 후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수료까지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72258" y="3070701"/>
            <a:ext cx="1050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수료 후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취업까지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01397" y="2946716"/>
            <a:ext cx="891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</a:t>
            </a: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3" name="Group 3"/>
          <p:cNvGrpSpPr>
            <a:grpSpLocks/>
          </p:cNvGrpSpPr>
          <p:nvPr/>
        </p:nvGrpSpPr>
        <p:grpSpPr bwMode="auto">
          <a:xfrm>
            <a:off x="620097" y="4386560"/>
            <a:ext cx="1725613" cy="1561749"/>
            <a:chOff x="816" y="2304"/>
            <a:chExt cx="1440" cy="428"/>
          </a:xfrm>
        </p:grpSpPr>
        <p:sp>
          <p:nvSpPr>
            <p:cNvPr id="114" name="Freeform 4"/>
            <p:cNvSpPr>
              <a:spLocks/>
            </p:cNvSpPr>
            <p:nvPr/>
          </p:nvSpPr>
          <p:spPr bwMode="gray">
            <a:xfrm>
              <a:off x="901" y="2562"/>
              <a:ext cx="1270" cy="170"/>
            </a:xfrm>
            <a:custGeom>
              <a:avLst/>
              <a:gdLst>
                <a:gd name="T0" fmla="*/ 1270 w 1120"/>
                <a:gd name="T1" fmla="*/ 190 h 252"/>
                <a:gd name="T2" fmla="*/ 1265 w 1120"/>
                <a:gd name="T3" fmla="*/ 188 h 252"/>
                <a:gd name="T4" fmla="*/ 1247 w 1120"/>
                <a:gd name="T5" fmla="*/ 185 h 252"/>
                <a:gd name="T6" fmla="*/ 1218 w 1120"/>
                <a:gd name="T7" fmla="*/ 181 h 252"/>
                <a:gd name="T8" fmla="*/ 1177 w 1120"/>
                <a:gd name="T9" fmla="*/ 175 h 252"/>
                <a:gd name="T10" fmla="*/ 1125 w 1120"/>
                <a:gd name="T11" fmla="*/ 167 h 252"/>
                <a:gd name="T12" fmla="*/ 1064 w 1120"/>
                <a:gd name="T13" fmla="*/ 160 h 252"/>
                <a:gd name="T14" fmla="*/ 993 w 1120"/>
                <a:gd name="T15" fmla="*/ 154 h 252"/>
                <a:gd name="T16" fmla="*/ 914 w 1120"/>
                <a:gd name="T17" fmla="*/ 148 h 252"/>
                <a:gd name="T18" fmla="*/ 828 w 1120"/>
                <a:gd name="T19" fmla="*/ 143 h 252"/>
                <a:gd name="T20" fmla="*/ 733 w 1120"/>
                <a:gd name="T21" fmla="*/ 139 h 252"/>
                <a:gd name="T22" fmla="*/ 630 w 1120"/>
                <a:gd name="T23" fmla="*/ 139 h 252"/>
                <a:gd name="T24" fmla="*/ 528 w 1120"/>
                <a:gd name="T25" fmla="*/ 139 h 252"/>
                <a:gd name="T26" fmla="*/ 435 w 1120"/>
                <a:gd name="T27" fmla="*/ 143 h 252"/>
                <a:gd name="T28" fmla="*/ 349 w 1120"/>
                <a:gd name="T29" fmla="*/ 148 h 252"/>
                <a:gd name="T30" fmla="*/ 270 w 1120"/>
                <a:gd name="T31" fmla="*/ 154 h 252"/>
                <a:gd name="T32" fmla="*/ 202 w 1120"/>
                <a:gd name="T33" fmla="*/ 160 h 252"/>
                <a:gd name="T34" fmla="*/ 143 w 1120"/>
                <a:gd name="T35" fmla="*/ 167 h 252"/>
                <a:gd name="T36" fmla="*/ 93 w 1120"/>
                <a:gd name="T37" fmla="*/ 175 h 252"/>
                <a:gd name="T38" fmla="*/ 52 w 1120"/>
                <a:gd name="T39" fmla="*/ 181 h 252"/>
                <a:gd name="T40" fmla="*/ 23 w 1120"/>
                <a:gd name="T41" fmla="*/ 185 h 252"/>
                <a:gd name="T42" fmla="*/ 7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635 w 1120"/>
                <a:gd name="T49" fmla="*/ 0 h 252"/>
                <a:gd name="T50" fmla="*/ 1270 w 1120"/>
                <a:gd name="T51" fmla="*/ 47 h 252"/>
                <a:gd name="T52" fmla="*/ 1270 w 1120"/>
                <a:gd name="T53" fmla="*/ 190 h 252"/>
                <a:gd name="T54" fmla="*/ 1270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5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tint val="48627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전문 취업강사 교육</a:t>
              </a:r>
              <a:endParaRPr lang="en-US" altLang="ko-KR" sz="1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defRPr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취업교재 제공</a:t>
              </a:r>
              <a:endParaRPr lang="en-US" altLang="ko-KR" sz="1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defRPr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이력서 양식 배포</a:t>
              </a:r>
              <a:endParaRPr lang="en-US" altLang="ko-KR" sz="1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defRPr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취업카페 가입</a:t>
              </a:r>
              <a:endParaRPr lang="en-US" altLang="ko-KR" sz="1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16" name="Group 6"/>
          <p:cNvGrpSpPr>
            <a:grpSpLocks/>
          </p:cNvGrpSpPr>
          <p:nvPr/>
        </p:nvGrpSpPr>
        <p:grpSpPr bwMode="auto">
          <a:xfrm>
            <a:off x="2614436" y="4375746"/>
            <a:ext cx="1725613" cy="1572696"/>
            <a:chOff x="816" y="2304"/>
            <a:chExt cx="1440" cy="431"/>
          </a:xfrm>
        </p:grpSpPr>
        <p:sp>
          <p:nvSpPr>
            <p:cNvPr id="117" name="Freeform 7"/>
            <p:cNvSpPr>
              <a:spLocks/>
            </p:cNvSpPr>
            <p:nvPr/>
          </p:nvSpPr>
          <p:spPr bwMode="gray">
            <a:xfrm>
              <a:off x="901" y="2562"/>
              <a:ext cx="1270" cy="173"/>
            </a:xfrm>
            <a:custGeom>
              <a:avLst/>
              <a:gdLst>
                <a:gd name="T0" fmla="*/ 1270 w 1120"/>
                <a:gd name="T1" fmla="*/ 190 h 252"/>
                <a:gd name="T2" fmla="*/ 1265 w 1120"/>
                <a:gd name="T3" fmla="*/ 188 h 252"/>
                <a:gd name="T4" fmla="*/ 1247 w 1120"/>
                <a:gd name="T5" fmla="*/ 185 h 252"/>
                <a:gd name="T6" fmla="*/ 1218 w 1120"/>
                <a:gd name="T7" fmla="*/ 181 h 252"/>
                <a:gd name="T8" fmla="*/ 1177 w 1120"/>
                <a:gd name="T9" fmla="*/ 175 h 252"/>
                <a:gd name="T10" fmla="*/ 1125 w 1120"/>
                <a:gd name="T11" fmla="*/ 167 h 252"/>
                <a:gd name="T12" fmla="*/ 1064 w 1120"/>
                <a:gd name="T13" fmla="*/ 160 h 252"/>
                <a:gd name="T14" fmla="*/ 993 w 1120"/>
                <a:gd name="T15" fmla="*/ 154 h 252"/>
                <a:gd name="T16" fmla="*/ 914 w 1120"/>
                <a:gd name="T17" fmla="*/ 148 h 252"/>
                <a:gd name="T18" fmla="*/ 828 w 1120"/>
                <a:gd name="T19" fmla="*/ 143 h 252"/>
                <a:gd name="T20" fmla="*/ 733 w 1120"/>
                <a:gd name="T21" fmla="*/ 139 h 252"/>
                <a:gd name="T22" fmla="*/ 630 w 1120"/>
                <a:gd name="T23" fmla="*/ 139 h 252"/>
                <a:gd name="T24" fmla="*/ 528 w 1120"/>
                <a:gd name="T25" fmla="*/ 139 h 252"/>
                <a:gd name="T26" fmla="*/ 435 w 1120"/>
                <a:gd name="T27" fmla="*/ 143 h 252"/>
                <a:gd name="T28" fmla="*/ 349 w 1120"/>
                <a:gd name="T29" fmla="*/ 148 h 252"/>
                <a:gd name="T30" fmla="*/ 270 w 1120"/>
                <a:gd name="T31" fmla="*/ 154 h 252"/>
                <a:gd name="T32" fmla="*/ 202 w 1120"/>
                <a:gd name="T33" fmla="*/ 160 h 252"/>
                <a:gd name="T34" fmla="*/ 143 w 1120"/>
                <a:gd name="T35" fmla="*/ 167 h 252"/>
                <a:gd name="T36" fmla="*/ 93 w 1120"/>
                <a:gd name="T37" fmla="*/ 175 h 252"/>
                <a:gd name="T38" fmla="*/ 52 w 1120"/>
                <a:gd name="T39" fmla="*/ 181 h 252"/>
                <a:gd name="T40" fmla="*/ 23 w 1120"/>
                <a:gd name="T41" fmla="*/ 185 h 252"/>
                <a:gd name="T42" fmla="*/ 7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635 w 1120"/>
                <a:gd name="T49" fmla="*/ 0 h 252"/>
                <a:gd name="T50" fmla="*/ 1270 w 1120"/>
                <a:gd name="T51" fmla="*/ 47 h 252"/>
                <a:gd name="T52" fmla="*/ 1270 w 1120"/>
                <a:gd name="T53" fmla="*/ 190 h 252"/>
                <a:gd name="T54" fmla="*/ 1270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8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99D549">
                    <a:gamma/>
                    <a:tint val="51373"/>
                    <a:invGamma/>
                  </a:srgbClr>
                </a:gs>
                <a:gs pos="100000">
                  <a:srgbClr val="99D5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취업설문 조사</a:t>
              </a:r>
              <a:endParaRPr lang="en-US" altLang="ko-KR" sz="1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defRPr/>
              </a:pPr>
              <a:r>
                <a:rPr kumimoji="0"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취업상담</a:t>
              </a:r>
              <a:endParaRPr kumimoji="0" lang="en-US" altLang="ko-KR" sz="1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defRPr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이력서 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클리닉</a:t>
              </a:r>
              <a:endParaRPr lang="en-US" altLang="ko-KR" sz="1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defRPr/>
              </a:pPr>
              <a:r>
                <a:rPr kumimoji="0"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모의면접</a:t>
              </a:r>
              <a:endParaRPr kumimoji="0" lang="en-US" altLang="ko-KR" sz="14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19" name="Group 9"/>
          <p:cNvGrpSpPr>
            <a:grpSpLocks/>
          </p:cNvGrpSpPr>
          <p:nvPr/>
        </p:nvGrpSpPr>
        <p:grpSpPr bwMode="auto">
          <a:xfrm>
            <a:off x="4674685" y="4375746"/>
            <a:ext cx="1725613" cy="1572696"/>
            <a:chOff x="816" y="2304"/>
            <a:chExt cx="1440" cy="431"/>
          </a:xfrm>
        </p:grpSpPr>
        <p:sp>
          <p:nvSpPr>
            <p:cNvPr id="120" name="Freeform 10"/>
            <p:cNvSpPr>
              <a:spLocks/>
            </p:cNvSpPr>
            <p:nvPr/>
          </p:nvSpPr>
          <p:spPr bwMode="gray">
            <a:xfrm>
              <a:off x="901" y="2562"/>
              <a:ext cx="1270" cy="173"/>
            </a:xfrm>
            <a:custGeom>
              <a:avLst/>
              <a:gdLst>
                <a:gd name="T0" fmla="*/ 1270 w 1120"/>
                <a:gd name="T1" fmla="*/ 190 h 252"/>
                <a:gd name="T2" fmla="*/ 1265 w 1120"/>
                <a:gd name="T3" fmla="*/ 188 h 252"/>
                <a:gd name="T4" fmla="*/ 1247 w 1120"/>
                <a:gd name="T5" fmla="*/ 185 h 252"/>
                <a:gd name="T6" fmla="*/ 1218 w 1120"/>
                <a:gd name="T7" fmla="*/ 181 h 252"/>
                <a:gd name="T8" fmla="*/ 1177 w 1120"/>
                <a:gd name="T9" fmla="*/ 175 h 252"/>
                <a:gd name="T10" fmla="*/ 1125 w 1120"/>
                <a:gd name="T11" fmla="*/ 167 h 252"/>
                <a:gd name="T12" fmla="*/ 1064 w 1120"/>
                <a:gd name="T13" fmla="*/ 160 h 252"/>
                <a:gd name="T14" fmla="*/ 993 w 1120"/>
                <a:gd name="T15" fmla="*/ 154 h 252"/>
                <a:gd name="T16" fmla="*/ 914 w 1120"/>
                <a:gd name="T17" fmla="*/ 148 h 252"/>
                <a:gd name="T18" fmla="*/ 828 w 1120"/>
                <a:gd name="T19" fmla="*/ 143 h 252"/>
                <a:gd name="T20" fmla="*/ 733 w 1120"/>
                <a:gd name="T21" fmla="*/ 139 h 252"/>
                <a:gd name="T22" fmla="*/ 630 w 1120"/>
                <a:gd name="T23" fmla="*/ 139 h 252"/>
                <a:gd name="T24" fmla="*/ 528 w 1120"/>
                <a:gd name="T25" fmla="*/ 139 h 252"/>
                <a:gd name="T26" fmla="*/ 435 w 1120"/>
                <a:gd name="T27" fmla="*/ 143 h 252"/>
                <a:gd name="T28" fmla="*/ 349 w 1120"/>
                <a:gd name="T29" fmla="*/ 148 h 252"/>
                <a:gd name="T30" fmla="*/ 270 w 1120"/>
                <a:gd name="T31" fmla="*/ 154 h 252"/>
                <a:gd name="T32" fmla="*/ 202 w 1120"/>
                <a:gd name="T33" fmla="*/ 160 h 252"/>
                <a:gd name="T34" fmla="*/ 143 w 1120"/>
                <a:gd name="T35" fmla="*/ 167 h 252"/>
                <a:gd name="T36" fmla="*/ 93 w 1120"/>
                <a:gd name="T37" fmla="*/ 175 h 252"/>
                <a:gd name="T38" fmla="*/ 52 w 1120"/>
                <a:gd name="T39" fmla="*/ 181 h 252"/>
                <a:gd name="T40" fmla="*/ 23 w 1120"/>
                <a:gd name="T41" fmla="*/ 185 h 252"/>
                <a:gd name="T42" fmla="*/ 7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635 w 1120"/>
                <a:gd name="T49" fmla="*/ 0 h 252"/>
                <a:gd name="T50" fmla="*/ 1270 w 1120"/>
                <a:gd name="T51" fmla="*/ 47 h 252"/>
                <a:gd name="T52" fmla="*/ 1270 w 1120"/>
                <a:gd name="T53" fmla="*/ 190 h 252"/>
                <a:gd name="T54" fmla="*/ 1270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1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0099CC">
                    <a:gamma/>
                    <a:tint val="36471"/>
                    <a:invGamma/>
                  </a:srgbClr>
                </a:gs>
                <a:gs pos="100000">
                  <a:srgbClr val="0099C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인재추천 진행</a:t>
              </a:r>
              <a:endParaRPr lang="en-US" altLang="ko-KR" sz="1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defRPr/>
              </a:pPr>
              <a:r>
                <a:rPr kumimoji="0"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면접 스케줄 관리</a:t>
              </a:r>
              <a:endParaRPr kumimoji="0" lang="en-US" altLang="ko-KR" sz="1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defRPr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지속적인 취업관리</a:t>
              </a:r>
              <a:endParaRPr kumimoji="0" lang="en-US" altLang="ko-KR" sz="14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2" name="Group 12"/>
          <p:cNvGrpSpPr>
            <a:grpSpLocks/>
          </p:cNvGrpSpPr>
          <p:nvPr/>
        </p:nvGrpSpPr>
        <p:grpSpPr bwMode="auto">
          <a:xfrm>
            <a:off x="6785923" y="4377329"/>
            <a:ext cx="1725613" cy="1569047"/>
            <a:chOff x="816" y="2304"/>
            <a:chExt cx="1440" cy="430"/>
          </a:xfrm>
        </p:grpSpPr>
        <p:sp>
          <p:nvSpPr>
            <p:cNvPr id="123" name="Freeform 13"/>
            <p:cNvSpPr>
              <a:spLocks/>
            </p:cNvSpPr>
            <p:nvPr/>
          </p:nvSpPr>
          <p:spPr bwMode="gray">
            <a:xfrm>
              <a:off x="901" y="2562"/>
              <a:ext cx="1270" cy="172"/>
            </a:xfrm>
            <a:custGeom>
              <a:avLst/>
              <a:gdLst>
                <a:gd name="T0" fmla="*/ 1270 w 1120"/>
                <a:gd name="T1" fmla="*/ 190 h 252"/>
                <a:gd name="T2" fmla="*/ 1265 w 1120"/>
                <a:gd name="T3" fmla="*/ 188 h 252"/>
                <a:gd name="T4" fmla="*/ 1247 w 1120"/>
                <a:gd name="T5" fmla="*/ 185 h 252"/>
                <a:gd name="T6" fmla="*/ 1218 w 1120"/>
                <a:gd name="T7" fmla="*/ 181 h 252"/>
                <a:gd name="T8" fmla="*/ 1177 w 1120"/>
                <a:gd name="T9" fmla="*/ 175 h 252"/>
                <a:gd name="T10" fmla="*/ 1125 w 1120"/>
                <a:gd name="T11" fmla="*/ 167 h 252"/>
                <a:gd name="T12" fmla="*/ 1064 w 1120"/>
                <a:gd name="T13" fmla="*/ 160 h 252"/>
                <a:gd name="T14" fmla="*/ 993 w 1120"/>
                <a:gd name="T15" fmla="*/ 154 h 252"/>
                <a:gd name="T16" fmla="*/ 914 w 1120"/>
                <a:gd name="T17" fmla="*/ 148 h 252"/>
                <a:gd name="T18" fmla="*/ 828 w 1120"/>
                <a:gd name="T19" fmla="*/ 143 h 252"/>
                <a:gd name="T20" fmla="*/ 733 w 1120"/>
                <a:gd name="T21" fmla="*/ 139 h 252"/>
                <a:gd name="T22" fmla="*/ 630 w 1120"/>
                <a:gd name="T23" fmla="*/ 139 h 252"/>
                <a:gd name="T24" fmla="*/ 528 w 1120"/>
                <a:gd name="T25" fmla="*/ 139 h 252"/>
                <a:gd name="T26" fmla="*/ 435 w 1120"/>
                <a:gd name="T27" fmla="*/ 143 h 252"/>
                <a:gd name="T28" fmla="*/ 349 w 1120"/>
                <a:gd name="T29" fmla="*/ 148 h 252"/>
                <a:gd name="T30" fmla="*/ 270 w 1120"/>
                <a:gd name="T31" fmla="*/ 154 h 252"/>
                <a:gd name="T32" fmla="*/ 202 w 1120"/>
                <a:gd name="T33" fmla="*/ 160 h 252"/>
                <a:gd name="T34" fmla="*/ 143 w 1120"/>
                <a:gd name="T35" fmla="*/ 167 h 252"/>
                <a:gd name="T36" fmla="*/ 93 w 1120"/>
                <a:gd name="T37" fmla="*/ 175 h 252"/>
                <a:gd name="T38" fmla="*/ 52 w 1120"/>
                <a:gd name="T39" fmla="*/ 181 h 252"/>
                <a:gd name="T40" fmla="*/ 23 w 1120"/>
                <a:gd name="T41" fmla="*/ 185 h 252"/>
                <a:gd name="T42" fmla="*/ 7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635 w 1120"/>
                <a:gd name="T49" fmla="*/ 0 h 252"/>
                <a:gd name="T50" fmla="*/ 1270 w 1120"/>
                <a:gd name="T51" fmla="*/ 47 h 252"/>
                <a:gd name="T52" fmla="*/ 1270 w 1120"/>
                <a:gd name="T53" fmla="*/ 190 h 252"/>
                <a:gd name="T54" fmla="*/ 1270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4" name="Rectangle 14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6699FF">
                    <a:gamma/>
                    <a:tint val="24314"/>
                    <a:invGamma/>
                  </a:srgbClr>
                </a:gs>
                <a:gs pos="100000">
                  <a:srgbClr val="6699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사후관리</a:t>
              </a:r>
              <a:r>
                <a:rPr kumimoji="0" lang="en-US" altLang="ko-KR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kumimoji="0"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근무환경 및</a:t>
              </a:r>
              <a:endParaRPr kumimoji="0" lang="en-US" altLang="ko-KR" sz="1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defRPr/>
              </a:pPr>
              <a:r>
                <a:rPr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적응관련 체크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</a:p>
            <a:p>
              <a:pPr algn="ctr">
                <a:defRPr/>
              </a:pPr>
              <a:r>
                <a:rPr kumimoji="0"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퇴사 시 관리 진행</a:t>
              </a:r>
              <a:endParaRPr kumimoji="0" lang="en-US" altLang="ko-KR" sz="14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defRPr/>
              </a:pPr>
              <a:r>
                <a:rPr kumimoji="0" lang="ko-KR" altLang="en-US" sz="1400" dirty="0" smtClean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재직증명서 취합</a:t>
              </a:r>
              <a:endParaRPr kumimoji="0" lang="en-US" altLang="ko-KR" sz="14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2850" y="863381"/>
            <a:ext cx="9063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 동안 완벽하게 </a:t>
            </a:r>
            <a:r>
              <a:rPr lang="ko-KR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 된 신입개발자</a:t>
            </a:r>
            <a:r>
              <a:rPr lang="ko-KR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양성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05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취업지원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45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05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취업지원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079" y="908720"/>
            <a:ext cx="22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취업지원 절차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505849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1823720"/>
            <a:ext cx="3960440" cy="191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1823720"/>
            <a:ext cx="3960440" cy="191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3814492"/>
            <a:ext cx="3960440" cy="191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2000" y="3814492"/>
            <a:ext cx="3960440" cy="191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9" name="AutoShape 29" descr="데님"/>
          <p:cNvSpPr>
            <a:spLocks noChangeArrowheads="1"/>
          </p:cNvSpPr>
          <p:nvPr/>
        </p:nvSpPr>
        <p:spPr bwMode="auto">
          <a:xfrm rot="20648882">
            <a:off x="277140" y="1908363"/>
            <a:ext cx="2159013" cy="488172"/>
          </a:xfrm>
          <a:prstGeom prst="wave">
            <a:avLst>
              <a:gd name="adj1" fmla="val 13005"/>
              <a:gd name="adj2" fmla="val -712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 rot="21295757">
            <a:off x="775553" y="189521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latin typeface="나눔손글씨 펜" pitchFamily="66" charset="-127"/>
                <a:ea typeface="나눔손글씨 펜" pitchFamily="66" charset="-127"/>
              </a:rPr>
              <a:t>취업상담</a:t>
            </a:r>
            <a:endParaRPr lang="en-US" altLang="ko-KR" sz="2800" dirty="0" smtClean="0">
              <a:solidFill>
                <a:prstClr val="white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1" name="AutoShape 29" descr="데님"/>
          <p:cNvSpPr>
            <a:spLocks noChangeArrowheads="1"/>
          </p:cNvSpPr>
          <p:nvPr/>
        </p:nvSpPr>
        <p:spPr bwMode="auto">
          <a:xfrm rot="20648882">
            <a:off x="4310559" y="1908363"/>
            <a:ext cx="2159013" cy="488172"/>
          </a:xfrm>
          <a:prstGeom prst="wave">
            <a:avLst>
              <a:gd name="adj1" fmla="val 13005"/>
              <a:gd name="adj2" fmla="val -712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rot="21295757">
            <a:off x="4865077" y="1895210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취업교육</a:t>
            </a:r>
            <a:endParaRPr lang="en-US" altLang="ko-KR" sz="28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3" name="AutoShape 29" descr="데님"/>
          <p:cNvSpPr>
            <a:spLocks noChangeArrowheads="1"/>
          </p:cNvSpPr>
          <p:nvPr/>
        </p:nvSpPr>
        <p:spPr bwMode="auto">
          <a:xfrm rot="20648882">
            <a:off x="277140" y="3884056"/>
            <a:ext cx="2159013" cy="488172"/>
          </a:xfrm>
          <a:prstGeom prst="wave">
            <a:avLst>
              <a:gd name="adj1" fmla="val 13005"/>
              <a:gd name="adj2" fmla="val -712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 rot="21295757">
            <a:off x="921426" y="3870903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이력서</a:t>
            </a:r>
            <a:endParaRPr lang="en-US" altLang="ko-KR" sz="28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5" name="AutoShape 29" descr="데님"/>
          <p:cNvSpPr>
            <a:spLocks noChangeArrowheads="1"/>
          </p:cNvSpPr>
          <p:nvPr/>
        </p:nvSpPr>
        <p:spPr bwMode="auto">
          <a:xfrm rot="20648882">
            <a:off x="4310559" y="3884056"/>
            <a:ext cx="2159013" cy="488172"/>
          </a:xfrm>
          <a:prstGeom prst="wave">
            <a:avLst>
              <a:gd name="adj1" fmla="val 13005"/>
              <a:gd name="adj2" fmla="val -712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21295757">
            <a:off x="4847444" y="3870903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취업추천</a:t>
            </a:r>
            <a:endParaRPr lang="en-US" altLang="ko-KR" sz="28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427486"/>
            <a:ext cx="3888432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담당 매니저</a:t>
            </a:r>
            <a:endParaRPr lang="en-US" altLang="ko-K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희망 직종 연봉 조건</a:t>
            </a:r>
            <a:r>
              <a: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거리 등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4048" y="242748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이력서 작성</a:t>
            </a:r>
            <a:endParaRPr lang="en-US" altLang="ko-K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면접 노하우</a:t>
            </a:r>
            <a:endParaRPr lang="en-US" altLang="ko-K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취업지원 방법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600" y="443312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이력서 양식 제공</a:t>
            </a:r>
            <a:endParaRPr lang="en-US" altLang="ko-K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이력서 제출 및 수정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4048" y="443280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면접 일정 조율</a:t>
            </a:r>
            <a:endParaRPr lang="en-US" altLang="ko-K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면접 준비서류 확인</a:t>
            </a:r>
            <a:endParaRPr lang="en-US" altLang="ko-K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손글씨 펜" pitchFamily="66" charset="-127"/>
                <a:ea typeface="나눔손글씨 펜" pitchFamily="66" charset="-127"/>
              </a:rPr>
              <a:t>면접 결과 확인 및 입사조건 파악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9144000" cy="54292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500306"/>
            <a:ext cx="4857752" cy="1785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1691680" y="3152464"/>
            <a:ext cx="3370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</a:t>
            </a:r>
            <a:endParaRPr lang="ko-KR" altLang="en-US" sz="5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2428868"/>
            <a:ext cx="187220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05</a:t>
            </a:r>
            <a:endParaRPr lang="ko-KR" altLang="en-US" sz="115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8640"/>
            <a:ext cx="1219202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5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-4448" y="64642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06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기타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1608566"/>
            <a:ext cx="6579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프린트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스터디</a:t>
            </a:r>
            <a:r>
              <a:rPr lang="ko-KR" altLang="en-US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룸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이용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•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복사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팩스 등 기타 업무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사무실</a:t>
            </a:r>
            <a:r>
              <a:rPr lang="en-US" altLang="ko-KR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just"/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건물 내 금연  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**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여자화장실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1~2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층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21078482">
            <a:off x="143740" y="886250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b="1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시설안내</a:t>
            </a:r>
            <a:endParaRPr lang="ko-KR" altLang="en-US" sz="3200" b="1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453170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2276872"/>
            <a:ext cx="8892480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44" y="2464177"/>
            <a:ext cx="4547616" cy="3773424"/>
          </a:xfrm>
          <a:prstGeom prst="rect">
            <a:avLst/>
          </a:prstGeom>
        </p:spPr>
      </p:pic>
      <p:sp>
        <p:nvSpPr>
          <p:cNvPr id="3" name="하트 2"/>
          <p:cNvSpPr/>
          <p:nvPr/>
        </p:nvSpPr>
        <p:spPr>
          <a:xfrm>
            <a:off x="5160209" y="3595309"/>
            <a:ext cx="216024" cy="21602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92080" y="3021271"/>
            <a:ext cx="432048" cy="195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16193" y="4049014"/>
            <a:ext cx="50405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44480" y="3173671"/>
            <a:ext cx="432048" cy="195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67467" y="4070117"/>
            <a:ext cx="50405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72100" y="5445224"/>
            <a:ext cx="50405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38665" y="5653024"/>
            <a:ext cx="50405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3923928" y="6103875"/>
            <a:ext cx="2772308" cy="120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615940" y="2559206"/>
            <a:ext cx="216024" cy="3544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47964" y="2480522"/>
            <a:ext cx="2475988" cy="78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28715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06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기타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860898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강의장 및 시설 이용수칙</a:t>
            </a:r>
            <a:endParaRPr lang="ko-KR" altLang="en-US" sz="2400" b="1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110" y="1558095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스터디카페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453170"/>
            <a:ext cx="6084168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flipV="1">
            <a:off x="862110" y="1988838"/>
            <a:ext cx="2133110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2804" y="4077072"/>
            <a:ext cx="797967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남자는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층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여자는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층 화장실 이용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화장실이 좁으니 항상 깨끗하게 이용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더럽게 쓰거나 막히면 여러분들이 불편해져요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ㅠㅠ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종이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플라스틱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캔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유리 분리수거는 깨끗하고 정확하게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862110" y="3959344"/>
            <a:ext cx="2179974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2804" y="3523230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화장실 및 쓰레기통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2803" y="2011697"/>
            <a:ext cx="797967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조별 회의를 하거나 공부를 하는 곳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항상 정숙할 수 있도록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식사를 하거나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스터디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이용 후 반드시 깨끗하게 뒷정리 할 것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책은 자유롭게 빌려보고 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주일 대여기간 지켜주기</a:t>
            </a:r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9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06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기타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079" y="1124744"/>
            <a:ext cx="154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제출서류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84447" y="3542922"/>
            <a:ext cx="432048" cy="43204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615194" y="3961602"/>
            <a:ext cx="386665" cy="923549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030811" y="4007322"/>
            <a:ext cx="432048" cy="43204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075766" y="3239741"/>
            <a:ext cx="158807" cy="866802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244118" y="3679653"/>
            <a:ext cx="432048" cy="43204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3149659" y="4036876"/>
            <a:ext cx="277655" cy="954486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0" y="1730584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4213" y="5217034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지문인식 동의서</a:t>
            </a:r>
            <a:endParaRPr lang="en-US" altLang="ko-KR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00" y="4795329"/>
            <a:ext cx="1050288" cy="577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4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신분증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178057" y="2637292"/>
            <a:ext cx="1338828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4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통장사본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2487402" y="4933124"/>
            <a:ext cx="1425390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계좌 카드</a:t>
            </a:r>
            <a:endParaRPr lang="en-US" altLang="ko-KR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598349" y="3425612"/>
            <a:ext cx="432048" cy="43204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5526341" y="3559718"/>
            <a:ext cx="281956" cy="174187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23311" y="1910749"/>
            <a:ext cx="2002471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훈련생 서약서</a:t>
            </a:r>
            <a:endParaRPr lang="en-US" altLang="ko-KR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99375" y="4031571"/>
            <a:ext cx="432048" cy="43204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15399" y="5439141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실업급여 확인서</a:t>
            </a:r>
            <a:endParaRPr lang="en-US" altLang="ko-KR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815399" y="2486813"/>
            <a:ext cx="140978" cy="179168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679495" y="3801604"/>
            <a:ext cx="432048" cy="43204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 flipV="1">
            <a:off x="7895519" y="4079509"/>
            <a:ext cx="109817" cy="143164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5039" y="1267901"/>
            <a:ext cx="2428870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졸업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예정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증명서</a:t>
            </a:r>
            <a:endParaRPr lang="en-US" altLang="ko-KR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295119" y="3460731"/>
            <a:ext cx="432048" cy="43204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4511143" y="1915973"/>
            <a:ext cx="140978" cy="179168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06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기타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079" y="900009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지원제도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33841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798268"/>
            <a:ext cx="7848872" cy="4079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9" name="AutoShape 29" descr="데님"/>
          <p:cNvSpPr>
            <a:spLocks noChangeArrowheads="1"/>
          </p:cNvSpPr>
          <p:nvPr/>
        </p:nvSpPr>
        <p:spPr bwMode="auto">
          <a:xfrm rot="20648882">
            <a:off x="277140" y="1882911"/>
            <a:ext cx="2159013" cy="488172"/>
          </a:xfrm>
          <a:prstGeom prst="wave">
            <a:avLst>
              <a:gd name="adj1" fmla="val 13005"/>
              <a:gd name="adj2" fmla="val -712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rot="21071692">
            <a:off x="588003" y="1869758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latin typeface="나눔손글씨 펜" pitchFamily="66" charset="-127"/>
                <a:ea typeface="나눔손글씨 펜" pitchFamily="66" charset="-127"/>
              </a:rPr>
              <a:t>생계비 대부</a:t>
            </a:r>
            <a:endParaRPr lang="en-US" altLang="ko-KR" sz="2800" dirty="0" smtClean="0">
              <a:solidFill>
                <a:prstClr val="white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470" y="2530400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대상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전직 실업자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금액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신청일 현재 잔여 훈련기간에 대하여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 정규직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근로자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300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전직 실업자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600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 이내 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금리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연리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1%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www.workdream.net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근로복지공단 고객지원센터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1588-0075</a:t>
            </a:r>
          </a:p>
        </p:txBody>
      </p:sp>
    </p:spTree>
    <p:extLst>
      <p:ext uri="{BB962C8B-B14F-4D97-AF65-F5344CB8AC3E}">
        <p14:creationId xmlns:p14="http://schemas.microsoft.com/office/powerpoint/2010/main" val="14422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/>
          <p:cNvSpPr txBox="1"/>
          <p:nvPr/>
        </p:nvSpPr>
        <p:spPr>
          <a:xfrm>
            <a:off x="100104" y="199791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01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훈련과정개요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7783"/>
            <a:ext cx="1219202" cy="371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21078482">
            <a:off x="85955" y="1388986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교육과정안내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988840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2390243"/>
            <a:ext cx="1800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국가기간전략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산업직종훈련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1801</a:t>
            </a:r>
            <a:r>
              <a:rPr lang="ko-KR" altLang="en-US" sz="32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1800" y="798149"/>
            <a:ext cx="5832648" cy="5439163"/>
          </a:xfrm>
          <a:prstGeom prst="roundRect">
            <a:avLst>
              <a:gd name="adj" fmla="val 5198"/>
            </a:avLst>
          </a:prstGeom>
          <a:solidFill>
            <a:srgbClr val="DCE6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63953" y="1186067"/>
            <a:ext cx="5508105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err="1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과정명</a:t>
            </a:r>
            <a:r>
              <a:rPr lang="ko-KR" altLang="en-US" sz="17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7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700" dirty="0" err="1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모바일</a:t>
            </a:r>
            <a:r>
              <a:rPr lang="ko-KR" altLang="en-US" sz="17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웹 애플리케이션 개발자 양성과정</a:t>
            </a:r>
            <a:endParaRPr lang="en-US" altLang="ko-KR" sz="1700" dirty="0" smtClean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교육기간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2018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~ 2018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교육시간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총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1,000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(7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과정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수업시간 </a:t>
            </a:r>
            <a:r>
              <a:rPr lang="en-US" altLang="ko-KR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09:00 ~ 18:00 (8</a:t>
            </a:r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r>
              <a:rPr lang="en-US" altLang="ko-KR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-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점심시간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13:00 ~ 14:00 (1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- Break Time 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 시간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야간 </a:t>
            </a:r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</a:t>
            </a:r>
            <a:r>
              <a:rPr lang="en-US" altLang="ko-KR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375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- </a:t>
            </a:r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자습시간 </a:t>
            </a:r>
            <a:r>
              <a:rPr lang="en-US" altLang="ko-KR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18:50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22:00 </a:t>
            </a:r>
            <a:r>
              <a:rPr lang="en-US" altLang="ko-KR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</a:t>
            </a:r>
            <a:r>
              <a:rPr lang="ko-KR" altLang="en-US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r>
              <a:rPr lang="en-US" altLang="ko-KR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담당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매니저 출석시간</a:t>
            </a:r>
            <a:endParaRPr lang="en-US" altLang="ko-KR" sz="105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08:50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13:50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18:00 / </a:t>
            </a:r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18:50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en-US" altLang="ko-KR" sz="1600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22:00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하루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202" y="4077072"/>
            <a:ext cx="2664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담당강사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이신협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담당매니저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여원경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매니저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06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기타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079" y="819634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부정행위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16763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6458" y="1697499"/>
            <a:ext cx="1224136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83748" y="1697499"/>
            <a:ext cx="4392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32798" y="1697499"/>
            <a:ext cx="2124000" cy="34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6458" y="2110272"/>
            <a:ext cx="1224136" cy="764966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3748" y="2110272"/>
            <a:ext cx="4392000" cy="764966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32798" y="2110272"/>
            <a:ext cx="2124000" cy="764966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1645" y="1699992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신고대상 부정행위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9617" y="169999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신고포상금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7178" y="170080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466" y="2350812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3000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 이하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6525" y="2261922"/>
            <a:ext cx="2017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신고한 </a:t>
            </a:r>
            <a:r>
              <a:rPr lang="ko-KR" altLang="en-US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 수급 액의 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분의 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해당하는 금액 지급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6458" y="2947246"/>
            <a:ext cx="1224136" cy="628299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83748" y="2947246"/>
            <a:ext cx="4392000" cy="634365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32798" y="2947246"/>
            <a:ext cx="2124000" cy="645471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404" y="3016941"/>
            <a:ext cx="726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과정 당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2602" y="3050494"/>
            <a:ext cx="4373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훈련시설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․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장비 및 훈련교사 등이 없거나 사실과 다르게 신고하여 훈련과정을 위탁 받은 경우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67098" y="3024478"/>
            <a:ext cx="2070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2(5)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과정의 부정행위를 신고한 경우 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200(500)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06458" y="3660430"/>
            <a:ext cx="1224136" cy="2482572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83748" y="3660430"/>
            <a:ext cx="4392000" cy="2482572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32798" y="3660430"/>
            <a:ext cx="2124000" cy="2482572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2060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2601" y="3953725"/>
            <a:ext cx="43731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ctr">
              <a:buFont typeface="Arial" pitchFamily="34" charset="0"/>
              <a:buChar char="•"/>
            </a:pP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훈련기간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․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시간을 임의로 줄이거나 훈련과정 진행 중에 훈련교사를 임의로 변경한 경우</a:t>
            </a:r>
            <a:endParaRPr lang="en-US" altLang="ko-KR" sz="1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 algn="ctr">
              <a:buFont typeface="Arial" pitchFamily="34" charset="0"/>
              <a:buChar char="•"/>
            </a:pP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훈련생의 취업사실을 알고도 우선선정직종 등 실업자훈련의 훈련생으로 선발한 경우</a:t>
            </a:r>
            <a:endParaRPr lang="en-US" altLang="ko-KR" sz="1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 algn="ctr">
              <a:buFont typeface="Arial" pitchFamily="34" charset="0"/>
              <a:buChar char="•"/>
            </a:pP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출결카드 대리체크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대리서명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타인명의로 훈련을 받게 </a:t>
            </a:r>
            <a:r>
              <a:rPr lang="ko-KR" altLang="en-US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하거나</a:t>
            </a:r>
            <a:endParaRPr lang="en-US" altLang="ko-KR" sz="11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훈련인원을 실제보다 많게 조작한 경우</a:t>
            </a:r>
            <a:endParaRPr lang="en-US" altLang="ko-KR" sz="1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 algn="ctr">
              <a:buFont typeface="Arial" pitchFamily="34" charset="0"/>
              <a:buChar char="•"/>
            </a:pP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훈련생에게 부당하게 근로를 강요한 경우</a:t>
            </a:r>
            <a:endParaRPr lang="en-US" altLang="ko-KR" sz="1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 algn="ctr">
              <a:buFont typeface="Arial" pitchFamily="34" charset="0"/>
              <a:buChar char="•"/>
            </a:pP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훈련생에게 부당하게 훈련비를 징수한 경우</a:t>
            </a:r>
            <a:endParaRPr lang="en-US" altLang="ko-KR" sz="1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 algn="ctr">
              <a:buFont typeface="Arial" pitchFamily="34" charset="0"/>
              <a:buChar char="•"/>
            </a:pP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훈련기관 </a:t>
            </a:r>
            <a:r>
              <a:rPr lang="ko-KR" altLang="en-US" sz="11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소재재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․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훈련장소 임의변경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훈련생 방치 등으로 훈련이 제대로 이루어지지 않은 경우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67098" y="4630834"/>
            <a:ext cx="2070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2(5)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과정의 부정행위를 신고한 경우 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100(250)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1336" y="4678449"/>
            <a:ext cx="726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과정 당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1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16427" y="2177460"/>
            <a:ext cx="4373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출결카드 대리체크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훈련기관에 의한 출결카드 수집 관리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출석부 대리서명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지문인식기 조작</a:t>
            </a:r>
            <a:r>
              <a:rPr lang="en-US" altLang="ko-KR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1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훈련인원 조작 등 부정한 방법으로 훈련비를 지급받은 경우</a:t>
            </a:r>
          </a:p>
        </p:txBody>
      </p:sp>
    </p:spTree>
    <p:extLst>
      <p:ext uri="{BB962C8B-B14F-4D97-AF65-F5344CB8AC3E}">
        <p14:creationId xmlns:p14="http://schemas.microsoft.com/office/powerpoint/2010/main" val="37513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2375"/>
            <a:ext cx="9144000" cy="5786478"/>
          </a:xfrm>
          <a:prstGeom prst="rect">
            <a:avLst/>
          </a:prstGeom>
        </p:spPr>
      </p:pic>
      <p:sp>
        <p:nvSpPr>
          <p:cNvPr id="9" name="하트 8"/>
          <p:cNvSpPr/>
          <p:nvPr/>
        </p:nvSpPr>
        <p:spPr>
          <a:xfrm>
            <a:off x="3069741" y="2276872"/>
            <a:ext cx="3384376" cy="2952328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06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기타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079" y="819634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연애 금지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16763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47" y="1141370"/>
            <a:ext cx="4660373" cy="46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9144000" cy="54292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500306"/>
            <a:ext cx="4857752" cy="1785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1691680" y="3152464"/>
            <a:ext cx="3370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</a:t>
            </a:r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</a:t>
            </a:r>
            <a:endParaRPr lang="ko-KR" altLang="en-US" sz="5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2428868"/>
            <a:ext cx="187220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07</a:t>
            </a:r>
            <a:endParaRPr lang="ko-KR" altLang="en-US" sz="115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8640"/>
            <a:ext cx="1219202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4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07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과제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079" y="819634"/>
            <a:ext cx="2603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분 자기소개 준비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16763"/>
            <a:ext cx="3059832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838" y="2019092"/>
            <a:ext cx="31060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0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20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29</a:t>
            </a:r>
            <a:r>
              <a:rPr lang="ko-KR" altLang="en-US" sz="20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개강 당일 </a:t>
            </a:r>
            <a:endParaRPr lang="en-US" altLang="ko-KR" sz="2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모두들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자기소개를 </a:t>
            </a:r>
            <a:endParaRPr lang="en-US" altLang="ko-KR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준비해 오세요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^^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춤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노래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제한 없이 부담 없이 준비해오세요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~^^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 시간은 </a:t>
            </a:r>
            <a:r>
              <a:rPr lang="ko-KR" altLang="en-US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최대 </a:t>
            </a:r>
            <a:r>
              <a:rPr lang="en-US" altLang="ko-KR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</a:t>
            </a:r>
            <a:r>
              <a:rPr lang="en-US" altLang="ko-KR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95936" y="1272919"/>
            <a:ext cx="252028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자기소개 샘플</a:t>
            </a:r>
            <a:r>
              <a:rPr lang="en-US" altLang="ko-KR" sz="2000" b="1" dirty="0">
                <a:solidFill>
                  <a:srgbClr val="FFFF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" r="9111"/>
          <a:stretch/>
        </p:blipFill>
        <p:spPr>
          <a:xfrm>
            <a:off x="4069680" y="1883835"/>
            <a:ext cx="4750792" cy="4353477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21192336">
            <a:off x="7025379" y="3104822"/>
            <a:ext cx="1645969" cy="184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9_211933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9144000" cy="542928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571736" y="1928802"/>
            <a:ext cx="3714776" cy="371477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7046" y="3133082"/>
            <a:ext cx="3799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T</a:t>
            </a:r>
            <a:r>
              <a:rPr lang="en-US" altLang="ko-KR" sz="6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hank </a:t>
            </a:r>
          </a:p>
          <a:p>
            <a:pPr algn="ctr"/>
            <a:r>
              <a:rPr lang="en-US" altLang="ko-KR" sz="6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Y</a:t>
            </a:r>
            <a:r>
              <a:rPr lang="en-US" altLang="ko-KR" sz="6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o</a:t>
            </a:r>
            <a:r>
              <a:rPr lang="en-US" altLang="ko-KR" sz="6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u</a:t>
            </a:r>
            <a:endParaRPr lang="ko-KR" altLang="en-US" sz="6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643182"/>
            <a:ext cx="10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Q&amp;A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99791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01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훈련과정개요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7783"/>
            <a:ext cx="1219202" cy="37185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1079" y="1772816"/>
            <a:ext cx="163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교육대상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2714144"/>
            <a:ext cx="40511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구직 등록을 한 미 취업자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사업장 미 등록자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 직종 분야가 일치한 자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5575" y="1764105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훈련수준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6016" y="2553012"/>
            <a:ext cx="3772186" cy="2243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학력수준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전문대졸 이상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관련전공 필요여부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無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관련경력 필요여부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無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관련자격증 필요여부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無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2303161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2303161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99791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01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훈련과정개요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7783"/>
            <a:ext cx="1219202" cy="3718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079" y="1484784"/>
            <a:ext cx="2263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교육제외 대상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127632"/>
            <a:ext cx="5955476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취업자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사업자등록증 소지자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아르바이트 등 기타 소득이 있는 활동 금지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079" y="3717032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주의사항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4359880"/>
            <a:ext cx="8462573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교육수강 중에도 구직 사이트를 통해 구직 활동을 해야 함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구직등록 기간 만료자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 신청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(http://www.work.go.kr)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2009905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4215864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rcRect r="40625"/>
          <a:stretch>
            <a:fillRect/>
          </a:stretch>
        </p:blipFill>
        <p:spPr>
          <a:xfrm>
            <a:off x="0" y="614400"/>
            <a:ext cx="9144000" cy="578647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/>
          <p:cNvSpPr txBox="1"/>
          <p:nvPr/>
        </p:nvSpPr>
        <p:spPr>
          <a:xfrm>
            <a:off x="100104" y="199791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01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훈련과정개요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7783"/>
            <a:ext cx="1219202" cy="371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21078482">
            <a:off x="348046" y="1388986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유의사항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988840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2390243"/>
            <a:ext cx="1800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국가기간전략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산업직종훈련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2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1801</a:t>
            </a:r>
            <a:r>
              <a:rPr lang="ko-KR" altLang="en-US" sz="32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1800" y="798149"/>
            <a:ext cx="5832648" cy="5439163"/>
          </a:xfrm>
          <a:prstGeom prst="roundRect">
            <a:avLst>
              <a:gd name="adj" fmla="val 5198"/>
            </a:avLst>
          </a:prstGeom>
          <a:solidFill>
            <a:srgbClr val="DCE6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52327" y="959910"/>
            <a:ext cx="5580113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분들은 과감히 여기서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그만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두어주시길 부탁합니다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취미나 특기 만들러 오신 분</a:t>
            </a:r>
            <a:endParaRPr lang="en-US" altLang="ko-KR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인맥 쌓으러 오신 분 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여자친구 포함</a:t>
            </a:r>
            <a:r>
              <a:rPr lang="en-US" altLang="ko-KR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기본을 소홀하게 생각하시는 분들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저녁 자습이나 </a:t>
            </a:r>
            <a:r>
              <a:rPr lang="ko-KR" altLang="en-US" dirty="0" err="1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스터디가</a:t>
            </a: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불필요하다고 느끼시는 분</a:t>
            </a:r>
            <a:endParaRPr lang="en-US" altLang="ko-KR" dirty="0" smtClean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적극적으로 교육 및 취업활동에 참여하지 않으실 분</a:t>
            </a:r>
            <a:endParaRPr lang="en-US" altLang="ko-KR" dirty="0" smtClean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202" y="4077072"/>
            <a:ext cx="2664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담당강사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이신협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담당매니저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여원경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매니저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2327" y="4074575"/>
            <a:ext cx="555632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누구나 개발자가 될 기회는 있지만</a:t>
            </a:r>
            <a:r>
              <a:rPr lang="en-US" altLang="ko-KR" sz="28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</a:p>
          <a:p>
            <a:pPr algn="ctr"/>
            <a:r>
              <a:rPr lang="ko-KR" altLang="en-US" sz="28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           아무나 개발자가 되는 것은 아닙니다</a:t>
            </a:r>
            <a:r>
              <a:rPr lang="en-US" altLang="ko-KR" sz="2800" b="1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pPr algn="ctr"/>
            <a:endParaRPr lang="en-US" altLang="ko-KR" sz="20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2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정말 이 교육이 필요하신 분들</a:t>
            </a:r>
            <a:r>
              <a:rPr lang="en-US" altLang="ko-KR" sz="2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</a:t>
            </a:r>
            <a:r>
              <a:rPr lang="ko-KR" altLang="en-US" sz="2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그리고 열심히 할 수 있는 분들과 함께하여</a:t>
            </a:r>
            <a:endParaRPr lang="en-US" altLang="ko-KR" sz="20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7</a:t>
            </a:r>
            <a:r>
              <a:rPr lang="ko-KR" altLang="en-US" sz="2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개월 후 모두에게 만족할 수 있는 성과를 나타낼 수 있도록 도와주십시오</a:t>
            </a:r>
            <a:r>
              <a:rPr lang="en-US" altLang="ko-KR" sz="2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r>
              <a:rPr lang="ko-KR" altLang="en-US" sz="2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sz="2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0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9144000" cy="54292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500306"/>
            <a:ext cx="4857752" cy="1785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1691680" y="3152464"/>
            <a:ext cx="3370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교육운</a:t>
            </a:r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</a:t>
            </a:r>
            <a:endParaRPr lang="ko-KR" altLang="en-US" sz="5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2428868"/>
            <a:ext cx="187220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Impact" pitchFamily="34" charset="0"/>
              </a:rPr>
              <a:t>02</a:t>
            </a:r>
            <a:endParaRPr lang="ko-KR" altLang="en-US" sz="115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8640"/>
            <a:ext cx="1219202" cy="3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19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00907_97202979.jpg"/>
          <p:cNvPicPr>
            <a:picLocks noChangeAspect="1"/>
          </p:cNvPicPr>
          <p:nvPr/>
        </p:nvPicPr>
        <p:blipFill>
          <a:blip r:embed="rId3" cstate="print"/>
          <a:srcRect r="40625"/>
          <a:stretch>
            <a:fillRect/>
          </a:stretch>
        </p:blipFill>
        <p:spPr>
          <a:xfrm>
            <a:off x="7104" y="764704"/>
            <a:ext cx="9144000" cy="5786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04" y="188640"/>
            <a:ext cx="32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+mn-ea"/>
              </a:rPr>
              <a:t>02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교육운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219202" cy="3718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8183" y="764704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ko-KR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NCS</a:t>
            </a:r>
            <a:r>
              <a:rPr lang="ko-KR" altLang="en-US" sz="32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안내</a:t>
            </a:r>
            <a:endParaRPr lang="ko-KR" altLang="en-US" sz="32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04" y="1309687"/>
            <a:ext cx="2044616" cy="45719"/>
          </a:xfrm>
          <a:prstGeom prst="rect">
            <a:avLst/>
          </a:prstGeom>
          <a:solidFill>
            <a:schemeClr val="tx2">
              <a:lumMod val="20000"/>
              <a:lumOff val="8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107898"/>
            <a:ext cx="7887885" cy="233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24744" y="4483677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*</a:t>
            </a:r>
            <a:r>
              <a:rPr lang="ko-KR" altLang="en-US" sz="800" b="1" dirty="0"/>
              <a:t>국가직무능력표준 매뉴얼 </a:t>
            </a:r>
            <a:r>
              <a:rPr lang="en-US" altLang="ko-KR" sz="800" b="1" dirty="0"/>
              <a:t>3page </a:t>
            </a:r>
            <a:r>
              <a:rPr lang="ko-KR" altLang="en-US" sz="800" b="1" dirty="0"/>
              <a:t>참고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78" y="4990719"/>
            <a:ext cx="9038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</a:rPr>
              <a:t>산업현장에서 직무를 수행하기 위해 요구되는 지식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기술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</a:rPr>
              <a:t>소양등의</a:t>
            </a:r>
            <a:r>
              <a:rPr lang="ko-KR" altLang="en-US" sz="2000" b="1" dirty="0">
                <a:solidFill>
                  <a:schemeClr val="bg1"/>
                </a:solidFill>
              </a:rPr>
              <a:t> 내용을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chemeClr val="bg1"/>
                </a:solidFill>
              </a:rPr>
              <a:t>국가가 산업부문 </a:t>
            </a:r>
            <a:r>
              <a:rPr lang="en-US" altLang="ko-KR" sz="2000" b="1" dirty="0">
                <a:solidFill>
                  <a:schemeClr val="bg1"/>
                </a:solidFill>
              </a:rPr>
              <a:t>&amp; </a:t>
            </a:r>
            <a:r>
              <a:rPr lang="ko-KR" altLang="en-US" sz="2000" b="1" dirty="0">
                <a:solidFill>
                  <a:schemeClr val="bg1"/>
                </a:solidFill>
              </a:rPr>
              <a:t>수준별로 체계화한 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30" y="1441022"/>
            <a:ext cx="5868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1. NCS</a:t>
            </a:r>
            <a:r>
              <a:rPr lang="ko-KR" altLang="en-US" sz="2000" b="1" dirty="0">
                <a:solidFill>
                  <a:schemeClr val="bg1"/>
                </a:solidFill>
              </a:rPr>
              <a:t>란</a:t>
            </a:r>
            <a:r>
              <a:rPr lang="en-US" altLang="ko-KR" sz="2000" b="1" dirty="0">
                <a:solidFill>
                  <a:schemeClr val="bg1"/>
                </a:solidFill>
              </a:rPr>
              <a:t>? =&gt; National Competency Standards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6136" y="14718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국가직무능력표준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2264</Words>
  <Application>Microsoft Office PowerPoint</Application>
  <PresentationFormat>화면 슬라이드 쇼(4:3)</PresentationFormat>
  <Paragraphs>519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9" baseType="lpstr">
      <vt:lpstr>굴림</vt:lpstr>
      <vt:lpstr>Arial</vt:lpstr>
      <vt:lpstr>HY바다M</vt:lpstr>
      <vt:lpstr>Aharoni</vt:lpstr>
      <vt:lpstr>나눔손글씨 펜</vt:lpstr>
      <vt:lpstr>헤움버블S</vt:lpstr>
      <vt:lpstr>Wingdings</vt:lpstr>
      <vt:lpstr>HY울릉도B</vt:lpstr>
      <vt:lpstr>HY수평선B</vt:lpstr>
      <vt:lpstr>맑은 고딕</vt:lpstr>
      <vt:lpstr>HY견고딕</vt:lpstr>
      <vt:lpstr>Impact</vt:lpstr>
      <vt:lpstr>나눔고딕 ExtraBold</vt:lpstr>
      <vt:lpstr>서울남산체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강다경</cp:lastModifiedBy>
  <cp:revision>212</cp:revision>
  <cp:lastPrinted>2017-01-11T01:57:35Z</cp:lastPrinted>
  <dcterms:created xsi:type="dcterms:W3CDTF">2013-09-06T04:13:21Z</dcterms:created>
  <dcterms:modified xsi:type="dcterms:W3CDTF">2018-01-24T04:17:14Z</dcterms:modified>
</cp:coreProperties>
</file>