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FF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0CE09B-2541-4ECF-A033-B3596F1ADA28}" v="16" dt="2025-04-27T08:55:53.5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ndana SRRao" userId="a0fc927ff39d3dc5" providerId="LiveId" clId="{1F0CE09B-2541-4ECF-A033-B3596F1ADA28}"/>
    <pc:docChg chg="undo custSel addSld modSld">
      <pc:chgData name="Chandana SRRao" userId="a0fc927ff39d3dc5" providerId="LiveId" clId="{1F0CE09B-2541-4ECF-A033-B3596F1ADA28}" dt="2025-04-27T08:56:40.933" v="275" actId="20577"/>
      <pc:docMkLst>
        <pc:docMk/>
      </pc:docMkLst>
      <pc:sldChg chg="modSp new mod">
        <pc:chgData name="Chandana SRRao" userId="a0fc927ff39d3dc5" providerId="LiveId" clId="{1F0CE09B-2541-4ECF-A033-B3596F1ADA28}" dt="2025-04-27T08:55:53.501" v="259"/>
        <pc:sldMkLst>
          <pc:docMk/>
          <pc:sldMk cId="590301232" sldId="256"/>
        </pc:sldMkLst>
        <pc:spChg chg="mod">
          <ac:chgData name="Chandana SRRao" userId="a0fc927ff39d3dc5" providerId="LiveId" clId="{1F0CE09B-2541-4ECF-A033-B3596F1ADA28}" dt="2025-04-27T08:55:53.501" v="259"/>
          <ac:spMkLst>
            <pc:docMk/>
            <pc:sldMk cId="590301232" sldId="256"/>
            <ac:spMk id="2" creationId="{EFB9AD73-004C-7372-07FF-D7B95C4CD1D2}"/>
          </ac:spMkLst>
        </pc:spChg>
        <pc:spChg chg="mod">
          <ac:chgData name="Chandana SRRao" userId="a0fc927ff39d3dc5" providerId="LiveId" clId="{1F0CE09B-2541-4ECF-A033-B3596F1ADA28}" dt="2025-04-27T08:55:53.501" v="259"/>
          <ac:spMkLst>
            <pc:docMk/>
            <pc:sldMk cId="590301232" sldId="256"/>
            <ac:spMk id="3" creationId="{56BE5D1B-EDA4-73DB-85D6-EAED5B59EA21}"/>
          </ac:spMkLst>
        </pc:spChg>
      </pc:sldChg>
      <pc:sldChg chg="addSp delSp modSp new mod">
        <pc:chgData name="Chandana SRRao" userId="a0fc927ff39d3dc5" providerId="LiveId" clId="{1F0CE09B-2541-4ECF-A033-B3596F1ADA28}" dt="2025-04-27T08:55:53.640" v="262" actId="27636"/>
        <pc:sldMkLst>
          <pc:docMk/>
          <pc:sldMk cId="2973144760" sldId="257"/>
        </pc:sldMkLst>
        <pc:spChg chg="mod">
          <ac:chgData name="Chandana SRRao" userId="a0fc927ff39d3dc5" providerId="LiveId" clId="{1F0CE09B-2541-4ECF-A033-B3596F1ADA28}" dt="2025-04-27T08:55:53.640" v="262" actId="27636"/>
          <ac:spMkLst>
            <pc:docMk/>
            <pc:sldMk cId="2973144760" sldId="257"/>
            <ac:spMk id="2" creationId="{2676038A-847C-3C60-85D5-21189EC6C580}"/>
          </ac:spMkLst>
        </pc:spChg>
        <pc:spChg chg="add del mod">
          <ac:chgData name="Chandana SRRao" userId="a0fc927ff39d3dc5" providerId="LiveId" clId="{1F0CE09B-2541-4ECF-A033-B3596F1ADA28}" dt="2025-04-27T08:55:53.501" v="259"/>
          <ac:spMkLst>
            <pc:docMk/>
            <pc:sldMk cId="2973144760" sldId="257"/>
            <ac:spMk id="3" creationId="{4919C173-3C75-8444-EBCC-9CFC33AE260B}"/>
          </ac:spMkLst>
        </pc:spChg>
        <pc:spChg chg="add mod">
          <ac:chgData name="Chandana SRRao" userId="a0fc927ff39d3dc5" providerId="LiveId" clId="{1F0CE09B-2541-4ECF-A033-B3596F1ADA28}" dt="2025-04-27T08:43:48.968" v="17"/>
          <ac:spMkLst>
            <pc:docMk/>
            <pc:sldMk cId="2973144760" sldId="257"/>
            <ac:spMk id="4" creationId="{7E885554-F362-9FEE-451C-5BFB818852E1}"/>
          </ac:spMkLst>
        </pc:spChg>
      </pc:sldChg>
      <pc:sldChg chg="modSp new mod">
        <pc:chgData name="Chandana SRRao" userId="a0fc927ff39d3dc5" providerId="LiveId" clId="{1F0CE09B-2541-4ECF-A033-B3596F1ADA28}" dt="2025-04-27T08:56:40.933" v="275" actId="20577"/>
        <pc:sldMkLst>
          <pc:docMk/>
          <pc:sldMk cId="1738244666" sldId="258"/>
        </pc:sldMkLst>
        <pc:spChg chg="mod">
          <ac:chgData name="Chandana SRRao" userId="a0fc927ff39d3dc5" providerId="LiveId" clId="{1F0CE09B-2541-4ECF-A033-B3596F1ADA28}" dt="2025-04-27T08:48:15.416" v="158" actId="207"/>
          <ac:spMkLst>
            <pc:docMk/>
            <pc:sldMk cId="1738244666" sldId="258"/>
            <ac:spMk id="2" creationId="{B7DC48CA-961F-993F-7429-AEEAEDEA702A}"/>
          </ac:spMkLst>
        </pc:spChg>
        <pc:spChg chg="mod">
          <ac:chgData name="Chandana SRRao" userId="a0fc927ff39d3dc5" providerId="LiveId" clId="{1F0CE09B-2541-4ECF-A033-B3596F1ADA28}" dt="2025-04-27T08:56:40.933" v="275" actId="20577"/>
          <ac:spMkLst>
            <pc:docMk/>
            <pc:sldMk cId="1738244666" sldId="258"/>
            <ac:spMk id="3" creationId="{3A1BE7A9-D227-3A4A-9F97-73A25EAB32D8}"/>
          </ac:spMkLst>
        </pc:spChg>
      </pc:sldChg>
      <pc:sldChg chg="addSp delSp modSp new mod">
        <pc:chgData name="Chandana SRRao" userId="a0fc927ff39d3dc5" providerId="LiveId" clId="{1F0CE09B-2541-4ECF-A033-B3596F1ADA28}" dt="2025-04-27T08:55:53.584" v="260" actId="27636"/>
        <pc:sldMkLst>
          <pc:docMk/>
          <pc:sldMk cId="2294856385" sldId="259"/>
        </pc:sldMkLst>
        <pc:spChg chg="mod">
          <ac:chgData name="Chandana SRRao" userId="a0fc927ff39d3dc5" providerId="LiveId" clId="{1F0CE09B-2541-4ECF-A033-B3596F1ADA28}" dt="2025-04-27T08:55:53.584" v="260" actId="27636"/>
          <ac:spMkLst>
            <pc:docMk/>
            <pc:sldMk cId="2294856385" sldId="259"/>
            <ac:spMk id="2" creationId="{B683E6C7-7106-263F-6E82-A16BE629AED8}"/>
          </ac:spMkLst>
        </pc:spChg>
        <pc:spChg chg="add del mod">
          <ac:chgData name="Chandana SRRao" userId="a0fc927ff39d3dc5" providerId="LiveId" clId="{1F0CE09B-2541-4ECF-A033-B3596F1ADA28}" dt="2025-04-27T08:50:19.298" v="200" actId="14100"/>
          <ac:spMkLst>
            <pc:docMk/>
            <pc:sldMk cId="2294856385" sldId="259"/>
            <ac:spMk id="3" creationId="{FAC3774F-6FF7-A209-8390-020563396304}"/>
          </ac:spMkLst>
        </pc:spChg>
        <pc:spChg chg="add mod">
          <ac:chgData name="Chandana SRRao" userId="a0fc927ff39d3dc5" providerId="LiveId" clId="{1F0CE09B-2541-4ECF-A033-B3596F1ADA28}" dt="2025-04-27T08:49:47.554" v="192"/>
          <ac:spMkLst>
            <pc:docMk/>
            <pc:sldMk cId="2294856385" sldId="259"/>
            <ac:spMk id="4" creationId="{5A0357B2-FCC9-FE2A-ECB5-3207FDAF97DE}"/>
          </ac:spMkLst>
        </pc:spChg>
      </pc:sldChg>
      <pc:sldChg chg="modSp new mod">
        <pc:chgData name="Chandana SRRao" userId="a0fc927ff39d3dc5" providerId="LiveId" clId="{1F0CE09B-2541-4ECF-A033-B3596F1ADA28}" dt="2025-04-27T08:55:53.501" v="259"/>
        <pc:sldMkLst>
          <pc:docMk/>
          <pc:sldMk cId="2369483725" sldId="260"/>
        </pc:sldMkLst>
        <pc:spChg chg="mod">
          <ac:chgData name="Chandana SRRao" userId="a0fc927ff39d3dc5" providerId="LiveId" clId="{1F0CE09B-2541-4ECF-A033-B3596F1ADA28}" dt="2025-04-27T08:55:53.501" v="259"/>
          <ac:spMkLst>
            <pc:docMk/>
            <pc:sldMk cId="2369483725" sldId="260"/>
            <ac:spMk id="2" creationId="{7B401805-C3F8-A8DA-8878-CEB3DA39F05B}"/>
          </ac:spMkLst>
        </pc:spChg>
        <pc:spChg chg="mod">
          <ac:chgData name="Chandana SRRao" userId="a0fc927ff39d3dc5" providerId="LiveId" clId="{1F0CE09B-2541-4ECF-A033-B3596F1ADA28}" dt="2025-04-27T08:55:53.501" v="259"/>
          <ac:spMkLst>
            <pc:docMk/>
            <pc:sldMk cId="2369483725" sldId="260"/>
            <ac:spMk id="3" creationId="{6A0B30C2-5DEF-2F36-9E32-2935898770AF}"/>
          </ac:spMkLst>
        </pc:spChg>
      </pc:sldChg>
      <pc:sldChg chg="addSp delSp modSp new mod">
        <pc:chgData name="Chandana SRRao" userId="a0fc927ff39d3dc5" providerId="LiveId" clId="{1F0CE09B-2541-4ECF-A033-B3596F1ADA28}" dt="2025-04-27T08:55:53.614" v="261" actId="27636"/>
        <pc:sldMkLst>
          <pc:docMk/>
          <pc:sldMk cId="977825701" sldId="261"/>
        </pc:sldMkLst>
        <pc:spChg chg="mod">
          <ac:chgData name="Chandana SRRao" userId="a0fc927ff39d3dc5" providerId="LiveId" clId="{1F0CE09B-2541-4ECF-A033-B3596F1ADA28}" dt="2025-04-27T08:55:53.614" v="261" actId="27636"/>
          <ac:spMkLst>
            <pc:docMk/>
            <pc:sldMk cId="977825701" sldId="261"/>
            <ac:spMk id="2" creationId="{9CD7ECE0-8458-3A04-3E39-75C416A9A450}"/>
          </ac:spMkLst>
        </pc:spChg>
        <pc:spChg chg="add del mod">
          <ac:chgData name="Chandana SRRao" userId="a0fc927ff39d3dc5" providerId="LiveId" clId="{1F0CE09B-2541-4ECF-A033-B3596F1ADA28}" dt="2025-04-27T08:55:53.501" v="259"/>
          <ac:spMkLst>
            <pc:docMk/>
            <pc:sldMk cId="977825701" sldId="261"/>
            <ac:spMk id="3" creationId="{E7C07F9A-C520-20D6-A919-D71C8A9E164E}"/>
          </ac:spMkLst>
        </pc:spChg>
        <pc:spChg chg="add mod">
          <ac:chgData name="Chandana SRRao" userId="a0fc927ff39d3dc5" providerId="LiveId" clId="{1F0CE09B-2541-4ECF-A033-B3596F1ADA28}" dt="2025-04-27T08:52:09.471" v="223"/>
          <ac:spMkLst>
            <pc:docMk/>
            <pc:sldMk cId="977825701" sldId="261"/>
            <ac:spMk id="4" creationId="{E1B2288D-5FF2-83B1-3669-75B08E542A4C}"/>
          </ac:spMkLst>
        </pc:spChg>
      </pc:sldChg>
      <pc:sldChg chg="modSp new mod">
        <pc:chgData name="Chandana SRRao" userId="a0fc927ff39d3dc5" providerId="LiveId" clId="{1F0CE09B-2541-4ECF-A033-B3596F1ADA28}" dt="2025-04-27T08:55:53.501" v="259"/>
        <pc:sldMkLst>
          <pc:docMk/>
          <pc:sldMk cId="228949526" sldId="262"/>
        </pc:sldMkLst>
        <pc:spChg chg="mod">
          <ac:chgData name="Chandana SRRao" userId="a0fc927ff39d3dc5" providerId="LiveId" clId="{1F0CE09B-2541-4ECF-A033-B3596F1ADA28}" dt="2025-04-27T08:55:53.501" v="259"/>
          <ac:spMkLst>
            <pc:docMk/>
            <pc:sldMk cId="228949526" sldId="262"/>
            <ac:spMk id="2" creationId="{B896C223-1923-0B82-0358-FF5626039AEB}"/>
          </ac:spMkLst>
        </pc:spChg>
        <pc:spChg chg="mod">
          <ac:chgData name="Chandana SRRao" userId="a0fc927ff39d3dc5" providerId="LiveId" clId="{1F0CE09B-2541-4ECF-A033-B3596F1ADA28}" dt="2025-04-27T08:55:53.501" v="259"/>
          <ac:spMkLst>
            <pc:docMk/>
            <pc:sldMk cId="228949526" sldId="262"/>
            <ac:spMk id="3" creationId="{9CDDD0C4-2A31-8765-3CDC-27A543A3FDDA}"/>
          </ac:spMkLst>
        </pc:spChg>
      </pc:sldChg>
      <pc:sldChg chg="delSp modSp new mod">
        <pc:chgData name="Chandana SRRao" userId="a0fc927ff39d3dc5" providerId="LiveId" clId="{1F0CE09B-2541-4ECF-A033-B3596F1ADA28}" dt="2025-04-27T08:54:40.268" v="248" actId="207"/>
        <pc:sldMkLst>
          <pc:docMk/>
          <pc:sldMk cId="1035189267" sldId="263"/>
        </pc:sldMkLst>
        <pc:spChg chg="mod">
          <ac:chgData name="Chandana SRRao" userId="a0fc927ff39d3dc5" providerId="LiveId" clId="{1F0CE09B-2541-4ECF-A033-B3596F1ADA28}" dt="2025-04-27T08:54:40.268" v="248" actId="207"/>
          <ac:spMkLst>
            <pc:docMk/>
            <pc:sldMk cId="1035189267" sldId="263"/>
            <ac:spMk id="2" creationId="{51538CAE-FE29-1A1B-6C31-F6F8F7AC54F5}"/>
          </ac:spMkLst>
        </pc:spChg>
        <pc:spChg chg="del">
          <ac:chgData name="Chandana SRRao" userId="a0fc927ff39d3dc5" providerId="LiveId" clId="{1F0CE09B-2541-4ECF-A033-B3596F1ADA28}" dt="2025-04-27T08:54:18.631" v="242" actId="478"/>
          <ac:spMkLst>
            <pc:docMk/>
            <pc:sldMk cId="1035189267" sldId="263"/>
            <ac:spMk id="3" creationId="{044A2E2B-752C-F301-BB4B-4454A286FFD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760FB-3895-4FB6-9BED-E4487EDB8B60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96C6-9FB8-4C09-A474-B07BF7CA08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830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760FB-3895-4FB6-9BED-E4487EDB8B60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96C6-9FB8-4C09-A474-B07BF7CA08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9269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760FB-3895-4FB6-9BED-E4487EDB8B60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96C6-9FB8-4C09-A474-B07BF7CA08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5028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760FB-3895-4FB6-9BED-E4487EDB8B60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96C6-9FB8-4C09-A474-B07BF7CA0854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746779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760FB-3895-4FB6-9BED-E4487EDB8B60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96C6-9FB8-4C09-A474-B07BF7CA08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04931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760FB-3895-4FB6-9BED-E4487EDB8B60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96C6-9FB8-4C09-A474-B07BF7CA08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0986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760FB-3895-4FB6-9BED-E4487EDB8B60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96C6-9FB8-4C09-A474-B07BF7CA08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73107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760FB-3895-4FB6-9BED-E4487EDB8B60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96C6-9FB8-4C09-A474-B07BF7CA08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00797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760FB-3895-4FB6-9BED-E4487EDB8B60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96C6-9FB8-4C09-A474-B07BF7CA08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7436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760FB-3895-4FB6-9BED-E4487EDB8B60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96C6-9FB8-4C09-A474-B07BF7CA08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2237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760FB-3895-4FB6-9BED-E4487EDB8B60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96C6-9FB8-4C09-A474-B07BF7CA08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421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760FB-3895-4FB6-9BED-E4487EDB8B60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96C6-9FB8-4C09-A474-B07BF7CA08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9684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760FB-3895-4FB6-9BED-E4487EDB8B60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96C6-9FB8-4C09-A474-B07BF7CA08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1301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760FB-3895-4FB6-9BED-E4487EDB8B60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96C6-9FB8-4C09-A474-B07BF7CA08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6141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760FB-3895-4FB6-9BED-E4487EDB8B60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96C6-9FB8-4C09-A474-B07BF7CA08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5849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760FB-3895-4FB6-9BED-E4487EDB8B60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96C6-9FB8-4C09-A474-B07BF7CA08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8463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760FB-3895-4FB6-9BED-E4487EDB8B60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96C6-9FB8-4C09-A474-B07BF7CA08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8457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BA760FB-3895-4FB6-9BED-E4487EDB8B60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696C6-9FB8-4C09-A474-B07BF7CA08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50766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9AD73-004C-7372-07FF-D7B95C4CD1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3399FF"/>
                </a:solidFill>
              </a:rPr>
              <a:t>Global Superstore Sales Analysis: Trends, Growth &amp; Opportunities</a:t>
            </a:r>
            <a:endParaRPr lang="en-IN" sz="4000" b="1" dirty="0">
              <a:solidFill>
                <a:srgbClr val="3399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BE5D1B-EDA4-73DB-85D6-EAED5B59EA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5050"/>
                </a:solidFill>
              </a:rPr>
              <a:t>Sales, Profit, Customer Segments, and Regional Insights</a:t>
            </a:r>
            <a:br>
              <a:rPr lang="en-US" dirty="0">
                <a:solidFill>
                  <a:srgbClr val="FF5050"/>
                </a:solidFill>
              </a:rPr>
            </a:br>
            <a:endParaRPr lang="en-IN" dirty="0">
              <a:solidFill>
                <a:srgbClr val="FF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0301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6038A-847C-3C60-85D5-21189EC6C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>
                <a:solidFill>
                  <a:srgbClr val="3399FF"/>
                </a:solidFill>
              </a:rPr>
              <a:t>Key Business Metrics</a:t>
            </a:r>
            <a:br>
              <a:rPr lang="en-IN" sz="3600" b="1" dirty="0">
                <a:solidFill>
                  <a:srgbClr val="3399FF"/>
                </a:solidFill>
              </a:rPr>
            </a:br>
            <a:endParaRPr lang="en-IN" sz="3600" b="1" dirty="0">
              <a:solidFill>
                <a:srgbClr val="3399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9C173-3C75-8444-EBCC-9CFC33AE26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Total Sales: $12.6M</a:t>
            </a:r>
          </a:p>
          <a:p>
            <a:r>
              <a:rPr lang="en-US" sz="2400" dirty="0"/>
              <a:t>Total Profit: $1.5M</a:t>
            </a:r>
          </a:p>
          <a:p>
            <a:r>
              <a:rPr lang="en-US" sz="2400" dirty="0"/>
              <a:t>Profit Margin: 11.6%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Insight: Strong overall sales with a moderate profit margin; potential areas for margin improvement.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973144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C48CA-961F-993F-7429-AEEAEDEA7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7094"/>
          </a:xfrm>
        </p:spPr>
        <p:txBody>
          <a:bodyPr>
            <a:normAutofit fontScale="90000"/>
          </a:bodyPr>
          <a:lstStyle/>
          <a:p>
            <a:r>
              <a:rPr lang="en-IN" sz="3600" b="1" dirty="0">
                <a:solidFill>
                  <a:srgbClr val="3399FF"/>
                </a:solidFill>
              </a:rPr>
              <a:t>Customer Segments Performance</a:t>
            </a:r>
            <a:br>
              <a:rPr lang="en-IN" sz="3600" b="1" dirty="0">
                <a:solidFill>
                  <a:srgbClr val="3399FF"/>
                </a:solidFill>
              </a:rPr>
            </a:br>
            <a:endParaRPr lang="en-IN" sz="3600" b="1" dirty="0">
              <a:solidFill>
                <a:srgbClr val="3399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BE7A9-D227-3A4A-9F97-73A25EAB32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63562"/>
            <a:ext cx="10515600" cy="521340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/>
              <a:t> 1.  Consumer Segment:</a:t>
            </a:r>
          </a:p>
          <a:p>
            <a:pPr marL="0" indent="0">
              <a:buNone/>
            </a:pPr>
            <a:r>
              <a:rPr lang="en-US" sz="2400" dirty="0"/>
              <a:t>         a) Sales: $2.45M</a:t>
            </a:r>
          </a:p>
          <a:p>
            <a:pPr marL="0" indent="0">
              <a:buNone/>
            </a:pPr>
            <a:r>
              <a:rPr lang="en-US" sz="2400" dirty="0"/>
              <a:t>         b) Profit: $342.45K</a:t>
            </a:r>
          </a:p>
          <a:p>
            <a:pPr marL="0" indent="0">
              <a:buNone/>
            </a:pPr>
            <a:r>
              <a:rPr lang="en-US" sz="2400" dirty="0"/>
              <a:t> 2.  Corporate Segment:</a:t>
            </a:r>
          </a:p>
          <a:p>
            <a:pPr marL="0" indent="0">
              <a:buNone/>
            </a:pPr>
            <a:r>
              <a:rPr lang="en-US" sz="2400" dirty="0"/>
              <a:t>          a) Sales: $1.42M</a:t>
            </a:r>
          </a:p>
          <a:p>
            <a:pPr marL="0" indent="0">
              <a:buNone/>
            </a:pPr>
            <a:r>
              <a:rPr lang="en-US" sz="2400" dirty="0"/>
              <a:t>          b) Profit: $189.90K</a:t>
            </a:r>
          </a:p>
          <a:p>
            <a:pPr marL="0" indent="0">
              <a:buNone/>
            </a:pPr>
            <a:r>
              <a:rPr lang="en-US" sz="2400" dirty="0"/>
              <a:t>  3. Home Office Segment:</a:t>
            </a:r>
          </a:p>
          <a:p>
            <a:pPr marL="0" indent="0">
              <a:buNone/>
            </a:pPr>
            <a:r>
              <a:rPr lang="en-US" sz="2400" dirty="0"/>
              <a:t>          a) Sales: $0.90M</a:t>
            </a:r>
          </a:p>
          <a:p>
            <a:pPr marL="0" indent="0">
              <a:buNone/>
            </a:pPr>
            <a:r>
              <a:rPr lang="en-US" sz="2400" dirty="0"/>
              <a:t>          b) Profit: $131.44K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Insight: Consumer segment leads both in sales and profitability, suggesting it is the primary business driver.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738244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3E6C7-7106-263F-6E82-A16BE629A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3399FF"/>
                </a:solidFill>
              </a:rPr>
              <a:t>Sales and Profit Growth Over Time</a:t>
            </a:r>
            <a:br>
              <a:rPr lang="en-US" sz="3600" b="1" dirty="0">
                <a:solidFill>
                  <a:srgbClr val="3399FF"/>
                </a:solidFill>
              </a:rPr>
            </a:br>
            <a:endParaRPr lang="en-IN" sz="3600" b="1" dirty="0">
              <a:solidFill>
                <a:srgbClr val="3399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3774F-6FF7-A209-8390-0205633963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2994"/>
            <a:ext cx="10515600" cy="4593969"/>
          </a:xfrm>
        </p:spPr>
        <p:txBody>
          <a:bodyPr>
            <a:normAutofit/>
          </a:bodyPr>
          <a:lstStyle/>
          <a:p>
            <a:r>
              <a:rPr lang="en-US" sz="2400" dirty="0"/>
              <a:t>Consistent positive YoY growth between 2012-2014.</a:t>
            </a:r>
          </a:p>
          <a:p>
            <a:r>
              <a:rPr lang="en-US" sz="2400" dirty="0"/>
              <a:t>Average YoY Growth: ~22%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Insight: Growth trend remains strong but shows slight dip after 2013; suggests need for strategy review to sustain momentum.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294856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01805-C3F8-A8DA-8878-CEB3DA39F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3399FF"/>
                </a:solidFill>
              </a:rPr>
              <a:t>Geographic Performance: Top vs Underperformers</a:t>
            </a:r>
            <a:br>
              <a:rPr lang="en-US" sz="3600" b="1" dirty="0">
                <a:solidFill>
                  <a:srgbClr val="3399FF"/>
                </a:solidFill>
              </a:rPr>
            </a:br>
            <a:endParaRPr lang="en-IN" sz="3600" b="1" dirty="0">
              <a:solidFill>
                <a:srgbClr val="3399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B30C2-5DEF-2F36-9E32-2935898770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Top Countries: United States, Australia, France</a:t>
            </a:r>
          </a:p>
          <a:p>
            <a:r>
              <a:rPr lang="en-US" sz="2400" dirty="0"/>
              <a:t>Underperforming Countries: United Kingdom, Indonesia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Insight: Focus on strengthening strategies in underperforming regions to balance global performance.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369483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7ECE0-8458-3A04-3E39-75C416A9A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3399FF"/>
                </a:solidFill>
              </a:rPr>
              <a:t>World Map - Sales &amp; Profit Visualization</a:t>
            </a:r>
            <a:br>
              <a:rPr lang="en-US" sz="3600" b="1" dirty="0">
                <a:solidFill>
                  <a:srgbClr val="3399FF"/>
                </a:solidFill>
              </a:rPr>
            </a:br>
            <a:endParaRPr lang="en-IN" sz="3600" b="1" dirty="0">
              <a:solidFill>
                <a:srgbClr val="3399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07F9A-C520-20D6-A919-D71C8A9E16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Bubble Size: Sales </a:t>
            </a:r>
          </a:p>
          <a:p>
            <a:r>
              <a:rPr lang="en-US" sz="2400" dirty="0"/>
              <a:t>Volume Color: Profitability (Green for profit, Red for loss)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Insight: Clear visual identification of high-opportunity and underperforming markets; key to global strategy refinement.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977825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6C223-1923-0B82-0358-FF5626039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>
                <a:solidFill>
                  <a:srgbClr val="3399FF"/>
                </a:solidFill>
              </a:rPr>
              <a:t>Strategic Takeaways</a:t>
            </a:r>
            <a:endParaRPr lang="en-IN" sz="3600" dirty="0">
              <a:solidFill>
                <a:srgbClr val="3399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DD0C4-2A31-8765-3CDC-27A543A3FD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Consumer segment is a major revenue and profit driver.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YoY growth is strong but needs close monitoring.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Regional disparities highlight the opportunity for targeted strategies.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Actionable next steps: Increase margin efficiency, strengthen presence in weaker regions, and maintain focus on high-growth segments.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28949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38CAE-FE29-1A1B-6C31-F6F8F7AC5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9806"/>
            <a:ext cx="10515600" cy="4168878"/>
          </a:xfrm>
        </p:spPr>
        <p:txBody>
          <a:bodyPr/>
          <a:lstStyle/>
          <a:p>
            <a:pPr algn="ctr"/>
            <a:r>
              <a:rPr lang="en-IN" b="1" dirty="0">
                <a:solidFill>
                  <a:srgbClr val="3399FF"/>
                </a:solidFill>
              </a:rPr>
              <a:t>Thank you</a:t>
            </a:r>
            <a:br>
              <a:rPr lang="en-IN" dirty="0">
                <a:solidFill>
                  <a:srgbClr val="3399FF"/>
                </a:solidFill>
              </a:rPr>
            </a:br>
            <a:endParaRPr lang="en-IN" dirty="0">
              <a:solidFill>
                <a:srgbClr val="3399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51892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</TotalTime>
  <Words>317</Words>
  <Application>Microsoft Office PowerPoint</Application>
  <PresentationFormat>Widescreen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</vt:lpstr>
      <vt:lpstr>Global Superstore Sales Analysis: Trends, Growth &amp; Opportunities</vt:lpstr>
      <vt:lpstr>Key Business Metrics </vt:lpstr>
      <vt:lpstr>Customer Segments Performance </vt:lpstr>
      <vt:lpstr>Sales and Profit Growth Over Time </vt:lpstr>
      <vt:lpstr>Geographic Performance: Top vs Underperformers </vt:lpstr>
      <vt:lpstr>World Map - Sales &amp; Profit Visualization </vt:lpstr>
      <vt:lpstr>Strategic Takeaways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Chandana SRRao</dc:creator>
  <cp:lastModifiedBy>Chandana SRRao</cp:lastModifiedBy>
  <cp:revision>1</cp:revision>
  <dcterms:created xsi:type="dcterms:W3CDTF">2025-04-27T08:41:06Z</dcterms:created>
  <dcterms:modified xsi:type="dcterms:W3CDTF">2025-04-27T08:56:47Z</dcterms:modified>
</cp:coreProperties>
</file>