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5277" y="2326369"/>
            <a:ext cx="796081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1819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Apache Spark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097384" y="614794"/>
            <a:ext cx="16938224" cy="129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b="true">
                <a:solidFill>
                  <a:srgbClr val="1819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Engineering Boot Camp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0334" y="5694909"/>
            <a:ext cx="10271167" cy="4387563"/>
          </a:xfrm>
          <a:custGeom>
            <a:avLst/>
            <a:gdLst/>
            <a:ahLst/>
            <a:cxnLst/>
            <a:rect r="r" b="b" t="t" l="l"/>
            <a:pathLst>
              <a:path h="4387563" w="10271167">
                <a:moveTo>
                  <a:pt x="0" y="0"/>
                </a:moveTo>
                <a:lnTo>
                  <a:pt x="10271167" y="0"/>
                </a:lnTo>
                <a:lnTo>
                  <a:pt x="10271167" y="4387563"/>
                </a:lnTo>
                <a:lnTo>
                  <a:pt x="0" y="4387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32" r="0" b="-223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40338"/>
            <a:ext cx="10467380" cy="82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2"/>
              </a:lnSpc>
              <a:spcBef>
                <a:spcPct val="0"/>
              </a:spcBef>
            </a:pPr>
            <a:r>
              <a:rPr lang="en-US" b="true" sz="49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makes Spark so exceptional?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5274" y="1765739"/>
            <a:ext cx="14063737" cy="41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839" indent="-323419" lvl="1">
              <a:lnSpc>
                <a:spcPts val="4194"/>
              </a:lnSpc>
              <a:buAutoNum type="arabicPeriod" startAt="1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Spee</a:t>
            </a: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and efficiency:</a:t>
            </a:r>
          </a:p>
          <a:p>
            <a:pPr algn="l" marL="1293677" indent="-431226" lvl="2">
              <a:lnSpc>
                <a:spcPts val="4194"/>
              </a:lnSpc>
              <a:buFont typeface="Arial"/>
              <a:buChar char="⚬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Spark leverages RAM for lightning-fast operations.</a:t>
            </a:r>
          </a:p>
          <a:p>
            <a:pPr algn="l" marL="1293677" indent="-431226" lvl="2">
              <a:lnSpc>
                <a:spcPts val="4194"/>
              </a:lnSpc>
              <a:buFont typeface="Arial"/>
              <a:buChar char="⚬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only writes to disk when absolutely necessary (operation spilling).</a:t>
            </a:r>
          </a:p>
          <a:p>
            <a:pPr algn="l" marL="1293677" indent="-431226" lvl="2">
              <a:lnSpc>
                <a:spcPts val="4194"/>
              </a:lnSpc>
              <a:buFont typeface="Arial"/>
              <a:buChar char="⚬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Unlike Hive or MapReduce, it minimizes bottlenecks.</a:t>
            </a:r>
          </a:p>
          <a:p>
            <a:pPr algn="l" marL="646839" indent="-323419" lvl="1">
              <a:lnSpc>
                <a:spcPts val="4194"/>
              </a:lnSpc>
              <a:buAutoNum type="arabicPeriod" startAt="1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Storage agnostic:</a:t>
            </a:r>
          </a:p>
          <a:p>
            <a:pPr algn="l" marL="1293677" indent="-431226" lvl="2">
              <a:lnSpc>
                <a:spcPts val="4194"/>
              </a:lnSpc>
              <a:buFont typeface="Arial"/>
              <a:buChar char="⚬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Read data from anywhere: relational databases, MongoDB, data lakes.</a:t>
            </a:r>
          </a:p>
          <a:p>
            <a:pPr algn="l" marL="1293677" indent="-431226" lvl="2">
              <a:lnSpc>
                <a:spcPts val="4194"/>
              </a:lnSpc>
              <a:buFont typeface="Arial"/>
              <a:buChar char="⚬"/>
            </a:pPr>
            <a:r>
              <a:rPr lang="en-US" sz="299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decouples storage and compute, making it highly flexible.</a:t>
            </a:r>
          </a:p>
          <a:p>
            <a:pPr algn="l">
              <a:lnSpc>
                <a:spcPts val="419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025" y="1179642"/>
            <a:ext cx="14031587" cy="943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1200" indent="-230600" lvl="1">
              <a:lnSpc>
                <a:spcPts val="2990"/>
              </a:lnSpc>
              <a:buAutoNum type="arabicPeriod" startAt="1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Plan</a:t>
            </a:r>
          </a:p>
          <a:p>
            <a:pPr algn="l" marL="922399" indent="-307466" lvl="2">
              <a:lnSpc>
                <a:spcPts val="2990"/>
              </a:lnSpc>
              <a:buFont typeface="Arial"/>
              <a:buChar char="⚬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Spark uses lazy evaluation, executing only when an action (e.g., count(), show()) is triggered.</a:t>
            </a:r>
          </a:p>
          <a:p>
            <a:pPr algn="l" marL="922399" indent="-307466" lvl="2">
              <a:lnSpc>
                <a:spcPts val="2990"/>
              </a:lnSpc>
              <a:buFont typeface="Arial"/>
              <a:buChar char="⚬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Steps: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Creates an internal logical plan.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</a:t>
            </a: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imizes the plan for efficient execution.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Executes the plan when an action is called.</a:t>
            </a:r>
          </a:p>
          <a:p>
            <a:pPr algn="l" marL="461200" indent="-230600" lvl="1">
              <a:lnSpc>
                <a:spcPts val="2990"/>
              </a:lnSpc>
              <a:buAutoNum type="arabicPeriod" startAt="1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Driver</a:t>
            </a:r>
          </a:p>
          <a:p>
            <a:pPr algn="l" marL="922399" indent="-307466" lvl="2">
              <a:lnSpc>
                <a:spcPts val="2990"/>
              </a:lnSpc>
              <a:buFont typeface="Arial"/>
              <a:buChar char="⚬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Orchestrates the job by: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Reading the plan and initiating jobs.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Distributing tasks to executors.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Monitoring task progress and rescheduling failures.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Collecting final results.</a:t>
            </a:r>
          </a:p>
          <a:p>
            <a:pPr algn="l" marL="922399" indent="-307466" lvl="2">
              <a:lnSpc>
                <a:spcPts val="2990"/>
              </a:lnSpc>
              <a:buFont typeface="Arial"/>
              <a:buChar char="⚬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Settings: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spark.driver.memory:</a:t>
            </a: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Adjust for large jobs to avoid OOM errors.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park.driver.memoryOverheadFactor:</a:t>
            </a: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Reserve extra memory for non-heap tasks.</a:t>
            </a:r>
          </a:p>
          <a:p>
            <a:pPr algn="l" marL="461200" indent="-230600" lvl="1">
              <a:lnSpc>
                <a:spcPts val="2990"/>
              </a:lnSpc>
              <a:buAutoNum type="arabicPeriod" startAt="1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Executors</a:t>
            </a:r>
          </a:p>
          <a:p>
            <a:pPr algn="l" marL="922399" indent="-307466" lvl="2">
              <a:lnSpc>
                <a:spcPts val="2990"/>
              </a:lnSpc>
              <a:buFont typeface="Arial"/>
              <a:buChar char="⚬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 the heavy lifting by: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Executing tasks (e.g., filtering, mapping, reducing).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Writing intermediate results to disk or memory.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Reporting task status to the driver.</a:t>
            </a:r>
          </a:p>
          <a:p>
            <a:pPr algn="l" marL="922399" indent="-307466" lvl="2">
              <a:lnSpc>
                <a:spcPts val="2990"/>
              </a:lnSpc>
              <a:buFont typeface="Arial"/>
              <a:buChar char="⚬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Settings: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spark.executor.memory: </a:t>
            </a: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Prevent disk spilling with sufficient memory.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spark.executor.cores:</a:t>
            </a: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Parallel tasks per executor (default = 4).</a:t>
            </a:r>
          </a:p>
          <a:p>
            <a:pPr algn="l" marL="1383599" indent="-345900" lvl="3">
              <a:lnSpc>
                <a:spcPts val="2990"/>
              </a:lnSpc>
              <a:buFont typeface="Arial"/>
              <a:buChar char="￭"/>
            </a:pPr>
            <a:r>
              <a:rPr lang="en-US" b="true" sz="21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spark.executor.memoryOverheadFactor: </a:t>
            </a:r>
            <a:r>
              <a:rPr lang="en-US" sz="21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 for complex UDFs.</a:t>
            </a:r>
          </a:p>
          <a:p>
            <a:pPr algn="l">
              <a:lnSpc>
                <a:spcPts val="437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19025" y="316244"/>
            <a:ext cx="7583590" cy="71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does Spark operate?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4802" y="1497641"/>
          <a:ext cx="16003266" cy="8896350"/>
        </p:xfrm>
        <a:graphic>
          <a:graphicData uri="http://schemas.openxmlformats.org/drawingml/2006/table">
            <a:tbl>
              <a:tblPr/>
              <a:tblGrid>
                <a:gridCol w="4000817"/>
                <a:gridCol w="4000817"/>
                <a:gridCol w="4000817"/>
                <a:gridCol w="4000817"/>
              </a:tblGrid>
              <a:tr h="20375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Join 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en-US" sz="2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When to Use</a:t>
                      </a:r>
                    </a:p>
                    <a:p>
                      <a:pPr algn="ctr">
                        <a:lnSpc>
                          <a:spcPts val="40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Key Characteristics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Performance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4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Shuffle Sort-Merge Join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Joining </a:t>
                      </a:r>
                      <a:r>
                        <a:rPr lang="en-US" sz="19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two large datasets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 Requires shuffle and sorting on both sides 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 Can handle large datasets but is the </a:t>
                      </a:r>
                      <a:r>
                        <a:rPr lang="en-US" sz="19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least performant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Low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: High shuffle cost and processing time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7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Broadcast Hash Join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When </a:t>
                      </a:r>
                      <a:r>
                        <a:rPr lang="en-US" sz="19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one side of the join is small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 Avoids shuffle by broadcasting the smaller dataset 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 Executes in-memory for faster lookups</a:t>
                      </a:r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High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: Efficient for small-to-medium datasets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427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Bucket Join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When datasets are </a:t>
                      </a: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pre-bucketed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on join keys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 Avoids shuffle if bucket counts are multiples 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- Requires preprocessing with aligned buckets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High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: Effective for large pre-bucketed datasets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54802" y="445459"/>
            <a:ext cx="12515106" cy="105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Different Types of Joins in Spark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00082"/>
            <a:ext cx="6274519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Spark Reads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5485" y="1554483"/>
            <a:ext cx="17676763" cy="811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670" indent="-333835" lvl="1">
              <a:lnSpc>
                <a:spcPts val="4329"/>
              </a:lnSpc>
              <a:buAutoNum type="arabicPeriod" startAt="1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a Data Lake: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Delta Lake:</a:t>
            </a: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storage layer providing ACID transactions and schema enforcement.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Apache Iceberg:</a:t>
            </a: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Table format supporting transactional updates and time travel.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Hive Metastore:</a:t>
            </a: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Centralized metadata management for data lakes.</a:t>
            </a:r>
          </a:p>
          <a:p>
            <a:pPr algn="l" marL="667670" indent="-333835" lvl="1">
              <a:lnSpc>
                <a:spcPts val="4329"/>
              </a:lnSpc>
              <a:buAutoNum type="arabicPeriod" startAt="1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an RDBMS: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Examples:</a:t>
            </a: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Postgres, Oracle, etc.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Spark reads from relational databases via JDBC connectors.</a:t>
            </a:r>
          </a:p>
          <a:p>
            <a:pPr algn="l" marL="667670" indent="-333835" lvl="1">
              <a:lnSpc>
                <a:spcPts val="4329"/>
              </a:lnSpc>
              <a:buAutoNum type="arabicPeriod" startAt="1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an API: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 API Calls:</a:t>
            </a:r>
          </a:p>
          <a:p>
            <a:pPr algn="l" marL="2003011" indent="-500753" lvl="3">
              <a:lnSpc>
                <a:spcPts val="4329"/>
              </a:lnSpc>
              <a:buFont typeface="Arial"/>
              <a:buChar char="￭"/>
            </a:pP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Spark can make REST API calls and convert responses into datasets.</a:t>
            </a:r>
          </a:p>
          <a:p>
            <a:pPr algn="l" marL="2003011" indent="-500753" lvl="3">
              <a:lnSpc>
                <a:spcPts val="4329"/>
              </a:lnSpc>
              <a:buFont typeface="Arial"/>
              <a:buChar char="￭"/>
            </a:pP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Caution: REST calls usually occur on the driver node, which can create bottlenecks.</a:t>
            </a:r>
          </a:p>
          <a:p>
            <a:pPr algn="l" marL="667670" indent="-333835" lvl="1">
              <a:lnSpc>
                <a:spcPts val="4329"/>
              </a:lnSpc>
              <a:buAutoNum type="arabicPeriod" startAt="1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Flat Files: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b="true" sz="309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Formats:</a:t>
            </a: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CSV, JSON, etc.</a:t>
            </a:r>
          </a:p>
          <a:p>
            <a:pPr algn="l" marL="1335340" indent="-445113" lvl="2">
              <a:lnSpc>
                <a:spcPts val="4329"/>
              </a:lnSpc>
              <a:buFont typeface="Arial"/>
              <a:buChar char="⚬"/>
            </a:pPr>
            <a:r>
              <a:rPr lang="en-US" sz="30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Spark supports direct reading of structured and semi-structured flat files.</a:t>
            </a:r>
          </a:p>
          <a:p>
            <a:pPr algn="l">
              <a:lnSpc>
                <a:spcPts val="432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7796" y="273698"/>
            <a:ext cx="3800326" cy="75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 Shuffle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229" y="1178011"/>
            <a:ext cx="15520670" cy="88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317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 Shuffle good or bad?</a:t>
            </a:r>
          </a:p>
          <a:p>
            <a:pPr algn="l" marL="685022" indent="-342511" lvl="1">
              <a:lnSpc>
                <a:spcPts val="4442"/>
              </a:lnSpc>
              <a:buFont typeface="Arial"/>
              <a:buChar char="•"/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</a:t>
            </a: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d: Handles low-to-medium volumes with ease.</a:t>
            </a:r>
          </a:p>
          <a:p>
            <a:pPr algn="l" marL="685022" indent="-342511" lvl="1">
              <a:lnSpc>
                <a:spcPts val="4442"/>
              </a:lnSpc>
              <a:buFont typeface="Arial"/>
              <a:buChar char="•"/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Bad: At high volumes (&gt;10 TB), it can wreak havoc.</a:t>
            </a:r>
          </a:p>
          <a:p>
            <a:pPr algn="just">
              <a:lnSpc>
                <a:spcPts val="4442"/>
              </a:lnSpc>
            </a:pPr>
            <a:r>
              <a:rPr lang="en-US" b="true" sz="31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minimize shuffle at scale:</a:t>
            </a:r>
          </a:p>
          <a:p>
            <a:pPr algn="just" marL="685022" indent="-342511" lvl="1">
              <a:lnSpc>
                <a:spcPts val="4442"/>
              </a:lnSpc>
              <a:buFont typeface="Arial"/>
              <a:buChar char="•"/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Bucket the data if multiple joins or aggregations are downstream.</a:t>
            </a:r>
          </a:p>
          <a:p>
            <a:pPr algn="just" marL="685022" indent="-342511" lvl="1">
              <a:lnSpc>
                <a:spcPts val="4442"/>
              </a:lnSpc>
              <a:buFont typeface="Arial"/>
              <a:buChar char="•"/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powers of 2 for bucket counts to ensure compatibility.</a:t>
            </a:r>
          </a:p>
          <a:p>
            <a:pPr algn="just">
              <a:lnSpc>
                <a:spcPts val="4442"/>
              </a:lnSpc>
            </a:pPr>
            <a:r>
              <a:rPr lang="en-US" b="true" sz="31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Shuffle Partitions and Parallelism Are Linked</a:t>
            </a:r>
          </a:p>
          <a:p>
            <a:pPr algn="just">
              <a:lnSpc>
                <a:spcPts val="4442"/>
              </a:lnSpc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Shuffle Operations (DataFrames/SQL): 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Higher spark.sql.shuffle.partitions leads to finer-grained parallelism.</a:t>
            </a:r>
          </a:p>
          <a:p>
            <a:pPr algn="just">
              <a:lnSpc>
                <a:spcPts val="4442"/>
              </a:lnSpc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RDD Operations:</a:t>
            </a:r>
          </a:p>
          <a:p>
            <a:pPr algn="just" marL="685022" indent="-342511" lvl="1">
              <a:lnSpc>
                <a:spcPts val="4442"/>
              </a:lnSpc>
              <a:buFont typeface="Arial"/>
              <a:buChar char="•"/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spark.default.parallelism determines the number of partitions unless explicitly overridden.</a:t>
            </a:r>
          </a:p>
          <a:p>
            <a:pPr algn="just">
              <a:lnSpc>
                <a:spcPts val="4442"/>
              </a:lnSpc>
            </a:pP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Relationship Between the Two:</a:t>
            </a:r>
          </a:p>
          <a:p>
            <a:pPr algn="just" marL="685022" indent="-342511" lvl="1">
              <a:lnSpc>
                <a:spcPts val="4442"/>
              </a:lnSpc>
              <a:buFont typeface="Arial"/>
              <a:buChar char="•"/>
            </a:pPr>
            <a:r>
              <a:rPr lang="en-US" b="true" sz="317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spark.sql.shuffle.partitions</a:t>
            </a:r>
            <a:r>
              <a:rPr lang="en-US" sz="31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are specific to DataFrame/SQL API operations.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spark.default.parallelism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used for RDD operations, especially when no shuffle is involved.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63719" y="140434"/>
            <a:ext cx="11473284" cy="6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</a:pPr>
            <a:r>
              <a:rPr lang="en-US" sz="385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Skew in Apache Spark: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9413" y="911543"/>
            <a:ext cx="17082812" cy="924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Identify Skew?</a:t>
            </a:r>
          </a:p>
          <a:p>
            <a:pPr algn="l" marL="626111" indent="-313055" lvl="1">
              <a:lnSpc>
                <a:spcPts val="4060"/>
              </a:lnSpc>
              <a:buAutoNum type="arabicPeriod" startAt="1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</a:t>
            </a: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Job Progress: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Look for stages or tasks stuck at 99% completion for a long time.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Check Spark UI for partitions with unusually high data sizes or task durations.</a:t>
            </a:r>
          </a:p>
          <a:p>
            <a:pPr algn="l" marL="626111" indent="-313055" lvl="1">
              <a:lnSpc>
                <a:spcPts val="4060"/>
              </a:lnSpc>
              <a:buAutoNum type="arabicPeriod" startAt="1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Partition Size Analysis: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Uneven partition sizes in shuffle data indicate skew.</a:t>
            </a:r>
          </a:p>
          <a:p>
            <a:pPr algn="l" marL="626111" indent="-313055" lvl="1">
              <a:lnSpc>
                <a:spcPts val="4060"/>
              </a:lnSpc>
              <a:buAutoNum type="arabicPeriod" startAt="1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Box-and-Whisker Plot: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 data distribution using a box plot to spot outliers with significantly larger partitions.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Handle Skew in Spark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Adaptive Query Execution (AQE)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spark.conf.set("spark.sql.adaptive.enabled", "true")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Salting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a random "salt" value to the skewed key to distribute it across multiple partitions.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Instead of grouping by key, group by key + random_salt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Filter outliers: Handle large skewed data separately.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42367"/>
            <a:ext cx="9518417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Essential Tips for Optimizing Spark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03861"/>
            <a:ext cx="18288000" cy="512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Avoid Overhead in UDFs (User Defined Functions) as they are often slower than Spark's built-in functions due to serialization and deserialization overhead.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Monitor and Debug following with Spark UI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Stage durations and task execution times.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Shuffle write/read sizes.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Skewed partitions.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 Memory Usage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Memory mismanagement can lead to out-of-memory errors or frequent garbage collection.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Adjust executor and driver memory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memory overhead for jobs with complex UDFs or shuffles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9875" y="316244"/>
            <a:ext cx="6747108" cy="71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Spark Output Datasets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9875" y="1559560"/>
            <a:ext cx="18288000" cy="769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Partition Output by Date?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Partitioning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datasets should almost always be </a:t>
            </a: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partitioned by date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ensures efficient query performance and scalability.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Partitioning: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organize data by execution date or other relevant fields for faster access.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practice in big tech to partition large datasets by time dimensions (e.g., year, month, day).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 Partitioning in Big Tech</a:t>
            </a:r>
          </a:p>
          <a:p>
            <a:pPr algn="l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Large-scale data pipelines often write execution data partitioned by a specific field (e.g., date) to optimize for: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Query performance.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retention policies.</a:t>
            </a:r>
          </a:p>
          <a:p>
            <a:pPr algn="l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 in downstream processing.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DAGYTGteZAs</dc:identifier>
  <dcterms:modified xsi:type="dcterms:W3CDTF">2011-08-01T06:04:30Z</dcterms:modified>
  <cp:revision>1</cp:revision>
  <dc:title>Apache Spark Boot_Camp_Notes</dc:title>
</cp:coreProperties>
</file>