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B076-0237-483F-A475-F637CAA6D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738C0-35EB-46A9-9F42-DBA6F8E59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56896-37B0-4C05-8E1B-4FFC3488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93DB-0FA3-4B42-BAF0-E5BF3D36DBED}" type="datetimeFigureOut">
              <a:rPr lang="en-GB" smtClean="0"/>
              <a:t>15/06/2020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56736-8444-48B5-A301-299D53A1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B27A-9924-4490-AD78-DBD8B9BF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C63-9369-4E50-8D62-E0E4BF67A2A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23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300C-02E8-4032-95E4-AB2AC442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05F04-A336-40D9-864E-5EB44CF51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AD919-550B-4382-8D18-4D6A6CCB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93DB-0FA3-4B42-BAF0-E5BF3D36DBED}" type="datetimeFigureOut">
              <a:rPr lang="en-GB" smtClean="0"/>
              <a:t>15/06/2020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431D0-A742-48B2-8A94-5D2DF42C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6852A-FE44-475B-B3CE-C44CFC4D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C63-9369-4E50-8D62-E0E4BF67A2A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98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176E3-A0A5-460D-97A7-B342D6DA8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E631E-43DB-4CDD-8119-AF1A96848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C380C-E25A-457A-B2DF-E8799C97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93DB-0FA3-4B42-BAF0-E5BF3D36DBED}" type="datetimeFigureOut">
              <a:rPr lang="en-GB" smtClean="0"/>
              <a:t>15/06/2020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A91B2-82D5-48AD-A19E-22BE5D96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9BDE9-07D5-4590-9D95-64DDFD7B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C63-9369-4E50-8D62-E0E4BF67A2A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41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866D-8920-4345-9C14-1664776D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1F12-B1B3-4E51-AB86-BA27B92B7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4232A-8315-4B07-94EE-CAA7AF52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93DB-0FA3-4B42-BAF0-E5BF3D36DBED}" type="datetimeFigureOut">
              <a:rPr lang="en-GB" smtClean="0"/>
              <a:t>15/06/2020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77D6-4027-42D0-BD23-6BA3226D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A3F8C-0B20-4192-877A-32A8EAA2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C63-9369-4E50-8D62-E0E4BF67A2A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2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BD4D-DE5D-4AE3-9BE7-327B91E6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2B9E7-A5FF-480E-ABCD-8BDA32FC8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5C3A7-5086-4431-AFA2-6F413530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93DB-0FA3-4B42-BAF0-E5BF3D36DBED}" type="datetimeFigureOut">
              <a:rPr lang="en-GB" smtClean="0"/>
              <a:t>15/06/2020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3D61-0858-4730-B4EB-955CF827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71808-501A-4343-A067-F38D268A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C63-9369-4E50-8D62-E0E4BF67A2A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36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B319-471D-4EA0-9D1F-F8F705E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9ABC7-03A1-4D45-8532-312079B50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0A0FE-4B44-474F-B2BA-842D93415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E495C-36A1-45FD-A6CA-C7F99FC9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93DB-0FA3-4B42-BAF0-E5BF3D36DBED}" type="datetimeFigureOut">
              <a:rPr lang="en-GB" smtClean="0"/>
              <a:t>15/06/2020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67E0-73BC-40B2-8901-AC39A0FF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55514-CB66-41A8-9370-2A4C30D4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C63-9369-4E50-8D62-E0E4BF67A2A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79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64C1-D9B1-41AC-A7BD-D4389CC2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1B29C-13DB-4DE4-BB7D-B7804F4B6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F6C98-4994-490D-9392-3DBF9D2F7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334AA-E7BF-40B9-88AC-EE3D1741A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3CD13-5ED8-4E54-9C17-DEC8E9F0E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8EB60-4E34-406F-9527-98558B74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93DB-0FA3-4B42-BAF0-E5BF3D36DBED}" type="datetimeFigureOut">
              <a:rPr lang="en-GB" smtClean="0"/>
              <a:t>15/06/2020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7CDC2-F971-41EF-92F1-956D7513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887DF-5CD6-49D3-8E78-551D3F31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C63-9369-4E50-8D62-E0E4BF67A2A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52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44EB-40C4-4E5A-A277-E4399332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243D4-44EB-454C-9F80-8D70C4E0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93DB-0FA3-4B42-BAF0-E5BF3D36DBED}" type="datetimeFigureOut">
              <a:rPr lang="en-GB" smtClean="0"/>
              <a:t>15/06/2020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E8865-3DD9-4117-9497-5404A8A1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3B353-8A8B-418D-8A96-F2DC8E8B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C63-9369-4E50-8D62-E0E4BF67A2A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282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DCFF6-76CB-45A2-925C-93F2C99D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93DB-0FA3-4B42-BAF0-E5BF3D36DBED}" type="datetimeFigureOut">
              <a:rPr lang="en-GB" smtClean="0"/>
              <a:t>15/06/2020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E7803-8995-4721-9EB2-B1720E5F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5947A-9991-4491-9DF2-6EA3D107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C63-9369-4E50-8D62-E0E4BF67A2A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07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41B8-2FAF-416E-8707-6B520BB2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A699-1BEB-4D5E-9BE1-B784C5E3A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15F52-8F9C-407A-B8FF-80DF8B067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FBFAD-8B86-4043-BD5E-D59174AC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93DB-0FA3-4B42-BAF0-E5BF3D36DBED}" type="datetimeFigureOut">
              <a:rPr lang="en-GB" smtClean="0"/>
              <a:t>15/06/2020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BD0ED-C756-4D22-9F96-0E362A1E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74066-C76F-459C-A4FE-1F406ECF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C63-9369-4E50-8D62-E0E4BF67A2A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69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3887-A0B6-4EBB-A97E-3255EC8C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2B383-7CD7-4ECC-A2D7-060D80B8F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99981-1134-4A11-AB27-276CEBE92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7E7E4-C2AD-4F02-8B7C-7218CCF5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93DB-0FA3-4B42-BAF0-E5BF3D36DBED}" type="datetimeFigureOut">
              <a:rPr lang="en-GB" smtClean="0"/>
              <a:t>15/06/2020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3133B-F480-41A6-848A-F47B4E00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0B820-ECA3-44DF-908F-034724DA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C63-9369-4E50-8D62-E0E4BF67A2A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11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05AB69-473D-47C1-A2D0-FF18069B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3353F-EB31-45A4-B621-BFAA6BBEC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C56A-0839-42F1-81A4-F2134E56C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A93DB-0FA3-4B42-BAF0-E5BF3D36DBED}" type="datetimeFigureOut">
              <a:rPr lang="en-GB" smtClean="0"/>
              <a:t>15/06/2020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7080D-11E3-4307-9766-795029D5A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34BF3-17DD-448E-9E16-190DC9750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65C63-9369-4E50-8D62-E0E4BF67A2A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88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dan-24" TargetMode="External"/><Relationship Id="rId2" Type="http://schemas.openxmlformats.org/officeDocument/2006/relationships/hyperlink" Target="https://github.com/chandan-24/harperdb-zapi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3S1yzf9FDnk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6FB6F1-825A-4CC9-ACD2-CE11A2DFD558}"/>
              </a:ext>
            </a:extLst>
          </p:cNvPr>
          <p:cNvSpPr txBox="1"/>
          <p:nvPr/>
        </p:nvSpPr>
        <p:spPr>
          <a:xfrm>
            <a:off x="2324098" y="702435"/>
            <a:ext cx="754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/>
              <a:t>HarperDB’s Cloud Hackathon</a:t>
            </a:r>
            <a:endParaRPr lang="en-GB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D9FB0-ADCB-432B-AE79-E7981FE08886}"/>
              </a:ext>
            </a:extLst>
          </p:cNvPr>
          <p:cNvSpPr txBox="1"/>
          <p:nvPr/>
        </p:nvSpPr>
        <p:spPr>
          <a:xfrm>
            <a:off x="1961321" y="2362271"/>
            <a:ext cx="8269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HarperDB Zapier Integration</a:t>
            </a:r>
            <a:endParaRPr lang="en-GB" sz="5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00251-B1E8-4BC6-9BE0-92A53DB37CFB}"/>
              </a:ext>
            </a:extLst>
          </p:cNvPr>
          <p:cNvSpPr txBox="1"/>
          <p:nvPr/>
        </p:nvSpPr>
        <p:spPr>
          <a:xfrm>
            <a:off x="2573945" y="3285601"/>
            <a:ext cx="7044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Connect with 2000+ app in the Zapier platform to automate the workflow</a:t>
            </a:r>
          </a:p>
          <a:p>
            <a:pPr algn="ctr"/>
            <a:r>
              <a:rPr lang="en-IN" i="1" dirty="0">
                <a:hlinkClick r:id="rId2"/>
              </a:rPr>
              <a:t>Project GitHub Link</a:t>
            </a:r>
            <a:endParaRPr lang="en-GB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0EB34-57EE-45F0-ABE9-9D251B4A0650}"/>
              </a:ext>
            </a:extLst>
          </p:cNvPr>
          <p:cNvSpPr txBox="1"/>
          <p:nvPr/>
        </p:nvSpPr>
        <p:spPr>
          <a:xfrm flipH="1">
            <a:off x="5000870" y="4758613"/>
            <a:ext cx="219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Team: noobDev</a:t>
            </a:r>
            <a:endParaRPr lang="en-GB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5DB43-8C74-4D38-868E-6EBBFD75AA8B}"/>
              </a:ext>
            </a:extLst>
          </p:cNvPr>
          <p:cNvSpPr txBox="1"/>
          <p:nvPr/>
        </p:nvSpPr>
        <p:spPr>
          <a:xfrm>
            <a:off x="5487756" y="4387214"/>
            <a:ext cx="121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i="1" dirty="0"/>
              <a:t>Presenter,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D50D4-338E-47D5-8EC7-D85244DE370B}"/>
              </a:ext>
            </a:extLst>
          </p:cNvPr>
          <p:cNvSpPr txBox="1"/>
          <p:nvPr/>
        </p:nvSpPr>
        <p:spPr>
          <a:xfrm flipH="1">
            <a:off x="3852155" y="5377527"/>
            <a:ext cx="44876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Chandan Kumar</a:t>
            </a:r>
          </a:p>
          <a:p>
            <a:pPr algn="ctr"/>
            <a:r>
              <a:rPr lang="en-IN" sz="2000" i="1" dirty="0">
                <a:hlinkClick r:id="rId3"/>
              </a:rPr>
              <a:t>GitHub profile</a:t>
            </a:r>
            <a:endParaRPr lang="en-IN" sz="2000" i="1" dirty="0"/>
          </a:p>
          <a:p>
            <a:pPr algn="ctr"/>
            <a:r>
              <a:rPr lang="en-IN" sz="2000" i="1" dirty="0"/>
              <a:t>e-mail: chandan.kumar9503@gmail.com</a:t>
            </a:r>
          </a:p>
        </p:txBody>
      </p:sp>
    </p:spTree>
    <p:extLst>
      <p:ext uri="{BB962C8B-B14F-4D97-AF65-F5344CB8AC3E}">
        <p14:creationId xmlns:p14="http://schemas.microsoft.com/office/powerpoint/2010/main" val="104779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80797-33F1-4AF6-BD6F-461DE78C3033}"/>
              </a:ext>
            </a:extLst>
          </p:cNvPr>
          <p:cNvSpPr txBox="1"/>
          <p:nvPr/>
        </p:nvSpPr>
        <p:spPr>
          <a:xfrm>
            <a:off x="783771" y="169250"/>
            <a:ext cx="3576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E03BF-A187-43E6-9A6D-8B143127C960}"/>
              </a:ext>
            </a:extLst>
          </p:cNvPr>
          <p:cNvSpPr txBox="1"/>
          <p:nvPr/>
        </p:nvSpPr>
        <p:spPr>
          <a:xfrm>
            <a:off x="1220146" y="1040305"/>
            <a:ext cx="97517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u="sng" dirty="0"/>
              <a:t>The app does not support any user facing triggers</a:t>
            </a:r>
          </a:p>
          <a:p>
            <a:pPr algn="just"/>
            <a:r>
              <a:rPr lang="en-IN" sz="2000" b="1" dirty="0"/>
              <a:t>	</a:t>
            </a:r>
          </a:p>
          <a:p>
            <a:pPr algn="just"/>
            <a:r>
              <a:rPr lang="en-IN" sz="2000" dirty="0"/>
              <a:t>Support for </a:t>
            </a:r>
            <a:r>
              <a:rPr lang="en-IN" sz="2000" b="1" dirty="0"/>
              <a:t>Record Created </a:t>
            </a:r>
            <a:r>
              <a:rPr lang="en-IN" sz="2000" dirty="0"/>
              <a:t>&amp;</a:t>
            </a:r>
            <a:r>
              <a:rPr lang="en-IN" sz="2000" b="1" dirty="0"/>
              <a:t> Record Updated </a:t>
            </a:r>
            <a:r>
              <a:rPr lang="en-IN" sz="2000" dirty="0"/>
              <a:t>Triggers will be provided if some </a:t>
            </a:r>
            <a:r>
              <a:rPr lang="en-IN" sz="2000" b="1" dirty="0"/>
              <a:t>subscription mechanism </a:t>
            </a:r>
            <a:r>
              <a:rPr lang="en-IN" sz="2000" dirty="0"/>
              <a:t>like </a:t>
            </a:r>
            <a:r>
              <a:rPr lang="en-IN" sz="2000" b="1" dirty="0"/>
              <a:t>Rest Hooks or Pub-Sub </a:t>
            </a:r>
            <a:r>
              <a:rPr lang="en-IN" sz="2000" dirty="0"/>
              <a:t>is supported by the database</a:t>
            </a:r>
            <a:r>
              <a:rPr lang="en-IN" sz="2000" b="1" dirty="0"/>
              <a:t>.</a:t>
            </a:r>
          </a:p>
          <a:p>
            <a:pPr algn="just"/>
            <a:endParaRPr lang="en-IN" sz="2000" b="1" dirty="0"/>
          </a:p>
          <a:p>
            <a:pPr algn="just"/>
            <a:r>
              <a:rPr lang="en-IN" sz="2000" i="1" dirty="0">
                <a:solidFill>
                  <a:srgbClr val="FF0000"/>
                </a:solidFill>
              </a:rPr>
              <a:t>The cluster socket connection is not working in this case as</a:t>
            </a:r>
            <a:r>
              <a:rPr lang="en-IN" sz="2000" b="1" i="1" dirty="0">
                <a:solidFill>
                  <a:srgbClr val="FF0000"/>
                </a:solidFill>
              </a:rPr>
              <a:t> </a:t>
            </a:r>
            <a:r>
              <a:rPr lang="en-IN" sz="2000" b="1" i="1" dirty="0"/>
              <a:t>after the subscription, </a:t>
            </a:r>
            <a:r>
              <a:rPr lang="en-IN" sz="2000" i="1" dirty="0">
                <a:solidFill>
                  <a:srgbClr val="FF0000"/>
                </a:solidFill>
              </a:rPr>
              <a:t>the connection listens for</a:t>
            </a:r>
            <a:r>
              <a:rPr lang="en-IN" sz="2000" b="1" i="1" dirty="0">
                <a:solidFill>
                  <a:srgbClr val="FF0000"/>
                </a:solidFill>
              </a:rPr>
              <a:t> </a:t>
            </a:r>
            <a:r>
              <a:rPr lang="en-IN" sz="2000" b="1" i="1" dirty="0"/>
              <a:t>new events </a:t>
            </a:r>
            <a:r>
              <a:rPr lang="en-IN" sz="2000" i="1" dirty="0">
                <a:solidFill>
                  <a:srgbClr val="FF0000"/>
                </a:solidFill>
              </a:rPr>
              <a:t>that occur</a:t>
            </a:r>
            <a:r>
              <a:rPr lang="en-IN" sz="2000" b="1" i="1" dirty="0">
                <a:solidFill>
                  <a:srgbClr val="FF0000"/>
                </a:solidFill>
              </a:rPr>
              <a:t> </a:t>
            </a:r>
            <a:r>
              <a:rPr lang="en-IN" sz="2000" i="1" dirty="0">
                <a:solidFill>
                  <a:srgbClr val="FF0000"/>
                </a:solidFill>
              </a:rPr>
              <a:t>but in our case we need </a:t>
            </a:r>
            <a:r>
              <a:rPr lang="en-IN" sz="2000" b="1" i="1" dirty="0"/>
              <a:t>all the new event from our last </a:t>
            </a:r>
            <a:r>
              <a:rPr lang="en-GB" sz="2000" b="1" i="1" dirty="0"/>
              <a:t>listened</a:t>
            </a:r>
            <a:r>
              <a:rPr lang="en-GB" sz="2000" i="1" dirty="0"/>
              <a:t> </a:t>
            </a:r>
            <a:r>
              <a:rPr lang="en-IN" sz="2000" b="1" i="1" dirty="0"/>
              <a:t>offset like Pub-Sub.</a:t>
            </a:r>
          </a:p>
          <a:p>
            <a:pPr algn="just"/>
            <a:endParaRPr lang="en-IN" sz="2000" b="1" i="1" dirty="0"/>
          </a:p>
          <a:p>
            <a:pPr algn="just"/>
            <a:r>
              <a:rPr lang="en-IN" sz="2400" b="1" u="sng" dirty="0"/>
              <a:t>Support for more create actions can be given if the use case need it</a:t>
            </a:r>
          </a:p>
          <a:p>
            <a:pPr algn="just"/>
            <a:endParaRPr lang="en-IN" sz="2400" b="1" i="1" u="sng" dirty="0"/>
          </a:p>
          <a:p>
            <a:pPr algn="just"/>
            <a:r>
              <a:rPr lang="en-IN" sz="2000" dirty="0"/>
              <a:t>Like </a:t>
            </a:r>
            <a:r>
              <a:rPr lang="en-IN" sz="2000" b="1" dirty="0"/>
              <a:t>Create a Table</a:t>
            </a:r>
            <a:r>
              <a:rPr lang="en-IN" sz="2000" dirty="0"/>
              <a:t>, </a:t>
            </a:r>
            <a:r>
              <a:rPr lang="en-IN" sz="2000" b="1" dirty="0"/>
              <a:t>Drop an Attribute</a:t>
            </a:r>
            <a:r>
              <a:rPr lang="en-IN" sz="2000" dirty="0"/>
              <a:t>, </a:t>
            </a:r>
            <a:r>
              <a:rPr lang="en-IN" sz="2000" b="1" dirty="0"/>
              <a:t>Drop Table </a:t>
            </a:r>
            <a:r>
              <a:rPr lang="en-IN" sz="2000" dirty="0"/>
              <a:t>etc.</a:t>
            </a:r>
          </a:p>
          <a:p>
            <a:pPr algn="just"/>
            <a:endParaRPr lang="en-IN" sz="2000" b="1" i="1" dirty="0"/>
          </a:p>
        </p:txBody>
      </p:sp>
    </p:spTree>
    <p:extLst>
      <p:ext uri="{BB962C8B-B14F-4D97-AF65-F5344CB8AC3E}">
        <p14:creationId xmlns:p14="http://schemas.microsoft.com/office/powerpoint/2010/main" val="11036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3F23E0-A3A9-44B3-B59C-BCB694F78B52}"/>
              </a:ext>
            </a:extLst>
          </p:cNvPr>
          <p:cNvSpPr txBox="1"/>
          <p:nvPr/>
        </p:nvSpPr>
        <p:spPr>
          <a:xfrm>
            <a:off x="1998616" y="2743200"/>
            <a:ext cx="7746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062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B5095C-19F8-424F-AE6D-E7DA6C4E39B4}"/>
              </a:ext>
            </a:extLst>
          </p:cNvPr>
          <p:cNvSpPr txBox="1"/>
          <p:nvPr/>
        </p:nvSpPr>
        <p:spPr>
          <a:xfrm>
            <a:off x="783771" y="169250"/>
            <a:ext cx="288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OUTLINES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21C08-96A7-411E-8ED9-223DC5BB80AA}"/>
              </a:ext>
            </a:extLst>
          </p:cNvPr>
          <p:cNvSpPr txBox="1"/>
          <p:nvPr/>
        </p:nvSpPr>
        <p:spPr>
          <a:xfrm>
            <a:off x="783771" y="1295714"/>
            <a:ext cx="6648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What is this Project?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How the app will 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18009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EF4F32-133D-4289-8849-D49CBAA2F71A}"/>
              </a:ext>
            </a:extLst>
          </p:cNvPr>
          <p:cNvSpPr txBox="1"/>
          <p:nvPr/>
        </p:nvSpPr>
        <p:spPr>
          <a:xfrm>
            <a:off x="783770" y="169250"/>
            <a:ext cx="4543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What is this Project?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FC009-ACDF-415B-ADB4-30F73C60D0AE}"/>
              </a:ext>
            </a:extLst>
          </p:cNvPr>
          <p:cNvSpPr txBox="1"/>
          <p:nvPr/>
        </p:nvSpPr>
        <p:spPr>
          <a:xfrm>
            <a:off x="1220146" y="1828800"/>
            <a:ext cx="9751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/>
              <a:t>	</a:t>
            </a:r>
            <a:r>
              <a:rPr lang="en-IN" sz="2800" i="1" dirty="0"/>
              <a:t>The Project is a Zapier Integration of HarperDB, an app that can be published to Zapier app market and use its capability to connect with 2000+ app in the Zapier app market to automate various workflow.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167508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B4B52F-04F2-4F22-83B0-4EF137575EBF}"/>
              </a:ext>
            </a:extLst>
          </p:cNvPr>
          <p:cNvSpPr txBox="1"/>
          <p:nvPr/>
        </p:nvSpPr>
        <p:spPr>
          <a:xfrm>
            <a:off x="783770" y="169250"/>
            <a:ext cx="3615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BF36F-C11D-47E5-A396-484570C598B1}"/>
              </a:ext>
            </a:extLst>
          </p:cNvPr>
          <p:cNvSpPr txBox="1"/>
          <p:nvPr/>
        </p:nvSpPr>
        <p:spPr>
          <a:xfrm>
            <a:off x="1220146" y="1033669"/>
            <a:ext cx="975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dirty="0"/>
              <a:t>Zapier helps us to automate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F7CA2D-F9C9-4816-AEB5-F3D510229DF9}"/>
              </a:ext>
            </a:extLst>
          </p:cNvPr>
          <p:cNvSpPr/>
          <p:nvPr/>
        </p:nvSpPr>
        <p:spPr>
          <a:xfrm>
            <a:off x="1948071" y="1739346"/>
            <a:ext cx="1404730" cy="6228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Trigger</a:t>
            </a:r>
            <a:endParaRPr lang="en-GB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FC15DD-4863-43FD-9A13-8448A4C81C11}"/>
              </a:ext>
            </a:extLst>
          </p:cNvPr>
          <p:cNvSpPr/>
          <p:nvPr/>
        </p:nvSpPr>
        <p:spPr>
          <a:xfrm>
            <a:off x="5234610" y="1739346"/>
            <a:ext cx="1404730" cy="6228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Action/</a:t>
            </a:r>
          </a:p>
          <a:p>
            <a:pPr algn="ctr"/>
            <a:r>
              <a:rPr lang="en-IN" b="1" dirty="0"/>
              <a:t>Search</a:t>
            </a:r>
            <a:endParaRPr lang="en-GB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1AC213-E19D-4154-B4F9-99F8DC6D5D5C}"/>
              </a:ext>
            </a:extLst>
          </p:cNvPr>
          <p:cNvSpPr/>
          <p:nvPr/>
        </p:nvSpPr>
        <p:spPr>
          <a:xfrm>
            <a:off x="8521149" y="1739346"/>
            <a:ext cx="1404730" cy="6228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More Action</a:t>
            </a:r>
            <a:endParaRPr lang="en-GB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37C4AE-7D19-4FF9-9F89-F9E0619B563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352801" y="2050772"/>
            <a:ext cx="1881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308528-934C-46C1-A2D7-C8E5054E4329}"/>
              </a:ext>
            </a:extLst>
          </p:cNvPr>
          <p:cNvCxnSpPr/>
          <p:nvPr/>
        </p:nvCxnSpPr>
        <p:spPr>
          <a:xfrm>
            <a:off x="6639340" y="2054085"/>
            <a:ext cx="1881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94BA11-6B88-41D3-B4D9-EA26950FE17E}"/>
              </a:ext>
            </a:extLst>
          </p:cNvPr>
          <p:cNvSpPr txBox="1"/>
          <p:nvPr/>
        </p:nvSpPr>
        <p:spPr>
          <a:xfrm>
            <a:off x="4977674" y="2773881"/>
            <a:ext cx="193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 Zapier workflow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99708-1236-4739-93DC-5676FFFF3603}"/>
              </a:ext>
            </a:extLst>
          </p:cNvPr>
          <p:cNvSpPr txBox="1"/>
          <p:nvPr/>
        </p:nvSpPr>
        <p:spPr>
          <a:xfrm>
            <a:off x="1220146" y="3422378"/>
            <a:ext cx="97517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/>
              <a:t>Zap	: </a:t>
            </a:r>
            <a:r>
              <a:rPr lang="en-GB" i="1" dirty="0"/>
              <a:t>A Zap is an automated workflow that connects our apps and services together.</a:t>
            </a:r>
          </a:p>
          <a:p>
            <a:pPr algn="just"/>
            <a:r>
              <a:rPr lang="en-GB" i="1" dirty="0"/>
              <a:t>	  Each Zap consists of a trigger and one or more actions.</a:t>
            </a:r>
          </a:p>
          <a:p>
            <a:pPr algn="just"/>
            <a:endParaRPr lang="en-IN" sz="2000" b="1" i="1" dirty="0"/>
          </a:p>
          <a:p>
            <a:pPr algn="just"/>
            <a:r>
              <a:rPr lang="en-IN" sz="2000" b="1" dirty="0"/>
              <a:t>Trigger	: </a:t>
            </a:r>
            <a:r>
              <a:rPr lang="en-GB" i="1" dirty="0"/>
              <a:t>A trigger is an event that starts a Zap.</a:t>
            </a:r>
          </a:p>
          <a:p>
            <a:pPr algn="just"/>
            <a:endParaRPr lang="en-IN" b="1" i="1" dirty="0"/>
          </a:p>
          <a:p>
            <a:pPr algn="just"/>
            <a:r>
              <a:rPr lang="en-GB" sz="2000" b="1" dirty="0"/>
              <a:t>Action	: </a:t>
            </a:r>
            <a:r>
              <a:rPr lang="en-GB" i="1" dirty="0"/>
              <a:t>An action is an event a Zap performs after it is triggered. Action steps can find and/or </a:t>
            </a:r>
          </a:p>
          <a:p>
            <a:pPr algn="just"/>
            <a:r>
              <a:rPr lang="en-GB" i="1" dirty="0"/>
              <a:t>	  create items in apps. </a:t>
            </a:r>
            <a:r>
              <a:rPr lang="en-GB" b="1" i="1" dirty="0"/>
              <a:t>Search</a:t>
            </a:r>
            <a:r>
              <a:rPr lang="en-GB" i="1" dirty="0"/>
              <a:t> &amp; </a:t>
            </a:r>
            <a:r>
              <a:rPr lang="en-GB" b="1" i="1" dirty="0"/>
              <a:t>Create</a:t>
            </a:r>
            <a:r>
              <a:rPr lang="en-GB" i="1" dirty="0"/>
              <a:t> are two actions</a:t>
            </a:r>
          </a:p>
          <a:p>
            <a:pPr algn="just"/>
            <a:endParaRPr lang="en-GB" b="1" i="1" dirty="0"/>
          </a:p>
          <a:p>
            <a:pPr algn="just"/>
            <a:r>
              <a:rPr lang="en-GB" sz="2000" b="1" i="1" dirty="0"/>
              <a:t>      - </a:t>
            </a:r>
            <a:r>
              <a:rPr lang="en-GB" b="1" i="1" dirty="0"/>
              <a:t>Search</a:t>
            </a:r>
            <a:r>
              <a:rPr lang="en-GB" i="1" dirty="0"/>
              <a:t> can find data in apps and optionally create new items if the search returns no results.</a:t>
            </a:r>
            <a:endParaRPr lang="en-GB" sz="2000" b="1" i="1" dirty="0"/>
          </a:p>
          <a:p>
            <a:pPr algn="just"/>
            <a:r>
              <a:rPr lang="en-GB" sz="2000" b="1" dirty="0"/>
              <a:t>      - </a:t>
            </a:r>
            <a:r>
              <a:rPr lang="en-GB" b="1" i="1" dirty="0"/>
              <a:t>Create </a:t>
            </a:r>
            <a:r>
              <a:rPr lang="en-GB" i="1" dirty="0"/>
              <a:t>as its name implies make new items from the data received from trigger.</a:t>
            </a:r>
            <a:endParaRPr lang="en-GB" sz="2000" b="1" i="1" dirty="0"/>
          </a:p>
        </p:txBody>
      </p:sp>
    </p:spTree>
    <p:extLst>
      <p:ext uri="{BB962C8B-B14F-4D97-AF65-F5344CB8AC3E}">
        <p14:creationId xmlns:p14="http://schemas.microsoft.com/office/powerpoint/2010/main" val="129352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D55131-D89D-4B96-B698-A3206A5D65E8}"/>
              </a:ext>
            </a:extLst>
          </p:cNvPr>
          <p:cNvSpPr txBox="1"/>
          <p:nvPr/>
        </p:nvSpPr>
        <p:spPr>
          <a:xfrm>
            <a:off x="783771" y="169250"/>
            <a:ext cx="288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5A58F-5282-48F2-8983-00652D81AF98}"/>
              </a:ext>
            </a:extLst>
          </p:cNvPr>
          <p:cNvSpPr txBox="1"/>
          <p:nvPr/>
        </p:nvSpPr>
        <p:spPr>
          <a:xfrm>
            <a:off x="1220145" y="993914"/>
            <a:ext cx="46373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Authentication</a:t>
            </a:r>
            <a:r>
              <a:rPr lang="en-IN" sz="2800" dirty="0"/>
              <a:t>:</a:t>
            </a:r>
          </a:p>
          <a:p>
            <a:pPr algn="just"/>
            <a:endParaRPr lang="en-IN" sz="2800" i="1" dirty="0"/>
          </a:p>
          <a:p>
            <a:pPr algn="just"/>
            <a:r>
              <a:rPr lang="en-IN" sz="2000" i="1" dirty="0"/>
              <a:t>The app needs following instance’s detail:</a:t>
            </a:r>
          </a:p>
          <a:p>
            <a:pPr algn="just"/>
            <a:endParaRPr lang="en-IN" sz="2000" i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/>
              <a:t>HOST_ADDRESS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/>
              <a:t>USERNAME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/>
              <a:t>PASSWORD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EC117-D62F-4FC6-9C78-AD742572A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77136"/>
            <a:ext cx="5075583" cy="563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AB4A8-64C2-44F7-A86C-CF58C28631D4}"/>
              </a:ext>
            </a:extLst>
          </p:cNvPr>
          <p:cNvSpPr txBox="1"/>
          <p:nvPr/>
        </p:nvSpPr>
        <p:spPr>
          <a:xfrm>
            <a:off x="783771" y="169250"/>
            <a:ext cx="288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C67BF-16B4-4F06-AD4F-1E017DF6EE89}"/>
              </a:ext>
            </a:extLst>
          </p:cNvPr>
          <p:cNvSpPr txBox="1"/>
          <p:nvPr/>
        </p:nvSpPr>
        <p:spPr>
          <a:xfrm>
            <a:off x="1220146" y="1040305"/>
            <a:ext cx="97517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Triggers:</a:t>
            </a:r>
          </a:p>
          <a:p>
            <a:pPr algn="just"/>
            <a:endParaRPr lang="en-IN" sz="2800" b="1" dirty="0"/>
          </a:p>
          <a:p>
            <a:pPr algn="just"/>
            <a:r>
              <a:rPr lang="en-IN" sz="2000" i="1" dirty="0"/>
              <a:t>Following are hidden triggers which are used by actions to fetch </a:t>
            </a:r>
            <a:r>
              <a:rPr lang="en-IN" sz="2000" b="1" i="1" dirty="0"/>
              <a:t>Schemas</a:t>
            </a:r>
            <a:r>
              <a:rPr lang="en-IN" sz="2000" i="1" dirty="0"/>
              <a:t>, </a:t>
            </a:r>
            <a:r>
              <a:rPr lang="en-IN" sz="2000" b="1" i="1" dirty="0"/>
              <a:t>Tables</a:t>
            </a:r>
            <a:r>
              <a:rPr lang="en-IN" sz="2000" i="1" dirty="0"/>
              <a:t> and </a:t>
            </a:r>
            <a:r>
              <a:rPr lang="en-IN" sz="2000" b="1" i="1" dirty="0"/>
              <a:t>Attributes.</a:t>
            </a:r>
          </a:p>
          <a:p>
            <a:pPr algn="just"/>
            <a:endParaRPr lang="en-IN" sz="2800" b="1" i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/>
              <a:t>Get All Schema: </a:t>
            </a:r>
            <a:r>
              <a:rPr lang="en-IN" sz="2000" dirty="0"/>
              <a:t>Fetch all the </a:t>
            </a:r>
            <a:r>
              <a:rPr lang="en-IN" sz="2000" i="1" dirty="0"/>
              <a:t>schemas</a:t>
            </a:r>
            <a:r>
              <a:rPr lang="en-IN" sz="2000" dirty="0"/>
              <a:t> from the db server.</a:t>
            </a:r>
            <a:endParaRPr lang="en-IN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/>
              <a:t>Get All Tables: </a:t>
            </a:r>
            <a:r>
              <a:rPr lang="en-IN" sz="2000" dirty="0"/>
              <a:t>Fetch all the </a:t>
            </a:r>
            <a:r>
              <a:rPr lang="en-IN" sz="2000" i="1" dirty="0"/>
              <a:t>tables</a:t>
            </a:r>
            <a:r>
              <a:rPr lang="en-IN" sz="2000" dirty="0"/>
              <a:t> of the provided schema.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/>
              <a:t>Get All Attributes: </a:t>
            </a:r>
            <a:r>
              <a:rPr lang="en-IN" sz="2000" dirty="0"/>
              <a:t>Fetch all the </a:t>
            </a:r>
            <a:r>
              <a:rPr lang="en-IN" sz="2000" i="1" dirty="0"/>
              <a:t>attributes</a:t>
            </a:r>
            <a:r>
              <a:rPr lang="en-IN" sz="2000" dirty="0"/>
              <a:t> of the provided table and schema.</a:t>
            </a:r>
          </a:p>
          <a:p>
            <a:pPr algn="just"/>
            <a:endParaRPr lang="en-IN" sz="2000" i="1" dirty="0"/>
          </a:p>
          <a:p>
            <a:pPr algn="just"/>
            <a:r>
              <a:rPr lang="en-IN" sz="2000" i="1" dirty="0"/>
              <a:t>Following are user facing triggers, </a:t>
            </a:r>
            <a:r>
              <a:rPr lang="en-IN" sz="2000" i="1" dirty="0">
                <a:solidFill>
                  <a:srgbClr val="FF0000"/>
                </a:solidFill>
              </a:rPr>
              <a:t>not implemented </a:t>
            </a:r>
            <a:r>
              <a:rPr lang="en-IN" sz="2000" i="1" dirty="0"/>
              <a:t>and are for </a:t>
            </a:r>
            <a:r>
              <a:rPr lang="en-IN" sz="2000" i="1" dirty="0">
                <a:solidFill>
                  <a:srgbClr val="FF0000"/>
                </a:solidFill>
              </a:rPr>
              <a:t>future scope.</a:t>
            </a:r>
          </a:p>
          <a:p>
            <a:pPr algn="just"/>
            <a:r>
              <a:rPr lang="en-IN" sz="2000" b="1" dirty="0"/>
              <a:t>Record Created </a:t>
            </a:r>
            <a:r>
              <a:rPr lang="en-IN" sz="2000" dirty="0"/>
              <a:t>&amp;</a:t>
            </a:r>
            <a:r>
              <a:rPr lang="en-IN" sz="2000" b="1" dirty="0"/>
              <a:t> Record Updated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i="1" dirty="0"/>
              <a:t>These triggers need some </a:t>
            </a:r>
            <a:r>
              <a:rPr lang="en-IN" sz="2000" b="1" i="1" dirty="0"/>
              <a:t>subscription mechanism </a:t>
            </a:r>
            <a:r>
              <a:rPr lang="en-IN" sz="2000" i="1" dirty="0"/>
              <a:t>like </a:t>
            </a:r>
            <a:r>
              <a:rPr lang="en-IN" sz="2000" b="1" i="1" dirty="0"/>
              <a:t>Rest Hooks or Pub-Sub.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rgbClr val="FF0000"/>
                </a:solidFill>
              </a:rPr>
              <a:t>The cluster socket connection is not working in this case as</a:t>
            </a:r>
            <a:r>
              <a:rPr lang="en-IN" sz="2000" b="1" i="1" dirty="0">
                <a:solidFill>
                  <a:srgbClr val="FF0000"/>
                </a:solidFill>
              </a:rPr>
              <a:t> </a:t>
            </a:r>
            <a:r>
              <a:rPr lang="en-IN" sz="2000" b="1" i="1" dirty="0"/>
              <a:t>after the subscription, </a:t>
            </a:r>
            <a:r>
              <a:rPr lang="en-IN" sz="2000" i="1" dirty="0">
                <a:solidFill>
                  <a:srgbClr val="FF0000"/>
                </a:solidFill>
              </a:rPr>
              <a:t>the connection listens for</a:t>
            </a:r>
            <a:r>
              <a:rPr lang="en-IN" sz="2000" b="1" i="1" dirty="0">
                <a:solidFill>
                  <a:srgbClr val="FF0000"/>
                </a:solidFill>
              </a:rPr>
              <a:t> </a:t>
            </a:r>
            <a:r>
              <a:rPr lang="en-IN" sz="2000" b="1" i="1" dirty="0"/>
              <a:t>new events </a:t>
            </a:r>
            <a:r>
              <a:rPr lang="en-IN" sz="2000" i="1" dirty="0">
                <a:solidFill>
                  <a:srgbClr val="FF0000"/>
                </a:solidFill>
              </a:rPr>
              <a:t>that occur</a:t>
            </a:r>
            <a:r>
              <a:rPr lang="en-IN" sz="2000" b="1" i="1" dirty="0">
                <a:solidFill>
                  <a:srgbClr val="FF0000"/>
                </a:solidFill>
              </a:rPr>
              <a:t> </a:t>
            </a:r>
            <a:r>
              <a:rPr lang="en-IN" sz="2000" i="1" dirty="0">
                <a:solidFill>
                  <a:srgbClr val="FF0000"/>
                </a:solidFill>
              </a:rPr>
              <a:t>but in our case we need </a:t>
            </a:r>
            <a:r>
              <a:rPr lang="en-IN" sz="2000" b="1" i="1" dirty="0"/>
              <a:t>all the new event from our last </a:t>
            </a:r>
            <a:r>
              <a:rPr lang="en-GB" sz="2000" b="1" i="1" dirty="0"/>
              <a:t>listened</a:t>
            </a:r>
            <a:r>
              <a:rPr lang="en-GB" sz="2000" i="1" dirty="0"/>
              <a:t> </a:t>
            </a:r>
            <a:r>
              <a:rPr lang="en-IN" sz="2000" b="1" i="1" dirty="0"/>
              <a:t>offset like Pub-Sub.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160501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5E9891-1ADF-4334-A452-6F5E811584CD}"/>
              </a:ext>
            </a:extLst>
          </p:cNvPr>
          <p:cNvSpPr txBox="1"/>
          <p:nvPr/>
        </p:nvSpPr>
        <p:spPr>
          <a:xfrm>
            <a:off x="783771" y="169250"/>
            <a:ext cx="288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49CF7-AB8A-44E9-B750-26A6F170D382}"/>
              </a:ext>
            </a:extLst>
          </p:cNvPr>
          <p:cNvSpPr txBox="1"/>
          <p:nvPr/>
        </p:nvSpPr>
        <p:spPr>
          <a:xfrm>
            <a:off x="1220146" y="1040305"/>
            <a:ext cx="97517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Actions:</a:t>
            </a:r>
          </a:p>
          <a:p>
            <a:pPr algn="just"/>
            <a:endParaRPr lang="en-IN" sz="2800" b="1" dirty="0"/>
          </a:p>
          <a:p>
            <a:pPr algn="just"/>
            <a:r>
              <a:rPr lang="en-IN" sz="2000" i="1" dirty="0"/>
              <a:t>Following are </a:t>
            </a:r>
            <a:r>
              <a:rPr lang="en-IN" sz="2000" b="1" i="1" dirty="0"/>
              <a:t>Search Actions </a:t>
            </a:r>
            <a:r>
              <a:rPr lang="en-IN" sz="2000" i="1" dirty="0"/>
              <a:t>which are used to find data from the app:</a:t>
            </a:r>
          </a:p>
          <a:p>
            <a:pPr algn="just"/>
            <a:endParaRPr lang="en-IN" sz="2000" b="1" i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/>
              <a:t>Find A Record: </a:t>
            </a:r>
          </a:p>
          <a:p>
            <a:pPr algn="just"/>
            <a:r>
              <a:rPr lang="en-IN" sz="2000" b="1" i="1" dirty="0"/>
              <a:t>	</a:t>
            </a:r>
            <a:r>
              <a:rPr lang="en-IN" sz="2000" i="1" dirty="0"/>
              <a:t>This will search record in the table via lookup Attribute.</a:t>
            </a:r>
          </a:p>
          <a:p>
            <a:pPr algn="just"/>
            <a:endParaRPr lang="en-IN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/>
              <a:t>Find Records via Custom Query:</a:t>
            </a:r>
          </a:p>
          <a:p>
            <a:pPr lvl="1" algn="just"/>
            <a:r>
              <a:rPr lang="en-IN" sz="2000" b="1" i="1" dirty="0"/>
              <a:t>	</a:t>
            </a:r>
            <a:r>
              <a:rPr lang="en-IN" sz="2000" i="1" dirty="0"/>
              <a:t>This will search record in the table via custom query that user controls.</a:t>
            </a:r>
            <a:endParaRPr lang="en-IN" sz="2000" b="1" dirty="0"/>
          </a:p>
          <a:p>
            <a:pPr algn="just"/>
            <a:endParaRPr lang="en-IN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/>
              <a:t>Find or Create A Record:</a:t>
            </a:r>
          </a:p>
          <a:p>
            <a:pPr lvl="1" algn="just"/>
            <a:r>
              <a:rPr lang="en-IN" sz="2000" b="1" i="1" dirty="0"/>
              <a:t>	</a:t>
            </a:r>
            <a:r>
              <a:rPr lang="en-IN" sz="2000" i="1" dirty="0"/>
              <a:t>This will search record or alternatively create a new one if it does not exists.</a:t>
            </a:r>
            <a:endParaRPr lang="en-IN" sz="2000" b="1" dirty="0"/>
          </a:p>
          <a:p>
            <a:pPr algn="just"/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65873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BDD3A4-9036-4154-BE69-4629E441CE24}"/>
              </a:ext>
            </a:extLst>
          </p:cNvPr>
          <p:cNvSpPr txBox="1"/>
          <p:nvPr/>
        </p:nvSpPr>
        <p:spPr>
          <a:xfrm>
            <a:off x="783771" y="169250"/>
            <a:ext cx="288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49E1D-048A-43BF-B3DC-1541501910AE}"/>
              </a:ext>
            </a:extLst>
          </p:cNvPr>
          <p:cNvSpPr txBox="1"/>
          <p:nvPr/>
        </p:nvSpPr>
        <p:spPr>
          <a:xfrm>
            <a:off x="1220146" y="1040305"/>
            <a:ext cx="975170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Actions:</a:t>
            </a:r>
          </a:p>
          <a:p>
            <a:pPr algn="just"/>
            <a:endParaRPr lang="en-IN" sz="2800" b="1" dirty="0"/>
          </a:p>
          <a:p>
            <a:pPr algn="just"/>
            <a:r>
              <a:rPr lang="en-IN" sz="2000" i="1" dirty="0"/>
              <a:t>Following are </a:t>
            </a:r>
            <a:r>
              <a:rPr lang="en-IN" sz="2000" b="1" i="1" dirty="0"/>
              <a:t>Create</a:t>
            </a:r>
            <a:r>
              <a:rPr lang="en-IN" sz="2000" i="1" dirty="0"/>
              <a:t> </a:t>
            </a:r>
            <a:r>
              <a:rPr lang="en-IN" sz="2000" b="1" i="1" dirty="0"/>
              <a:t>Actions </a:t>
            </a:r>
            <a:r>
              <a:rPr lang="en-IN" sz="2000" i="1" dirty="0"/>
              <a:t>which are used to create records in the app using the data provided by the triggers:</a:t>
            </a:r>
          </a:p>
          <a:p>
            <a:pPr algn="just"/>
            <a:endParaRPr lang="en-IN" sz="2000" b="1" i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/>
              <a:t>Create A Record: </a:t>
            </a:r>
          </a:p>
          <a:p>
            <a:pPr algn="just"/>
            <a:r>
              <a:rPr lang="en-IN" sz="2000" b="1" dirty="0"/>
              <a:t>	</a:t>
            </a:r>
            <a:r>
              <a:rPr lang="en-IN" sz="2000" i="1" dirty="0"/>
              <a:t>This will create a new record in the provided table and schema.</a:t>
            </a:r>
          </a:p>
          <a:p>
            <a:pPr algn="just"/>
            <a:endParaRPr lang="en-IN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/>
              <a:t>Update A Record: </a:t>
            </a:r>
          </a:p>
          <a:p>
            <a:pPr algn="just"/>
            <a:r>
              <a:rPr lang="en-IN" sz="2000" b="1" i="1" dirty="0"/>
              <a:t>	</a:t>
            </a:r>
            <a:r>
              <a:rPr lang="en-IN" sz="2000" i="1" dirty="0"/>
              <a:t>This will update the existing record of the provided table and schema.</a:t>
            </a:r>
          </a:p>
          <a:p>
            <a:pPr algn="just"/>
            <a:endParaRPr lang="en-IN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/>
              <a:t>Update or Create A Record:</a:t>
            </a:r>
          </a:p>
          <a:p>
            <a:pPr lvl="1" algn="just"/>
            <a:r>
              <a:rPr lang="en-IN" sz="2000" b="1" i="1" dirty="0"/>
              <a:t>	</a:t>
            </a:r>
            <a:r>
              <a:rPr lang="en-IN" sz="2000" i="1" dirty="0"/>
              <a:t>This will update an existing record or alternatively create a new one if it does not exist in the provided table and schema.</a:t>
            </a:r>
            <a:endParaRPr lang="en-IN" sz="2000" b="1" dirty="0"/>
          </a:p>
          <a:p>
            <a:pPr algn="just"/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6316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717C69-DA78-4421-AB79-A148CCB87292}"/>
              </a:ext>
            </a:extLst>
          </p:cNvPr>
          <p:cNvSpPr txBox="1"/>
          <p:nvPr/>
        </p:nvSpPr>
        <p:spPr>
          <a:xfrm>
            <a:off x="783770" y="169250"/>
            <a:ext cx="7127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HOW THE APP WILL WORK?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97388-74E3-4CEE-97EB-0DD1B18185BF}"/>
              </a:ext>
            </a:extLst>
          </p:cNvPr>
          <p:cNvSpPr txBox="1"/>
          <p:nvPr/>
        </p:nvSpPr>
        <p:spPr>
          <a:xfrm>
            <a:off x="5645427" y="5045216"/>
            <a:ext cx="6266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Watch this video on </a:t>
            </a:r>
            <a:r>
              <a:rPr lang="en-GB" sz="2000" b="1" dirty="0"/>
              <a:t>How to Create Your First Zap in Zapier</a:t>
            </a:r>
          </a:p>
        </p:txBody>
      </p:sp>
      <p:pic>
        <p:nvPicPr>
          <p:cNvPr id="5" name="Online Media 4" title="How to Create Your First Zap in Zapier">
            <a:hlinkClick r:id="" action="ppaction://media"/>
            <a:extLst>
              <a:ext uri="{FF2B5EF4-FFF2-40B4-BE49-F238E27FC236}">
                <a16:creationId xmlns:a16="http://schemas.microsoft.com/office/drawing/2014/main" id="{B1B39E5E-7FAE-43B3-B961-6836322259A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45427" y="1412674"/>
            <a:ext cx="6096000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6367AC-1A20-4286-A4DB-D73B46C0DDC2}"/>
              </a:ext>
            </a:extLst>
          </p:cNvPr>
          <p:cNvSpPr txBox="1"/>
          <p:nvPr/>
        </p:nvSpPr>
        <p:spPr>
          <a:xfrm>
            <a:off x="1220146" y="1828800"/>
            <a:ext cx="45843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Search/Select Our App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Select Trigger/Action(search or create)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Authenticate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Customize Row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Provide input details as required.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Test, review and done</a:t>
            </a:r>
          </a:p>
        </p:txBody>
      </p:sp>
    </p:spTree>
    <p:extLst>
      <p:ext uri="{BB962C8B-B14F-4D97-AF65-F5344CB8AC3E}">
        <p14:creationId xmlns:p14="http://schemas.microsoft.com/office/powerpoint/2010/main" val="307991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704</Words>
  <Application>Microsoft Office PowerPoint</Application>
  <PresentationFormat>Widescreen</PresentationFormat>
  <Paragraphs>100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</dc:creator>
  <cp:lastModifiedBy>chandan</cp:lastModifiedBy>
  <cp:revision>31</cp:revision>
  <dcterms:created xsi:type="dcterms:W3CDTF">2020-06-14T19:01:37Z</dcterms:created>
  <dcterms:modified xsi:type="dcterms:W3CDTF">2020-06-14T23:02:20Z</dcterms:modified>
</cp:coreProperties>
</file>