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0" r:id="rId7"/>
    <p:sldId id="258" r:id="rId8"/>
    <p:sldId id="261" r:id="rId9"/>
    <p:sldId id="270" r:id="rId10"/>
    <p:sldId id="271" r:id="rId11"/>
    <p:sldId id="272" r:id="rId12"/>
    <p:sldId id="278" r:id="rId13"/>
    <p:sldId id="273" r:id="rId14"/>
    <p:sldId id="277" r:id="rId15"/>
    <p:sldId id="274" r:id="rId16"/>
    <p:sldId id="275" r:id="rId17"/>
    <p:sldId id="27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snapToGrid="0">
      <p:cViewPr varScale="1">
        <p:scale>
          <a:sx n="91" d="100"/>
          <a:sy n="91" d="100"/>
        </p:scale>
        <p:origin x="678"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685109"/>
            <a:ext cx="7077456" cy="2764101"/>
          </a:xfrm>
        </p:spPr>
        <p:txBody>
          <a:bodyPr/>
          <a:lstStyle/>
          <a:p>
            <a:r>
              <a:rPr lang="en-US" dirty="0" smtClean="0"/>
              <a:t>Training on Numpy</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1">
                    <a:lumMod val="20000"/>
                    <a:lumOff val="80000"/>
                  </a:schemeClr>
                </a:solidFill>
              </a:rPr>
              <a:t>Integer Array Indexin</a:t>
            </a:r>
            <a:r>
              <a:rPr lang="en-US" dirty="0" smtClean="0">
                <a:solidFill>
                  <a:schemeClr val="accent1">
                    <a:lumMod val="20000"/>
                    <a:lumOff val="80000"/>
                  </a:schemeClr>
                </a:solidFill>
              </a:rPr>
              <a:t>g</a:t>
            </a:r>
            <a:endParaRPr lang="en-US"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6" name="Content Placeholder 5"/>
          <p:cNvSpPr>
            <a:spLocks noGrp="1"/>
          </p:cNvSpPr>
          <p:nvPr>
            <p:ph sz="half" idx="2"/>
          </p:nvPr>
        </p:nvSpPr>
        <p:spPr>
          <a:xfrm>
            <a:off x="444500" y="1768642"/>
            <a:ext cx="5157787" cy="4421021"/>
          </a:xfrm>
        </p:spPr>
        <p:txBody>
          <a:bodyPr>
            <a:normAutofit lnSpcReduction="10000"/>
          </a:bodyPr>
          <a:lstStyle/>
          <a:p>
            <a:pPr marL="0" indent="0">
              <a:buNone/>
            </a:pPr>
            <a:r>
              <a:rPr lang="en-US" sz="1600" dirty="0"/>
              <a:t>Basics of indexing notation</a:t>
            </a:r>
          </a:p>
          <a:p>
            <a:r>
              <a:rPr lang="en-US" sz="1600" dirty="0"/>
              <a:t>Commas separate axes of an array.</a:t>
            </a:r>
          </a:p>
          <a:p>
            <a:r>
              <a:rPr lang="en-US" sz="1600" dirty="0"/>
              <a:t>Colons mean "through". For example, x[0:4] means the first 5 rows (rows 0 through 4) of x.</a:t>
            </a:r>
          </a:p>
          <a:p>
            <a:r>
              <a:rPr lang="en-US" sz="1600" dirty="0"/>
              <a:t>Negative numbers mean "from the end of the array." For example, x[-1] means the last row of x.</a:t>
            </a:r>
          </a:p>
          <a:p>
            <a:r>
              <a:rPr lang="en-US" sz="1600" dirty="0"/>
              <a:t>Blanks before or after colons means "the rest of". For example, x[3:] means the rest of the rows in x after row 3. Similarly, x[:3] means all the rows up to row 3. x[:] means all rows of x.</a:t>
            </a:r>
          </a:p>
          <a:p>
            <a:r>
              <a:rPr lang="en-US" sz="1600" dirty="0"/>
              <a:t>When there are fewer indices than axes, the missing indices are considered complete slices. For example, in a 3-axis array, x[0,0] means all data in the 3rd axis of the 1st row and 1st column.</a:t>
            </a:r>
          </a:p>
          <a:p>
            <a:r>
              <a:rPr lang="en-US" sz="1600" dirty="0"/>
              <a:t>Dots "..." mean as many colons as needed to produce a complete indexing tuple. For example, x[1,2,...] is the same as x[1,2,:,:,:].</a:t>
            </a:r>
          </a:p>
        </p:txBody>
      </p:sp>
      <p:sp>
        <p:nvSpPr>
          <p:cNvPr id="7" name="Content Placeholder 6"/>
          <p:cNvSpPr>
            <a:spLocks noGrp="1"/>
          </p:cNvSpPr>
          <p:nvPr>
            <p:ph sz="quarter" idx="4"/>
          </p:nvPr>
        </p:nvSpPr>
        <p:spPr>
          <a:xfrm>
            <a:off x="6475412" y="1768642"/>
            <a:ext cx="5183188" cy="4421021"/>
          </a:xfrm>
        </p:spPr>
        <p:txBody>
          <a:bodyPr>
            <a:normAutofit fontScale="92500" lnSpcReduction="10000"/>
          </a:bodyPr>
          <a:lstStyle/>
          <a:p>
            <a:pPr marL="0" indent="0">
              <a:buNone/>
            </a:pPr>
            <a:r>
              <a:rPr lang="en-US" sz="1600" dirty="0"/>
              <a:t>x = np.arange(0, 50, 10)</a:t>
            </a:r>
          </a:p>
          <a:p>
            <a:pPr marL="0" indent="0">
              <a:buNone/>
            </a:pPr>
            <a:r>
              <a:rPr lang="en-US" sz="1600" dirty="0"/>
              <a:t>x</a:t>
            </a:r>
          </a:p>
          <a:p>
            <a:pPr marL="0" indent="0">
              <a:buNone/>
            </a:pPr>
            <a:r>
              <a:rPr lang="en-US" sz="1600" dirty="0"/>
              <a:t>array([ 0, 10, 20, 30, 40])</a:t>
            </a:r>
          </a:p>
          <a:p>
            <a:pPr marL="0" indent="0">
              <a:buNone/>
            </a:pPr>
            <a:r>
              <a:rPr lang="en-US" sz="1600" dirty="0"/>
              <a:t>x[</a:t>
            </a:r>
            <a:r>
              <a:rPr lang="en-US" sz="1600" dirty="0" err="1"/>
              <a:t>np.array</a:t>
            </a:r>
            <a:r>
              <a:rPr lang="en-US" sz="1600" dirty="0"/>
              <a:t>([1, 1, 3, 1])] += 1</a:t>
            </a:r>
          </a:p>
          <a:p>
            <a:pPr marL="0" indent="0">
              <a:buNone/>
            </a:pPr>
            <a:r>
              <a:rPr lang="en-US" sz="1600" dirty="0" smtClean="0"/>
              <a:t>X</a:t>
            </a:r>
          </a:p>
          <a:p>
            <a:pPr marL="0" indent="0">
              <a:buNone/>
            </a:pPr>
            <a:endParaRPr lang="en-US" sz="1600" dirty="0"/>
          </a:p>
          <a:p>
            <a:pPr marL="0" indent="0">
              <a:buNone/>
            </a:pPr>
            <a:r>
              <a:rPr lang="en-US" sz="1600" dirty="0" smtClean="0"/>
              <a:t>array </a:t>
            </a:r>
            <a:r>
              <a:rPr lang="en-US" sz="1600" dirty="0"/>
              <a:t>= np.arange(10, 1, -1</a:t>
            </a:r>
            <a:r>
              <a:rPr lang="en-US" sz="1600" dirty="0" smtClean="0"/>
              <a:t>)</a:t>
            </a:r>
            <a:endParaRPr lang="en-US" sz="1600" dirty="0"/>
          </a:p>
          <a:p>
            <a:pPr marL="0" indent="0">
              <a:buNone/>
            </a:pPr>
            <a:r>
              <a:rPr lang="en-US" sz="1600" dirty="0"/>
              <a:t>x</a:t>
            </a:r>
          </a:p>
          <a:p>
            <a:pPr marL="0" indent="0">
              <a:buNone/>
            </a:pPr>
            <a:r>
              <a:rPr lang="en-US" sz="1600" dirty="0"/>
              <a:t>array([10,  9,  8,  7,  6,  5,  4,  3,  2])</a:t>
            </a:r>
          </a:p>
          <a:p>
            <a:pPr marL="0" indent="0">
              <a:buNone/>
            </a:pPr>
            <a:r>
              <a:rPr lang="en-US" sz="1600" dirty="0"/>
              <a:t>x[np.array([3, 3, 1, 8])]</a:t>
            </a:r>
          </a:p>
          <a:p>
            <a:pPr marL="0" indent="0">
              <a:buNone/>
            </a:pPr>
            <a:r>
              <a:rPr lang="en-US" sz="1600" dirty="0"/>
              <a:t>array([7, 7, 9, 2])</a:t>
            </a:r>
          </a:p>
          <a:p>
            <a:pPr marL="0" indent="0">
              <a:buNone/>
            </a:pPr>
            <a:r>
              <a:rPr lang="en-US" sz="1600" dirty="0"/>
              <a:t>x[np.array([3, 3, -3, 8])]</a:t>
            </a:r>
          </a:p>
          <a:p>
            <a:pPr marL="0" indent="0">
              <a:buNone/>
            </a:pPr>
            <a:r>
              <a:rPr lang="en-US" sz="1600" dirty="0"/>
              <a:t>array([7, 7, 4, 2])</a:t>
            </a:r>
          </a:p>
          <a:p>
            <a:pPr marL="0" indent="0">
              <a:buNone/>
            </a:pPr>
            <a:r>
              <a:rPr lang="en-US" sz="1600" dirty="0" smtClean="0"/>
              <a:t>y</a:t>
            </a:r>
            <a:r>
              <a:rPr lang="en-US" sz="1600" dirty="0"/>
              <a:t>([ 0, 11, 20, 31, 40])</a:t>
            </a:r>
          </a:p>
        </p:txBody>
      </p:sp>
    </p:spTree>
    <p:extLst>
      <p:ext uri="{BB962C8B-B14F-4D97-AF65-F5344CB8AC3E}">
        <p14:creationId xmlns:p14="http://schemas.microsoft.com/office/powerpoint/2010/main" val="3321853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r>
              <a:rPr lang="en-US" sz="3600" dirty="0">
                <a:solidFill>
                  <a:schemeClr val="accent1">
                    <a:lumMod val="20000"/>
                    <a:lumOff val="80000"/>
                  </a:schemeClr>
                </a:solidFill>
              </a:rPr>
              <a:t>Reading data from a file into an </a:t>
            </a:r>
            <a:r>
              <a:rPr lang="en-US" sz="3600" dirty="0" smtClean="0">
                <a:solidFill>
                  <a:schemeClr val="accent1">
                    <a:lumMod val="20000"/>
                    <a:lumOff val="80000"/>
                  </a:schemeClr>
                </a:solidFill>
              </a:rPr>
              <a:t/>
            </a:r>
            <a:br>
              <a:rPr lang="en-US" sz="3600" dirty="0" smtClean="0">
                <a:solidFill>
                  <a:schemeClr val="accent1">
                    <a:lumMod val="20000"/>
                    <a:lumOff val="80000"/>
                  </a:schemeClr>
                </a:solidFill>
              </a:rPr>
            </a:br>
            <a:r>
              <a:rPr lang="en-US" sz="3600" dirty="0" smtClean="0">
                <a:solidFill>
                  <a:schemeClr val="accent1">
                    <a:lumMod val="20000"/>
                    <a:lumOff val="80000"/>
                  </a:schemeClr>
                </a:solidFill>
              </a:rPr>
              <a:t>array and saving data</a:t>
            </a:r>
            <a:endParaRPr lang="en-US" sz="3600"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6" name="Content Placeholder 5"/>
          <p:cNvSpPr>
            <a:spLocks noGrp="1"/>
          </p:cNvSpPr>
          <p:nvPr>
            <p:ph sz="half" idx="2"/>
          </p:nvPr>
        </p:nvSpPr>
        <p:spPr>
          <a:xfrm>
            <a:off x="444500" y="1876926"/>
            <a:ext cx="7291805" cy="4312737"/>
          </a:xfrm>
        </p:spPr>
        <p:txBody>
          <a:bodyPr>
            <a:normAutofit/>
          </a:bodyPr>
          <a:lstStyle/>
          <a:p>
            <a:pPr marL="0" indent="0" algn="just">
              <a:buNone/>
            </a:pPr>
            <a:r>
              <a:rPr lang="en-US" sz="1600" dirty="0"/>
              <a:t>import </a:t>
            </a:r>
            <a:r>
              <a:rPr lang="en-US" sz="1600" dirty="0" smtClean="0"/>
              <a:t>csv</a:t>
            </a:r>
            <a:endParaRPr lang="en-US" sz="1600" dirty="0"/>
          </a:p>
          <a:p>
            <a:pPr marL="0" indent="0" algn="just">
              <a:buNone/>
            </a:pPr>
            <a:r>
              <a:rPr lang="en-US" sz="1600" dirty="0"/>
              <a:t>data = </a:t>
            </a:r>
            <a:r>
              <a:rPr lang="en-US" sz="1600" dirty="0" smtClean="0"/>
              <a:t>[]</a:t>
            </a:r>
          </a:p>
          <a:p>
            <a:pPr marL="0" indent="0" algn="just">
              <a:buNone/>
            </a:pPr>
            <a:endParaRPr lang="en-US" sz="1600" dirty="0"/>
          </a:p>
          <a:p>
            <a:pPr marL="0" indent="0" algn="just">
              <a:buNone/>
            </a:pPr>
            <a:r>
              <a:rPr lang="en-US" sz="1600" dirty="0"/>
              <a:t>with open('MER_T07_02A.csv', 'r') as csvfile:</a:t>
            </a:r>
          </a:p>
          <a:p>
            <a:pPr marL="0" indent="0" algn="just">
              <a:buNone/>
            </a:pPr>
            <a:r>
              <a:rPr lang="en-US" sz="1600" dirty="0"/>
              <a:t>    file_reader = csv.reader(</a:t>
            </a:r>
            <a:r>
              <a:rPr lang="en-US" sz="1600" dirty="0" err="1"/>
              <a:t>csvfile</a:t>
            </a:r>
            <a:r>
              <a:rPr lang="en-US" sz="1600" dirty="0"/>
              <a:t>, delimiter=',')</a:t>
            </a:r>
          </a:p>
          <a:p>
            <a:pPr marL="0" indent="0" algn="just">
              <a:buNone/>
            </a:pPr>
            <a:r>
              <a:rPr lang="en-US" sz="1600" dirty="0"/>
              <a:t>    for row in file_reader:</a:t>
            </a:r>
          </a:p>
          <a:p>
            <a:pPr marL="0" indent="0" algn="just">
              <a:buNone/>
            </a:pPr>
            <a:r>
              <a:rPr lang="en-US" sz="1600" dirty="0"/>
              <a:t>        data.append(row)</a:t>
            </a:r>
          </a:p>
          <a:p>
            <a:pPr marL="0" indent="0" algn="just">
              <a:buNone/>
            </a:pPr>
            <a:r>
              <a:rPr lang="en-US" sz="1600" dirty="0"/>
              <a:t>        </a:t>
            </a:r>
          </a:p>
          <a:p>
            <a:pPr marL="0" indent="0" algn="just">
              <a:buNone/>
            </a:pPr>
            <a:r>
              <a:rPr lang="en-US" sz="1600" dirty="0"/>
              <a:t>data = np.array(data</a:t>
            </a:r>
            <a:r>
              <a:rPr lang="en-US" sz="1600" dirty="0" smtClean="0"/>
              <a:t>)</a:t>
            </a:r>
          </a:p>
          <a:p>
            <a:pPr marL="0" indent="0" algn="just">
              <a:buNone/>
            </a:pPr>
            <a:endParaRPr lang="en-US" sz="1600" dirty="0"/>
          </a:p>
          <a:p>
            <a:pPr marL="0" indent="0" algn="just">
              <a:buNone/>
            </a:pPr>
            <a:r>
              <a:rPr lang="en-US" sz="1600" dirty="0"/>
              <a:t>np.save(open('</a:t>
            </a:r>
            <a:r>
              <a:rPr lang="en-US" sz="1600" dirty="0" err="1"/>
              <a:t>data.npy</a:t>
            </a:r>
            <a:r>
              <a:rPr lang="en-US" sz="1600" dirty="0"/>
              <a:t>', '</a:t>
            </a:r>
            <a:r>
              <a:rPr lang="en-US" sz="1600" dirty="0" err="1"/>
              <a:t>wb</a:t>
            </a:r>
            <a:r>
              <a:rPr lang="en-US" sz="1600" dirty="0"/>
              <a:t>'), data)</a:t>
            </a:r>
          </a:p>
          <a:p>
            <a:pPr marL="0" indent="0" algn="just">
              <a:buNone/>
            </a:pPr>
            <a:endParaRPr lang="en-US" sz="1600" dirty="0"/>
          </a:p>
        </p:txBody>
      </p:sp>
    </p:spTree>
    <p:extLst>
      <p:ext uri="{BB962C8B-B14F-4D97-AF65-F5344CB8AC3E}">
        <p14:creationId xmlns:p14="http://schemas.microsoft.com/office/powerpoint/2010/main" val="189317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1">
                    <a:lumMod val="20000"/>
                    <a:lumOff val="80000"/>
                  </a:schemeClr>
                </a:solidFill>
              </a:rPr>
              <a:t>Concatenating</a:t>
            </a:r>
            <a:endParaRPr lang="en-US" sz="3600"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7" name="Content Placeholder 6"/>
          <p:cNvSpPr>
            <a:spLocks noGrp="1"/>
          </p:cNvSpPr>
          <p:nvPr>
            <p:ph sz="quarter" idx="4"/>
          </p:nvPr>
        </p:nvSpPr>
        <p:spPr>
          <a:xfrm>
            <a:off x="6475412" y="2093495"/>
            <a:ext cx="5183188" cy="4096168"/>
          </a:xfrm>
        </p:spPr>
        <p:txBody>
          <a:bodyPr>
            <a:normAutofit/>
          </a:bodyPr>
          <a:lstStyle/>
          <a:p>
            <a:pPr marL="0" indent="0">
              <a:buNone/>
            </a:pPr>
            <a:r>
              <a:rPr lang="en-US" sz="1600" dirty="0"/>
              <a:t>d</a:t>
            </a:r>
            <a:r>
              <a:rPr lang="en-US" sz="1600" dirty="0" smtClean="0"/>
              <a:t>ata = np.arange(10).reshape(2,5)</a:t>
            </a:r>
          </a:p>
          <a:p>
            <a:pPr marL="0" indent="0">
              <a:buNone/>
            </a:pPr>
            <a:endParaRPr lang="en-US" sz="1600" dirty="0" smtClean="0"/>
          </a:p>
          <a:p>
            <a:pPr marL="0" indent="0">
              <a:buNone/>
            </a:pPr>
            <a:r>
              <a:rPr lang="en-US" sz="1600" dirty="0"/>
              <a:t>array_start = data[:3</a:t>
            </a:r>
            <a:r>
              <a:rPr lang="en-US" sz="1600" dirty="0" smtClean="0"/>
              <a:t>,:]</a:t>
            </a:r>
          </a:p>
          <a:p>
            <a:pPr marL="0" indent="0">
              <a:buNone/>
            </a:pPr>
            <a:endParaRPr lang="en-US" sz="1600" dirty="0"/>
          </a:p>
          <a:p>
            <a:pPr marL="0" indent="0">
              <a:buNone/>
            </a:pPr>
            <a:r>
              <a:rPr lang="en-US" sz="1600" dirty="0"/>
              <a:t>array_end = data[-3</a:t>
            </a:r>
            <a:r>
              <a:rPr lang="en-US" sz="1600" dirty="0" smtClean="0"/>
              <a:t>:,:]</a:t>
            </a:r>
          </a:p>
          <a:p>
            <a:pPr marL="0" indent="0">
              <a:buNone/>
            </a:pPr>
            <a:endParaRPr lang="en-US" sz="1600" dirty="0"/>
          </a:p>
          <a:p>
            <a:pPr marL="0" indent="0">
              <a:buNone/>
            </a:pPr>
            <a:r>
              <a:rPr lang="en-US" sz="1600" dirty="0"/>
              <a:t>np.vstack((array_start, array_end</a:t>
            </a:r>
            <a:r>
              <a:rPr lang="en-US" sz="1600" dirty="0" smtClean="0"/>
              <a:t>))   or </a:t>
            </a:r>
            <a:r>
              <a:rPr lang="en-US" sz="1600" dirty="0"/>
              <a:t>np.concatenate((</a:t>
            </a:r>
            <a:r>
              <a:rPr lang="en-US" sz="1600" dirty="0" smtClean="0"/>
              <a:t>array_start</a:t>
            </a:r>
            <a:r>
              <a:rPr lang="en-US" sz="1600" dirty="0"/>
              <a:t>, array_end), axis = 0</a:t>
            </a:r>
            <a:r>
              <a:rPr lang="en-US" sz="1600" dirty="0" smtClean="0"/>
              <a:t>)</a:t>
            </a:r>
          </a:p>
          <a:p>
            <a:pPr marL="0" indent="0">
              <a:buNone/>
            </a:pPr>
            <a:endParaRPr lang="en-US" sz="1600" dirty="0"/>
          </a:p>
          <a:p>
            <a:pPr marL="0" indent="0">
              <a:buNone/>
            </a:pPr>
            <a:r>
              <a:rPr lang="en-US" sz="1600" dirty="0" smtClean="0"/>
              <a:t>np.hstack</a:t>
            </a:r>
            <a:r>
              <a:rPr lang="en-US" sz="1600" dirty="0"/>
              <a:t>((array_start, array_end))   or np.concatenate((array_start, array_end), axis = </a:t>
            </a:r>
            <a:r>
              <a:rPr lang="en-US" sz="1600" dirty="0" smtClean="0"/>
              <a:t>1)</a:t>
            </a:r>
            <a:endParaRPr lang="en-US" sz="1600" dirty="0"/>
          </a:p>
          <a:p>
            <a:pPr marL="0" indent="0">
              <a:buNone/>
            </a:pPr>
            <a:endParaRPr lang="en-US" sz="1600" dirty="0"/>
          </a:p>
        </p:txBody>
      </p:sp>
      <p:sp>
        <p:nvSpPr>
          <p:cNvPr id="8" name="Text Placeholder 4"/>
          <p:cNvSpPr>
            <a:spLocks noGrp="1"/>
          </p:cNvSpPr>
          <p:nvPr>
            <p:ph sz="half" idx="2"/>
          </p:nvPr>
        </p:nvSpPr>
        <p:spPr>
          <a:xfrm>
            <a:off x="444500" y="2093495"/>
            <a:ext cx="5157787" cy="4096168"/>
          </a:xfrm>
        </p:spPr>
        <p:txBody>
          <a:bodyPr>
            <a:normAutofit/>
          </a:bodyPr>
          <a:lstStyle/>
          <a:p>
            <a:pPr marL="0" indent="0">
              <a:buNone/>
            </a:pPr>
            <a:r>
              <a:rPr lang="en-US" sz="1600" dirty="0"/>
              <a:t>The horizontal counterpart of np.vstack() is np.hstack(), which combines sub-arrays column-wise. For higher dimensional joins, the most common function is np.concatenate(). The syntax for this function is similar to the 2D versions, with the additional requirement of specifying the axis along which concatenation should be performed.</a:t>
            </a:r>
          </a:p>
          <a:p>
            <a:endParaRPr lang="en-US" sz="1600" dirty="0"/>
          </a:p>
          <a:p>
            <a:pPr marL="0" indent="0">
              <a:buNone/>
            </a:pPr>
            <a:r>
              <a:rPr lang="en-US" sz="1600" dirty="0"/>
              <a:t>Calling np.concatenate((array_start, array_end), axis = 0) would generate identical output to using np.vstack(). Axis=1 would generate identical output to using np.hstack().</a:t>
            </a:r>
          </a:p>
        </p:txBody>
      </p:sp>
      <p:sp>
        <p:nvSpPr>
          <p:cNvPr id="9" name="TextBox 8"/>
          <p:cNvSpPr txBox="1"/>
          <p:nvPr/>
        </p:nvSpPr>
        <p:spPr>
          <a:xfrm>
            <a:off x="8578517" y="1567973"/>
            <a:ext cx="1881184" cy="400110"/>
          </a:xfrm>
          <a:prstGeom prst="rect">
            <a:avLst/>
          </a:prstGeom>
          <a:noFill/>
        </p:spPr>
        <p:txBody>
          <a:bodyPr wrap="square" rtlCol="0">
            <a:spAutoFit/>
          </a:bodyPr>
          <a:lstStyle/>
          <a:p>
            <a:r>
              <a:rPr lang="en-US" sz="2000" dirty="0" smtClean="0">
                <a:solidFill>
                  <a:schemeClr val="bg1"/>
                </a:solidFill>
              </a:rPr>
              <a:t>Example</a:t>
            </a:r>
            <a:endParaRPr lang="en-US" sz="2000" dirty="0">
              <a:solidFill>
                <a:schemeClr val="bg1"/>
              </a:solidFill>
            </a:endParaRPr>
          </a:p>
        </p:txBody>
      </p:sp>
    </p:spTree>
    <p:extLst>
      <p:ext uri="{BB962C8B-B14F-4D97-AF65-F5344CB8AC3E}">
        <p14:creationId xmlns:p14="http://schemas.microsoft.com/office/powerpoint/2010/main" val="233006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588127"/>
          </a:xfrm>
        </p:spPr>
        <p:txBody>
          <a:bodyPr/>
          <a:lstStyle/>
          <a:p>
            <a:r>
              <a:rPr lang="en-US" sz="3600" dirty="0">
                <a:solidFill>
                  <a:schemeClr val="accent1">
                    <a:lumMod val="20000"/>
                    <a:lumOff val="80000"/>
                  </a:schemeClr>
                </a:solidFill>
              </a:rPr>
              <a:t>Adding/Removing </a:t>
            </a:r>
            <a:r>
              <a:rPr lang="en-US" sz="3600" dirty="0" smtClean="0">
                <a:solidFill>
                  <a:schemeClr val="accent1">
                    <a:lumMod val="20000"/>
                    <a:lumOff val="80000"/>
                  </a:schemeClr>
                </a:solidFill>
              </a:rPr>
              <a:t>Elements and</a:t>
            </a:r>
            <a:br>
              <a:rPr lang="en-US" sz="3600" dirty="0" smtClean="0">
                <a:solidFill>
                  <a:schemeClr val="accent1">
                    <a:lumMod val="20000"/>
                    <a:lumOff val="80000"/>
                  </a:schemeClr>
                </a:solidFill>
              </a:rPr>
            </a:br>
            <a:r>
              <a:rPr lang="en-US" sz="3600" dirty="0" smtClean="0">
                <a:solidFill>
                  <a:schemeClr val="accent1">
                    <a:lumMod val="20000"/>
                    <a:lumOff val="80000"/>
                  </a:schemeClr>
                </a:solidFill>
              </a:rPr>
              <a:t>Splitting</a:t>
            </a:r>
            <a:r>
              <a:rPr lang="en-US" dirty="0"/>
              <a:t/>
            </a:r>
            <a:br>
              <a:rPr lang="en-US" dirty="0"/>
            </a:br>
            <a:endParaRPr lang="en-US" sz="3600"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idx="1"/>
          </p:nvPr>
        </p:nvSpPr>
        <p:spPr>
          <a:xfrm>
            <a:off x="444500" y="2131052"/>
            <a:ext cx="5157787" cy="583678"/>
          </a:xfrm>
        </p:spPr>
        <p:txBody>
          <a:bodyPr/>
          <a:lstStyle/>
          <a:p>
            <a:r>
              <a:rPr lang="en-US" dirty="0"/>
              <a:t>Adding/Removing Elements</a:t>
            </a:r>
          </a:p>
        </p:txBody>
      </p:sp>
      <p:sp>
        <p:nvSpPr>
          <p:cNvPr id="5" name="Text Placeholder 4"/>
          <p:cNvSpPr>
            <a:spLocks noGrp="1"/>
          </p:cNvSpPr>
          <p:nvPr>
            <p:ph type="body" sz="quarter" idx="3"/>
          </p:nvPr>
        </p:nvSpPr>
        <p:spPr>
          <a:xfrm>
            <a:off x="6500812" y="2131050"/>
            <a:ext cx="5157788" cy="583679"/>
          </a:xfrm>
        </p:spPr>
        <p:txBody>
          <a:bodyPr/>
          <a:lstStyle/>
          <a:p>
            <a:r>
              <a:rPr lang="en-US" dirty="0"/>
              <a:t>Splitting</a:t>
            </a:r>
          </a:p>
        </p:txBody>
      </p:sp>
      <p:sp>
        <p:nvSpPr>
          <p:cNvPr id="6" name="Content Placeholder 5"/>
          <p:cNvSpPr>
            <a:spLocks noGrp="1"/>
          </p:cNvSpPr>
          <p:nvPr>
            <p:ph sz="half" idx="2"/>
          </p:nvPr>
        </p:nvSpPr>
        <p:spPr>
          <a:xfrm>
            <a:off x="444500" y="2779295"/>
            <a:ext cx="5157787" cy="3410368"/>
          </a:xfrm>
        </p:spPr>
        <p:txBody>
          <a:bodyPr>
            <a:normAutofit/>
          </a:bodyPr>
          <a:lstStyle/>
          <a:p>
            <a:pPr marL="0" indent="0">
              <a:buNone/>
            </a:pPr>
            <a:r>
              <a:rPr lang="en-US" sz="1600" dirty="0"/>
              <a:t>NumPy provides several functions for adding or deleting data from an array:</a:t>
            </a:r>
          </a:p>
          <a:p>
            <a:pPr marL="0" indent="0">
              <a:buNone/>
            </a:pPr>
            <a:endParaRPr lang="en-US" sz="1600" dirty="0"/>
          </a:p>
          <a:p>
            <a:r>
              <a:rPr lang="en-US" sz="1600" dirty="0"/>
              <a:t>resize: Returns a new array with the specified shape, with zeros as placeholders in all the new cells.</a:t>
            </a:r>
          </a:p>
          <a:p>
            <a:r>
              <a:rPr lang="en-US" sz="1600" dirty="0"/>
              <a:t>append: Adds values to the end of an array</a:t>
            </a:r>
          </a:p>
          <a:p>
            <a:r>
              <a:rPr lang="en-US" sz="1600" dirty="0"/>
              <a:t>insert: Adds values in the middle of an array</a:t>
            </a:r>
          </a:p>
          <a:p>
            <a:r>
              <a:rPr lang="en-US" sz="1600" dirty="0"/>
              <a:t>delete: Returns a new array with given data removed</a:t>
            </a:r>
          </a:p>
          <a:p>
            <a:r>
              <a:rPr lang="en-US" sz="1600" dirty="0"/>
              <a:t>unique: Finds only the unique values of an array</a:t>
            </a:r>
          </a:p>
        </p:txBody>
      </p:sp>
      <p:sp>
        <p:nvSpPr>
          <p:cNvPr id="7" name="Content Placeholder 6"/>
          <p:cNvSpPr>
            <a:spLocks noGrp="1"/>
          </p:cNvSpPr>
          <p:nvPr>
            <p:ph sz="quarter" idx="4"/>
          </p:nvPr>
        </p:nvSpPr>
        <p:spPr>
          <a:xfrm>
            <a:off x="6475412" y="2714729"/>
            <a:ext cx="5183188" cy="3474933"/>
          </a:xfrm>
        </p:spPr>
        <p:txBody>
          <a:bodyPr>
            <a:normAutofit/>
          </a:bodyPr>
          <a:lstStyle/>
          <a:p>
            <a:pPr marL="0" indent="0">
              <a:buNone/>
            </a:pPr>
            <a:r>
              <a:rPr lang="en-US" sz="1600" dirty="0"/>
              <a:t>The opposite of concatenating (i.e., joining) arrays is splitting them. To split an array, NumPy provides the following commands:</a:t>
            </a:r>
          </a:p>
          <a:p>
            <a:endParaRPr lang="en-US" sz="1600" dirty="0"/>
          </a:p>
          <a:p>
            <a:r>
              <a:rPr lang="en-US" sz="1600" dirty="0"/>
              <a:t>hsplit: splits along the horizontal axis</a:t>
            </a:r>
          </a:p>
          <a:p>
            <a:r>
              <a:rPr lang="en-US" sz="1600" dirty="0"/>
              <a:t>vsplit: splits along the vertical axis</a:t>
            </a:r>
          </a:p>
          <a:p>
            <a:r>
              <a:rPr lang="en-US" sz="1600" dirty="0"/>
              <a:t>dsplit: Splits an array along the 3rd axis (depth)</a:t>
            </a:r>
          </a:p>
          <a:p>
            <a:r>
              <a:rPr lang="en-US" sz="1600" dirty="0"/>
              <a:t>array_split: lets you specify the axis to use in splitting</a:t>
            </a:r>
          </a:p>
        </p:txBody>
      </p:sp>
    </p:spTree>
    <p:extLst>
      <p:ext uri="{BB962C8B-B14F-4D97-AF65-F5344CB8AC3E}">
        <p14:creationId xmlns:p14="http://schemas.microsoft.com/office/powerpoint/2010/main" val="362181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532727"/>
          </a:xfrm>
        </p:spPr>
        <p:txBody>
          <a:bodyPr/>
          <a:lstStyle/>
          <a:p>
            <a:r>
              <a:rPr lang="en-US" sz="3600" dirty="0" smtClean="0">
                <a:solidFill>
                  <a:schemeClr val="accent1">
                    <a:lumMod val="20000"/>
                    <a:lumOff val="80000"/>
                  </a:schemeClr>
                </a:solidFill>
              </a:rPr>
              <a:t>Sorting and </a:t>
            </a:r>
            <a:r>
              <a:rPr lang="en-US" sz="3600" dirty="0">
                <a:solidFill>
                  <a:schemeClr val="accent1">
                    <a:lumMod val="20000"/>
                    <a:lumOff val="80000"/>
                  </a:schemeClr>
                </a:solidFill>
              </a:rPr>
              <a:t>No Copy vs. Shallow </a:t>
            </a:r>
            <a:r>
              <a:rPr lang="en-US" sz="3600" dirty="0" smtClean="0">
                <a:solidFill>
                  <a:schemeClr val="accent1">
                    <a:lumMod val="20000"/>
                    <a:lumOff val="80000"/>
                  </a:schemeClr>
                </a:solidFill>
              </a:rPr>
              <a:t/>
            </a:r>
            <a:br>
              <a:rPr lang="en-US" sz="3600" dirty="0" smtClean="0">
                <a:solidFill>
                  <a:schemeClr val="accent1">
                    <a:lumMod val="20000"/>
                    <a:lumOff val="80000"/>
                  </a:schemeClr>
                </a:solidFill>
              </a:rPr>
            </a:br>
            <a:r>
              <a:rPr lang="en-US" sz="3600" dirty="0" smtClean="0">
                <a:solidFill>
                  <a:schemeClr val="accent1">
                    <a:lumMod val="20000"/>
                    <a:lumOff val="80000"/>
                  </a:schemeClr>
                </a:solidFill>
              </a:rPr>
              <a:t>Copy vs</a:t>
            </a:r>
            <a:r>
              <a:rPr lang="en-US" sz="3600" dirty="0">
                <a:solidFill>
                  <a:schemeClr val="accent1">
                    <a:lumMod val="20000"/>
                    <a:lumOff val="80000"/>
                  </a:schemeClr>
                </a:solidFill>
              </a:rPr>
              <a:t>. Deep Copy</a:t>
            </a:r>
            <a:r>
              <a:rPr lang="en-US" dirty="0">
                <a:solidFill>
                  <a:schemeClr val="accent1">
                    <a:lumMod val="20000"/>
                    <a:lumOff val="80000"/>
                  </a:schemeClr>
                </a:solidFill>
              </a:rPr>
              <a:t/>
            </a:r>
            <a:br>
              <a:rPr lang="en-US" dirty="0">
                <a:solidFill>
                  <a:schemeClr val="accent1">
                    <a:lumMod val="20000"/>
                    <a:lumOff val="80000"/>
                  </a:schemeClr>
                </a:solidFill>
              </a:rPr>
            </a:br>
            <a:endParaRPr lang="en-US"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idx="1"/>
          </p:nvPr>
        </p:nvSpPr>
        <p:spPr>
          <a:xfrm>
            <a:off x="444500" y="1762831"/>
            <a:ext cx="5157787" cy="742243"/>
          </a:xfrm>
        </p:spPr>
        <p:txBody>
          <a:bodyPr/>
          <a:lstStyle/>
          <a:p>
            <a:r>
              <a:rPr lang="en-US" dirty="0"/>
              <a:t>Sorting</a:t>
            </a:r>
          </a:p>
        </p:txBody>
      </p:sp>
      <p:sp>
        <p:nvSpPr>
          <p:cNvPr id="5" name="Text Placeholder 4"/>
          <p:cNvSpPr>
            <a:spLocks noGrp="1"/>
          </p:cNvSpPr>
          <p:nvPr>
            <p:ph type="body" sz="quarter" idx="3"/>
          </p:nvPr>
        </p:nvSpPr>
        <p:spPr>
          <a:xfrm>
            <a:off x="6500812" y="1744579"/>
            <a:ext cx="5157788" cy="760495"/>
          </a:xfrm>
        </p:spPr>
        <p:txBody>
          <a:bodyPr>
            <a:noAutofit/>
          </a:bodyPr>
          <a:lstStyle/>
          <a:p>
            <a:pPr>
              <a:lnSpc>
                <a:spcPct val="120000"/>
              </a:lnSpc>
            </a:pPr>
            <a:r>
              <a:rPr lang="en-US" dirty="0"/>
              <a:t>No Copy vs. Shallow </a:t>
            </a:r>
            <a:br>
              <a:rPr lang="en-US" dirty="0"/>
            </a:br>
            <a:r>
              <a:rPr lang="en-US" dirty="0"/>
              <a:t>Copy vs. Deep Copy</a:t>
            </a:r>
            <a:br>
              <a:rPr lang="en-US" dirty="0"/>
            </a:br>
            <a:endParaRPr lang="en-US" dirty="0"/>
          </a:p>
        </p:txBody>
      </p:sp>
      <p:sp>
        <p:nvSpPr>
          <p:cNvPr id="6" name="Content Placeholder 5"/>
          <p:cNvSpPr>
            <a:spLocks noGrp="1"/>
          </p:cNvSpPr>
          <p:nvPr>
            <p:ph sz="half" idx="2"/>
          </p:nvPr>
        </p:nvSpPr>
        <p:spPr/>
        <p:txBody>
          <a:bodyPr>
            <a:normAutofit/>
          </a:bodyPr>
          <a:lstStyle/>
          <a:p>
            <a:pPr marL="0" indent="0">
              <a:buNone/>
            </a:pPr>
            <a:r>
              <a:rPr lang="en-US" sz="1600" dirty="0"/>
              <a:t>There are several useful functions for sorting array elements. Some of the available sorting algorithms include quicksort, heapsort, mergesort, and timesort</a:t>
            </a:r>
            <a:r>
              <a:rPr lang="en-US" sz="1600" dirty="0" smtClean="0"/>
              <a:t>.</a:t>
            </a:r>
          </a:p>
          <a:p>
            <a:pPr marL="0" indent="0">
              <a:buNone/>
            </a:pPr>
            <a:endParaRPr lang="en-US" sz="1600" dirty="0"/>
          </a:p>
          <a:p>
            <a:pPr marL="0" indent="0">
              <a:buNone/>
            </a:pPr>
            <a:r>
              <a:rPr lang="en-US" sz="1600" dirty="0"/>
              <a:t>a = np.array([[3,8,1,2], [9,5,4,8]])</a:t>
            </a:r>
          </a:p>
          <a:p>
            <a:pPr marL="0" indent="0">
              <a:buNone/>
            </a:pPr>
            <a:r>
              <a:rPr lang="en-US" sz="1600" dirty="0"/>
              <a:t>np.sort(a, axis=1, kind='mergesort') </a:t>
            </a:r>
            <a:endParaRPr lang="en-US" sz="1600" dirty="0" smtClean="0"/>
          </a:p>
          <a:p>
            <a:pPr marL="0" indent="0">
              <a:buNone/>
            </a:pPr>
            <a:endParaRPr lang="en-US" sz="1600" dirty="0"/>
          </a:p>
          <a:p>
            <a:pPr marL="0" indent="0">
              <a:buNone/>
            </a:pPr>
            <a:r>
              <a:rPr lang="en-US" sz="1600" dirty="0"/>
              <a:t>array([[1, 2, 3, 8], </a:t>
            </a:r>
          </a:p>
          <a:p>
            <a:pPr marL="0" indent="0">
              <a:buNone/>
            </a:pPr>
            <a:r>
              <a:rPr lang="en-US" sz="1600" dirty="0"/>
              <a:t>[4, 5, 8, 9]])</a:t>
            </a:r>
          </a:p>
          <a:p>
            <a:pPr marL="0" indent="0">
              <a:buNone/>
            </a:pPr>
            <a:endParaRPr lang="en-US" sz="1600" dirty="0"/>
          </a:p>
        </p:txBody>
      </p:sp>
      <p:sp>
        <p:nvSpPr>
          <p:cNvPr id="7" name="Content Placeholder 6"/>
          <p:cNvSpPr>
            <a:spLocks noGrp="1"/>
          </p:cNvSpPr>
          <p:nvPr>
            <p:ph sz="quarter" idx="4"/>
          </p:nvPr>
        </p:nvSpPr>
        <p:spPr>
          <a:xfrm>
            <a:off x="6475412" y="2505074"/>
            <a:ext cx="5183188" cy="3810001"/>
          </a:xfrm>
        </p:spPr>
        <p:txBody>
          <a:bodyPr>
            <a:noAutofit/>
          </a:bodyPr>
          <a:lstStyle/>
          <a:p>
            <a:r>
              <a:rPr lang="en-US" sz="1600" dirty="0"/>
              <a:t>b = a </a:t>
            </a:r>
            <a:endParaRPr lang="en-US" sz="1600" dirty="0" smtClean="0"/>
          </a:p>
          <a:p>
            <a:pPr marL="0" indent="0">
              <a:buNone/>
            </a:pPr>
            <a:r>
              <a:rPr lang="en-US" sz="1600" dirty="0"/>
              <a:t> </a:t>
            </a:r>
            <a:r>
              <a:rPr lang="en-US" sz="1600" dirty="0" smtClean="0"/>
              <a:t>   def f(x):   </a:t>
            </a:r>
          </a:p>
          <a:p>
            <a:pPr marL="0" indent="0">
              <a:buNone/>
            </a:pPr>
            <a:r>
              <a:rPr lang="en-US" sz="1600" dirty="0" smtClean="0"/>
              <a:t>         print(x)</a:t>
            </a:r>
            <a:endParaRPr lang="en-US" sz="1600" dirty="0"/>
          </a:p>
          <a:p>
            <a:pPr marL="0" indent="0">
              <a:buNone/>
            </a:pPr>
            <a:r>
              <a:rPr lang="en-US" sz="1600" dirty="0"/>
              <a:t> </a:t>
            </a:r>
            <a:r>
              <a:rPr lang="en-US" sz="1600" dirty="0" smtClean="0"/>
              <a:t>    f(b)</a:t>
            </a:r>
          </a:p>
          <a:p>
            <a:pPr marL="0" indent="0">
              <a:buNone/>
            </a:pPr>
            <a:endParaRPr lang="en-US" sz="1600" dirty="0" smtClean="0"/>
          </a:p>
          <a:p>
            <a:r>
              <a:rPr lang="en-US" sz="1600" dirty="0" smtClean="0"/>
              <a:t>a = b.view()</a:t>
            </a:r>
          </a:p>
          <a:p>
            <a:pPr marL="0" indent="0">
              <a:buNone/>
            </a:pPr>
            <a:r>
              <a:rPr lang="en-US" sz="1600" dirty="0" smtClean="0"/>
              <a:t>      # The shape of b doesn't change</a:t>
            </a:r>
          </a:p>
          <a:p>
            <a:pPr marL="0" indent="0">
              <a:buNone/>
            </a:pPr>
            <a:r>
              <a:rPr lang="en-US" sz="1600" dirty="0" smtClean="0"/>
              <a:t>      a = a.reshape((4, 2)) </a:t>
            </a:r>
          </a:p>
          <a:p>
            <a:pPr marL="0" indent="0">
              <a:buNone/>
            </a:pPr>
            <a:r>
              <a:rPr lang="en-US" sz="1600" dirty="0"/>
              <a:t> </a:t>
            </a:r>
            <a:r>
              <a:rPr lang="en-US" sz="1600" dirty="0" smtClean="0"/>
              <a:t>     a[:] = 5</a:t>
            </a:r>
          </a:p>
          <a:p>
            <a:pPr marL="0" indent="0">
              <a:buNone/>
            </a:pPr>
            <a:endParaRPr lang="en-US" sz="1600" dirty="0" smtClean="0"/>
          </a:p>
          <a:p>
            <a:r>
              <a:rPr lang="en-US" sz="1600" dirty="0"/>
              <a:t>c = a.copy()</a:t>
            </a:r>
          </a:p>
          <a:p>
            <a:pPr marL="0" indent="0">
              <a:buNone/>
            </a:pPr>
            <a:endParaRPr lang="en-US" sz="1600" dirty="0"/>
          </a:p>
        </p:txBody>
      </p:sp>
    </p:spTree>
    <p:extLst>
      <p:ext uri="{BB962C8B-B14F-4D97-AF65-F5344CB8AC3E}">
        <p14:creationId xmlns:p14="http://schemas.microsoft.com/office/powerpoint/2010/main" val="122960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830505" cy="1243584"/>
          </a:xfrm>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968573" y="711926"/>
            <a:ext cx="7781544" cy="859055"/>
          </a:xfrm>
        </p:spPr>
        <p:txBody>
          <a:bodyPr/>
          <a:lstStyle/>
          <a:p>
            <a:r>
              <a:rPr lang="en-US" dirty="0" smtClean="0"/>
              <a:t>          </a:t>
            </a:r>
            <a:r>
              <a:rPr lang="en-US" sz="3600" dirty="0" smtClean="0">
                <a:solidFill>
                  <a:schemeClr val="accent1">
                    <a:lumMod val="20000"/>
                    <a:lumOff val="80000"/>
                  </a:schemeClr>
                </a:solidFill>
              </a:rPr>
              <a:t>Introduction</a:t>
            </a:r>
            <a:endParaRPr lang="en-US" sz="3600" dirty="0">
              <a:solidFill>
                <a:schemeClr val="accent1">
                  <a:lumMod val="20000"/>
                  <a:lumOff val="80000"/>
                </a:schemeClr>
              </a:solidFill>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1" y="1685109"/>
            <a:ext cx="8432466" cy="4402182"/>
          </a:xfrm>
        </p:spPr>
        <p:txBody>
          <a:bodyPr/>
          <a:lstStyle/>
          <a:p>
            <a:pPr algn="just"/>
            <a:r>
              <a:rPr lang="en-US" dirty="0" smtClean="0">
                <a:solidFill>
                  <a:schemeClr val="bg1"/>
                </a:solidFill>
              </a:rPr>
              <a:t>Numpy (</a:t>
            </a:r>
            <a:r>
              <a:rPr lang="en-US" b="1" dirty="0" smtClean="0">
                <a:solidFill>
                  <a:schemeClr val="bg1"/>
                </a:solidFill>
              </a:rPr>
              <a:t>Numerical </a:t>
            </a:r>
            <a:r>
              <a:rPr lang="en-US" b="1" dirty="0">
                <a:solidFill>
                  <a:schemeClr val="bg1"/>
                </a:solidFill>
              </a:rPr>
              <a:t>Python</a:t>
            </a:r>
            <a:r>
              <a:rPr lang="en-US" dirty="0">
                <a:solidFill>
                  <a:schemeClr val="bg1"/>
                </a:solidFill>
              </a:rPr>
              <a:t>) is an open source Python library that’s used in almost every field of science and engineering. It’s the universal standard for working with numerical data in Python, and it’s at the core of the scientific Python and PyData ecosystems. NumPy users include everyone from beginning coders to experienced researchers doing state-of-the-art scientific and industrial research and development. The NumPy API is used extensively in Pandas, SciPy, Matplotlib, scikit-learn, scikit-image and most other data science and scientific Python packages.</a:t>
            </a:r>
          </a:p>
          <a:p>
            <a:pPr algn="just"/>
            <a:r>
              <a:rPr lang="en-US" dirty="0">
                <a:solidFill>
                  <a:schemeClr val="bg1"/>
                </a:solidFill>
              </a:rPr>
              <a:t>The NumPy library contains multidimensional array and matrix data structures (you’ll find more information about this in later sections). It provides </a:t>
            </a:r>
            <a:r>
              <a:rPr lang="en-US" b="1" dirty="0">
                <a:solidFill>
                  <a:schemeClr val="bg1"/>
                </a:solidFill>
              </a:rPr>
              <a:t>ndarray</a:t>
            </a:r>
            <a:r>
              <a:rPr lang="en-US" dirty="0">
                <a:solidFill>
                  <a:schemeClr val="bg1"/>
                </a:solidFill>
              </a:rPr>
              <a:t>, a homogeneous n-dimensional array object, with methods to efficiently operate on it. 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92916" y="574764"/>
            <a:ext cx="7781544" cy="669645"/>
          </a:xfrm>
        </p:spPr>
        <p:txBody>
          <a:bodyPr>
            <a:normAutofit/>
          </a:bodyPr>
          <a:lstStyle/>
          <a:p>
            <a:r>
              <a:rPr lang="en-US" sz="3600" dirty="0" smtClean="0">
                <a:solidFill>
                  <a:schemeClr val="accent1">
                    <a:lumMod val="20000"/>
                    <a:lumOff val="80000"/>
                  </a:schemeClr>
                </a:solidFill>
              </a:rPr>
              <a:t>Installing and Importing Numpy</a:t>
            </a:r>
            <a:endParaRPr lang="en-US" sz="3600" dirty="0">
              <a:solidFill>
                <a:schemeClr val="accent1">
                  <a:lumMod val="20000"/>
                  <a:lumOff val="80000"/>
                </a:schemeClr>
              </a:solidFill>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92916" y="2246810"/>
            <a:ext cx="6803136" cy="3801291"/>
          </a:xfrm>
        </p:spPr>
        <p:txBody>
          <a:bodyPr/>
          <a:lstStyle/>
          <a:p>
            <a:r>
              <a:rPr lang="en-US" dirty="0" smtClean="0">
                <a:solidFill>
                  <a:schemeClr val="bg1"/>
                </a:solidFill>
              </a:rPr>
              <a:t>If you already have python installed, than use</a:t>
            </a:r>
          </a:p>
          <a:p>
            <a:endParaRPr lang="en-US" dirty="0" smtClean="0">
              <a:solidFill>
                <a:schemeClr val="bg1"/>
              </a:solidFill>
            </a:endParaRPr>
          </a:p>
          <a:p>
            <a:pPr marL="285750" indent="-285750">
              <a:buFont typeface="Arial" panose="020B0604020202020204" pitchFamily="34" charset="0"/>
              <a:buChar char="•"/>
            </a:pPr>
            <a:r>
              <a:rPr lang="en-US" altLang="en-US" dirty="0">
                <a:solidFill>
                  <a:schemeClr val="bg1"/>
                </a:solidFill>
                <a:latin typeface="Arial" panose="020B0604020202020204" pitchFamily="34" charset="0"/>
              </a:rPr>
              <a:t>conda</a:t>
            </a:r>
            <a:r>
              <a:rPr lang="en-US" altLang="en-US" dirty="0">
                <a:solidFill>
                  <a:schemeClr val="bg1"/>
                </a:solidFill>
                <a:latin typeface="var(--pst-font-family-monospace)"/>
              </a:rPr>
              <a:t> </a:t>
            </a:r>
            <a:r>
              <a:rPr lang="en-US" altLang="en-US" dirty="0">
                <a:solidFill>
                  <a:schemeClr val="bg1"/>
                </a:solidFill>
                <a:latin typeface="Arial" panose="020B0604020202020204" pitchFamily="34" charset="0"/>
              </a:rPr>
              <a:t>install</a:t>
            </a:r>
            <a:r>
              <a:rPr lang="en-US" altLang="en-US" dirty="0">
                <a:solidFill>
                  <a:schemeClr val="bg1"/>
                </a:solidFill>
                <a:latin typeface="var(--pst-font-family-monospace)"/>
              </a:rPr>
              <a:t> </a:t>
            </a:r>
            <a:r>
              <a:rPr lang="en-US" altLang="en-US" dirty="0">
                <a:solidFill>
                  <a:schemeClr val="bg1"/>
                </a:solidFill>
                <a:latin typeface="Arial" panose="020B0604020202020204" pitchFamily="34" charset="0"/>
              </a:rPr>
              <a:t>numpy</a:t>
            </a:r>
            <a:r>
              <a:rPr lang="en-US" altLang="en-US" dirty="0">
                <a:solidFill>
                  <a:schemeClr val="bg1"/>
                </a:solidFill>
              </a:rPr>
              <a:t> </a:t>
            </a:r>
            <a:endParaRPr lang="en-US" dirty="0" smtClean="0"/>
          </a:p>
          <a:p>
            <a:r>
              <a:rPr lang="en-US" dirty="0" smtClean="0"/>
              <a:t>Or</a:t>
            </a:r>
            <a:endParaRPr lang="en-US" dirty="0"/>
          </a:p>
          <a:p>
            <a:pPr marL="285750" indent="-285750">
              <a:buFont typeface="Arial" panose="020B0604020202020204" pitchFamily="34" charset="0"/>
              <a:buChar char="•"/>
            </a:pPr>
            <a:r>
              <a:rPr lang="en-US" altLang="en-US" dirty="0">
                <a:solidFill>
                  <a:schemeClr val="bg1"/>
                </a:solidFill>
                <a:latin typeface="Arial" panose="020B0604020202020204" pitchFamily="34" charset="0"/>
              </a:rPr>
              <a:t>pip</a:t>
            </a:r>
            <a:r>
              <a:rPr lang="en-US" altLang="en-US" dirty="0">
                <a:solidFill>
                  <a:schemeClr val="bg1"/>
                </a:solidFill>
                <a:latin typeface="var(--pst-font-family-monospace)"/>
              </a:rPr>
              <a:t> </a:t>
            </a:r>
            <a:r>
              <a:rPr lang="en-US" altLang="en-US" dirty="0">
                <a:solidFill>
                  <a:schemeClr val="bg1"/>
                </a:solidFill>
                <a:latin typeface="Arial" panose="020B0604020202020204" pitchFamily="34" charset="0"/>
              </a:rPr>
              <a:t>install</a:t>
            </a:r>
            <a:r>
              <a:rPr lang="en-US" altLang="en-US" dirty="0">
                <a:solidFill>
                  <a:schemeClr val="bg1"/>
                </a:solidFill>
                <a:latin typeface="var(--pst-font-family-monospace)"/>
              </a:rPr>
              <a:t> </a:t>
            </a:r>
            <a:r>
              <a:rPr lang="en-US" altLang="en-US" dirty="0">
                <a:solidFill>
                  <a:schemeClr val="bg1"/>
                </a:solidFill>
                <a:latin typeface="Arial" panose="020B0604020202020204" pitchFamily="34" charset="0"/>
              </a:rPr>
              <a:t>numpy</a:t>
            </a:r>
            <a:r>
              <a:rPr lang="en-US" altLang="en-US" dirty="0">
                <a:solidFill>
                  <a:schemeClr val="bg1"/>
                </a:solidFill>
              </a:rPr>
              <a:t> </a:t>
            </a:r>
            <a:endParaRPr lang="en-US" altLang="en-US" dirty="0" smtClean="0">
              <a:solidFill>
                <a:schemeClr val="bg1"/>
              </a:solidFill>
            </a:endParaRPr>
          </a:p>
          <a:p>
            <a:pPr marL="285750" indent="-285750">
              <a:buFont typeface="Arial" panose="020B0604020202020204" pitchFamily="34" charset="0"/>
              <a:buChar char="•"/>
            </a:pPr>
            <a:endParaRPr lang="en-US" altLang="en-US" dirty="0" smtClean="0">
              <a:solidFill>
                <a:schemeClr val="bg1"/>
              </a:solidFill>
              <a:latin typeface="Arial" panose="020B0604020202020204" pitchFamily="34" charset="0"/>
            </a:endParaRPr>
          </a:p>
          <a:p>
            <a:endParaRPr lang="en-US" altLang="en-US" dirty="0">
              <a:solidFill>
                <a:schemeClr val="bg1"/>
              </a:solidFill>
              <a:latin typeface="Arial" panose="020B0604020202020204" pitchFamily="34" charset="0"/>
            </a:endParaRPr>
          </a:p>
          <a:p>
            <a:r>
              <a:rPr lang="en-US" altLang="en-US" dirty="0" smtClean="0">
                <a:solidFill>
                  <a:schemeClr val="bg1"/>
                </a:solidFill>
                <a:latin typeface="Arial" panose="020B0604020202020204" pitchFamily="34" charset="0"/>
              </a:rPr>
              <a:t>Import Numpy</a:t>
            </a:r>
          </a:p>
          <a:p>
            <a:endParaRPr lang="en-US" altLang="en-US" dirty="0">
              <a:solidFill>
                <a:schemeClr val="bg1"/>
              </a:solidFill>
              <a:latin typeface="Arial" panose="020B0604020202020204" pitchFamily="34" charset="0"/>
            </a:endParaRPr>
          </a:p>
          <a:p>
            <a:pPr marL="285750" indent="-285750">
              <a:buFont typeface="Arial" panose="020B0604020202020204" pitchFamily="34" charset="0"/>
              <a:buChar char="•"/>
            </a:pPr>
            <a:r>
              <a:rPr lang="en-US" altLang="en-US" dirty="0" smtClean="0">
                <a:solidFill>
                  <a:schemeClr val="bg1"/>
                </a:solidFill>
                <a:latin typeface="Arial" panose="020B0604020202020204" pitchFamily="34" charset="0"/>
              </a:rPr>
              <a:t>Import numpy as np</a:t>
            </a:r>
            <a:endParaRPr lang="en-US" altLang="en-US" dirty="0">
              <a:solidFill>
                <a:schemeClr val="bg1"/>
              </a:solidFill>
              <a:latin typeface="Arial"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1089529"/>
          </a:xfrm>
        </p:spPr>
        <p:txBody>
          <a:bodyPr/>
          <a:lstStyle/>
          <a:p>
            <a:r>
              <a:rPr lang="en-US" sz="3600" b="0" dirty="0">
                <a:solidFill>
                  <a:schemeClr val="accent1">
                    <a:lumMod val="20000"/>
                    <a:lumOff val="80000"/>
                  </a:schemeClr>
                </a:solidFill>
              </a:rPr>
              <a:t>D</a:t>
            </a:r>
            <a:r>
              <a:rPr lang="en-US" sz="3600" b="0" dirty="0" smtClean="0">
                <a:solidFill>
                  <a:schemeClr val="accent1">
                    <a:lumMod val="20000"/>
                    <a:lumOff val="80000"/>
                  </a:schemeClr>
                </a:solidFill>
              </a:rPr>
              <a:t>ifference </a:t>
            </a:r>
            <a:r>
              <a:rPr lang="en-US" sz="3600" b="0" dirty="0">
                <a:solidFill>
                  <a:schemeClr val="accent1">
                    <a:lumMod val="20000"/>
                    <a:lumOff val="80000"/>
                  </a:schemeClr>
                </a:solidFill>
              </a:rPr>
              <a:t>between a Python </a:t>
            </a:r>
            <a:r>
              <a:rPr lang="en-US" sz="3600" b="0" dirty="0" smtClean="0">
                <a:solidFill>
                  <a:schemeClr val="accent1">
                    <a:lumMod val="20000"/>
                    <a:lumOff val="80000"/>
                  </a:schemeClr>
                </a:solidFill>
              </a:rPr>
              <a:t>list</a:t>
            </a:r>
            <a:br>
              <a:rPr lang="en-US" sz="3600" b="0" dirty="0" smtClean="0">
                <a:solidFill>
                  <a:schemeClr val="accent1">
                    <a:lumMod val="20000"/>
                    <a:lumOff val="80000"/>
                  </a:schemeClr>
                </a:solidFill>
              </a:rPr>
            </a:br>
            <a:r>
              <a:rPr lang="en-US" sz="3600" b="0" dirty="0" smtClean="0">
                <a:solidFill>
                  <a:schemeClr val="accent1">
                    <a:lumMod val="20000"/>
                    <a:lumOff val="80000"/>
                  </a:schemeClr>
                </a:solidFill>
              </a:rPr>
              <a:t>and </a:t>
            </a:r>
            <a:r>
              <a:rPr lang="en-US" sz="3600" b="0" dirty="0">
                <a:solidFill>
                  <a:schemeClr val="accent1">
                    <a:lumMod val="20000"/>
                    <a:lumOff val="80000"/>
                  </a:schemeClr>
                </a:solidFill>
              </a:rPr>
              <a:t>a NumPy </a:t>
            </a:r>
            <a:r>
              <a:rPr lang="en-US" sz="3600" b="0" dirty="0" smtClean="0">
                <a:solidFill>
                  <a:schemeClr val="accent1">
                    <a:lumMod val="20000"/>
                    <a:lumOff val="80000"/>
                  </a:schemeClr>
                </a:solidFill>
              </a:rPr>
              <a:t>array</a:t>
            </a:r>
            <a:endParaRPr lang="en-US" sz="3600" b="0" dirty="0">
              <a:solidFill>
                <a:schemeClr val="accent1">
                  <a:lumMod val="20000"/>
                  <a:lumOff val="80000"/>
                </a:schemeClr>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25831"/>
            <a:ext cx="7510780" cy="3364626"/>
          </a:xfrm>
        </p:spPr>
        <p:txBody>
          <a:bodyPr/>
          <a:lstStyle/>
          <a:p>
            <a:pPr algn="just"/>
            <a:r>
              <a:rPr lang="en-US" dirty="0"/>
              <a:t>NumPy gives you an enormous range of fast and efficient ways of creating arrays and manipulating numerical data inside them. While a Python list can contain different data types within a single list, all of the elements in a NumPy array should be homogeneous. The mathematical operations that are meant to be performed on arrays would be extremely inefficient if the arrays weren’t homogeneous</a:t>
            </a:r>
            <a:r>
              <a:rPr lang="en-US" dirty="0" smtClean="0"/>
              <a:t>.</a:t>
            </a:r>
          </a:p>
          <a:p>
            <a:pPr marL="0" indent="0" algn="just">
              <a:buNone/>
            </a:pPr>
            <a:endParaRPr lang="en-US" dirty="0"/>
          </a:p>
          <a:p>
            <a:pPr marL="0" indent="0" algn="just">
              <a:buNone/>
            </a:pPr>
            <a:r>
              <a:rPr lang="en-US" b="1" dirty="0"/>
              <a:t>Why use NumPy?</a:t>
            </a:r>
          </a:p>
          <a:p>
            <a:pPr algn="just"/>
            <a:r>
              <a:rPr lang="en-US" dirty="0"/>
              <a:t>NumPy arrays are faster and more compact than Python lists. An array consumes less memory and is convenient to use. NumPy uses much less memory to store data and it provides a mechanism of specifying the data types. This allows the code to be optimized even further.</a:t>
            </a:r>
          </a:p>
          <a:p>
            <a:pPr marL="0" indent="0" algn="just">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1089529"/>
          </a:xfrm>
        </p:spPr>
        <p:txBody>
          <a:bodyPr/>
          <a:lstStyle/>
          <a:p>
            <a:r>
              <a:rPr lang="en-US" sz="3600" b="0" dirty="0">
                <a:solidFill>
                  <a:schemeClr val="accent1">
                    <a:lumMod val="20000"/>
                    <a:lumOff val="80000"/>
                  </a:schemeClr>
                </a:solidFill>
              </a:rPr>
              <a:t>Converting Python sequences to </a:t>
            </a:r>
            <a:r>
              <a:rPr lang="en-US" sz="3600" b="0" dirty="0" smtClean="0">
                <a:solidFill>
                  <a:schemeClr val="accent1">
                    <a:lumMod val="20000"/>
                    <a:lumOff val="80000"/>
                  </a:schemeClr>
                </a:solidFill>
              </a:rPr>
              <a:t/>
            </a:r>
            <a:br>
              <a:rPr lang="en-US" sz="3600" b="0" dirty="0" smtClean="0">
                <a:solidFill>
                  <a:schemeClr val="accent1">
                    <a:lumMod val="20000"/>
                    <a:lumOff val="80000"/>
                  </a:schemeClr>
                </a:solidFill>
              </a:rPr>
            </a:br>
            <a:r>
              <a:rPr lang="en-US" sz="3600" b="0" dirty="0" smtClean="0">
                <a:solidFill>
                  <a:schemeClr val="accent1">
                    <a:lumMod val="20000"/>
                    <a:lumOff val="80000"/>
                  </a:schemeClr>
                </a:solidFill>
              </a:rPr>
              <a:t>NumPy </a:t>
            </a:r>
            <a:r>
              <a:rPr lang="en-US" sz="3600" b="0" dirty="0">
                <a:solidFill>
                  <a:schemeClr val="accent1">
                    <a:lumMod val="20000"/>
                    <a:lumOff val="80000"/>
                  </a:schemeClr>
                </a:solidFill>
              </a:rPr>
              <a:t>Arrays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65067" y="2338251"/>
            <a:ext cx="5786483" cy="3827418"/>
          </a:xfrm>
        </p:spPr>
        <p:txBody>
          <a:bodyPr>
            <a:normAutofit/>
          </a:bodyPr>
          <a:lstStyle/>
          <a:p>
            <a:pPr marL="0" indent="0">
              <a:buNone/>
            </a:pPr>
            <a:r>
              <a:rPr lang="en-US" sz="1600" dirty="0" smtClean="0"/>
              <a:t>np.arange - It creates arrays with regularly incrementing values.</a:t>
            </a:r>
          </a:p>
          <a:p>
            <a:pPr marL="0" indent="0">
              <a:buNone/>
            </a:pPr>
            <a:endParaRPr lang="en-US" sz="1600" dirty="0"/>
          </a:p>
          <a:p>
            <a:pPr marL="0" indent="0">
              <a:buNone/>
            </a:pPr>
            <a:r>
              <a:rPr lang="en-US" sz="1600" dirty="0" smtClean="0"/>
              <a:t>np.arange(10</a:t>
            </a:r>
            <a:r>
              <a:rPr lang="en-US" sz="1600" dirty="0"/>
              <a:t>)</a:t>
            </a:r>
          </a:p>
          <a:p>
            <a:pPr marL="0" indent="0">
              <a:buNone/>
            </a:pPr>
            <a:r>
              <a:rPr lang="en-US" sz="1600" dirty="0" smtClean="0"/>
              <a:t>out - array</a:t>
            </a:r>
            <a:r>
              <a:rPr lang="en-US" sz="1600" dirty="0"/>
              <a:t>([0, 1, 2, 3, 4, 5, 6, 7, 8, 9</a:t>
            </a:r>
            <a:r>
              <a:rPr lang="en-US" sz="1600" dirty="0" smtClean="0"/>
              <a:t>])</a:t>
            </a:r>
          </a:p>
          <a:p>
            <a:pPr marL="0" indent="0">
              <a:buNone/>
            </a:pPr>
            <a:endParaRPr lang="en-US" sz="1600" dirty="0"/>
          </a:p>
          <a:p>
            <a:pPr marL="0" indent="0">
              <a:buNone/>
            </a:pPr>
            <a:r>
              <a:rPr lang="en-US" sz="1600" dirty="0" smtClean="0"/>
              <a:t>np.arange(2</a:t>
            </a:r>
            <a:r>
              <a:rPr lang="en-US" sz="1600" dirty="0"/>
              <a:t>, 10, dtype=float)</a:t>
            </a:r>
          </a:p>
          <a:p>
            <a:pPr marL="0" indent="0">
              <a:buNone/>
            </a:pPr>
            <a:r>
              <a:rPr lang="en-US" sz="1600" dirty="0" smtClean="0"/>
              <a:t>out - array</a:t>
            </a:r>
            <a:r>
              <a:rPr lang="en-US" sz="1600" dirty="0"/>
              <a:t>([2., 3., 4., 5., 6., 7., 8., 9</a:t>
            </a:r>
            <a:r>
              <a:rPr lang="en-US" sz="1600" dirty="0" smtClean="0"/>
              <a:t>.])</a:t>
            </a:r>
          </a:p>
          <a:p>
            <a:pPr marL="0" indent="0">
              <a:buNone/>
            </a:pPr>
            <a:endParaRPr lang="en-US" sz="1600" dirty="0"/>
          </a:p>
          <a:p>
            <a:pPr marL="0" indent="0">
              <a:buNone/>
            </a:pPr>
            <a:r>
              <a:rPr lang="en-US" sz="1600" dirty="0" smtClean="0"/>
              <a:t>np.arange(2</a:t>
            </a:r>
            <a:r>
              <a:rPr lang="en-US" sz="1600" dirty="0"/>
              <a:t>, 3, 0.1)</a:t>
            </a:r>
          </a:p>
          <a:p>
            <a:pPr marL="0" indent="0">
              <a:buNone/>
            </a:pPr>
            <a:r>
              <a:rPr lang="en-US" sz="1600" dirty="0" smtClean="0"/>
              <a:t>out - array</a:t>
            </a:r>
            <a:r>
              <a:rPr lang="en-US" sz="1600" dirty="0"/>
              <a:t>([2. , 2.1, 2.2, 2.3, 2.4, 2.5, 2.6, 2.7, </a:t>
            </a:r>
            <a:r>
              <a:rPr lang="en-US" sz="1600" dirty="0" smtClean="0"/>
              <a:t>2.8, 2.9])   </a:t>
            </a:r>
            <a:r>
              <a:rPr lang="en-US" sz="1700" dirty="0" smtClean="0"/>
              <a:t>  </a:t>
            </a:r>
            <a:endParaRPr lang="en-US" sz="1700" dirty="0"/>
          </a:p>
        </p:txBody>
      </p:sp>
      <p:sp>
        <p:nvSpPr>
          <p:cNvPr id="11"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230983" y="2338251"/>
            <a:ext cx="5786483" cy="3840480"/>
          </a:xfrm>
        </p:spPr>
        <p:txBody>
          <a:bodyPr>
            <a:normAutofit/>
          </a:bodyPr>
          <a:lstStyle/>
          <a:p>
            <a:pPr marL="0" indent="0">
              <a:buNone/>
            </a:pPr>
            <a:r>
              <a:rPr lang="en-US" sz="1600" dirty="0" smtClean="0"/>
              <a:t>np.linspace – It will </a:t>
            </a:r>
            <a:r>
              <a:rPr lang="en-US" sz="1600" dirty="0"/>
              <a:t>create arrays with a specified number of elements, and spaced equally between the specified beginning and end values</a:t>
            </a:r>
            <a:r>
              <a:rPr lang="en-US" sz="1600" dirty="0" smtClean="0"/>
              <a:t>.</a:t>
            </a:r>
          </a:p>
          <a:p>
            <a:pPr marL="0" indent="0">
              <a:buNone/>
            </a:pPr>
            <a:endParaRPr lang="en-US" sz="1600" dirty="0"/>
          </a:p>
          <a:p>
            <a:pPr marL="0" indent="0">
              <a:buNone/>
            </a:pPr>
            <a:r>
              <a:rPr lang="en-US" sz="1600" dirty="0"/>
              <a:t>np.linspace(1</a:t>
            </a:r>
            <a:r>
              <a:rPr lang="en-US" sz="1600" dirty="0" smtClean="0"/>
              <a:t>., </a:t>
            </a:r>
            <a:r>
              <a:rPr lang="en-US" sz="1600" dirty="0"/>
              <a:t>4., 6)</a:t>
            </a:r>
          </a:p>
          <a:p>
            <a:pPr marL="0" indent="0">
              <a:buNone/>
            </a:pPr>
            <a:r>
              <a:rPr lang="en-US" sz="1600" dirty="0"/>
              <a:t>array([1. ,  1.6,  2.2,  2.8,  3.4,  4. ])</a:t>
            </a:r>
          </a:p>
        </p:txBody>
      </p:sp>
      <p:cxnSp>
        <p:nvCxnSpPr>
          <p:cNvPr id="18" name="Straight Connector 17"/>
          <p:cNvCxnSpPr>
            <a:stCxn id="4" idx="2"/>
            <a:endCxn id="4" idx="2"/>
          </p:cNvCxnSpPr>
          <p:nvPr/>
        </p:nvCxnSpPr>
        <p:spPr>
          <a:xfrm>
            <a:off x="6051550" y="163245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51550" y="2338251"/>
            <a:ext cx="0" cy="384048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48574" y="1832575"/>
            <a:ext cx="3005951" cy="369332"/>
          </a:xfrm>
          <a:prstGeom prst="rect">
            <a:avLst/>
          </a:prstGeom>
          <a:noFill/>
        </p:spPr>
        <p:txBody>
          <a:bodyPr wrap="none" rtlCol="0">
            <a:spAutoFit/>
          </a:bodyPr>
          <a:lstStyle/>
          <a:p>
            <a:r>
              <a:rPr lang="en-US" dirty="0">
                <a:solidFill>
                  <a:schemeClr val="bg1"/>
                </a:solidFill>
              </a:rPr>
              <a:t> 1D array creation functions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r>
              <a:rPr lang="en-US" sz="3600" b="0" dirty="0">
                <a:solidFill>
                  <a:schemeClr val="accent1">
                    <a:lumMod val="20000"/>
                    <a:lumOff val="80000"/>
                  </a:schemeClr>
                </a:solidFill>
              </a:rPr>
              <a:t>Converting Python sequences to </a:t>
            </a:r>
            <a:br>
              <a:rPr lang="en-US" sz="3600" b="0" dirty="0">
                <a:solidFill>
                  <a:schemeClr val="accent1">
                    <a:lumMod val="20000"/>
                    <a:lumOff val="80000"/>
                  </a:schemeClr>
                </a:solidFill>
              </a:rPr>
            </a:br>
            <a:r>
              <a:rPr lang="en-US" sz="3600" b="0" dirty="0">
                <a:solidFill>
                  <a:schemeClr val="accent1">
                    <a:lumMod val="20000"/>
                    <a:lumOff val="80000"/>
                  </a:schemeClr>
                </a:solidFill>
              </a:rPr>
              <a:t>NumPy Arrays</a:t>
            </a:r>
            <a:endParaRPr lang="en-US" sz="36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Content Placeholder 5"/>
          <p:cNvSpPr>
            <a:spLocks noGrp="1"/>
          </p:cNvSpPr>
          <p:nvPr>
            <p:ph sz="half" idx="2"/>
          </p:nvPr>
        </p:nvSpPr>
        <p:spPr/>
        <p:txBody>
          <a:bodyPr/>
          <a:lstStyle/>
          <a:p>
            <a:pPr marL="0" indent="0">
              <a:buNone/>
            </a:pPr>
            <a:r>
              <a:rPr lang="en-US" dirty="0" smtClean="0"/>
              <a:t>np.eye</a:t>
            </a:r>
            <a:r>
              <a:rPr lang="en-US" dirty="0"/>
              <a:t> </a:t>
            </a:r>
            <a:r>
              <a:rPr lang="en-US" dirty="0" smtClean="0"/>
              <a:t>- It </a:t>
            </a:r>
            <a:r>
              <a:rPr lang="en-US" dirty="0"/>
              <a:t>defines a 2D identity matrix. The elements where i=j (row index and column index are equal) are 1 </a:t>
            </a:r>
            <a:r>
              <a:rPr lang="en-US" dirty="0" smtClean="0"/>
              <a:t>and </a:t>
            </a:r>
            <a:r>
              <a:rPr lang="en-US" dirty="0"/>
              <a:t>the rest are 0, as such</a:t>
            </a:r>
            <a:r>
              <a:rPr lang="en-US" dirty="0" smtClean="0"/>
              <a:t>:</a:t>
            </a:r>
          </a:p>
          <a:p>
            <a:pPr marL="0" indent="0">
              <a:buNone/>
            </a:pPr>
            <a:r>
              <a:rPr lang="en-US" dirty="0"/>
              <a:t>np.eye(3)</a:t>
            </a:r>
          </a:p>
          <a:p>
            <a:pPr marL="0" indent="0">
              <a:buNone/>
            </a:pPr>
            <a:r>
              <a:rPr lang="en-US" dirty="0" smtClean="0"/>
              <a:t>Out - array</a:t>
            </a:r>
            <a:r>
              <a:rPr lang="en-US" dirty="0"/>
              <a:t>([[1., 0., 0.],</a:t>
            </a:r>
          </a:p>
          <a:p>
            <a:pPr marL="0" indent="0">
              <a:buNone/>
            </a:pPr>
            <a:r>
              <a:rPr lang="en-US" dirty="0"/>
              <a:t>       </a:t>
            </a:r>
            <a:r>
              <a:rPr lang="en-US" dirty="0" smtClean="0"/>
              <a:t>            [</a:t>
            </a:r>
            <a:r>
              <a:rPr lang="en-US" dirty="0"/>
              <a:t>0., 1., 0.],</a:t>
            </a:r>
          </a:p>
          <a:p>
            <a:pPr marL="0" indent="0">
              <a:buNone/>
            </a:pPr>
            <a:r>
              <a:rPr lang="en-US" dirty="0"/>
              <a:t>       </a:t>
            </a:r>
            <a:r>
              <a:rPr lang="en-US" dirty="0" smtClean="0"/>
              <a:t>            [</a:t>
            </a:r>
            <a:r>
              <a:rPr lang="en-US" dirty="0"/>
              <a:t>0., 0., 1.]])</a:t>
            </a:r>
          </a:p>
        </p:txBody>
      </p:sp>
      <p:sp>
        <p:nvSpPr>
          <p:cNvPr id="7" name="Content Placeholder 6"/>
          <p:cNvSpPr>
            <a:spLocks noGrp="1"/>
          </p:cNvSpPr>
          <p:nvPr>
            <p:ph sz="quarter" idx="4"/>
          </p:nvPr>
        </p:nvSpPr>
        <p:spPr/>
        <p:txBody>
          <a:bodyPr/>
          <a:lstStyle/>
          <a:p>
            <a:pPr marL="0" indent="0">
              <a:buNone/>
            </a:pPr>
            <a:r>
              <a:rPr lang="en-US" dirty="0"/>
              <a:t>numpy.diag can define either a square 2D array with given values along the diagonal or if given a 2D array returns a 1D array that is only the diagonal elements</a:t>
            </a:r>
            <a:r>
              <a:rPr lang="en-US" dirty="0" smtClean="0"/>
              <a:t>.</a:t>
            </a:r>
          </a:p>
          <a:p>
            <a:pPr marL="0" indent="0">
              <a:buNone/>
            </a:pPr>
            <a:r>
              <a:rPr lang="en-US" dirty="0"/>
              <a:t>np.diag([1, 2, 3</a:t>
            </a:r>
            <a:r>
              <a:rPr lang="en-US" dirty="0" smtClean="0"/>
              <a:t>])</a:t>
            </a:r>
          </a:p>
          <a:p>
            <a:pPr marL="0" indent="0">
              <a:buNone/>
            </a:pPr>
            <a:r>
              <a:rPr lang="en-US" dirty="0" smtClean="0"/>
              <a:t>out - array</a:t>
            </a:r>
            <a:r>
              <a:rPr lang="en-US" dirty="0"/>
              <a:t>([[1, 0, 0],</a:t>
            </a:r>
          </a:p>
          <a:p>
            <a:pPr marL="0" indent="0">
              <a:buNone/>
            </a:pPr>
            <a:r>
              <a:rPr lang="en-US" dirty="0"/>
              <a:t>       </a:t>
            </a:r>
            <a:r>
              <a:rPr lang="en-US" dirty="0" smtClean="0"/>
              <a:t>	     [</a:t>
            </a:r>
            <a:r>
              <a:rPr lang="en-US" dirty="0"/>
              <a:t>0, 2, 0],</a:t>
            </a:r>
          </a:p>
          <a:p>
            <a:pPr marL="0" indent="0">
              <a:buNone/>
            </a:pPr>
            <a:r>
              <a:rPr lang="en-US" dirty="0"/>
              <a:t>       </a:t>
            </a:r>
            <a:r>
              <a:rPr lang="en-US" dirty="0" smtClean="0"/>
              <a:t>            [</a:t>
            </a:r>
            <a:r>
              <a:rPr lang="en-US" dirty="0"/>
              <a:t>0, 0, 3]])</a:t>
            </a:r>
          </a:p>
        </p:txBody>
      </p:sp>
      <p:sp>
        <p:nvSpPr>
          <p:cNvPr id="9" name="TextBox 8"/>
          <p:cNvSpPr txBox="1"/>
          <p:nvPr/>
        </p:nvSpPr>
        <p:spPr>
          <a:xfrm>
            <a:off x="4153989" y="1894114"/>
            <a:ext cx="3213462" cy="369332"/>
          </a:xfrm>
          <a:prstGeom prst="rect">
            <a:avLst/>
          </a:prstGeom>
          <a:noFill/>
        </p:spPr>
        <p:txBody>
          <a:bodyPr wrap="square" rtlCol="0">
            <a:spAutoFit/>
          </a:bodyPr>
          <a:lstStyle/>
          <a:p>
            <a:r>
              <a:rPr lang="en-US" dirty="0" smtClean="0">
                <a:solidFill>
                  <a:schemeClr val="bg1"/>
                </a:solidFill>
              </a:rPr>
              <a:t>   2D </a:t>
            </a:r>
            <a:r>
              <a:rPr lang="en-US" dirty="0">
                <a:solidFill>
                  <a:schemeClr val="bg1"/>
                </a:solidFill>
              </a:rPr>
              <a:t>array creation functions</a:t>
            </a:r>
            <a:endParaRPr lang="en-US" dirty="0"/>
          </a:p>
        </p:txBody>
      </p:sp>
      <p:cxnSp>
        <p:nvCxnSpPr>
          <p:cNvPr id="5" name="Straight Connector 4"/>
          <p:cNvCxnSpPr/>
          <p:nvPr/>
        </p:nvCxnSpPr>
        <p:spPr>
          <a:xfrm>
            <a:off x="5871411" y="2505075"/>
            <a:ext cx="24063" cy="3684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428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r>
              <a:rPr lang="en-US" sz="3600" b="0" dirty="0">
                <a:solidFill>
                  <a:schemeClr val="accent1">
                    <a:lumMod val="20000"/>
                    <a:lumOff val="80000"/>
                  </a:schemeClr>
                </a:solidFill>
              </a:rPr>
              <a:t>Converting Python sequences to </a:t>
            </a:r>
            <a:br>
              <a:rPr lang="en-US" sz="3600" b="0" dirty="0">
                <a:solidFill>
                  <a:schemeClr val="accent1">
                    <a:lumMod val="20000"/>
                    <a:lumOff val="80000"/>
                  </a:schemeClr>
                </a:solidFill>
              </a:rPr>
            </a:br>
            <a:r>
              <a:rPr lang="en-US" sz="3600" b="0" dirty="0">
                <a:solidFill>
                  <a:schemeClr val="accent1">
                    <a:lumMod val="20000"/>
                    <a:lumOff val="80000"/>
                  </a:schemeClr>
                </a:solidFill>
              </a:rPr>
              <a:t>NumPy Arrays</a:t>
            </a:r>
            <a:endParaRPr lang="en-US" sz="36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6" name="Content Placeholder 5"/>
          <p:cNvSpPr>
            <a:spLocks noGrp="1"/>
          </p:cNvSpPr>
          <p:nvPr>
            <p:ph sz="half" idx="2"/>
          </p:nvPr>
        </p:nvSpPr>
        <p:spPr/>
        <p:txBody>
          <a:bodyPr>
            <a:normAutofit/>
          </a:bodyPr>
          <a:lstStyle/>
          <a:p>
            <a:pPr marL="0" indent="0">
              <a:buNone/>
            </a:pPr>
            <a:r>
              <a:rPr lang="en-US" sz="1600" dirty="0"/>
              <a:t>numpy.zeros will create an array filled with 0 values with the specified shape</a:t>
            </a:r>
            <a:r>
              <a:rPr lang="en-US" sz="1600" dirty="0" smtClean="0"/>
              <a:t>.</a:t>
            </a:r>
            <a:endParaRPr lang="en-US" sz="1600" dirty="0"/>
          </a:p>
          <a:p>
            <a:pPr marL="0" indent="0">
              <a:buNone/>
            </a:pPr>
            <a:r>
              <a:rPr lang="pt-BR" sz="1600" dirty="0"/>
              <a:t>np.zeros((2, 3, 2))</a:t>
            </a:r>
          </a:p>
          <a:p>
            <a:pPr marL="0" indent="0">
              <a:buNone/>
            </a:pPr>
            <a:r>
              <a:rPr lang="pt-BR" sz="1600" dirty="0"/>
              <a:t>array([[[0., 0.],</a:t>
            </a:r>
          </a:p>
          <a:p>
            <a:pPr marL="0" indent="0">
              <a:buNone/>
            </a:pPr>
            <a:r>
              <a:rPr lang="pt-BR" sz="1600" dirty="0"/>
              <a:t>       </a:t>
            </a:r>
            <a:r>
              <a:rPr lang="pt-BR" sz="1600" dirty="0" smtClean="0"/>
              <a:t>     </a:t>
            </a:r>
            <a:r>
              <a:rPr lang="pt-BR" sz="1600" dirty="0"/>
              <a:t>[0., 0.],</a:t>
            </a:r>
          </a:p>
          <a:p>
            <a:pPr marL="0" indent="0">
              <a:buNone/>
            </a:pPr>
            <a:r>
              <a:rPr lang="pt-BR" sz="1600" dirty="0" smtClean="0"/>
              <a:t>            </a:t>
            </a:r>
            <a:r>
              <a:rPr lang="pt-BR" sz="1600" dirty="0"/>
              <a:t>[0., 0.]],</a:t>
            </a:r>
          </a:p>
          <a:p>
            <a:endParaRPr lang="pt-BR" sz="1600" dirty="0"/>
          </a:p>
          <a:p>
            <a:pPr marL="0" indent="0">
              <a:buNone/>
            </a:pPr>
            <a:r>
              <a:rPr lang="pt-BR" sz="1600" dirty="0"/>
              <a:t>      </a:t>
            </a:r>
            <a:r>
              <a:rPr lang="pt-BR" sz="1600" dirty="0" smtClean="0"/>
              <a:t>      </a:t>
            </a:r>
            <a:r>
              <a:rPr lang="pt-BR" sz="1600" dirty="0"/>
              <a:t>[[0., 0.],</a:t>
            </a:r>
          </a:p>
          <a:p>
            <a:pPr marL="0" indent="0">
              <a:buNone/>
            </a:pPr>
            <a:r>
              <a:rPr lang="pt-BR" sz="1600" dirty="0"/>
              <a:t>       </a:t>
            </a:r>
            <a:r>
              <a:rPr lang="pt-BR" sz="1600" dirty="0" smtClean="0"/>
              <a:t>     </a:t>
            </a:r>
            <a:r>
              <a:rPr lang="pt-BR" sz="1600" dirty="0"/>
              <a:t>[0., 0.],</a:t>
            </a:r>
          </a:p>
          <a:p>
            <a:pPr marL="0" indent="0">
              <a:buNone/>
            </a:pPr>
            <a:r>
              <a:rPr lang="pt-BR" sz="1600" dirty="0"/>
              <a:t>       </a:t>
            </a:r>
            <a:r>
              <a:rPr lang="pt-BR" sz="1600" dirty="0" smtClean="0"/>
              <a:t>     </a:t>
            </a:r>
            <a:r>
              <a:rPr lang="pt-BR" sz="1600" dirty="0"/>
              <a:t>[0., 0.]]])</a:t>
            </a:r>
            <a:endParaRPr lang="en-US" sz="1600" dirty="0"/>
          </a:p>
        </p:txBody>
      </p:sp>
      <p:sp>
        <p:nvSpPr>
          <p:cNvPr id="7" name="Content Placeholder 6"/>
          <p:cNvSpPr>
            <a:spLocks noGrp="1"/>
          </p:cNvSpPr>
          <p:nvPr>
            <p:ph sz="quarter" idx="4"/>
          </p:nvPr>
        </p:nvSpPr>
        <p:spPr/>
        <p:txBody>
          <a:bodyPr>
            <a:normAutofit/>
          </a:bodyPr>
          <a:lstStyle/>
          <a:p>
            <a:pPr marL="0" indent="0">
              <a:buNone/>
            </a:pPr>
            <a:r>
              <a:rPr lang="en-US" sz="1600" dirty="0"/>
              <a:t>numpy.ones will create an array filled with 1 values. It is identical to zeros in all other respects as such</a:t>
            </a:r>
            <a:r>
              <a:rPr lang="en-US" sz="1600" dirty="0" smtClean="0"/>
              <a:t>:</a:t>
            </a:r>
          </a:p>
          <a:p>
            <a:pPr marL="0" indent="0">
              <a:buNone/>
            </a:pPr>
            <a:r>
              <a:rPr lang="en-US" sz="1600" dirty="0"/>
              <a:t>np.ones((2, 3, 2</a:t>
            </a:r>
            <a:r>
              <a:rPr lang="en-US" sz="1600" dirty="0" smtClean="0"/>
              <a:t>))             </a:t>
            </a:r>
            <a:endParaRPr lang="en-US" sz="1600" dirty="0"/>
          </a:p>
          <a:p>
            <a:pPr marL="0" indent="0">
              <a:buNone/>
            </a:pPr>
            <a:r>
              <a:rPr lang="en-US" sz="1600" dirty="0"/>
              <a:t>array([[[1., 1.],</a:t>
            </a:r>
          </a:p>
          <a:p>
            <a:pPr marL="0" indent="0">
              <a:buNone/>
            </a:pPr>
            <a:r>
              <a:rPr lang="en-US" sz="1600" dirty="0"/>
              <a:t>       </a:t>
            </a:r>
            <a:r>
              <a:rPr lang="en-US" sz="1600" dirty="0" smtClean="0"/>
              <a:t>    </a:t>
            </a:r>
            <a:r>
              <a:rPr lang="en-US" sz="1600" dirty="0"/>
              <a:t>[1., 1.],</a:t>
            </a:r>
          </a:p>
          <a:p>
            <a:pPr marL="0" indent="0">
              <a:buNone/>
            </a:pPr>
            <a:r>
              <a:rPr lang="en-US" sz="1600" dirty="0"/>
              <a:t>       </a:t>
            </a:r>
            <a:r>
              <a:rPr lang="en-US" sz="1600" dirty="0" smtClean="0"/>
              <a:t>    </a:t>
            </a:r>
            <a:r>
              <a:rPr lang="en-US" sz="1600" dirty="0"/>
              <a:t>[1., 1.]],</a:t>
            </a:r>
          </a:p>
          <a:p>
            <a:pPr marL="0" indent="0">
              <a:buNone/>
            </a:pPr>
            <a:endParaRPr lang="en-US" sz="1600" dirty="0"/>
          </a:p>
          <a:p>
            <a:pPr marL="0" indent="0">
              <a:buNone/>
            </a:pPr>
            <a:r>
              <a:rPr lang="en-US" sz="1600" dirty="0"/>
              <a:t>      </a:t>
            </a:r>
            <a:r>
              <a:rPr lang="en-US" sz="1600" dirty="0" smtClean="0"/>
              <a:t>    </a:t>
            </a:r>
            <a:r>
              <a:rPr lang="en-US" sz="1600" dirty="0"/>
              <a:t>[[1., 1.],</a:t>
            </a:r>
          </a:p>
          <a:p>
            <a:pPr marL="0" indent="0">
              <a:buNone/>
            </a:pPr>
            <a:r>
              <a:rPr lang="en-US" sz="1600" dirty="0"/>
              <a:t>      </a:t>
            </a:r>
            <a:r>
              <a:rPr lang="en-US" sz="1600" dirty="0" smtClean="0"/>
              <a:t>     </a:t>
            </a:r>
            <a:r>
              <a:rPr lang="en-US" sz="1600" dirty="0"/>
              <a:t>[1., 1.],</a:t>
            </a:r>
          </a:p>
          <a:p>
            <a:pPr marL="0" indent="0">
              <a:buNone/>
            </a:pPr>
            <a:r>
              <a:rPr lang="en-US" sz="1600" dirty="0"/>
              <a:t>       </a:t>
            </a:r>
            <a:r>
              <a:rPr lang="en-US" sz="1600" dirty="0" smtClean="0"/>
              <a:t>    </a:t>
            </a:r>
            <a:r>
              <a:rPr lang="en-US" sz="1600" dirty="0"/>
              <a:t>[1., 1.]]])</a:t>
            </a:r>
          </a:p>
        </p:txBody>
      </p:sp>
      <p:sp>
        <p:nvSpPr>
          <p:cNvPr id="9" name="TextBox 8"/>
          <p:cNvSpPr txBox="1"/>
          <p:nvPr/>
        </p:nvSpPr>
        <p:spPr>
          <a:xfrm>
            <a:off x="4519749" y="1946366"/>
            <a:ext cx="2991394" cy="369332"/>
          </a:xfrm>
          <a:prstGeom prst="rect">
            <a:avLst/>
          </a:prstGeom>
          <a:noFill/>
        </p:spPr>
        <p:txBody>
          <a:bodyPr wrap="square" rtlCol="0">
            <a:spAutoFit/>
          </a:bodyPr>
          <a:lstStyle/>
          <a:p>
            <a:r>
              <a:rPr lang="en-US" dirty="0" smtClean="0">
                <a:solidFill>
                  <a:schemeClr val="bg1"/>
                </a:solidFill>
              </a:rPr>
              <a:t>3D </a:t>
            </a:r>
            <a:r>
              <a:rPr lang="en-US" dirty="0">
                <a:solidFill>
                  <a:schemeClr val="bg1"/>
                </a:solidFill>
              </a:rPr>
              <a:t>array creation functions</a:t>
            </a:r>
            <a:endParaRPr lang="en-US" dirty="0"/>
          </a:p>
        </p:txBody>
      </p:sp>
      <p:cxnSp>
        <p:nvCxnSpPr>
          <p:cNvPr id="5" name="Straight Connector 4"/>
          <p:cNvCxnSpPr/>
          <p:nvPr/>
        </p:nvCxnSpPr>
        <p:spPr>
          <a:xfrm>
            <a:off x="5751095" y="2598821"/>
            <a:ext cx="48126" cy="35908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179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r>
              <a:rPr lang="en-US" sz="3600" b="0" dirty="0" smtClean="0">
                <a:solidFill>
                  <a:schemeClr val="accent1">
                    <a:lumMod val="20000"/>
                    <a:lumOff val="80000"/>
                  </a:schemeClr>
                </a:solidFill>
              </a:rPr>
              <a:t>Joining</a:t>
            </a:r>
            <a:r>
              <a:rPr lang="en-US" sz="3600" b="0" dirty="0">
                <a:solidFill>
                  <a:schemeClr val="accent1">
                    <a:lumMod val="20000"/>
                    <a:lumOff val="80000"/>
                  </a:schemeClr>
                </a:solidFill>
              </a:rPr>
              <a:t> </a:t>
            </a:r>
            <a:r>
              <a:rPr lang="en-US" sz="3600" b="0" dirty="0" smtClean="0">
                <a:solidFill>
                  <a:schemeClr val="accent1">
                    <a:lumMod val="20000"/>
                    <a:lumOff val="80000"/>
                  </a:schemeClr>
                </a:solidFill>
              </a:rPr>
              <a:t>and </a:t>
            </a:r>
            <a:r>
              <a:rPr lang="en-US" sz="3600" b="0" dirty="0">
                <a:solidFill>
                  <a:schemeClr val="accent1">
                    <a:lumMod val="20000"/>
                    <a:lumOff val="80000"/>
                  </a:schemeClr>
                </a:solidFill>
              </a:rPr>
              <a:t>M</a:t>
            </a:r>
            <a:r>
              <a:rPr lang="en-US" sz="3600" b="0" dirty="0" smtClean="0">
                <a:solidFill>
                  <a:schemeClr val="accent1">
                    <a:lumMod val="20000"/>
                    <a:lumOff val="80000"/>
                  </a:schemeClr>
                </a:solidFill>
              </a:rPr>
              <a:t>utating </a:t>
            </a:r>
            <a:r>
              <a:rPr lang="en-US" sz="3600" b="0" dirty="0">
                <a:solidFill>
                  <a:schemeClr val="accent1">
                    <a:lumMod val="20000"/>
                    <a:lumOff val="80000"/>
                  </a:schemeClr>
                </a:solidFill>
              </a:rPr>
              <a:t>existing </a:t>
            </a:r>
            <a:r>
              <a:rPr lang="en-US" sz="3600" b="0" dirty="0" smtClean="0">
                <a:solidFill>
                  <a:schemeClr val="accent1">
                    <a:lumMod val="20000"/>
                    <a:lumOff val="80000"/>
                  </a:schemeClr>
                </a:solidFill>
              </a:rPr>
              <a:t/>
            </a:r>
            <a:br>
              <a:rPr lang="en-US" sz="3600" b="0" dirty="0" smtClean="0">
                <a:solidFill>
                  <a:schemeClr val="accent1">
                    <a:lumMod val="20000"/>
                    <a:lumOff val="80000"/>
                  </a:schemeClr>
                </a:solidFill>
              </a:rPr>
            </a:br>
            <a:r>
              <a:rPr lang="en-US" sz="3600" b="0" dirty="0" smtClean="0">
                <a:solidFill>
                  <a:schemeClr val="accent1">
                    <a:lumMod val="20000"/>
                    <a:lumOff val="80000"/>
                  </a:schemeClr>
                </a:solidFill>
              </a:rPr>
              <a:t>arrays</a:t>
            </a:r>
            <a:endParaRPr lang="en-US" sz="3600"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Content Placeholder 5"/>
          <p:cNvSpPr>
            <a:spLocks noGrp="1"/>
          </p:cNvSpPr>
          <p:nvPr>
            <p:ph sz="half" idx="2"/>
          </p:nvPr>
        </p:nvSpPr>
        <p:spPr>
          <a:xfrm>
            <a:off x="444500" y="1913021"/>
            <a:ext cx="5157787" cy="4276642"/>
          </a:xfrm>
        </p:spPr>
        <p:txBody>
          <a:bodyPr>
            <a:normAutofit/>
          </a:bodyPr>
          <a:lstStyle/>
          <a:p>
            <a:pPr marL="0" indent="0" algn="just">
              <a:buNone/>
            </a:pPr>
            <a:r>
              <a:rPr lang="en-US" sz="1600" dirty="0" smtClean="0"/>
              <a:t>np.copy()</a:t>
            </a:r>
          </a:p>
          <a:p>
            <a:pPr marL="0" indent="0" algn="just">
              <a:buNone/>
            </a:pPr>
            <a:endParaRPr lang="en-US" sz="1600" dirty="0" smtClean="0"/>
          </a:p>
          <a:p>
            <a:pPr marL="0" indent="0" algn="just">
              <a:buNone/>
            </a:pPr>
            <a:r>
              <a:rPr lang="en-US" sz="1600" dirty="0" smtClean="0"/>
              <a:t>a </a:t>
            </a:r>
            <a:r>
              <a:rPr lang="en-US" sz="1600" dirty="0"/>
              <a:t>= np.array([1, 2, 3, 4])</a:t>
            </a:r>
          </a:p>
          <a:p>
            <a:pPr marL="0" indent="0" algn="just">
              <a:buNone/>
            </a:pPr>
            <a:r>
              <a:rPr lang="en-US" sz="1600" dirty="0"/>
              <a:t>b = a[:2].copy()</a:t>
            </a:r>
          </a:p>
          <a:p>
            <a:pPr marL="0" indent="0" algn="just">
              <a:buNone/>
            </a:pPr>
            <a:r>
              <a:rPr lang="en-US" sz="1600" dirty="0"/>
              <a:t>b += 1</a:t>
            </a:r>
          </a:p>
          <a:p>
            <a:pPr marL="0" indent="0" algn="just">
              <a:buNone/>
            </a:pPr>
            <a:r>
              <a:rPr lang="en-US" sz="1600" dirty="0"/>
              <a:t>print('a = ', a, 'b = ', b)</a:t>
            </a:r>
          </a:p>
          <a:p>
            <a:pPr marL="0" indent="0" algn="just">
              <a:buNone/>
            </a:pPr>
            <a:r>
              <a:rPr lang="en-US" sz="1600" dirty="0"/>
              <a:t>a =  [1 2 3 4] b =  [2 3</a:t>
            </a:r>
            <a:r>
              <a:rPr lang="en-US" sz="1600" dirty="0" smtClean="0"/>
              <a:t>]</a:t>
            </a:r>
          </a:p>
          <a:p>
            <a:pPr marL="0" indent="0">
              <a:buNone/>
            </a:pPr>
            <a:endParaRPr lang="en-US" sz="1600" dirty="0"/>
          </a:p>
          <a:p>
            <a:pPr marL="0" indent="0">
              <a:buNone/>
            </a:pPr>
            <a:endParaRPr lang="en-US" sz="1600" dirty="0"/>
          </a:p>
        </p:txBody>
      </p:sp>
      <p:sp>
        <p:nvSpPr>
          <p:cNvPr id="7" name="Content Placeholder 6"/>
          <p:cNvSpPr>
            <a:spLocks noGrp="1"/>
          </p:cNvSpPr>
          <p:nvPr>
            <p:ph sz="quarter" idx="4"/>
          </p:nvPr>
        </p:nvSpPr>
        <p:spPr>
          <a:xfrm>
            <a:off x="6475412" y="1913021"/>
            <a:ext cx="5183188" cy="4276642"/>
          </a:xfrm>
        </p:spPr>
        <p:txBody>
          <a:bodyPr>
            <a:normAutofit/>
          </a:bodyPr>
          <a:lstStyle/>
          <a:p>
            <a:pPr marL="0" indent="0" algn="just">
              <a:buNone/>
            </a:pPr>
            <a:r>
              <a:rPr lang="en-US" sz="1600" dirty="0"/>
              <a:t>A = np.ones((2, 2))</a:t>
            </a:r>
          </a:p>
          <a:p>
            <a:pPr marL="0" indent="0" algn="just">
              <a:buNone/>
            </a:pPr>
            <a:r>
              <a:rPr lang="en-US" sz="1600" dirty="0"/>
              <a:t>B = np.eye(2, 2)</a:t>
            </a:r>
          </a:p>
          <a:p>
            <a:pPr marL="0" indent="0" algn="just">
              <a:buNone/>
            </a:pPr>
            <a:r>
              <a:rPr lang="en-US" sz="1600" dirty="0"/>
              <a:t>C = np.zeros((2, 2))</a:t>
            </a:r>
          </a:p>
          <a:p>
            <a:pPr marL="0" indent="0" algn="just">
              <a:buNone/>
            </a:pPr>
            <a:r>
              <a:rPr lang="en-US" sz="1600" dirty="0"/>
              <a:t>D = np.diag((-3, -4</a:t>
            </a:r>
            <a:r>
              <a:rPr lang="en-US" sz="1600" dirty="0" smtClean="0"/>
              <a:t>))</a:t>
            </a:r>
          </a:p>
          <a:p>
            <a:pPr marL="0" indent="0" algn="just">
              <a:buNone/>
            </a:pPr>
            <a:endParaRPr lang="en-US" sz="1600" dirty="0"/>
          </a:p>
          <a:p>
            <a:pPr marL="0" indent="0" algn="just">
              <a:buNone/>
            </a:pPr>
            <a:r>
              <a:rPr lang="en-US" sz="1600" dirty="0"/>
              <a:t>np.block([[A, B], [C, D]])</a:t>
            </a:r>
          </a:p>
          <a:p>
            <a:pPr marL="0" indent="0" algn="just">
              <a:buNone/>
            </a:pPr>
            <a:r>
              <a:rPr lang="en-US" sz="1600" dirty="0"/>
              <a:t>array([[ 1.,  1.,  1.,  0.],</a:t>
            </a:r>
          </a:p>
          <a:p>
            <a:pPr marL="0" indent="0" algn="just">
              <a:buNone/>
            </a:pPr>
            <a:r>
              <a:rPr lang="en-US" sz="1600" dirty="0"/>
              <a:t>      </a:t>
            </a:r>
            <a:r>
              <a:rPr lang="en-US" sz="1600" dirty="0" smtClean="0"/>
              <a:t>     </a:t>
            </a:r>
            <a:r>
              <a:rPr lang="en-US" sz="1600" dirty="0"/>
              <a:t>[ 1.,  1.,  0.,  1.],</a:t>
            </a:r>
          </a:p>
          <a:p>
            <a:pPr marL="0" indent="0" algn="just">
              <a:buNone/>
            </a:pPr>
            <a:r>
              <a:rPr lang="en-US" sz="1600" dirty="0"/>
              <a:t>      </a:t>
            </a:r>
            <a:r>
              <a:rPr lang="en-US" sz="1600" dirty="0" smtClean="0"/>
              <a:t>     </a:t>
            </a:r>
            <a:r>
              <a:rPr lang="en-US" sz="1600" dirty="0"/>
              <a:t>[ 0.,  0., -3.,  0.],</a:t>
            </a:r>
          </a:p>
          <a:p>
            <a:pPr marL="0" indent="0" algn="just">
              <a:buNone/>
            </a:pPr>
            <a:r>
              <a:rPr lang="en-US" sz="1600" dirty="0" smtClean="0"/>
              <a:t>           [ </a:t>
            </a:r>
            <a:r>
              <a:rPr lang="en-US" sz="1600" dirty="0"/>
              <a:t>0.,  0.,  0., -4.]])</a:t>
            </a:r>
          </a:p>
        </p:txBody>
      </p:sp>
    </p:spTree>
    <p:extLst>
      <p:ext uri="{BB962C8B-B14F-4D97-AF65-F5344CB8AC3E}">
        <p14:creationId xmlns:p14="http://schemas.microsoft.com/office/powerpoint/2010/main" val="4249192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1">
                    <a:lumMod val="20000"/>
                    <a:lumOff val="80000"/>
                  </a:schemeClr>
                </a:solidFill>
              </a:rPr>
              <a:t>Numpy Functions</a:t>
            </a:r>
            <a:endParaRPr lang="en-US" sz="3600"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6" name="Content Placeholder 5"/>
          <p:cNvSpPr>
            <a:spLocks noGrp="1"/>
          </p:cNvSpPr>
          <p:nvPr>
            <p:ph sz="half" idx="2"/>
          </p:nvPr>
        </p:nvSpPr>
        <p:spPr>
          <a:xfrm>
            <a:off x="444500" y="1371600"/>
            <a:ext cx="5157787" cy="4818063"/>
          </a:xfrm>
        </p:spPr>
        <p:txBody>
          <a:bodyPr>
            <a:normAutofit/>
          </a:bodyPr>
          <a:lstStyle/>
          <a:p>
            <a:r>
              <a:rPr lang="en-US" sz="1600" dirty="0"/>
              <a:t>N</a:t>
            </a:r>
            <a:r>
              <a:rPr lang="en-US" sz="1600" dirty="0" smtClean="0"/>
              <a:t>umpy array()</a:t>
            </a:r>
          </a:p>
          <a:p>
            <a:r>
              <a:rPr lang="en-US" sz="1600" dirty="0" smtClean="0"/>
              <a:t>Numpy concatenate()</a:t>
            </a:r>
          </a:p>
          <a:p>
            <a:r>
              <a:rPr lang="en-US" sz="1600" dirty="0" smtClean="0"/>
              <a:t>Numpy append()</a:t>
            </a:r>
          </a:p>
          <a:p>
            <a:r>
              <a:rPr lang="en-US" sz="1600" dirty="0" smtClean="0"/>
              <a:t>Numpy reshape()</a:t>
            </a:r>
          </a:p>
          <a:p>
            <a:r>
              <a:rPr lang="en-US" sz="1600" dirty="0" smtClean="0"/>
              <a:t>Numpy sum()</a:t>
            </a:r>
          </a:p>
          <a:p>
            <a:r>
              <a:rPr lang="en-US" sz="1600" dirty="0" smtClean="0"/>
              <a:t>Numpy random()</a:t>
            </a:r>
          </a:p>
          <a:p>
            <a:r>
              <a:rPr lang="en-US" sz="1600" dirty="0" smtClean="0"/>
              <a:t>Numpy log()</a:t>
            </a:r>
          </a:p>
          <a:p>
            <a:r>
              <a:rPr lang="en-US" sz="1600" dirty="0" smtClean="0"/>
              <a:t>Numpy where()</a:t>
            </a:r>
          </a:p>
          <a:p>
            <a:r>
              <a:rPr lang="en-US" sz="1600" dirty="0" smtClean="0"/>
              <a:t>Numpy argsort()</a:t>
            </a:r>
          </a:p>
          <a:p>
            <a:r>
              <a:rPr lang="en-US" sz="1600" dirty="0" smtClean="0"/>
              <a:t>Numpy transpose()</a:t>
            </a:r>
          </a:p>
          <a:p>
            <a:r>
              <a:rPr lang="en-US" sz="1600" dirty="0" smtClean="0"/>
              <a:t>Numpy mean()</a:t>
            </a:r>
          </a:p>
          <a:p>
            <a:r>
              <a:rPr lang="en-US" sz="1600" dirty="0" smtClean="0"/>
              <a:t>Numpy unique()</a:t>
            </a:r>
          </a:p>
          <a:p>
            <a:r>
              <a:rPr lang="en-US" sz="1600" dirty="0" smtClean="0"/>
              <a:t>Numpy ndarray.tolist()</a:t>
            </a:r>
          </a:p>
          <a:p>
            <a:r>
              <a:rPr lang="en-US" sz="1600" dirty="0" smtClean="0"/>
              <a:t>Numpy argmax()</a:t>
            </a:r>
            <a:endParaRPr lang="en-US" sz="1600" dirty="0"/>
          </a:p>
        </p:txBody>
      </p:sp>
      <p:sp>
        <p:nvSpPr>
          <p:cNvPr id="7" name="Content Placeholder 6"/>
          <p:cNvSpPr>
            <a:spLocks noGrp="1"/>
          </p:cNvSpPr>
          <p:nvPr>
            <p:ph sz="quarter" idx="4"/>
          </p:nvPr>
        </p:nvSpPr>
        <p:spPr>
          <a:xfrm>
            <a:off x="6475412" y="1371600"/>
            <a:ext cx="5183188" cy="4818063"/>
          </a:xfrm>
        </p:spPr>
        <p:txBody>
          <a:bodyPr>
            <a:normAutofit/>
          </a:bodyPr>
          <a:lstStyle/>
          <a:p>
            <a:r>
              <a:rPr lang="en-US" sz="1600" dirty="0" smtClean="0"/>
              <a:t>Numpy diff()</a:t>
            </a:r>
          </a:p>
          <a:p>
            <a:r>
              <a:rPr lang="en-US" sz="1600" dirty="0" smtClean="0"/>
              <a:t>Numpy empty()</a:t>
            </a:r>
          </a:p>
          <a:p>
            <a:r>
              <a:rPr lang="en-US" sz="1600" dirty="0" smtClean="0"/>
              <a:t>Numpy sort()</a:t>
            </a:r>
          </a:p>
          <a:p>
            <a:r>
              <a:rPr lang="en-US" sz="1600" dirty="0" smtClean="0"/>
              <a:t>Numpy average()</a:t>
            </a:r>
          </a:p>
          <a:p>
            <a:r>
              <a:rPr lang="en-US" sz="1600" dirty="0" smtClean="0"/>
              <a:t>Numpy save()</a:t>
            </a:r>
          </a:p>
          <a:p>
            <a:r>
              <a:rPr lang="en-US" sz="1600" dirty="0" smtClean="0"/>
              <a:t>Numpy arcsin()</a:t>
            </a:r>
          </a:p>
          <a:p>
            <a:r>
              <a:rPr lang="en-US" sz="1600" dirty="0" smtClean="0"/>
              <a:t>Numpy arctan()</a:t>
            </a:r>
          </a:p>
          <a:p>
            <a:r>
              <a:rPr lang="en-US" sz="1600" dirty="0" smtClean="0"/>
              <a:t>Numpy ceil()</a:t>
            </a:r>
          </a:p>
          <a:p>
            <a:r>
              <a:rPr lang="en-US" sz="1600" dirty="0" smtClean="0"/>
              <a:t>Numpy floor()</a:t>
            </a:r>
          </a:p>
          <a:p>
            <a:r>
              <a:rPr lang="en-US" sz="1600" dirty="0" smtClean="0"/>
              <a:t>Numpy trunc()</a:t>
            </a:r>
            <a:endParaRPr lang="en-US" sz="1600" dirty="0"/>
          </a:p>
        </p:txBody>
      </p:sp>
    </p:spTree>
    <p:extLst>
      <p:ext uri="{BB962C8B-B14F-4D97-AF65-F5344CB8AC3E}">
        <p14:creationId xmlns:p14="http://schemas.microsoft.com/office/powerpoint/2010/main" val="307328657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1646</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Tahoma</vt:lpstr>
      <vt:lpstr>Trade Gothic LT Pro</vt:lpstr>
      <vt:lpstr>Trebuchet MS</vt:lpstr>
      <vt:lpstr>var(--pst-font-family-monospace)</vt:lpstr>
      <vt:lpstr>Office Theme</vt:lpstr>
      <vt:lpstr>Training on Numpy</vt:lpstr>
      <vt:lpstr>          Introduction</vt:lpstr>
      <vt:lpstr>Installing and Importing Numpy</vt:lpstr>
      <vt:lpstr>Difference between a Python list and a NumPy array</vt:lpstr>
      <vt:lpstr>Converting Python sequences to  NumPy Arrays</vt:lpstr>
      <vt:lpstr>Converting Python sequences to  NumPy Arrays</vt:lpstr>
      <vt:lpstr>Converting Python sequences to  NumPy Arrays</vt:lpstr>
      <vt:lpstr>Joining and Mutating existing  arrays</vt:lpstr>
      <vt:lpstr>Numpy Functions</vt:lpstr>
      <vt:lpstr>Integer Array Indexing</vt:lpstr>
      <vt:lpstr>Reading data from a file into an  array and saving data</vt:lpstr>
      <vt:lpstr>Concatenating</vt:lpstr>
      <vt:lpstr>Adding/Removing Elements and Splitting </vt:lpstr>
      <vt:lpstr>Sorting and No Copy vs. Shallow  Copy vs. Deep Copy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2023-06-12T05:55:38Z</dcterms:created>
  <dcterms:modified xsi:type="dcterms:W3CDTF">2024-06-20T05:45:53Z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