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71F52E-B077-4625-8CA6-16A52D0C1D7D}">
          <p14:sldIdLst>
            <p14:sldId id="256"/>
            <p14:sldId id="257"/>
            <p14:sldId id="258"/>
            <p14:sldId id="259"/>
            <p14:sldId id="260"/>
            <p14:sldId id="261"/>
            <p14:sldId id="262"/>
            <p14:sldId id="263"/>
            <p14:sldId id="264"/>
            <p14:sldId id="265"/>
            <p14:sldId id="266"/>
            <p14:sldId id="267"/>
            <p14:sldId id="268"/>
            <p14:sldId id="269"/>
            <p14:sldId id="270"/>
            <p14:sldId id="274"/>
            <p14:sldId id="271"/>
            <p14:sldId id="272"/>
            <p14:sldId id="27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21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F61BAE-5E4C-4795-9139-5EB9DD8833FE}" type="datetimeFigureOut">
              <a:rPr lang="en-US" smtClean="0"/>
              <a:t>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DD1FE4-1455-473F-B95B-7ABFFA1988A7}" type="slidenum">
              <a:rPr lang="en-US" smtClean="0"/>
              <a:t>‹#›</a:t>
            </a:fld>
            <a:endParaRPr lang="en-US"/>
          </a:p>
        </p:txBody>
      </p:sp>
    </p:spTree>
    <p:extLst>
      <p:ext uri="{BB962C8B-B14F-4D97-AF65-F5344CB8AC3E}">
        <p14:creationId xmlns:p14="http://schemas.microsoft.com/office/powerpoint/2010/main" val="265544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DD1FE4-1455-473F-B95B-7ABFFA1988A7}" type="slidenum">
              <a:rPr lang="en-US" smtClean="0"/>
              <a:t>1</a:t>
            </a:fld>
            <a:endParaRPr lang="en-US"/>
          </a:p>
        </p:txBody>
      </p:sp>
    </p:spTree>
    <p:extLst>
      <p:ext uri="{BB962C8B-B14F-4D97-AF65-F5344CB8AC3E}">
        <p14:creationId xmlns:p14="http://schemas.microsoft.com/office/powerpoint/2010/main" val="586472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E041329-C4AA-446D-B1E1-BD02B8A1F4A9}" type="datetimeFigureOut">
              <a:rPr lang="en-US" smtClean="0"/>
              <a:t>2/5/2024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915D4BC-C736-409F-9932-26543EC659C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041329-C4AA-446D-B1E1-BD02B8A1F4A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5D4BC-C736-409F-9932-26543EC659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041329-C4AA-446D-B1E1-BD02B8A1F4A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5D4BC-C736-409F-9932-26543EC659C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E041329-C4AA-446D-B1E1-BD02B8A1F4A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5D4BC-C736-409F-9932-26543EC659C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041329-C4AA-446D-B1E1-BD02B8A1F4A9}"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5D4BC-C736-409F-9932-26543EC659C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E041329-C4AA-446D-B1E1-BD02B8A1F4A9}"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5D4BC-C736-409F-9932-26543EC659C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E041329-C4AA-446D-B1E1-BD02B8A1F4A9}"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15D4BC-C736-409F-9932-26543EC659C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E041329-C4AA-446D-B1E1-BD02B8A1F4A9}"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15D4BC-C736-409F-9932-26543EC659C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41329-C4AA-446D-B1E1-BD02B8A1F4A9}" type="datetimeFigureOut">
              <a:rPr lang="en-US" smtClean="0"/>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15D4BC-C736-409F-9932-26543EC659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E041329-C4AA-446D-B1E1-BD02B8A1F4A9}"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5D4BC-C736-409F-9932-26543EC659C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E041329-C4AA-446D-B1E1-BD02B8A1F4A9}"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915D4BC-C736-409F-9932-26543EC659C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041329-C4AA-446D-B1E1-BD02B8A1F4A9}" type="datetimeFigureOut">
              <a:rPr lang="en-US" smtClean="0"/>
              <a:t>2/5/2024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915D4BC-C736-409F-9932-26543EC659C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ww.javapoint.com/" TargetMode="External"/><Relationship Id="rId2" Type="http://schemas.openxmlformats.org/officeDocument/2006/relationships/hyperlink" Target="http://www.java.sun.com/docs/books/tutoria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412" y="2514600"/>
            <a:ext cx="8251588" cy="3647364"/>
          </a:xfrm>
        </p:spPr>
        <p:txBody>
          <a:bodyPr anchor="ctr">
            <a:noAutofit/>
          </a:bodyPr>
          <a:lstStyle/>
          <a:p>
            <a:pPr algn="ctr"/>
            <a:r>
              <a:rPr lang="en-US" sz="4800" dirty="0">
                <a:solidFill>
                  <a:schemeClr val="tx1"/>
                </a:solidFill>
                <a:effectLst/>
              </a:rPr>
              <a:t>LIBRARY </a:t>
            </a:r>
            <a:r>
              <a:rPr lang="en-US" sz="4800" dirty="0" smtClean="0">
                <a:solidFill>
                  <a:schemeClr val="tx1"/>
                </a:solidFill>
                <a:effectLst/>
              </a:rPr>
              <a:t>MANAGEMENT SYSTEM</a:t>
            </a:r>
            <a:r>
              <a:rPr lang="en-US" sz="4400" dirty="0" smtClean="0">
                <a:solidFill>
                  <a:schemeClr val="tx1"/>
                </a:solidFill>
                <a:effectLst/>
              </a:rPr>
              <a:t/>
            </a:r>
            <a:br>
              <a:rPr lang="en-US" sz="4400" dirty="0" smtClean="0">
                <a:solidFill>
                  <a:schemeClr val="tx1"/>
                </a:solidFill>
                <a:effectLst/>
              </a:rPr>
            </a:br>
            <a:r>
              <a:rPr lang="en-US" sz="4400" dirty="0" smtClean="0">
                <a:solidFill>
                  <a:schemeClr val="tx1"/>
                </a:solidFill>
                <a:effectLst/>
              </a:rPr>
              <a:t/>
            </a:r>
            <a:br>
              <a:rPr lang="en-US" sz="4400" dirty="0" smtClean="0">
                <a:solidFill>
                  <a:schemeClr val="tx1"/>
                </a:solidFill>
                <a:effectLst/>
              </a:rPr>
            </a:br>
            <a:r>
              <a:rPr lang="en-US" sz="2000" b="0" dirty="0">
                <a:solidFill>
                  <a:schemeClr val="tx1"/>
                </a:solidFill>
                <a:effectLst/>
              </a:rPr>
              <a:t>Carried out by student of </a:t>
            </a:r>
            <a:r>
              <a:rPr lang="en-US" sz="2000" b="0" dirty="0" smtClean="0">
                <a:solidFill>
                  <a:schemeClr val="tx1"/>
                </a:solidFill>
                <a:effectLst/>
              </a:rPr>
              <a:t>MCA</a:t>
            </a:r>
            <a:r>
              <a:rPr lang="en-IN" sz="2800" b="0" dirty="0">
                <a:solidFill>
                  <a:schemeClr val="tx1"/>
                </a:solidFill>
                <a:effectLst/>
              </a:rPr>
              <a:t/>
            </a:r>
            <a:br>
              <a:rPr lang="en-IN" sz="2800" b="0" dirty="0">
                <a:solidFill>
                  <a:schemeClr val="tx1"/>
                </a:solidFill>
                <a:effectLst/>
              </a:rPr>
            </a:br>
            <a:r>
              <a:rPr lang="en-US" sz="2000" b="0" dirty="0">
                <a:solidFill>
                  <a:schemeClr val="tx1"/>
                </a:solidFill>
                <a:effectLst/>
              </a:rPr>
              <a:t>Mr. </a:t>
            </a:r>
            <a:r>
              <a:rPr lang="en-US" sz="2000" b="0" dirty="0" err="1">
                <a:solidFill>
                  <a:schemeClr val="tx1"/>
                </a:solidFill>
                <a:effectLst/>
              </a:rPr>
              <a:t>Tanmay</a:t>
            </a:r>
            <a:r>
              <a:rPr lang="en-US" sz="2000" b="0" dirty="0">
                <a:solidFill>
                  <a:schemeClr val="tx1"/>
                </a:solidFill>
                <a:effectLst/>
              </a:rPr>
              <a:t> </a:t>
            </a:r>
            <a:r>
              <a:rPr lang="en-US" sz="2000" b="0" dirty="0" err="1">
                <a:solidFill>
                  <a:schemeClr val="tx1"/>
                </a:solidFill>
                <a:effectLst/>
              </a:rPr>
              <a:t>Shrikant</a:t>
            </a:r>
            <a:r>
              <a:rPr lang="en-US" sz="2000" b="0" dirty="0">
                <a:solidFill>
                  <a:schemeClr val="tx1"/>
                </a:solidFill>
                <a:effectLst/>
              </a:rPr>
              <a:t> </a:t>
            </a:r>
            <a:r>
              <a:rPr lang="en-US" sz="2000" b="0" dirty="0" err="1">
                <a:solidFill>
                  <a:schemeClr val="tx1"/>
                </a:solidFill>
                <a:effectLst/>
              </a:rPr>
              <a:t>Jogalekar</a:t>
            </a:r>
            <a:r>
              <a:rPr lang="en-IN" sz="2000" b="0" dirty="0">
                <a:solidFill>
                  <a:schemeClr val="tx1"/>
                </a:solidFill>
                <a:effectLst/>
              </a:rPr>
              <a:t/>
            </a:r>
            <a:br>
              <a:rPr lang="en-IN" sz="2000" b="0" dirty="0">
                <a:solidFill>
                  <a:schemeClr val="tx1"/>
                </a:solidFill>
                <a:effectLst/>
              </a:rPr>
            </a:br>
            <a:r>
              <a:rPr lang="en-US" sz="2000" b="0" dirty="0">
                <a:solidFill>
                  <a:schemeClr val="tx1"/>
                </a:solidFill>
                <a:effectLst/>
              </a:rPr>
              <a:t>Ms. </a:t>
            </a:r>
            <a:r>
              <a:rPr lang="en-US" sz="2000" b="0" dirty="0" err="1">
                <a:solidFill>
                  <a:schemeClr val="tx1"/>
                </a:solidFill>
                <a:effectLst/>
              </a:rPr>
              <a:t>Sanika</a:t>
            </a:r>
            <a:r>
              <a:rPr lang="en-US" sz="2000" b="0" dirty="0">
                <a:solidFill>
                  <a:schemeClr val="tx1"/>
                </a:solidFill>
                <a:effectLst/>
              </a:rPr>
              <a:t> </a:t>
            </a:r>
            <a:r>
              <a:rPr lang="en-US" sz="2000" b="0" dirty="0" err="1">
                <a:solidFill>
                  <a:schemeClr val="tx1"/>
                </a:solidFill>
                <a:effectLst/>
              </a:rPr>
              <a:t>Chandrashekhar</a:t>
            </a:r>
            <a:r>
              <a:rPr lang="en-US" sz="2000" b="0" dirty="0">
                <a:solidFill>
                  <a:schemeClr val="tx1"/>
                </a:solidFill>
                <a:effectLst/>
              </a:rPr>
              <a:t> Joshi</a:t>
            </a:r>
            <a:r>
              <a:rPr lang="en-IN" sz="2000" b="0" dirty="0">
                <a:solidFill>
                  <a:schemeClr val="tx1"/>
                </a:solidFill>
                <a:effectLst/>
              </a:rPr>
              <a:t/>
            </a:r>
            <a:br>
              <a:rPr lang="en-IN" sz="2000" b="0" dirty="0">
                <a:solidFill>
                  <a:schemeClr val="tx1"/>
                </a:solidFill>
                <a:effectLst/>
              </a:rPr>
            </a:br>
            <a:r>
              <a:rPr lang="en-US" sz="2000" b="0" dirty="0">
                <a:solidFill>
                  <a:schemeClr val="tx1"/>
                </a:solidFill>
                <a:effectLst/>
              </a:rPr>
              <a:t>Ms. Neha Prakash Jog</a:t>
            </a:r>
            <a:endParaRPr lang="en-US" sz="4400" b="0" dirty="0">
              <a:solidFill>
                <a:schemeClr val="tx1"/>
              </a:solidFill>
              <a:effectLst/>
            </a:endParaRPr>
          </a:p>
        </p:txBody>
      </p:sp>
      <p:sp>
        <p:nvSpPr>
          <p:cNvPr id="5" name="Rectangle 4"/>
          <p:cNvSpPr/>
          <p:nvPr/>
        </p:nvSpPr>
        <p:spPr>
          <a:xfrm>
            <a:off x="536812" y="380999"/>
            <a:ext cx="7848600" cy="1431161"/>
          </a:xfrm>
          <a:prstGeom prst="rect">
            <a:avLst/>
          </a:prstGeom>
        </p:spPr>
        <p:txBody>
          <a:bodyPr wrap="square">
            <a:spAutoFit/>
          </a:bodyPr>
          <a:lstStyle/>
          <a:p>
            <a:pPr algn="ctr"/>
            <a:r>
              <a:rPr lang="en-US" sz="2800" dirty="0">
                <a:solidFill>
                  <a:schemeClr val="tx1"/>
                </a:solidFill>
              </a:rPr>
              <a:t>Hope Foundation’s </a:t>
            </a:r>
            <a:br>
              <a:rPr lang="en-US" sz="2800" dirty="0">
                <a:solidFill>
                  <a:schemeClr val="tx1"/>
                </a:solidFill>
              </a:rPr>
            </a:br>
            <a:r>
              <a:rPr lang="en-US" sz="2800" dirty="0" err="1">
                <a:solidFill>
                  <a:schemeClr val="tx1"/>
                </a:solidFill>
              </a:rPr>
              <a:t>Finolex</a:t>
            </a:r>
            <a:r>
              <a:rPr lang="en-US" sz="2800" dirty="0">
                <a:solidFill>
                  <a:schemeClr val="tx1"/>
                </a:solidFill>
              </a:rPr>
              <a:t> </a:t>
            </a:r>
            <a:r>
              <a:rPr lang="en-US" sz="2800" dirty="0" err="1">
                <a:solidFill>
                  <a:schemeClr val="tx1"/>
                </a:solidFill>
              </a:rPr>
              <a:t>Acadamy</a:t>
            </a:r>
            <a:r>
              <a:rPr lang="en-US" sz="2800" dirty="0">
                <a:solidFill>
                  <a:schemeClr val="tx1"/>
                </a:solidFill>
              </a:rPr>
              <a:t> of Management &amp; Technology</a:t>
            </a:r>
          </a:p>
          <a:p>
            <a:pPr algn="ctr"/>
            <a:r>
              <a:rPr lang="en-US" sz="2800" dirty="0" err="1"/>
              <a:t>Ratnagiri</a:t>
            </a:r>
            <a:endParaRPr lang="en-US" sz="2800" dirty="0"/>
          </a:p>
        </p:txBody>
      </p:sp>
      <p:sp>
        <p:nvSpPr>
          <p:cNvPr id="6" name="Rectangle 5"/>
          <p:cNvSpPr/>
          <p:nvPr/>
        </p:nvSpPr>
        <p:spPr>
          <a:xfrm>
            <a:off x="203200" y="1847010"/>
            <a:ext cx="3225800" cy="523220"/>
          </a:xfrm>
          <a:prstGeom prst="rect">
            <a:avLst/>
          </a:prstGeom>
        </p:spPr>
        <p:txBody>
          <a:bodyPr wrap="square">
            <a:spAutoFit/>
          </a:bodyPr>
          <a:lstStyle/>
          <a:p>
            <a:r>
              <a:rPr lang="en-US" sz="2800" dirty="0">
                <a:solidFill>
                  <a:schemeClr val="tx1"/>
                </a:solidFill>
              </a:rPr>
              <a:t>A Project Report on </a:t>
            </a:r>
            <a:endParaRPr lang="en-US" sz="2800" dirty="0"/>
          </a:p>
        </p:txBody>
      </p:sp>
      <p:sp>
        <p:nvSpPr>
          <p:cNvPr id="4" name="TextBox 3"/>
          <p:cNvSpPr txBox="1"/>
          <p:nvPr/>
        </p:nvSpPr>
        <p:spPr>
          <a:xfrm>
            <a:off x="4461112" y="6161964"/>
            <a:ext cx="3961341" cy="369332"/>
          </a:xfrm>
          <a:prstGeom prst="rect">
            <a:avLst/>
          </a:prstGeom>
          <a:noFill/>
        </p:spPr>
        <p:txBody>
          <a:bodyPr wrap="none" rtlCol="0">
            <a:spAutoFit/>
          </a:bodyPr>
          <a:lstStyle/>
          <a:p>
            <a:r>
              <a:rPr lang="en-US" b="1" dirty="0"/>
              <a:t>Project Guide </a:t>
            </a:r>
            <a:r>
              <a:rPr lang="en-US" dirty="0"/>
              <a:t>: Prof. </a:t>
            </a:r>
            <a:r>
              <a:rPr lang="en-US" dirty="0" err="1" smtClean="0"/>
              <a:t>Supriya</a:t>
            </a:r>
            <a:r>
              <a:rPr lang="en-US" dirty="0" smtClean="0"/>
              <a:t> S. </a:t>
            </a:r>
            <a:r>
              <a:rPr lang="en-US" dirty="0" err="1"/>
              <a:t>Surve</a:t>
            </a:r>
            <a:endParaRPr lang="en-US" dirty="0"/>
          </a:p>
        </p:txBody>
      </p:sp>
    </p:spTree>
    <p:extLst>
      <p:ext uri="{BB962C8B-B14F-4D97-AF65-F5344CB8AC3E}">
        <p14:creationId xmlns:p14="http://schemas.microsoft.com/office/powerpoint/2010/main" val="3954437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14400"/>
            <a:ext cx="4495800" cy="861774"/>
          </a:xfrm>
          <a:prstGeom prst="rect">
            <a:avLst/>
          </a:prstGeom>
        </p:spPr>
        <p:txBody>
          <a:bodyPr wrap="square">
            <a:spAutoFit/>
          </a:bodyPr>
          <a:lstStyle/>
          <a:p>
            <a:r>
              <a:rPr lang="en-US" sz="3200" b="1" dirty="0">
                <a:effectLst>
                  <a:outerShdw blurRad="38100" dist="38100" dir="2700000" algn="tl">
                    <a:srgbClr val="000000">
                      <a:alpha val="43137"/>
                    </a:srgbClr>
                  </a:outerShdw>
                </a:effectLst>
              </a:rPr>
              <a:t>SOFTWARE USED</a:t>
            </a:r>
            <a:endParaRPr lang="en-US" b="1" dirty="0">
              <a:effectLst>
                <a:outerShdw blurRad="38100" dist="38100" dir="2700000" algn="tl">
                  <a:srgbClr val="000000">
                    <a:alpha val="43137"/>
                  </a:srgbClr>
                </a:outerShdw>
              </a:effectLst>
            </a:endParaRPr>
          </a:p>
          <a:p>
            <a:pPr algn="ctr"/>
            <a:endParaRPr lang="en-US" dirty="0"/>
          </a:p>
        </p:txBody>
      </p:sp>
      <p:sp>
        <p:nvSpPr>
          <p:cNvPr id="3" name="TextBox 2"/>
          <p:cNvSpPr txBox="1"/>
          <p:nvPr/>
        </p:nvSpPr>
        <p:spPr>
          <a:xfrm>
            <a:off x="762000" y="2286000"/>
            <a:ext cx="8077200" cy="2062103"/>
          </a:xfrm>
          <a:prstGeom prst="rect">
            <a:avLst/>
          </a:prstGeom>
          <a:noFill/>
        </p:spPr>
        <p:txBody>
          <a:bodyPr wrap="square" rtlCol="0">
            <a:spAutoFit/>
          </a:bodyPr>
          <a:lstStyle/>
          <a:p>
            <a:r>
              <a:rPr lang="en-US" sz="3200" dirty="0" err="1" smtClean="0"/>
              <a:t>Netbeansn</a:t>
            </a:r>
            <a:r>
              <a:rPr lang="en-US" sz="3200" dirty="0" smtClean="0"/>
              <a:t> </a:t>
            </a:r>
            <a:r>
              <a:rPr lang="en-US" sz="3200" dirty="0"/>
              <a:t>IDE (Integrated Development Environment)</a:t>
            </a:r>
          </a:p>
          <a:p>
            <a:endParaRPr lang="en-US" sz="3200" dirty="0"/>
          </a:p>
          <a:p>
            <a:r>
              <a:rPr lang="en-US" sz="3200" dirty="0"/>
              <a:t>MYSQL Workbench / XAMPP (for </a:t>
            </a:r>
            <a:r>
              <a:rPr lang="en-US" sz="3200" dirty="0" err="1"/>
              <a:t>Mysql</a:t>
            </a:r>
            <a:r>
              <a:rPr lang="en-US" sz="3200" dirty="0"/>
              <a:t>)</a:t>
            </a:r>
          </a:p>
        </p:txBody>
      </p:sp>
    </p:spTree>
    <p:extLst>
      <p:ext uri="{BB962C8B-B14F-4D97-AF65-F5344CB8AC3E}">
        <p14:creationId xmlns:p14="http://schemas.microsoft.com/office/powerpoint/2010/main" val="370747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3997" y="533400"/>
            <a:ext cx="3200400"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rPr>
              <a:t>ER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295400"/>
            <a:ext cx="6553200" cy="5244557"/>
          </a:xfrm>
          <a:prstGeom prst="rect">
            <a:avLst/>
          </a:prstGeom>
        </p:spPr>
      </p:pic>
    </p:spTree>
    <p:extLst>
      <p:ext uri="{BB962C8B-B14F-4D97-AF65-F5344CB8AC3E}">
        <p14:creationId xmlns:p14="http://schemas.microsoft.com/office/powerpoint/2010/main" val="2586734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4876800" cy="584775"/>
          </a:xfrm>
          <a:prstGeom prst="rect">
            <a:avLst/>
          </a:prstGeom>
        </p:spPr>
        <p:txBody>
          <a:bodyPr wrap="square">
            <a:spAutoFit/>
          </a:bodyPr>
          <a:lstStyle/>
          <a:p>
            <a:r>
              <a:rPr lang="en-US" sz="3200" b="1" dirty="0" smtClean="0">
                <a:effectLst>
                  <a:outerShdw blurRad="38100" dist="38100" dir="2700000" algn="tl">
                    <a:srgbClr val="000000">
                      <a:alpha val="43137"/>
                    </a:srgbClr>
                  </a:outerShdw>
                </a:effectLst>
              </a:rPr>
              <a:t>USECASE </a:t>
            </a:r>
            <a:r>
              <a:rPr lang="en-US" sz="3200" b="1" dirty="0">
                <a:effectLst>
                  <a:outerShdw blurRad="38100" dist="38100" dir="2700000" algn="tl">
                    <a:srgbClr val="000000">
                      <a:alpha val="43137"/>
                    </a:srgbClr>
                  </a:outerShdw>
                </a:effectLst>
              </a:rPr>
              <a:t>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1600"/>
            <a:ext cx="7491167" cy="4876800"/>
          </a:xfrm>
          <a:prstGeom prst="rect">
            <a:avLst/>
          </a:prstGeom>
        </p:spPr>
      </p:pic>
    </p:spTree>
    <p:extLst>
      <p:ext uri="{BB962C8B-B14F-4D97-AF65-F5344CB8AC3E}">
        <p14:creationId xmlns:p14="http://schemas.microsoft.com/office/powerpoint/2010/main" val="41678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2304" y="457200"/>
            <a:ext cx="5105400"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rPr>
              <a:t>ACTIVITY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619" y="1219200"/>
            <a:ext cx="6573167" cy="5391902"/>
          </a:xfrm>
          <a:prstGeom prst="rect">
            <a:avLst/>
          </a:prstGeom>
        </p:spPr>
      </p:pic>
    </p:spTree>
    <p:extLst>
      <p:ext uri="{BB962C8B-B14F-4D97-AF65-F5344CB8AC3E}">
        <p14:creationId xmlns:p14="http://schemas.microsoft.com/office/powerpoint/2010/main" val="3399080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6424" y="457200"/>
            <a:ext cx="6400800"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rPr>
              <a:t>SEQUENCE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127" y="1219200"/>
            <a:ext cx="5515745" cy="5258534"/>
          </a:xfrm>
          <a:prstGeom prst="rect">
            <a:avLst/>
          </a:prstGeom>
        </p:spPr>
      </p:pic>
    </p:spTree>
    <p:extLst>
      <p:ext uri="{BB962C8B-B14F-4D97-AF65-F5344CB8AC3E}">
        <p14:creationId xmlns:p14="http://schemas.microsoft.com/office/powerpoint/2010/main" val="3806583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848600"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rPr>
              <a:t>DESIGN OF PROJECT</a:t>
            </a:r>
          </a:p>
        </p:txBody>
      </p:sp>
      <p:pic>
        <p:nvPicPr>
          <p:cNvPr id="12" name="Picture 11">
            <a:extLst>
              <a:ext uri="{FF2B5EF4-FFF2-40B4-BE49-F238E27FC236}">
                <a16:creationId xmlns:a16="http://schemas.microsoft.com/office/drawing/2014/main" xmlns="" id="{DB9AD1DD-CEE8-99F0-C313-E70A2421E57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555"/>
          <a:stretch/>
        </p:blipFill>
        <p:spPr>
          <a:xfrm>
            <a:off x="838200" y="2209800"/>
            <a:ext cx="7086600" cy="3764756"/>
          </a:xfrm>
          <a:prstGeom prst="rect">
            <a:avLst/>
          </a:prstGeom>
        </p:spPr>
      </p:pic>
      <p:sp>
        <p:nvSpPr>
          <p:cNvPr id="13" name="Rectangle 12">
            <a:extLst>
              <a:ext uri="{FF2B5EF4-FFF2-40B4-BE49-F238E27FC236}">
                <a16:creationId xmlns:a16="http://schemas.microsoft.com/office/drawing/2014/main" xmlns="" id="{44262BC4-8B3F-B7BC-566A-5A30A16379B7}"/>
              </a:ext>
            </a:extLst>
          </p:cNvPr>
          <p:cNvSpPr/>
          <p:nvPr/>
        </p:nvSpPr>
        <p:spPr>
          <a:xfrm>
            <a:off x="647700" y="1333500"/>
            <a:ext cx="7848600"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rPr>
              <a:t>Login page :-</a:t>
            </a:r>
          </a:p>
        </p:txBody>
      </p:sp>
    </p:spTree>
    <p:extLst>
      <p:ext uri="{BB962C8B-B14F-4D97-AF65-F5344CB8AC3E}">
        <p14:creationId xmlns:p14="http://schemas.microsoft.com/office/powerpoint/2010/main" val="2127850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01821F1-6906-3CC0-3303-650780667ED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xmlns="" id="{98F02276-D857-86C1-2E6D-69F2B1D8BAC8}"/>
              </a:ext>
            </a:extLst>
          </p:cNvPr>
          <p:cNvSpPr/>
          <p:nvPr/>
        </p:nvSpPr>
        <p:spPr>
          <a:xfrm>
            <a:off x="685800" y="457200"/>
            <a:ext cx="7848600"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rPr>
              <a:t>DESIGN OF PROJECT</a:t>
            </a:r>
          </a:p>
        </p:txBody>
      </p:sp>
      <p:sp>
        <p:nvSpPr>
          <p:cNvPr id="13" name="Rectangle 12">
            <a:extLst>
              <a:ext uri="{FF2B5EF4-FFF2-40B4-BE49-F238E27FC236}">
                <a16:creationId xmlns:a16="http://schemas.microsoft.com/office/drawing/2014/main" xmlns="" id="{394F940C-002B-870F-E7D4-C12AD369611B}"/>
              </a:ext>
            </a:extLst>
          </p:cNvPr>
          <p:cNvSpPr/>
          <p:nvPr/>
        </p:nvSpPr>
        <p:spPr>
          <a:xfrm>
            <a:off x="647700" y="1333500"/>
            <a:ext cx="7848600"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rPr>
              <a:t>Home page :-</a:t>
            </a:r>
          </a:p>
        </p:txBody>
      </p:sp>
      <p:pic>
        <p:nvPicPr>
          <p:cNvPr id="4" name="Picture 3">
            <a:extLst>
              <a:ext uri="{FF2B5EF4-FFF2-40B4-BE49-F238E27FC236}">
                <a16:creationId xmlns:a16="http://schemas.microsoft.com/office/drawing/2014/main" xmlns="" id="{D416D70F-01F3-E725-6FD4-645A8BE4B4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555"/>
          <a:stretch/>
        </p:blipFill>
        <p:spPr>
          <a:xfrm>
            <a:off x="876300" y="2352675"/>
            <a:ext cx="7620000" cy="4048125"/>
          </a:xfrm>
          <a:prstGeom prst="rect">
            <a:avLst/>
          </a:prstGeom>
        </p:spPr>
      </p:pic>
    </p:spTree>
    <p:extLst>
      <p:ext uri="{BB962C8B-B14F-4D97-AF65-F5344CB8AC3E}">
        <p14:creationId xmlns:p14="http://schemas.microsoft.com/office/powerpoint/2010/main" val="74699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010400"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rPr>
              <a:t>CONCLUSION &amp; FUTURE SCOPE</a:t>
            </a:r>
          </a:p>
        </p:txBody>
      </p:sp>
      <p:sp>
        <p:nvSpPr>
          <p:cNvPr id="3" name="TextBox 2"/>
          <p:cNvSpPr txBox="1"/>
          <p:nvPr/>
        </p:nvSpPr>
        <p:spPr>
          <a:xfrm>
            <a:off x="685800" y="1752600"/>
            <a:ext cx="7696200" cy="4893647"/>
          </a:xfrm>
          <a:prstGeom prst="rect">
            <a:avLst/>
          </a:prstGeom>
          <a:noFill/>
        </p:spPr>
        <p:txBody>
          <a:bodyPr wrap="square" rtlCol="0">
            <a:spAutoFit/>
          </a:bodyPr>
          <a:lstStyle/>
          <a:p>
            <a:r>
              <a:rPr lang="en-US" sz="2400" dirty="0"/>
              <a:t>FUTURE SCOPE :</a:t>
            </a:r>
          </a:p>
          <a:p>
            <a:r>
              <a:rPr lang="en-US" sz="2400" dirty="0"/>
              <a:t>	This desktop application involves almost all the basic features of 	the library management. The future implementation will be help 	for the members with website administrator.</a:t>
            </a:r>
          </a:p>
          <a:p>
            <a:endParaRPr lang="en-US" sz="2400" dirty="0"/>
          </a:p>
          <a:p>
            <a:r>
              <a:rPr lang="en-US" sz="2400" dirty="0"/>
              <a:t>CONCLUSION :</a:t>
            </a:r>
          </a:p>
          <a:p>
            <a:r>
              <a:rPr lang="en-US" sz="2400" dirty="0"/>
              <a:t>	The project entitled  “Library Management System” is developed using Java as a frontend and MYSQL database in backend to computerize the process of online management of books, issued and returned books. This project covers only the basic features required.</a:t>
            </a:r>
          </a:p>
        </p:txBody>
      </p:sp>
    </p:spTree>
    <p:extLst>
      <p:ext uri="{BB962C8B-B14F-4D97-AF65-F5344CB8AC3E}">
        <p14:creationId xmlns:p14="http://schemas.microsoft.com/office/powerpoint/2010/main" val="2309924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7772400" cy="646331"/>
          </a:xfrm>
          <a:prstGeom prst="rect">
            <a:avLst/>
          </a:prstGeom>
        </p:spPr>
        <p:txBody>
          <a:bodyPr wrap="square">
            <a:spAutoFit/>
          </a:bodyPr>
          <a:lstStyle/>
          <a:p>
            <a:r>
              <a:rPr lang="en-US" sz="3600" b="1" dirty="0">
                <a:effectLst>
                  <a:outerShdw blurRad="38100" dist="38100" dir="2700000" algn="tl">
                    <a:srgbClr val="000000">
                      <a:alpha val="43137"/>
                    </a:srgbClr>
                  </a:outerShdw>
                </a:effectLst>
              </a:rPr>
              <a:t>BIBLIOGRAPHY </a:t>
            </a:r>
            <a:endParaRPr lang="en-US" sz="3600" dirty="0"/>
          </a:p>
        </p:txBody>
      </p:sp>
      <p:sp>
        <p:nvSpPr>
          <p:cNvPr id="3" name="TextBox 2"/>
          <p:cNvSpPr txBox="1"/>
          <p:nvPr/>
        </p:nvSpPr>
        <p:spPr>
          <a:xfrm>
            <a:off x="914400" y="2145268"/>
            <a:ext cx="7696200" cy="3385542"/>
          </a:xfrm>
          <a:prstGeom prst="rect">
            <a:avLst/>
          </a:prstGeom>
          <a:noFill/>
        </p:spPr>
        <p:txBody>
          <a:bodyPr wrap="square" rtlCol="0">
            <a:spAutoFit/>
          </a:bodyPr>
          <a:lstStyle/>
          <a:p>
            <a:r>
              <a:rPr lang="en-US" sz="2800" dirty="0">
                <a:hlinkClick r:id="rId2"/>
              </a:rPr>
              <a:t>www.java.sun.com/docs/books/tutorial</a:t>
            </a:r>
            <a:endParaRPr lang="en-US" sz="2800" dirty="0"/>
          </a:p>
          <a:p>
            <a:endParaRPr lang="en-US" sz="2800" dirty="0"/>
          </a:p>
          <a:p>
            <a:r>
              <a:rPr lang="en-US" sz="2800" dirty="0"/>
              <a:t>Kathy Sierra book</a:t>
            </a:r>
          </a:p>
          <a:p>
            <a:endParaRPr lang="en-US" sz="2800" dirty="0"/>
          </a:p>
          <a:p>
            <a:r>
              <a:rPr lang="en-US" sz="2800" dirty="0" err="1"/>
              <a:t>Wrox</a:t>
            </a:r>
            <a:r>
              <a:rPr lang="en-US" sz="2800" dirty="0"/>
              <a:t> professional Java</a:t>
            </a:r>
          </a:p>
          <a:p>
            <a:endParaRPr lang="en-US" sz="2800" dirty="0"/>
          </a:p>
          <a:p>
            <a:r>
              <a:rPr lang="en-US" sz="2800" dirty="0">
                <a:hlinkClick r:id="rId3"/>
              </a:rPr>
              <a:t>www.javapoint.com</a:t>
            </a:r>
            <a:endParaRPr lang="en-US" sz="2800" dirty="0"/>
          </a:p>
          <a:p>
            <a:endParaRPr lang="en-US" dirty="0"/>
          </a:p>
        </p:txBody>
      </p:sp>
    </p:spTree>
    <p:extLst>
      <p:ext uri="{BB962C8B-B14F-4D97-AF65-F5344CB8AC3E}">
        <p14:creationId xmlns:p14="http://schemas.microsoft.com/office/powerpoint/2010/main" val="1900996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2514600"/>
            <a:ext cx="5105400" cy="1015663"/>
          </a:xfrm>
          <a:prstGeom prst="rect">
            <a:avLst/>
          </a:prstGeom>
          <a:solidFill>
            <a:schemeClr val="bg1">
              <a:lumMod val="65000"/>
            </a:schemeClr>
          </a:solid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Tree>
    <p:extLst>
      <p:ext uri="{BB962C8B-B14F-4D97-AF65-F5344CB8AC3E}">
        <p14:creationId xmlns:p14="http://schemas.microsoft.com/office/powerpoint/2010/main" val="383295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828800"/>
            <a:ext cx="7772400" cy="4724400"/>
          </a:xfrm>
        </p:spPr>
        <p:txBody>
          <a:bodyPr>
            <a:normAutofit lnSpcReduction="10000"/>
          </a:bodyPr>
          <a:lstStyle/>
          <a:p>
            <a:pPr algn="l"/>
            <a:r>
              <a:rPr lang="en-US" sz="2200" dirty="0">
                <a:solidFill>
                  <a:schemeClr val="tx1"/>
                </a:solidFill>
              </a:rPr>
              <a:t>	</a:t>
            </a:r>
            <a:r>
              <a:rPr lang="en-US" sz="2800" dirty="0">
                <a:solidFill>
                  <a:schemeClr val="tx1"/>
                </a:solidFill>
              </a:rPr>
              <a:t>Library management system is a project which aims in developing a computerized system to maintain all the daily work of library .</a:t>
            </a:r>
          </a:p>
          <a:p>
            <a:pPr algn="l"/>
            <a:r>
              <a:rPr lang="en-US" sz="2800" dirty="0"/>
              <a:t>	It has a facility of admin login through which the admin can monitor the whole system.</a:t>
            </a:r>
          </a:p>
          <a:p>
            <a:pPr algn="l"/>
            <a:r>
              <a:rPr lang="en-US" sz="2800" dirty="0">
                <a:solidFill>
                  <a:schemeClr val="tx1"/>
                </a:solidFill>
              </a:rPr>
              <a:t>	Admin modules are add new book, view books issue book and return book.</a:t>
            </a:r>
          </a:p>
          <a:p>
            <a:pPr algn="l"/>
            <a:r>
              <a:rPr lang="en-US" sz="2800" dirty="0"/>
              <a:t>	Overall this project of ours is begin developed to help the library administration, maintain the library in the best way possible and also reduce the human efforts.</a:t>
            </a:r>
            <a:endParaRPr lang="en-US" sz="2800" dirty="0">
              <a:solidFill>
                <a:schemeClr val="tx1"/>
              </a:solidFill>
            </a:endParaRPr>
          </a:p>
        </p:txBody>
      </p:sp>
      <p:sp>
        <p:nvSpPr>
          <p:cNvPr id="4" name="TextBox 3"/>
          <p:cNvSpPr txBox="1"/>
          <p:nvPr/>
        </p:nvSpPr>
        <p:spPr>
          <a:xfrm>
            <a:off x="685800" y="889745"/>
            <a:ext cx="4161430" cy="584775"/>
          </a:xfrm>
          <a:prstGeom prst="rect">
            <a:avLst/>
          </a:prstGeom>
          <a:noFill/>
        </p:spPr>
        <p:txBody>
          <a:bodyPr wrap="square" rtlCol="0">
            <a:spAutoFit/>
          </a:bodyPr>
          <a:lstStyle/>
          <a:p>
            <a:r>
              <a:rPr lang="en-US" sz="3200" b="1" dirty="0">
                <a:solidFill>
                  <a:schemeClr val="tx1"/>
                </a:solidFill>
              </a:rPr>
              <a:t>INTRODUCTION</a:t>
            </a:r>
            <a:endParaRPr lang="en-US" sz="2800" b="1" dirty="0"/>
          </a:p>
        </p:txBody>
      </p:sp>
    </p:spTree>
    <p:extLst>
      <p:ext uri="{BB962C8B-B14F-4D97-AF65-F5344CB8AC3E}">
        <p14:creationId xmlns:p14="http://schemas.microsoft.com/office/powerpoint/2010/main" val="226204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2133600" cy="584775"/>
          </a:xfrm>
          <a:prstGeom prst="rect">
            <a:avLst/>
          </a:prstGeom>
        </p:spPr>
        <p:txBody>
          <a:bodyPr wrap="square">
            <a:spAutoFit/>
          </a:bodyPr>
          <a:lstStyle/>
          <a:p>
            <a:r>
              <a:rPr lang="en-US" sz="3200" b="1" dirty="0">
                <a:solidFill>
                  <a:schemeClr val="tx1"/>
                </a:solidFill>
                <a:effectLst>
                  <a:outerShdw blurRad="38100" dist="38100" dir="2700000" algn="tl">
                    <a:srgbClr val="000000">
                      <a:alpha val="43137"/>
                    </a:srgbClr>
                  </a:outerShdw>
                </a:effectLst>
                <a:latin typeface="+mj-lt"/>
              </a:rPr>
              <a:t>OBJECTIVE</a:t>
            </a:r>
            <a:endParaRPr lang="en-US" sz="3200" b="1" dirty="0">
              <a:effectLst>
                <a:outerShdw blurRad="38100" dist="38100" dir="2700000" algn="tl">
                  <a:srgbClr val="000000">
                    <a:alpha val="43137"/>
                  </a:srgbClr>
                </a:outerShdw>
              </a:effectLst>
              <a:latin typeface="+mj-lt"/>
            </a:endParaRPr>
          </a:p>
        </p:txBody>
      </p:sp>
      <p:sp>
        <p:nvSpPr>
          <p:cNvPr id="4" name="TextBox 3"/>
          <p:cNvSpPr txBox="1"/>
          <p:nvPr/>
        </p:nvSpPr>
        <p:spPr>
          <a:xfrm>
            <a:off x="665328" y="1371600"/>
            <a:ext cx="7848600" cy="5109091"/>
          </a:xfrm>
          <a:prstGeom prst="rect">
            <a:avLst/>
          </a:prstGeom>
          <a:noFill/>
        </p:spPr>
        <p:txBody>
          <a:bodyPr wrap="square" rtlCol="0">
            <a:spAutoFit/>
          </a:bodyPr>
          <a:lstStyle/>
          <a:p>
            <a:r>
              <a:rPr lang="en-US" sz="2600" dirty="0"/>
              <a:t>	</a:t>
            </a:r>
            <a:r>
              <a:rPr lang="en-US" sz="2800" dirty="0"/>
              <a:t>The main objective of the Library Management System is to manage the details of books, members, book issue and book return. It manages all the information about book return. The project is totally built at administrative end and thus only the administrator  is guaranteed the access. The Purpose of the project is to build an application program to reduce the manual work for managing the books, Members, book issue and return. It tracks all the details about the book issue and return, books, members.</a:t>
            </a:r>
            <a:endParaRPr lang="en-US" dirty="0"/>
          </a:p>
          <a:p>
            <a:endParaRPr lang="en-US" dirty="0"/>
          </a:p>
        </p:txBody>
      </p:sp>
    </p:spTree>
    <p:extLst>
      <p:ext uri="{BB962C8B-B14F-4D97-AF65-F5344CB8AC3E}">
        <p14:creationId xmlns:p14="http://schemas.microsoft.com/office/powerpoint/2010/main" val="895065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4648200" cy="584775"/>
          </a:xfrm>
          <a:prstGeom prst="rect">
            <a:avLst/>
          </a:prstGeom>
        </p:spPr>
        <p:txBody>
          <a:bodyPr wrap="square">
            <a:spAutoFit/>
          </a:bodyPr>
          <a:lstStyle/>
          <a:p>
            <a:r>
              <a:rPr lang="en-US" sz="3200" b="1" dirty="0" smtClean="0">
                <a:effectLst>
                  <a:outerShdw blurRad="38100" dist="38100" dir="2700000" algn="tl">
                    <a:srgbClr val="000000">
                      <a:alpha val="43137"/>
                    </a:srgbClr>
                  </a:outerShdw>
                </a:effectLst>
              </a:rPr>
              <a:t>GOALS OF PROJECT</a:t>
            </a:r>
            <a:endParaRPr lang="en-US" sz="3200" b="1" dirty="0">
              <a:effectLst>
                <a:outerShdw blurRad="38100" dist="38100" dir="2700000" algn="tl">
                  <a:srgbClr val="000000">
                    <a:alpha val="43137"/>
                  </a:srgbClr>
                </a:outerShdw>
              </a:effectLst>
            </a:endParaRPr>
          </a:p>
        </p:txBody>
      </p:sp>
      <p:sp>
        <p:nvSpPr>
          <p:cNvPr id="3" name="TextBox 2"/>
          <p:cNvSpPr txBox="1"/>
          <p:nvPr/>
        </p:nvSpPr>
        <p:spPr>
          <a:xfrm>
            <a:off x="838200" y="1528690"/>
            <a:ext cx="7772400" cy="4847481"/>
          </a:xfrm>
          <a:prstGeom prst="rect">
            <a:avLst/>
          </a:prstGeom>
          <a:noFill/>
        </p:spPr>
        <p:txBody>
          <a:bodyPr wrap="square" rtlCol="0">
            <a:spAutoFit/>
          </a:bodyPr>
          <a:lstStyle/>
          <a:p>
            <a:r>
              <a:rPr lang="en-US" sz="2800" dirty="0"/>
              <a:t>	</a:t>
            </a:r>
            <a:r>
              <a:rPr lang="en-US" sz="2300" dirty="0"/>
              <a:t>Provides the searching facilities based on various factors. Such as book issue and return date, Books, Add Books.</a:t>
            </a:r>
          </a:p>
          <a:p>
            <a:r>
              <a:rPr lang="en-US" sz="2300" dirty="0"/>
              <a:t>	It tracks all the information of Member, Books.</a:t>
            </a:r>
          </a:p>
          <a:p>
            <a:r>
              <a:rPr lang="en-US" sz="2300" dirty="0"/>
              <a:t>	Manage the information of members.</a:t>
            </a:r>
          </a:p>
          <a:p>
            <a:r>
              <a:rPr lang="en-US" sz="2300" dirty="0"/>
              <a:t>	All the fields are validated and does not take invalid values.</a:t>
            </a:r>
          </a:p>
          <a:p>
            <a:r>
              <a:rPr lang="en-US" sz="2300" dirty="0"/>
              <a:t>	It deals with monitoring the information and  transactions of Books.</a:t>
            </a:r>
          </a:p>
          <a:p>
            <a:r>
              <a:rPr lang="en-US" sz="2300" dirty="0"/>
              <a:t>	Editing, adding the updating of Records is improved which results in proper resource management of data.</a:t>
            </a:r>
          </a:p>
          <a:p>
            <a:r>
              <a:rPr lang="en-US" sz="2300" dirty="0"/>
              <a:t>Manage the information of Books.</a:t>
            </a:r>
            <a:endParaRPr lang="en-US" sz="2800" dirty="0"/>
          </a:p>
          <a:p>
            <a:endParaRPr lang="en-US" sz="2800" dirty="0"/>
          </a:p>
        </p:txBody>
      </p:sp>
    </p:spTree>
    <p:extLst>
      <p:ext uri="{BB962C8B-B14F-4D97-AF65-F5344CB8AC3E}">
        <p14:creationId xmlns:p14="http://schemas.microsoft.com/office/powerpoint/2010/main" val="3278222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4114800"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rPr>
              <a:t>NEED OF SYSTEM</a:t>
            </a:r>
          </a:p>
        </p:txBody>
      </p:sp>
      <p:sp>
        <p:nvSpPr>
          <p:cNvPr id="3" name="TextBox 2"/>
          <p:cNvSpPr txBox="1"/>
          <p:nvPr/>
        </p:nvSpPr>
        <p:spPr>
          <a:xfrm>
            <a:off x="730155" y="2057400"/>
            <a:ext cx="7772400" cy="3939540"/>
          </a:xfrm>
          <a:prstGeom prst="rect">
            <a:avLst/>
          </a:prstGeom>
          <a:noFill/>
        </p:spPr>
        <p:txBody>
          <a:bodyPr wrap="square" rtlCol="0">
            <a:spAutoFit/>
          </a:bodyPr>
          <a:lstStyle/>
          <a:p>
            <a:r>
              <a:rPr lang="en-US" sz="2800" dirty="0"/>
              <a:t>There is always a need of system that will perform management of books, members, books issue and return records.</a:t>
            </a:r>
          </a:p>
          <a:p>
            <a:endParaRPr lang="en-US" sz="2800" dirty="0"/>
          </a:p>
          <a:p>
            <a:endParaRPr lang="en-US" sz="2800" dirty="0"/>
          </a:p>
          <a:p>
            <a:r>
              <a:rPr lang="en-US" sz="2800" dirty="0"/>
              <a:t>This system will reduce the manual operation required to maintain all the records. </a:t>
            </a:r>
          </a:p>
          <a:p>
            <a:endParaRPr lang="en-US" dirty="0"/>
          </a:p>
          <a:p>
            <a:endParaRPr lang="en-US" dirty="0"/>
          </a:p>
          <a:p>
            <a:endParaRPr lang="en-US" dirty="0"/>
          </a:p>
        </p:txBody>
      </p:sp>
    </p:spTree>
    <p:extLst>
      <p:ext uri="{BB962C8B-B14F-4D97-AF65-F5344CB8AC3E}">
        <p14:creationId xmlns:p14="http://schemas.microsoft.com/office/powerpoint/2010/main" val="270252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176" y="533400"/>
            <a:ext cx="4578824"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rPr>
              <a:t>PROJECT SCOPE</a:t>
            </a:r>
          </a:p>
        </p:txBody>
      </p:sp>
      <p:sp>
        <p:nvSpPr>
          <p:cNvPr id="3" name="TextBox 2"/>
          <p:cNvSpPr txBox="1"/>
          <p:nvPr/>
        </p:nvSpPr>
        <p:spPr>
          <a:xfrm>
            <a:off x="914400" y="2057400"/>
            <a:ext cx="7742830" cy="3108543"/>
          </a:xfrm>
          <a:prstGeom prst="rect">
            <a:avLst/>
          </a:prstGeom>
          <a:noFill/>
        </p:spPr>
        <p:txBody>
          <a:bodyPr wrap="square" rtlCol="0">
            <a:spAutoFit/>
          </a:bodyPr>
          <a:lstStyle/>
          <a:p>
            <a:r>
              <a:rPr lang="en-US" sz="2800" dirty="0"/>
              <a:t>The project has a wide scope, as it is not intended to a particular organization. This project is going to develop generic software, which can be applied by any businesses organization. More over it provides facility to users. Also the software is going to provide a huge amount of summary data.</a:t>
            </a:r>
          </a:p>
        </p:txBody>
      </p:sp>
    </p:spTree>
    <p:extLst>
      <p:ext uri="{BB962C8B-B14F-4D97-AF65-F5344CB8AC3E}">
        <p14:creationId xmlns:p14="http://schemas.microsoft.com/office/powerpoint/2010/main" val="252431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25787"/>
            <a:ext cx="4648200"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rPr>
              <a:t>PROPOSED SYSTEM</a:t>
            </a:r>
          </a:p>
        </p:txBody>
      </p:sp>
      <p:sp>
        <p:nvSpPr>
          <p:cNvPr id="3" name="TextBox 2"/>
          <p:cNvSpPr txBox="1"/>
          <p:nvPr/>
        </p:nvSpPr>
        <p:spPr>
          <a:xfrm>
            <a:off x="838200" y="2445097"/>
            <a:ext cx="7772400" cy="2062103"/>
          </a:xfrm>
          <a:prstGeom prst="rect">
            <a:avLst/>
          </a:prstGeom>
          <a:noFill/>
        </p:spPr>
        <p:txBody>
          <a:bodyPr wrap="square" rtlCol="0">
            <a:spAutoFit/>
          </a:bodyPr>
          <a:lstStyle/>
          <a:p>
            <a:r>
              <a:rPr lang="en-US" sz="3200" dirty="0"/>
              <a:t>The library Management system is available in the market that can serve librarian in all libraries to manage book issue and book return</a:t>
            </a:r>
          </a:p>
        </p:txBody>
      </p:sp>
    </p:spTree>
    <p:extLst>
      <p:ext uri="{BB962C8B-B14F-4D97-AF65-F5344CB8AC3E}">
        <p14:creationId xmlns:p14="http://schemas.microsoft.com/office/powerpoint/2010/main" val="204944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4114800"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rPr>
              <a:t>MODULES</a:t>
            </a:r>
          </a:p>
        </p:txBody>
      </p:sp>
      <p:sp>
        <p:nvSpPr>
          <p:cNvPr id="3" name="TextBox 2"/>
          <p:cNvSpPr txBox="1"/>
          <p:nvPr/>
        </p:nvSpPr>
        <p:spPr>
          <a:xfrm>
            <a:off x="1028700" y="2253734"/>
            <a:ext cx="4457700"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Librarian</a:t>
            </a:r>
          </a:p>
          <a:p>
            <a:pPr marL="457200" indent="-457200">
              <a:buFont typeface="Arial" panose="020B0604020202020204" pitchFamily="34" charset="0"/>
              <a:buChar char="•"/>
            </a:pPr>
            <a:r>
              <a:rPr lang="en-US" sz="3200" dirty="0" smtClean="0"/>
              <a:t>Members</a:t>
            </a:r>
            <a:endParaRPr lang="en-US" sz="3200" dirty="0"/>
          </a:p>
        </p:txBody>
      </p:sp>
    </p:spTree>
    <p:extLst>
      <p:ext uri="{BB962C8B-B14F-4D97-AF65-F5344CB8AC3E}">
        <p14:creationId xmlns:p14="http://schemas.microsoft.com/office/powerpoint/2010/main" val="327971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914400"/>
            <a:ext cx="7696200" cy="584775"/>
          </a:xfrm>
          <a:prstGeom prst="rect">
            <a:avLst/>
          </a:prstGeom>
        </p:spPr>
        <p:txBody>
          <a:bodyPr wrap="square">
            <a:spAutoFit/>
          </a:bodyPr>
          <a:lstStyle/>
          <a:p>
            <a:pPr algn="ctr"/>
            <a:r>
              <a:rPr lang="en-US" sz="3200" b="1" dirty="0">
                <a:effectLst>
                  <a:outerShdw blurRad="38100" dist="38100" dir="2700000" algn="tl">
                    <a:srgbClr val="000000">
                      <a:alpha val="43137"/>
                    </a:srgbClr>
                  </a:outerShdw>
                </a:effectLst>
              </a:rPr>
              <a:t>FRONTEND (LANGUAGE USED)</a:t>
            </a:r>
          </a:p>
        </p:txBody>
      </p:sp>
      <p:sp>
        <p:nvSpPr>
          <p:cNvPr id="3" name="TextBox 2"/>
          <p:cNvSpPr txBox="1"/>
          <p:nvPr/>
        </p:nvSpPr>
        <p:spPr>
          <a:xfrm>
            <a:off x="643719" y="1988023"/>
            <a:ext cx="7848600" cy="584775"/>
          </a:xfrm>
          <a:prstGeom prst="rect">
            <a:avLst/>
          </a:prstGeom>
          <a:noFill/>
        </p:spPr>
        <p:txBody>
          <a:bodyPr wrap="square" rtlCol="0">
            <a:spAutoFit/>
          </a:bodyPr>
          <a:lstStyle/>
          <a:p>
            <a:pPr algn="ctr"/>
            <a:r>
              <a:rPr lang="en-US" sz="3200" dirty="0"/>
              <a:t>JAVA </a:t>
            </a:r>
          </a:p>
        </p:txBody>
      </p:sp>
      <p:sp>
        <p:nvSpPr>
          <p:cNvPr id="4" name="TextBox 3"/>
          <p:cNvSpPr txBox="1"/>
          <p:nvPr/>
        </p:nvSpPr>
        <p:spPr>
          <a:xfrm>
            <a:off x="609600" y="3797587"/>
            <a:ext cx="7848600" cy="584775"/>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rPr>
              <a:t>BACKEND</a:t>
            </a:r>
            <a:endParaRPr lang="en-US" sz="3200" dirty="0"/>
          </a:p>
        </p:txBody>
      </p:sp>
      <p:sp>
        <p:nvSpPr>
          <p:cNvPr id="5" name="TextBox 4"/>
          <p:cNvSpPr txBox="1"/>
          <p:nvPr/>
        </p:nvSpPr>
        <p:spPr>
          <a:xfrm>
            <a:off x="3098042" y="4572000"/>
            <a:ext cx="3024116" cy="1077218"/>
          </a:xfrm>
          <a:prstGeom prst="rect">
            <a:avLst/>
          </a:prstGeom>
          <a:noFill/>
        </p:spPr>
        <p:txBody>
          <a:bodyPr wrap="square" rtlCol="0">
            <a:spAutoFit/>
          </a:bodyPr>
          <a:lstStyle/>
          <a:p>
            <a:pPr algn="ctr"/>
            <a:r>
              <a:rPr lang="en-US" sz="3200" dirty="0"/>
              <a:t>MYSQL (DATABASE) </a:t>
            </a:r>
          </a:p>
        </p:txBody>
      </p:sp>
    </p:spTree>
    <p:extLst>
      <p:ext uri="{BB962C8B-B14F-4D97-AF65-F5344CB8AC3E}">
        <p14:creationId xmlns:p14="http://schemas.microsoft.com/office/powerpoint/2010/main" val="312962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203</TotalTime>
  <Words>216</Words>
  <Application>Microsoft Office PowerPoint</Application>
  <PresentationFormat>On-screen Show (4:3)</PresentationFormat>
  <Paragraphs>65</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LIBRARY MANAGEMENT SYSTEM  Carried out by student of MCA Mr. Tanmay Shrikant Jogalekar Ms. Sanika Chandrashekhar Joshi Ms. Neha Prakash Jog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nnnbbbbggrfgr</dc:title>
  <dc:creator>Admin</dc:creator>
  <cp:lastModifiedBy>india</cp:lastModifiedBy>
  <cp:revision>38</cp:revision>
  <dcterms:created xsi:type="dcterms:W3CDTF">2024-02-03T13:36:25Z</dcterms:created>
  <dcterms:modified xsi:type="dcterms:W3CDTF">2024-02-05T07:51:49Z</dcterms:modified>
</cp:coreProperties>
</file>