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4" r:id="rId7"/>
    <p:sldId id="263" r:id="rId8"/>
    <p:sldId id="265" r:id="rId9"/>
    <p:sldId id="266" r:id="rId10"/>
    <p:sldId id="267" r:id="rId11"/>
    <p:sldId id="268" r:id="rId12"/>
    <p:sldId id="270" r:id="rId13"/>
    <p:sldId id="269" r:id="rId14"/>
    <p:sldId id="272"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19" autoAdjust="0"/>
  </p:normalViewPr>
  <p:slideViewPr>
    <p:cSldViewPr snapToGrid="0">
      <p:cViewPr varScale="1">
        <p:scale>
          <a:sx n="74" d="100"/>
          <a:sy n="74" d="100"/>
        </p:scale>
        <p:origin x="49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7/16/2022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7/16/2022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7/16/2022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7/16/2022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7/16/2022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7/16/2022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7/16/2022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7/16/2022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7/16/2022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7/16/2022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basic-calculate-me.netlify.ap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commons.wikimedia.org/wiki/File:Electronic_calculator_prototype,_made_by_Thomas_E._Osborne_for_Hewlett-Packard,_1964,_view_2_-_National_Museum_of_American_History_-_DSC00028.jpg" TargetMode="External"/><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mathslinks.net/faculty/how-do-i-use-my-calculator-to-casio-fx-82-plus-ii" TargetMode="External"/><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62197"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calculator</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Using HTML,CSS,JS</a:t>
            </a:r>
          </a:p>
        </p:txBody>
      </p:sp>
      <p:sp>
        <p:nvSpPr>
          <p:cNvPr id="8" name="TextBox 7">
            <a:extLst>
              <a:ext uri="{FF2B5EF4-FFF2-40B4-BE49-F238E27FC236}">
                <a16:creationId xmlns:a16="http://schemas.microsoft.com/office/drawing/2014/main" id="{4FB4A81D-1E77-2DD6-0A5A-FBAC70A221C6}"/>
              </a:ext>
            </a:extLst>
          </p:cNvPr>
          <p:cNvSpPr txBox="1"/>
          <p:nvPr/>
        </p:nvSpPr>
        <p:spPr>
          <a:xfrm>
            <a:off x="8345530" y="5245156"/>
            <a:ext cx="3846470" cy="923330"/>
          </a:xfrm>
          <a:prstGeom prst="rect">
            <a:avLst/>
          </a:prstGeom>
          <a:noFill/>
        </p:spPr>
        <p:txBody>
          <a:bodyPr wrap="square" rtlCol="0">
            <a:spAutoFit/>
          </a:bodyPr>
          <a:lstStyle/>
          <a:p>
            <a:r>
              <a:rPr lang="en-IN" b="1" dirty="0">
                <a:solidFill>
                  <a:schemeClr val="bg1"/>
                </a:solidFill>
                <a:latin typeface="Amasis MT Pro Black" panose="020B0604020202020204" pitchFamily="18" charset="0"/>
              </a:rPr>
              <a:t>PRIYANSHU SHAHI(leader)</a:t>
            </a:r>
          </a:p>
          <a:p>
            <a:r>
              <a:rPr lang="en-IN" b="1" dirty="0">
                <a:solidFill>
                  <a:schemeClr val="bg1"/>
                </a:solidFill>
                <a:latin typeface="Amasis MT Pro Black" panose="020B0604020202020204" pitchFamily="18" charset="0"/>
              </a:rPr>
              <a:t>GAURAV SUNAL</a:t>
            </a:r>
          </a:p>
          <a:p>
            <a:r>
              <a:rPr lang="en-IN" b="1" dirty="0">
                <a:solidFill>
                  <a:schemeClr val="bg1"/>
                </a:solidFill>
                <a:latin typeface="Amasis MT Pro Black" panose="020B0604020202020204" pitchFamily="18" charset="0"/>
              </a:rPr>
              <a:t>CHANDAN SINGH </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4DA4A-E1AC-8F43-7EB2-68AD81537EB0}"/>
              </a:ext>
            </a:extLst>
          </p:cNvPr>
          <p:cNvSpPr>
            <a:spLocks noGrp="1"/>
          </p:cNvSpPr>
          <p:nvPr>
            <p:ph type="title"/>
          </p:nvPr>
        </p:nvSpPr>
        <p:spPr/>
        <p:txBody>
          <a:bodyPr/>
          <a:lstStyle/>
          <a:p>
            <a:pPr algn="ctr"/>
            <a:r>
              <a:rPr lang="en-IN" b="1" dirty="0"/>
              <a:t>LIMITATIONS</a:t>
            </a:r>
          </a:p>
        </p:txBody>
      </p:sp>
      <p:sp>
        <p:nvSpPr>
          <p:cNvPr id="3" name="Content Placeholder 2">
            <a:extLst>
              <a:ext uri="{FF2B5EF4-FFF2-40B4-BE49-F238E27FC236}">
                <a16:creationId xmlns:a16="http://schemas.microsoft.com/office/drawing/2014/main" id="{4EEDFBD6-9CDA-FC40-C7A1-187261E1D069}"/>
              </a:ext>
            </a:extLst>
          </p:cNvPr>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It is not designed for complex equations.</a:t>
            </a:r>
          </a:p>
          <a:p>
            <a:r>
              <a:rPr lang="en-US" sz="2000" dirty="0">
                <a:latin typeface="Times New Roman" panose="02020603050405020304" pitchFamily="18" charset="0"/>
                <a:cs typeface="Times New Roman" panose="02020603050405020304" pitchFamily="18" charset="0"/>
              </a:rPr>
              <a:t>It Contains less keys(buttons).</a:t>
            </a:r>
          </a:p>
          <a:p>
            <a:r>
              <a:rPr lang="en-US" sz="2000" dirty="0">
                <a:latin typeface="Times New Roman" panose="02020603050405020304" pitchFamily="18" charset="0"/>
                <a:cs typeface="Times New Roman" panose="02020603050405020304" pitchFamily="18" charset="0"/>
              </a:rPr>
              <a:t>It is not Able to calculate Pi, exponents, logarithms, trigonometric symbols (sin, cos, tan), and plot data.</a:t>
            </a:r>
          </a:p>
          <a:p>
            <a:r>
              <a:rPr lang="en-US" sz="2000" dirty="0">
                <a:latin typeface="Times New Roman" panose="02020603050405020304" pitchFamily="18" charset="0"/>
                <a:cs typeface="Times New Roman" panose="02020603050405020304" pitchFamily="18" charset="0"/>
              </a:rPr>
              <a:t>Does not come with graphing feature.</a:t>
            </a:r>
          </a:p>
          <a:p>
            <a:r>
              <a:rPr lang="en-US" sz="2000" dirty="0">
                <a:latin typeface="Times New Roman" panose="02020603050405020304" pitchFamily="18" charset="0"/>
                <a:cs typeface="Times New Roman" panose="02020603050405020304" pitchFamily="18" charset="0"/>
              </a:rPr>
              <a:t>Great for middle school not for college math classes, science labs, etc.</a:t>
            </a:r>
          </a:p>
          <a:p>
            <a:endParaRPr lang="en-IN" dirty="0"/>
          </a:p>
        </p:txBody>
      </p:sp>
    </p:spTree>
    <p:extLst>
      <p:ext uri="{BB962C8B-B14F-4D97-AF65-F5344CB8AC3E}">
        <p14:creationId xmlns:p14="http://schemas.microsoft.com/office/powerpoint/2010/main" val="1016022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CD076F-A203-A9A6-FF36-1643ABB7FE95}"/>
              </a:ext>
            </a:extLst>
          </p:cNvPr>
          <p:cNvSpPr>
            <a:spLocks noGrp="1"/>
          </p:cNvSpPr>
          <p:nvPr>
            <p:ph idx="1"/>
          </p:nvPr>
        </p:nvSpPr>
        <p:spPr>
          <a:xfrm>
            <a:off x="901521" y="862885"/>
            <a:ext cx="10223679" cy="5089859"/>
          </a:xfrm>
        </p:spPr>
        <p:txBody>
          <a:bodyPr/>
          <a:lstStyle/>
          <a:p>
            <a:endParaRPr lang="en-IN" dirty="0"/>
          </a:p>
        </p:txBody>
      </p:sp>
      <p:sp>
        <p:nvSpPr>
          <p:cNvPr id="4" name="Scroll: Vertical 3">
            <a:extLst>
              <a:ext uri="{FF2B5EF4-FFF2-40B4-BE49-F238E27FC236}">
                <a16:creationId xmlns:a16="http://schemas.microsoft.com/office/drawing/2014/main" id="{A03A313F-C7CA-BA83-1B20-23952DF437E2}"/>
              </a:ext>
            </a:extLst>
          </p:cNvPr>
          <p:cNvSpPr/>
          <p:nvPr/>
        </p:nvSpPr>
        <p:spPr>
          <a:xfrm>
            <a:off x="1700011" y="1442434"/>
            <a:ext cx="3503054" cy="3490174"/>
          </a:xfrm>
          <a:prstGeom prst="verticalScroll">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5" name="Scroll: Vertical 4">
            <a:extLst>
              <a:ext uri="{FF2B5EF4-FFF2-40B4-BE49-F238E27FC236}">
                <a16:creationId xmlns:a16="http://schemas.microsoft.com/office/drawing/2014/main" id="{27E6BEC9-F8F8-422C-E660-FE40DC4CD09A}"/>
              </a:ext>
            </a:extLst>
          </p:cNvPr>
          <p:cNvSpPr/>
          <p:nvPr/>
        </p:nvSpPr>
        <p:spPr>
          <a:xfrm>
            <a:off x="6988935" y="1442434"/>
            <a:ext cx="3503054" cy="3490174"/>
          </a:xfrm>
          <a:prstGeom prst="verticalScroll">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6" name="TextBox 5">
            <a:extLst>
              <a:ext uri="{FF2B5EF4-FFF2-40B4-BE49-F238E27FC236}">
                <a16:creationId xmlns:a16="http://schemas.microsoft.com/office/drawing/2014/main" id="{859C56A0-E85F-871B-CB38-58E6D1A4C576}"/>
              </a:ext>
            </a:extLst>
          </p:cNvPr>
          <p:cNvSpPr txBox="1"/>
          <p:nvPr/>
        </p:nvSpPr>
        <p:spPr>
          <a:xfrm>
            <a:off x="2331076" y="2313109"/>
            <a:ext cx="2240924" cy="2031325"/>
          </a:xfrm>
          <a:prstGeom prst="rect">
            <a:avLst/>
          </a:prstGeom>
          <a:noFill/>
        </p:spPr>
        <p:txBody>
          <a:bodyPr wrap="square" rtlCol="0">
            <a:spAutoFit/>
          </a:bodyPr>
          <a:lstStyle/>
          <a:p>
            <a:pPr algn="ctr"/>
            <a:r>
              <a:rPr lang="en-IN" dirty="0"/>
              <a:t>CODE:</a:t>
            </a:r>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p:txBody>
      </p:sp>
      <p:sp>
        <p:nvSpPr>
          <p:cNvPr id="7" name="TextBox 6">
            <a:extLst>
              <a:ext uri="{FF2B5EF4-FFF2-40B4-BE49-F238E27FC236}">
                <a16:creationId xmlns:a16="http://schemas.microsoft.com/office/drawing/2014/main" id="{20ACAA46-3030-091D-C637-ABC946634F85}"/>
              </a:ext>
            </a:extLst>
          </p:cNvPr>
          <p:cNvSpPr txBox="1"/>
          <p:nvPr/>
        </p:nvSpPr>
        <p:spPr>
          <a:xfrm>
            <a:off x="7581363" y="2325987"/>
            <a:ext cx="2318198" cy="2031325"/>
          </a:xfrm>
          <a:prstGeom prst="rect">
            <a:avLst/>
          </a:prstGeom>
          <a:noFill/>
        </p:spPr>
        <p:txBody>
          <a:bodyPr wrap="square" rtlCol="0">
            <a:spAutoFit/>
          </a:bodyPr>
          <a:lstStyle/>
          <a:p>
            <a:pPr algn="ctr"/>
            <a:r>
              <a:rPr lang="en-IN" dirty="0"/>
              <a:t>PROJECT LINK:</a:t>
            </a:r>
          </a:p>
          <a:p>
            <a:pPr algn="ctr"/>
            <a:endParaRPr lang="en-IN" dirty="0"/>
          </a:p>
          <a:p>
            <a:pPr algn="ctr"/>
            <a:endParaRPr lang="en-IN" dirty="0"/>
          </a:p>
          <a:p>
            <a:pPr algn="ctr"/>
            <a:r>
              <a:rPr lang="en-IN" dirty="0">
                <a:hlinkClick r:id="rId2"/>
              </a:rPr>
              <a:t>https://basic-calculate-me.netlify.app</a:t>
            </a:r>
            <a:endParaRPr lang="en-IN" dirty="0"/>
          </a:p>
          <a:p>
            <a:pPr algn="ctr"/>
            <a:endParaRPr lang="en-IN" dirty="0"/>
          </a:p>
        </p:txBody>
      </p:sp>
    </p:spTree>
    <p:extLst>
      <p:ext uri="{BB962C8B-B14F-4D97-AF65-F5344CB8AC3E}">
        <p14:creationId xmlns:p14="http://schemas.microsoft.com/office/powerpoint/2010/main" val="2147040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57836D-0CF7-F0D2-DF6C-98ED8B03BC52}"/>
              </a:ext>
            </a:extLst>
          </p:cNvPr>
          <p:cNvSpPr>
            <a:spLocks noGrp="1"/>
          </p:cNvSpPr>
          <p:nvPr>
            <p:ph type="ctrTitle"/>
          </p:nvPr>
        </p:nvSpPr>
        <p:spPr>
          <a:xfrm>
            <a:off x="1629103" y="2244830"/>
            <a:ext cx="8933796" cy="2437232"/>
          </a:xfrm>
        </p:spPr>
        <p:txBody>
          <a:bodyPr anchor="ctr">
            <a:normAutofit/>
          </a:bodyPr>
          <a:lstStyle/>
          <a:p>
            <a:endParaRPr lang="en-IN" dirty="0"/>
          </a:p>
          <a:p>
            <a:r>
              <a:rPr lang="en-IN" dirty="0"/>
              <a:t>THANK YOU</a:t>
            </a:r>
          </a:p>
        </p:txBody>
      </p:sp>
    </p:spTree>
    <p:extLst>
      <p:ext uri="{BB962C8B-B14F-4D97-AF65-F5344CB8AC3E}">
        <p14:creationId xmlns:p14="http://schemas.microsoft.com/office/powerpoint/2010/main" val="3788797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Buildings underwater">
            <a:extLst>
              <a:ext uri="{FF2B5EF4-FFF2-40B4-BE49-F238E27FC236}">
                <a16:creationId xmlns:a16="http://schemas.microsoft.com/office/drawing/2014/main" id="{A7F195FC-D5F0-E269-1EB4-EA11564150C3}"/>
              </a:ext>
            </a:extLst>
          </p:cNvPr>
          <p:cNvPicPr>
            <a:picLocks noChangeAspect="1"/>
          </p:cNvPicPr>
          <p:nvPr/>
        </p:nvPicPr>
        <p:blipFill rotWithShape="1">
          <a:blip r:embed="rId2"/>
          <a:srcRect t="16255" r="3" b="816"/>
          <a:stretch/>
        </p:blipFill>
        <p:spPr>
          <a:xfrm>
            <a:off x="228599" y="237744"/>
            <a:ext cx="7696201" cy="6382512"/>
          </a:xfrm>
          <a:prstGeom prst="rect">
            <a:avLst/>
          </a:prstGeom>
          <a:noFill/>
          <a:ln>
            <a:noFill/>
          </a:ln>
        </p:spPr>
      </p:pic>
      <p:sp>
        <p:nvSpPr>
          <p:cNvPr id="2" name="Title 1">
            <a:extLst>
              <a:ext uri="{FF2B5EF4-FFF2-40B4-BE49-F238E27FC236}">
                <a16:creationId xmlns:a16="http://schemas.microsoft.com/office/drawing/2014/main" id="{DC73FE28-1E07-E0B2-38D6-DC5DD1B9CC1E}"/>
              </a:ext>
            </a:extLst>
          </p:cNvPr>
          <p:cNvSpPr>
            <a:spLocks noGrp="1"/>
          </p:cNvSpPr>
          <p:nvPr>
            <p:ph type="title"/>
          </p:nvPr>
        </p:nvSpPr>
        <p:spPr>
          <a:xfrm>
            <a:off x="8477250" y="603504"/>
            <a:ext cx="3144774" cy="1645920"/>
          </a:xfrm>
        </p:spPr>
        <p:txBody>
          <a:bodyPr anchor="b">
            <a:normAutofit/>
          </a:bodyPr>
          <a:lstStyle/>
          <a:p>
            <a:r>
              <a:rPr lang="en-IN" b="1" dirty="0"/>
              <a:t>ABOUT CALCULATOR</a:t>
            </a:r>
          </a:p>
        </p:txBody>
      </p:sp>
      <p:sp>
        <p:nvSpPr>
          <p:cNvPr id="8" name="Content Placeholder 2">
            <a:extLst>
              <a:ext uri="{FF2B5EF4-FFF2-40B4-BE49-F238E27FC236}">
                <a16:creationId xmlns:a16="http://schemas.microsoft.com/office/drawing/2014/main" id="{F7A9369A-73B3-39A5-4747-12B7A9F045D3}"/>
              </a:ext>
            </a:extLst>
          </p:cNvPr>
          <p:cNvSpPr>
            <a:spLocks noGrp="1"/>
          </p:cNvSpPr>
          <p:nvPr>
            <p:ph type="body" sz="half" idx="2"/>
          </p:nvPr>
        </p:nvSpPr>
        <p:spPr>
          <a:xfrm>
            <a:off x="8477250" y="2386584"/>
            <a:ext cx="3144774" cy="3511296"/>
          </a:xfrm>
        </p:spPr>
        <p:txBody>
          <a:bodyPr>
            <a:normAutofit/>
          </a:bodyPr>
          <a:lstStyle/>
          <a:p>
            <a:r>
              <a:rPr lang="en-US"/>
              <a:t>A calculator is a device that performs arithmetic operations on numbers. Basic</a:t>
            </a:r>
          </a:p>
          <a:p>
            <a:pPr marL="0" indent="0">
              <a:buNone/>
            </a:pPr>
            <a:r>
              <a:rPr lang="en-US"/>
              <a:t>calculators can do only addition, subtraction, multiplication and division</a:t>
            </a:r>
          </a:p>
          <a:p>
            <a:pPr marL="0" indent="0">
              <a:buNone/>
            </a:pPr>
            <a:r>
              <a:rPr lang="en-US"/>
              <a:t>mathematical calculations.</a:t>
            </a:r>
            <a:endParaRPr lang="en-IN"/>
          </a:p>
        </p:txBody>
      </p:sp>
    </p:spTree>
    <p:extLst>
      <p:ext uri="{BB962C8B-B14F-4D97-AF65-F5344CB8AC3E}">
        <p14:creationId xmlns:p14="http://schemas.microsoft.com/office/powerpoint/2010/main" val="2680597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D2EAD-623D-3520-5657-4FF3D72FEBB7}"/>
              </a:ext>
            </a:extLst>
          </p:cNvPr>
          <p:cNvSpPr>
            <a:spLocks noGrp="1"/>
          </p:cNvSpPr>
          <p:nvPr>
            <p:ph type="title"/>
          </p:nvPr>
        </p:nvSpPr>
        <p:spPr>
          <a:xfrm>
            <a:off x="1066800" y="642594"/>
            <a:ext cx="10058400" cy="1371600"/>
          </a:xfrm>
        </p:spPr>
        <p:txBody>
          <a:bodyPr anchor="ctr">
            <a:normAutofit/>
          </a:bodyPr>
          <a:lstStyle/>
          <a:p>
            <a:r>
              <a:rPr lang="en-US" dirty="0"/>
              <a:t> </a:t>
            </a:r>
            <a:r>
              <a:rPr lang="en-US" b="1" dirty="0"/>
              <a:t>OBJECTIVES</a:t>
            </a:r>
            <a:br>
              <a:rPr lang="en-US" dirty="0"/>
            </a:br>
            <a:endParaRPr lang="en-IN" dirty="0"/>
          </a:p>
        </p:txBody>
      </p:sp>
      <p:pic>
        <p:nvPicPr>
          <p:cNvPr id="5" name="Picture 4" descr="Close-up of a calculator keypad">
            <a:extLst>
              <a:ext uri="{FF2B5EF4-FFF2-40B4-BE49-F238E27FC236}">
                <a16:creationId xmlns:a16="http://schemas.microsoft.com/office/drawing/2014/main" id="{3B93C8A3-9C44-C7DA-1D64-C7D8A1868950}"/>
              </a:ext>
            </a:extLst>
          </p:cNvPr>
          <p:cNvPicPr>
            <a:picLocks noChangeAspect="1"/>
          </p:cNvPicPr>
          <p:nvPr/>
        </p:nvPicPr>
        <p:blipFill rotWithShape="1">
          <a:blip r:embed="rId2"/>
          <a:srcRect l="5478" r="12112" b="-2"/>
          <a:stretch/>
        </p:blipFill>
        <p:spPr>
          <a:xfrm>
            <a:off x="1066800" y="2103120"/>
            <a:ext cx="4663440" cy="3749040"/>
          </a:xfrm>
          <a:prstGeom prst="rect">
            <a:avLst/>
          </a:prstGeom>
          <a:noFill/>
          <a:ln>
            <a:noFill/>
          </a:ln>
        </p:spPr>
      </p:pic>
      <p:sp>
        <p:nvSpPr>
          <p:cNvPr id="3" name="Content Placeholder 2">
            <a:extLst>
              <a:ext uri="{FF2B5EF4-FFF2-40B4-BE49-F238E27FC236}">
                <a16:creationId xmlns:a16="http://schemas.microsoft.com/office/drawing/2014/main" id="{D99710EA-C764-A076-E6C0-D082D173B67E}"/>
              </a:ext>
            </a:extLst>
          </p:cNvPr>
          <p:cNvSpPr>
            <a:spLocks noGrp="1"/>
          </p:cNvSpPr>
          <p:nvPr>
            <p:ph sz="half" idx="2"/>
          </p:nvPr>
        </p:nvSpPr>
        <p:spPr>
          <a:xfrm>
            <a:off x="6461760" y="2103120"/>
            <a:ext cx="4663440" cy="3749040"/>
          </a:xfrm>
        </p:spPr>
        <p:txBody>
          <a:bodyPr>
            <a:normAutofit/>
          </a:bodyPr>
          <a:lstStyle/>
          <a:p>
            <a:pPr>
              <a:buFont typeface="Wingdings" panose="05000000000000000000" pitchFamily="2" charset="2"/>
              <a:buChar char="Ø"/>
            </a:pPr>
            <a:r>
              <a:rPr lang="en-US" dirty="0"/>
              <a:t>The objectives of CALCULATOR for Real-Time Applications are given below:</a:t>
            </a:r>
          </a:p>
          <a:p>
            <a:r>
              <a:rPr lang="en-US" dirty="0"/>
              <a:t>To enhance the calculations for CALCULATOR System done in Real Time.</a:t>
            </a:r>
          </a:p>
          <a:p>
            <a:r>
              <a:rPr lang="en-US" dirty="0"/>
              <a:t>Presently, work on basic calculation our motto is to achieve higher calculations / scientific calculation in real time.</a:t>
            </a:r>
            <a:endParaRPr lang="en-IN" dirty="0"/>
          </a:p>
          <a:p>
            <a:endParaRPr lang="en-IN" dirty="0"/>
          </a:p>
        </p:txBody>
      </p:sp>
    </p:spTree>
    <p:extLst>
      <p:ext uri="{BB962C8B-B14F-4D97-AF65-F5344CB8AC3E}">
        <p14:creationId xmlns:p14="http://schemas.microsoft.com/office/powerpoint/2010/main" val="851753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5061C-E3B2-9482-B18D-97C1D2206392}"/>
              </a:ext>
            </a:extLst>
          </p:cNvPr>
          <p:cNvSpPr>
            <a:spLocks noGrp="1"/>
          </p:cNvSpPr>
          <p:nvPr>
            <p:ph type="title"/>
          </p:nvPr>
        </p:nvSpPr>
        <p:spPr>
          <a:xfrm>
            <a:off x="1066800" y="642594"/>
            <a:ext cx="10058400" cy="1371600"/>
          </a:xfrm>
        </p:spPr>
        <p:txBody>
          <a:bodyPr anchor="ctr">
            <a:normAutofit/>
          </a:bodyPr>
          <a:lstStyle/>
          <a:p>
            <a:r>
              <a:rPr lang="en-US" b="1" dirty="0"/>
              <a:t>PROBLEM</a:t>
            </a:r>
            <a:r>
              <a:rPr lang="en-US" dirty="0"/>
              <a:t> </a:t>
            </a:r>
            <a:r>
              <a:rPr lang="en-US" b="1" dirty="0"/>
              <a:t>STATEMENT</a:t>
            </a:r>
            <a:br>
              <a:rPr lang="en-US" dirty="0"/>
            </a:br>
            <a:endParaRPr lang="en-IN" dirty="0"/>
          </a:p>
        </p:txBody>
      </p:sp>
      <p:sp>
        <p:nvSpPr>
          <p:cNvPr id="3" name="Content Placeholder 2">
            <a:extLst>
              <a:ext uri="{FF2B5EF4-FFF2-40B4-BE49-F238E27FC236}">
                <a16:creationId xmlns:a16="http://schemas.microsoft.com/office/drawing/2014/main" id="{793D73F9-9D0D-D267-4DDB-ED7CF67C0B88}"/>
              </a:ext>
            </a:extLst>
          </p:cNvPr>
          <p:cNvSpPr>
            <a:spLocks noGrp="1"/>
          </p:cNvSpPr>
          <p:nvPr>
            <p:ph sz="half" idx="1"/>
          </p:nvPr>
        </p:nvSpPr>
        <p:spPr>
          <a:xfrm>
            <a:off x="1066800" y="2103120"/>
            <a:ext cx="4663440" cy="3749040"/>
          </a:xfrm>
        </p:spPr>
        <p:txBody>
          <a:bodyPr>
            <a:normAutofit/>
          </a:bodyPr>
          <a:lstStyle/>
          <a:p>
            <a:pPr>
              <a:buFont typeface="Wingdings" panose="05000000000000000000" pitchFamily="2" charset="2"/>
              <a:buChar char="Ø"/>
            </a:pPr>
            <a:r>
              <a:rPr lang="en-US" sz="2000" dirty="0"/>
              <a:t>The Problem statement of CALCULATOR for Real-Time Applications are given below:</a:t>
            </a:r>
          </a:p>
          <a:p>
            <a:pPr marL="0" indent="0">
              <a:buNone/>
            </a:pPr>
            <a:endParaRPr lang="en-US" sz="2000" dirty="0"/>
          </a:p>
          <a:p>
            <a:r>
              <a:rPr lang="en-US" sz="2000" dirty="0"/>
              <a:t>To do calculation in real time.</a:t>
            </a:r>
          </a:p>
          <a:p>
            <a:r>
              <a:rPr lang="en-US" sz="2000" dirty="0"/>
              <a:t>Enhance the Speed.</a:t>
            </a:r>
          </a:p>
          <a:p>
            <a:r>
              <a:rPr lang="en-US" sz="2000" dirty="0"/>
              <a:t>Do large calculation in few time.</a:t>
            </a:r>
          </a:p>
        </p:txBody>
      </p:sp>
      <p:pic>
        <p:nvPicPr>
          <p:cNvPr id="5" name="Picture 4" descr="White calculator">
            <a:extLst>
              <a:ext uri="{FF2B5EF4-FFF2-40B4-BE49-F238E27FC236}">
                <a16:creationId xmlns:a16="http://schemas.microsoft.com/office/drawing/2014/main" id="{EC1638DA-EBF9-36E6-3EA0-565D4F344ABB}"/>
              </a:ext>
            </a:extLst>
          </p:cNvPr>
          <p:cNvPicPr>
            <a:picLocks noChangeAspect="1"/>
          </p:cNvPicPr>
          <p:nvPr/>
        </p:nvPicPr>
        <p:blipFill rotWithShape="1">
          <a:blip r:embed="rId2"/>
          <a:srcRect r="16967" b="-2"/>
          <a:stretch/>
        </p:blipFill>
        <p:spPr>
          <a:xfrm>
            <a:off x="6461760" y="2103120"/>
            <a:ext cx="4663440" cy="3749040"/>
          </a:xfrm>
          <a:prstGeom prst="rect">
            <a:avLst/>
          </a:prstGeom>
          <a:noFill/>
          <a:ln>
            <a:noFill/>
          </a:ln>
        </p:spPr>
      </p:pic>
    </p:spTree>
    <p:extLst>
      <p:ext uri="{BB962C8B-B14F-4D97-AF65-F5344CB8AC3E}">
        <p14:creationId xmlns:p14="http://schemas.microsoft.com/office/powerpoint/2010/main" val="589873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04E30-8925-DC65-7999-2140D47107D2}"/>
              </a:ext>
            </a:extLst>
          </p:cNvPr>
          <p:cNvSpPr>
            <a:spLocks noGrp="1"/>
          </p:cNvSpPr>
          <p:nvPr>
            <p:ph type="title"/>
          </p:nvPr>
        </p:nvSpPr>
        <p:spPr>
          <a:xfrm>
            <a:off x="8458200" y="607392"/>
            <a:ext cx="3161963" cy="1468151"/>
          </a:xfrm>
        </p:spPr>
        <p:txBody>
          <a:bodyPr anchor="b">
            <a:normAutofit/>
          </a:bodyPr>
          <a:lstStyle/>
          <a:p>
            <a:r>
              <a:rPr lang="en-IN" b="1" dirty="0"/>
              <a:t>HISTORY</a:t>
            </a:r>
          </a:p>
        </p:txBody>
      </p:sp>
      <p:sp>
        <p:nvSpPr>
          <p:cNvPr id="3" name="Content Placeholder 2">
            <a:extLst>
              <a:ext uri="{FF2B5EF4-FFF2-40B4-BE49-F238E27FC236}">
                <a16:creationId xmlns:a16="http://schemas.microsoft.com/office/drawing/2014/main" id="{50A945A1-90D6-7DA2-09DD-9171B73D0AC6}"/>
              </a:ext>
            </a:extLst>
          </p:cNvPr>
          <p:cNvSpPr>
            <a:spLocks noGrp="1"/>
          </p:cNvSpPr>
          <p:nvPr>
            <p:ph idx="1"/>
          </p:nvPr>
        </p:nvSpPr>
        <p:spPr>
          <a:xfrm>
            <a:off x="685800" y="609600"/>
            <a:ext cx="6858000" cy="5334000"/>
          </a:xfrm>
        </p:spPr>
        <p:txBody>
          <a:bodyPr>
            <a:normAutofit/>
          </a:bodyPr>
          <a:lstStyle/>
          <a:p>
            <a:pPr>
              <a:lnSpc>
                <a:spcPct val="100000"/>
              </a:lnSpc>
            </a:pPr>
            <a:r>
              <a:rPr lang="en-US" sz="1500" b="0" i="0" u="none" strike="noStrike" baseline="0" dirty="0"/>
              <a:t>An electronic calculator is typically a portable electronic device used to perform calculations, ranging from basic arithmetic to complex mathematics. Modern electronic calculators vary from cheap, give-away, credit-card-sized models to sturdy desktop models with built-in printers. They became popular in the mid-1970s as the incorporation of integrated circuits reduced their</a:t>
            </a:r>
            <a:r>
              <a:rPr lang="en-US" sz="1500" dirty="0"/>
              <a:t> </a:t>
            </a:r>
            <a:r>
              <a:rPr lang="en-US" sz="1500" b="0" i="0" u="none" strike="noStrike" baseline="0" dirty="0"/>
              <a:t>size and cost. By the end of that decade, prices had dropped to the point where a basic calculator was affordable to most and they  became common in schools.</a:t>
            </a:r>
          </a:p>
          <a:p>
            <a:pPr>
              <a:lnSpc>
                <a:spcPct val="100000"/>
              </a:lnSpc>
            </a:pPr>
            <a:r>
              <a:rPr lang="en-US" sz="1500" b="0" i="0" u="none" strike="noStrike" baseline="0" dirty="0"/>
              <a:t>In addition to general purpose calculators, there are those designed for specific markets. For example, there are scientific calculators which include trigonometric and statistical calculations. Some calculators even have the ability to do computer algebra. Graphing calculators can be used to graph functions defined on the real line, or higher-dimensional Euclidean space. As of 2016, basic calculators cost little, but scientific and graphing models tend to cost more. With the very wide availability of smartphones, tablet computers and personal computers, dedicated hardware calculators, while still widely used, are less common than they once were. In 1986, calculators still represented an estimated 41% of the world's general-purpose hardware capacity to compute information. By 2007, this had diminished to less than 0.05%</a:t>
            </a:r>
            <a:endParaRPr lang="en-IN" sz="1500" dirty="0"/>
          </a:p>
        </p:txBody>
      </p:sp>
      <p:pic>
        <p:nvPicPr>
          <p:cNvPr id="6" name="Picture 5" descr="A picture containing text&#10;&#10;Description automatically generated">
            <a:extLst>
              <a:ext uri="{FF2B5EF4-FFF2-40B4-BE49-F238E27FC236}">
                <a16:creationId xmlns:a16="http://schemas.microsoft.com/office/drawing/2014/main" id="{4173DA40-B522-05C6-7A0D-C13553546EE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458200" y="2423885"/>
            <a:ext cx="3161963" cy="3701143"/>
          </a:xfrm>
          <a:prstGeom prst="rect">
            <a:avLst/>
          </a:prstGeom>
        </p:spPr>
      </p:pic>
    </p:spTree>
    <p:extLst>
      <p:ext uri="{BB962C8B-B14F-4D97-AF65-F5344CB8AC3E}">
        <p14:creationId xmlns:p14="http://schemas.microsoft.com/office/powerpoint/2010/main" val="2944123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D5A734B-427A-9541-C4D3-BE562B2F80D4}"/>
              </a:ext>
            </a:extLst>
          </p:cNvPr>
          <p:cNvSpPr>
            <a:spLocks noGrp="1"/>
          </p:cNvSpPr>
          <p:nvPr>
            <p:ph type="title"/>
          </p:nvPr>
        </p:nvSpPr>
        <p:spPr>
          <a:xfrm>
            <a:off x="1066800" y="642594"/>
            <a:ext cx="10058400" cy="1371600"/>
          </a:xfrm>
        </p:spPr>
        <p:txBody>
          <a:bodyPr anchor="ctr">
            <a:normAutofit/>
          </a:bodyPr>
          <a:lstStyle/>
          <a:p>
            <a:r>
              <a:rPr lang="en-IN" b="1" i="0" u="none" strike="noStrike" baseline="0"/>
              <a:t>FEATURES OF THE CALCULATOR</a:t>
            </a:r>
            <a:br>
              <a:rPr lang="en-IN" b="1" i="0" u="none" strike="noStrike" baseline="0"/>
            </a:br>
            <a:endParaRPr lang="en-US"/>
          </a:p>
        </p:txBody>
      </p:sp>
      <p:pic>
        <p:nvPicPr>
          <p:cNvPr id="13" name="Picture 12" descr="3D numbers in white and orange">
            <a:extLst>
              <a:ext uri="{FF2B5EF4-FFF2-40B4-BE49-F238E27FC236}">
                <a16:creationId xmlns:a16="http://schemas.microsoft.com/office/drawing/2014/main" id="{BD112769-9370-CE8A-FCB4-B197E644E34F}"/>
              </a:ext>
            </a:extLst>
          </p:cNvPr>
          <p:cNvPicPr>
            <a:picLocks noChangeAspect="1"/>
          </p:cNvPicPr>
          <p:nvPr/>
        </p:nvPicPr>
        <p:blipFill rotWithShape="1">
          <a:blip r:embed="rId2"/>
          <a:srcRect l="14469" r="15560" b="-2"/>
          <a:stretch/>
        </p:blipFill>
        <p:spPr>
          <a:xfrm>
            <a:off x="1066800" y="2103120"/>
            <a:ext cx="4663440" cy="3749040"/>
          </a:xfrm>
          <a:prstGeom prst="rect">
            <a:avLst/>
          </a:prstGeom>
          <a:noFill/>
          <a:ln>
            <a:noFill/>
          </a:ln>
        </p:spPr>
      </p:pic>
      <p:sp>
        <p:nvSpPr>
          <p:cNvPr id="11" name="Content Placeholder 2">
            <a:extLst>
              <a:ext uri="{FF2B5EF4-FFF2-40B4-BE49-F238E27FC236}">
                <a16:creationId xmlns:a16="http://schemas.microsoft.com/office/drawing/2014/main" id="{FB219B0E-1BDB-3199-6CE5-FDC3BA946628}"/>
              </a:ext>
            </a:extLst>
          </p:cNvPr>
          <p:cNvSpPr>
            <a:spLocks noGrp="1"/>
          </p:cNvSpPr>
          <p:nvPr>
            <p:ph sz="half" idx="2"/>
          </p:nvPr>
        </p:nvSpPr>
        <p:spPr>
          <a:xfrm>
            <a:off x="6461760" y="2103120"/>
            <a:ext cx="4663440" cy="3749040"/>
          </a:xfrm>
        </p:spPr>
        <p:txBody>
          <a:bodyPr>
            <a:noAutofit/>
          </a:bodyPr>
          <a:lstStyle/>
          <a:p>
            <a:pPr>
              <a:lnSpc>
                <a:spcPct val="100000"/>
              </a:lnSpc>
              <a:buFont typeface="Wingdings" panose="05000000000000000000" pitchFamily="2" charset="2"/>
              <a:buChar char="Ø"/>
            </a:pPr>
            <a:r>
              <a:rPr lang="en-US" sz="1450" b="0" i="0" u="none" strike="noStrike" baseline="0" dirty="0"/>
              <a:t>In this project, you are going to develop a calculator that will have the following features:</a:t>
            </a:r>
          </a:p>
          <a:p>
            <a:pPr>
              <a:lnSpc>
                <a:spcPct val="100000"/>
              </a:lnSpc>
            </a:pPr>
            <a:r>
              <a:rPr lang="en-US" sz="1450" b="0" i="0" u="none" strike="noStrike" baseline="0" dirty="0"/>
              <a:t>It will perform basic arithmetic operations like addition, subtraction, division, and </a:t>
            </a:r>
            <a:r>
              <a:rPr lang="en-IN" sz="1450" b="0" i="0" u="none" strike="noStrike" baseline="0" dirty="0"/>
              <a:t>multiplication.</a:t>
            </a:r>
          </a:p>
          <a:p>
            <a:pPr>
              <a:lnSpc>
                <a:spcPct val="100000"/>
              </a:lnSpc>
            </a:pPr>
            <a:r>
              <a:rPr lang="en-US" sz="1450" b="0" i="0" u="none" strike="noStrike" baseline="0" dirty="0"/>
              <a:t>It will perform decimal operations.</a:t>
            </a:r>
          </a:p>
          <a:p>
            <a:pPr>
              <a:lnSpc>
                <a:spcPct val="100000"/>
              </a:lnSpc>
            </a:pPr>
            <a:r>
              <a:rPr lang="en-US" sz="1450" b="0" i="0" u="none" strike="noStrike" baseline="0" dirty="0"/>
              <a:t>The calculator will display </a:t>
            </a:r>
            <a:r>
              <a:rPr lang="en-US" sz="1450" i="0" u="none" strike="noStrike" baseline="0" dirty="0"/>
              <a:t>Infinity</a:t>
            </a:r>
            <a:r>
              <a:rPr lang="en-US" sz="1450" b="1" i="0" u="none" strike="noStrike" baseline="0" dirty="0"/>
              <a:t> </a:t>
            </a:r>
            <a:r>
              <a:rPr lang="en-US" sz="1450" b="0" i="0" u="none" strike="noStrike" baseline="0" dirty="0"/>
              <a:t>if you try to divide any number by zero.</a:t>
            </a:r>
          </a:p>
          <a:p>
            <a:pPr>
              <a:lnSpc>
                <a:spcPct val="100000"/>
              </a:lnSpc>
            </a:pPr>
            <a:r>
              <a:rPr lang="en-US" sz="1450" dirty="0"/>
              <a:t> </a:t>
            </a:r>
            <a:r>
              <a:rPr lang="en-US" sz="1450" b="0" i="0" u="none" strike="noStrike" baseline="0" dirty="0"/>
              <a:t>It will not display any result in case of invalid expression. For example, 5++9 will not </a:t>
            </a:r>
            <a:r>
              <a:rPr lang="en-IN" sz="1450" b="0" i="0" u="none" strike="noStrike" baseline="0" dirty="0"/>
              <a:t>display anything.</a:t>
            </a:r>
          </a:p>
          <a:p>
            <a:pPr>
              <a:lnSpc>
                <a:spcPct val="100000"/>
              </a:lnSpc>
            </a:pPr>
            <a:r>
              <a:rPr lang="en-US" sz="1450" b="0" i="0" u="none" strike="noStrike" baseline="0" dirty="0"/>
              <a:t>Clear screen feature to clear the display screen anytime you want.</a:t>
            </a:r>
            <a:endParaRPr lang="en-US" sz="1450" dirty="0"/>
          </a:p>
        </p:txBody>
      </p:sp>
    </p:spTree>
    <p:extLst>
      <p:ext uri="{BB962C8B-B14F-4D97-AF65-F5344CB8AC3E}">
        <p14:creationId xmlns:p14="http://schemas.microsoft.com/office/powerpoint/2010/main" val="2283039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5B47-35A9-87FE-C64A-11549FFAD8E9}"/>
              </a:ext>
            </a:extLst>
          </p:cNvPr>
          <p:cNvSpPr>
            <a:spLocks noGrp="1"/>
          </p:cNvSpPr>
          <p:nvPr>
            <p:ph type="title"/>
          </p:nvPr>
        </p:nvSpPr>
        <p:spPr>
          <a:xfrm>
            <a:off x="8458200" y="607392"/>
            <a:ext cx="3161963" cy="1645920"/>
          </a:xfrm>
        </p:spPr>
        <p:txBody>
          <a:bodyPr anchor="b">
            <a:normAutofit/>
          </a:bodyPr>
          <a:lstStyle/>
          <a:p>
            <a:pPr>
              <a:lnSpc>
                <a:spcPct val="90000"/>
              </a:lnSpc>
            </a:pPr>
            <a:r>
              <a:rPr lang="en-IN" sz="2700" b="1"/>
              <a:t>COMPONENTS OF THE CALCULATOR</a:t>
            </a:r>
            <a:br>
              <a:rPr lang="en-IN" sz="2700"/>
            </a:br>
            <a:endParaRPr lang="en-IN" sz="2700"/>
          </a:p>
        </p:txBody>
      </p:sp>
      <p:pic>
        <p:nvPicPr>
          <p:cNvPr id="5" name="Content Placeholder 4" descr="A calculator on a white background&#10;&#10;Description automatically generated with medium confidence">
            <a:extLst>
              <a:ext uri="{FF2B5EF4-FFF2-40B4-BE49-F238E27FC236}">
                <a16:creationId xmlns:a16="http://schemas.microsoft.com/office/drawing/2014/main" id="{17D597FD-36C1-2D73-6894-05219B514258}"/>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685800" y="902018"/>
            <a:ext cx="6858000" cy="4749164"/>
          </a:xfrm>
          <a:noFill/>
        </p:spPr>
      </p:pic>
      <p:sp>
        <p:nvSpPr>
          <p:cNvPr id="3" name="Content Placeholder 2">
            <a:extLst>
              <a:ext uri="{FF2B5EF4-FFF2-40B4-BE49-F238E27FC236}">
                <a16:creationId xmlns:a16="http://schemas.microsoft.com/office/drawing/2014/main" id="{CBA39FF2-E468-F05F-FF50-976C2D661611}"/>
              </a:ext>
            </a:extLst>
          </p:cNvPr>
          <p:cNvSpPr>
            <a:spLocks noGrp="1"/>
          </p:cNvSpPr>
          <p:nvPr>
            <p:ph type="body" sz="half" idx="2"/>
          </p:nvPr>
        </p:nvSpPr>
        <p:spPr>
          <a:xfrm>
            <a:off x="8458200" y="2336800"/>
            <a:ext cx="3161963" cy="3606800"/>
          </a:xfrm>
        </p:spPr>
        <p:txBody>
          <a:bodyPr>
            <a:normAutofit/>
          </a:bodyPr>
          <a:lstStyle/>
          <a:p>
            <a:pPr>
              <a:lnSpc>
                <a:spcPct val="100000"/>
              </a:lnSpc>
              <a:buFont typeface="Wingdings" panose="05000000000000000000" pitchFamily="2" charset="2"/>
              <a:buChar char="Ø"/>
            </a:pPr>
            <a:r>
              <a:rPr lang="en-US" sz="1300" b="0" i="0" u="none" strike="noStrike" baseline="0"/>
              <a:t>The calculator consists of the following components:</a:t>
            </a:r>
          </a:p>
          <a:p>
            <a:pPr>
              <a:lnSpc>
                <a:spcPct val="100000"/>
              </a:lnSpc>
            </a:pPr>
            <a:r>
              <a:rPr lang="en-US" sz="1300" b="1" i="0" u="none" strike="noStrike" baseline="0"/>
              <a:t>Mathematical Operators</a:t>
            </a:r>
            <a:r>
              <a:rPr lang="en-US" sz="1300" b="0" i="0" u="none" strike="noStrike" baseline="0"/>
              <a:t>: Addition (+), Subtraction (-), Multiplication (*), and Division (/).</a:t>
            </a:r>
          </a:p>
          <a:p>
            <a:pPr>
              <a:lnSpc>
                <a:spcPct val="100000"/>
              </a:lnSpc>
            </a:pPr>
            <a:r>
              <a:rPr lang="en-US" sz="1300" b="1" i="0" u="none" strike="noStrike" baseline="0"/>
              <a:t>Digits and Decimal Button</a:t>
            </a:r>
            <a:r>
              <a:rPr lang="en-US" sz="1300" b="0" i="0" u="none" strike="noStrike" baseline="0"/>
              <a:t>: 0, 1, 2, 3, 4, 5, 6, 7, 8, 9, . .</a:t>
            </a:r>
          </a:p>
          <a:p>
            <a:pPr>
              <a:lnSpc>
                <a:spcPct val="100000"/>
              </a:lnSpc>
            </a:pPr>
            <a:r>
              <a:rPr lang="en-US" sz="1300" b="1" i="0" u="none" strike="noStrike" baseline="0"/>
              <a:t>Display Screen</a:t>
            </a:r>
            <a:r>
              <a:rPr lang="en-US" sz="1300" b="0" i="0" u="none" strike="noStrike" baseline="0"/>
              <a:t>: It displays the mathematical expression and the result.</a:t>
            </a:r>
          </a:p>
          <a:p>
            <a:pPr>
              <a:lnSpc>
                <a:spcPct val="100000"/>
              </a:lnSpc>
            </a:pPr>
            <a:r>
              <a:rPr lang="en-US" sz="1300" b="1" i="0" u="none" strike="noStrike" baseline="0"/>
              <a:t>Clear Screen Button</a:t>
            </a:r>
            <a:r>
              <a:rPr lang="en-US" sz="1300" b="0" i="0" u="none" strike="noStrike" baseline="0"/>
              <a:t>: It clears all mathematical values.</a:t>
            </a:r>
          </a:p>
          <a:p>
            <a:pPr>
              <a:lnSpc>
                <a:spcPct val="100000"/>
              </a:lnSpc>
            </a:pPr>
            <a:r>
              <a:rPr lang="en-US" sz="1300" b="1" i="0" u="none" strike="noStrike" baseline="0"/>
              <a:t>Calculate button (=)</a:t>
            </a:r>
            <a:r>
              <a:rPr lang="en-US" sz="1300" b="0" i="0" u="none" strike="noStrike" baseline="0"/>
              <a:t>: It evaluates the mathematical expression and returns the result</a:t>
            </a:r>
            <a:endParaRPr lang="en-IN" sz="1300"/>
          </a:p>
        </p:txBody>
      </p:sp>
    </p:spTree>
    <p:extLst>
      <p:ext uri="{BB962C8B-B14F-4D97-AF65-F5344CB8AC3E}">
        <p14:creationId xmlns:p14="http://schemas.microsoft.com/office/powerpoint/2010/main" val="1478051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EE8E1-7B6D-F8D5-FD94-8F55CA182C90}"/>
              </a:ext>
            </a:extLst>
          </p:cNvPr>
          <p:cNvSpPr>
            <a:spLocks noGrp="1"/>
          </p:cNvSpPr>
          <p:nvPr>
            <p:ph type="title"/>
          </p:nvPr>
        </p:nvSpPr>
        <p:spPr/>
        <p:txBody>
          <a:bodyPr>
            <a:normAutofit/>
          </a:bodyPr>
          <a:lstStyle/>
          <a:p>
            <a:pPr algn="ctr"/>
            <a:r>
              <a:rPr lang="en-IN" sz="4000" b="1" i="0" u="none" strike="noStrike" baseline="0" dirty="0">
                <a:latin typeface="Calibri-Bold"/>
              </a:rPr>
              <a:t>UI-INTERFACE</a:t>
            </a:r>
            <a:endParaRPr lang="en-IN" dirty="0"/>
          </a:p>
        </p:txBody>
      </p:sp>
      <p:pic>
        <p:nvPicPr>
          <p:cNvPr id="4" name="Content Placeholder 3">
            <a:extLst>
              <a:ext uri="{FF2B5EF4-FFF2-40B4-BE49-F238E27FC236}">
                <a16:creationId xmlns:a16="http://schemas.microsoft.com/office/drawing/2014/main" id="{28910360-6174-C3C2-FAD7-6DEDCCBC1B0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152" t="9425" r="7997" b="8892"/>
          <a:stretch/>
        </p:blipFill>
        <p:spPr bwMode="auto">
          <a:xfrm>
            <a:off x="2623430" y="2103438"/>
            <a:ext cx="6945139" cy="384968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90236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60E57-8BA3-CC65-F0B0-4FA3D0025DA8}"/>
              </a:ext>
            </a:extLst>
          </p:cNvPr>
          <p:cNvSpPr>
            <a:spLocks noGrp="1"/>
          </p:cNvSpPr>
          <p:nvPr>
            <p:ph type="title"/>
          </p:nvPr>
        </p:nvSpPr>
        <p:spPr/>
        <p:txBody>
          <a:bodyPr/>
          <a:lstStyle/>
          <a:p>
            <a:pPr algn="ctr"/>
            <a:r>
              <a:rPr lang="en-IN" b="1" dirty="0"/>
              <a:t>ER-DIAGRAM</a:t>
            </a:r>
          </a:p>
        </p:txBody>
      </p:sp>
      <p:pic>
        <p:nvPicPr>
          <p:cNvPr id="4" name="Content Placeholder 3" descr="Diagram&#10;Description automatically generated">
            <a:extLst>
              <a:ext uri="{FF2B5EF4-FFF2-40B4-BE49-F238E27FC236}">
                <a16:creationId xmlns:a16="http://schemas.microsoft.com/office/drawing/2014/main" id="{7F1FB8E3-5446-965C-7B5F-267C4AB21F4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34651"/>
          <a:stretch/>
        </p:blipFill>
        <p:spPr bwMode="auto">
          <a:xfrm>
            <a:off x="2386884" y="2014194"/>
            <a:ext cx="7418231" cy="355123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424411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{CB90B470-B55D-466E-B7F8-B676CA1402E0}tf78438558_win32</Template>
  <TotalTime>110</TotalTime>
  <Words>613</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Amasis MT Pro Black</vt:lpstr>
      <vt:lpstr>Calibri-Bold</vt:lpstr>
      <vt:lpstr>Century Gothic</vt:lpstr>
      <vt:lpstr>Garamond</vt:lpstr>
      <vt:lpstr>Times New Roman</vt:lpstr>
      <vt:lpstr>Wingdings</vt:lpstr>
      <vt:lpstr>SavonVTI</vt:lpstr>
      <vt:lpstr>calculator</vt:lpstr>
      <vt:lpstr>ABOUT CALCULATOR</vt:lpstr>
      <vt:lpstr> OBJECTIVES </vt:lpstr>
      <vt:lpstr>PROBLEM STATEMENT </vt:lpstr>
      <vt:lpstr>HISTORY</vt:lpstr>
      <vt:lpstr>FEATURES OF THE CALCULATOR </vt:lpstr>
      <vt:lpstr>COMPONENTS OF THE CALCULATOR </vt:lpstr>
      <vt:lpstr>UI-INTERFACE</vt:lpstr>
      <vt:lpstr>ER-DIAGRAM</vt:lpstr>
      <vt:lpstr>LIMITATIONS</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calculator</dc:title>
  <dc:creator>CHANDAN  SINGH</dc:creator>
  <cp:lastModifiedBy>CHANDAN  SINGH</cp:lastModifiedBy>
  <cp:revision>12</cp:revision>
  <dcterms:created xsi:type="dcterms:W3CDTF">2022-07-16T15:34:01Z</dcterms:created>
  <dcterms:modified xsi:type="dcterms:W3CDTF">2022-07-16T17:44:38Z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