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80" r:id="rId3"/>
    <p:sldId id="257" r:id="rId4"/>
    <p:sldId id="281" r:id="rId5"/>
    <p:sldId id="293" r:id="rId6"/>
    <p:sldId id="292" r:id="rId7"/>
    <p:sldId id="291" r:id="rId8"/>
    <p:sldId id="290" r:id="rId9"/>
    <p:sldId id="286" r:id="rId10"/>
    <p:sldId id="289" r:id="rId11"/>
    <p:sldId id="288" r:id="rId12"/>
    <p:sldId id="287" r:id="rId13"/>
    <p:sldId id="285" r:id="rId14"/>
    <p:sldId id="284" r:id="rId15"/>
    <p:sldId id="282" r:id="rId16"/>
    <p:sldId id="295" r:id="rId17"/>
    <p:sldId id="296" r:id="rId18"/>
    <p:sldId id="294" r:id="rId19"/>
    <p:sldId id="299" r:id="rId20"/>
    <p:sldId id="300" r:id="rId21"/>
    <p:sldId id="298" r:id="rId22"/>
    <p:sldId id="258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726" autoAdjust="0"/>
  </p:normalViewPr>
  <p:slideViewPr>
    <p:cSldViewPr snapToGrid="0">
      <p:cViewPr>
        <p:scale>
          <a:sx n="150" d="100"/>
          <a:sy n="150" d="100"/>
        </p:scale>
        <p:origin x="396" y="-7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efc3b7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efc3b7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411C523D-A12E-7CAF-7F70-1D0492E02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BBCA282E-8D57-CEF8-0E96-1DB501984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5F73820A-8788-AB7F-7B16-53AB6DF53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2802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E273B532-DE11-8DF4-0C16-9017B0870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32CEA6AF-1A20-8E27-A9B2-E124330A9D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BB36D5FC-8C62-B284-E0B5-CC5B09FDB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Initial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b="1" dirty="0"/>
              <a:t>0</a:t>
            </a:r>
            <a:r>
              <a:rPr lang="en-IN" dirty="0"/>
              <a:t> ,	</a:t>
            </a:r>
            <a:r>
              <a:rPr lang="en-IN" b="1" dirty="0"/>
              <a:t>weak 1 </a:t>
            </a:r>
            <a:r>
              <a:rPr lang="en-IN" dirty="0"/>
              <a:t>by ratioed logic </a:t>
            </a:r>
            <a:r>
              <a:rPr lang="en-IN" dirty="0">
                <a:sym typeface="Wingdings" panose="05000000000000000000" pitchFamily="2" charset="2"/>
              </a:rPr>
              <a:t> 	strong</a:t>
            </a:r>
            <a:r>
              <a:rPr lang="en-IN" b="1" dirty="0">
                <a:sym typeface="Wingdings" panose="05000000000000000000" pitchFamily="2" charset="2"/>
              </a:rPr>
              <a:t> 0 </a:t>
            </a:r>
            <a:r>
              <a:rPr lang="en-IN" dirty="0">
                <a:sym typeface="Wingdings" panose="05000000000000000000" pitchFamily="2" charset="2"/>
              </a:rPr>
              <a:t>by NAND.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Delay cell is designed.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Delay cell used for even number of stages,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NAND is used as inverting stage.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Logic 0 delay &gt; logic 1 delay.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ym typeface="Wingdings" panose="05000000000000000000" pitchFamily="2" charset="2"/>
              </a:rPr>
              <a:t> </a:t>
            </a:r>
            <a:r>
              <a:rPr lang="en-I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47317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87A21451-8064-79E5-9421-236990092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7276BFA0-69D6-D384-8505-5F74ED116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9DEEDF12-E16F-9AB5-605E-879E65BB7F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Initial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1</a:t>
            </a:r>
            <a:r>
              <a:rPr lang="en-US" dirty="0"/>
              <a:t> ,	</a:t>
            </a:r>
            <a:r>
              <a:rPr lang="en-US" b="1" dirty="0"/>
              <a:t>weak 0 </a:t>
            </a:r>
            <a:r>
              <a:rPr lang="en-US" dirty="0"/>
              <a:t>by ratioed logic </a:t>
            </a:r>
            <a:r>
              <a:rPr lang="en-US" dirty="0">
                <a:sym typeface="Wingdings" panose="05000000000000000000" pitchFamily="2" charset="2"/>
              </a:rPr>
              <a:t> strong</a:t>
            </a:r>
            <a:r>
              <a:rPr lang="en-US" b="1" dirty="0">
                <a:sym typeface="Wingdings" panose="05000000000000000000" pitchFamily="2" charset="2"/>
              </a:rPr>
              <a:t> 1 </a:t>
            </a:r>
            <a:r>
              <a:rPr lang="en-US" dirty="0">
                <a:sym typeface="Wingdings" panose="05000000000000000000" pitchFamily="2" charset="2"/>
              </a:rPr>
              <a:t>by NOR.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Delay cell is designed.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Delay cell used for even number of stages,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NOR is used as inverting stage.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Logic 1 delay &gt; logic 0 delay.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8273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17CF8D62-82D1-14F7-2307-D39A7D00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D5A8CEF8-609B-D922-85C8-E71CADBF2E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720ED3F5-6971-ABA1-0107-1462DB9EF1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02617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290AF075-BF1E-FD48-32EB-783CA58B5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9AEB6E06-488E-AA26-4A54-2E3E77C0E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08E08ECA-ABF6-0738-EBA3-E1EBF7FB3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0820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0CC767E1-97C4-5FFE-2466-383F6E164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3545F6C0-7DFC-722E-6573-C4D75C8EBD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56708504-D395-5196-F21F-BEFCA5335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78880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6955C07F-8245-C8C6-50B5-407D814E9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F5EA6798-C5A4-6E43-70A9-993428886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EAFF1744-0B8C-4CF9-3BA1-91E40669FA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08129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BACBF46B-A57A-30D0-B8A1-070ECA349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69DFDADD-CFBD-19AD-420E-C4F0ADD295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DABC17B9-71D3-0E17-2882-487F485D95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18281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F13AD358-68E5-0268-BC77-4E914AA50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EB900D33-47BC-6E48-8B4A-3C31B53154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CD7C5189-4F46-A00A-798C-BB0B56AAF0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7428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790E5AD-0835-D356-2A21-DFF12598C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17062514-789F-59C5-A57E-255D76CB3D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FFF050E2-5A22-1658-4396-66E1D381EC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90400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7C843474-FBC1-7C7C-0AFB-01E146C99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BC0A0B74-76B5-D9F9-E002-9AB49E70E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F19E2312-6C3D-2AB2-583B-B5760B8049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8815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525AC4AA-65CB-02F1-CBC8-E0CC0830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F16993F6-EE9C-467A-432C-075A18D6D7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9FCB4B01-F8EB-E1CB-9E99-C2A818008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5835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5CCB0718-ED73-872A-35B8-A3BD1B19C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82739DE2-F540-B92E-2B73-76736E490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BE5EFF5C-CDB9-E255-A46B-F4C06C2B55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11929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bdefc3b7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bdefc3b7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0A6B53D0-CCC5-FDE3-9ABF-72257E8A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2019ABAD-6783-52EF-548E-5C161833CC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ABC71D17-870A-516F-8252-0C7233E94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31743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FCAB22BB-805E-AD29-3A5F-F5ECB87F1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03F2C59B-D3C5-63C7-50B1-3040FF1682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1661F7B7-0AA6-D175-05F0-836C875F0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2594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4054817F-069B-4147-5A90-6D15FA869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5DE06219-604E-A9A4-8166-4525FDB85B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B9E6E710-A6DB-B969-8047-D858357B24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193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54B779BE-0D17-2788-9342-4498AA91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3F5C8840-C3C6-87A8-2C93-F6A8CB125E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90E3C8B7-56CA-BE41-8D70-538F71AA1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46356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AD276AEF-A458-3330-28DC-FC853A2DC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B7F5850B-DF56-3C45-F0ED-49FC2804D3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4FC65643-B103-05CF-0674-1F21577CDB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1887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009ECA5F-B043-B597-880C-2B1DADC39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>
            <a:extLst>
              <a:ext uri="{FF2B5EF4-FFF2-40B4-BE49-F238E27FC236}">
                <a16:creationId xmlns:a16="http://schemas.microsoft.com/office/drawing/2014/main" id="{FE9BEA19-CFBE-1098-9899-451C1D37A8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>
            <a:extLst>
              <a:ext uri="{FF2B5EF4-FFF2-40B4-BE49-F238E27FC236}">
                <a16:creationId xmlns:a16="http://schemas.microsoft.com/office/drawing/2014/main" id="{EADBB397-38F7-DAD4-B399-BDA785C601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0387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mailto:sudeendrakumark@pes.edu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rekha.ss@pes.edu" TargetMode="External"/><Relationship Id="rId5" Type="http://schemas.openxmlformats.org/officeDocument/2006/relationships/hyperlink" Target="mailto:chandanmchandum2@gmail.com" TargetMode="Externa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ieeexplore.ieee.org/document/6545376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ieeexplore.ieee.org/document/1588857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eeexplore.ieee.org/document/6146431" TargetMode="External"/><Relationship Id="rId5" Type="http://schemas.openxmlformats.org/officeDocument/2006/relationships/hyperlink" Target="https://www.physicaldesign4u.com/2020/07/pvt-process-voltage-temperature.html" TargetMode="External"/><Relationship Id="rId4" Type="http://schemas.openxmlformats.org/officeDocument/2006/relationships/hyperlink" Target="https://ieeexplore.ieee.org/document/7467579" TargetMode="External"/><Relationship Id="rId9" Type="http://schemas.openxmlformats.org/officeDocument/2006/relationships/hyperlink" Target="https://liu.diva-portal.org/smash/record.jsf?pid=diva2%3A1697823&amp;dswid=1326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ruysdael.nl/transities/" TargetMode="Externa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researchgate.net/figure/Three-ring-oscillators-one-stage-three-stage-and-five-stage-oscillators-All-ring_fig16_24312373" TargetMode="Externa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2571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RATIOED NAND AND NOR BASED </a:t>
            </a:r>
            <a:b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ON-CHIP PROCESS SENSOR</a:t>
            </a:r>
            <a:endParaRPr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F76B7441-459F-320D-AEE5-E2421D54003E}"/>
              </a:ext>
            </a:extLst>
          </p:cNvPr>
          <p:cNvSpPr txBox="1">
            <a:spLocks/>
          </p:cNvSpPr>
          <p:nvPr/>
        </p:nvSpPr>
        <p:spPr>
          <a:xfrm>
            <a:off x="3295650" y="3810000"/>
            <a:ext cx="519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Authors;</a:t>
            </a:r>
          </a:p>
          <a:p>
            <a:pPr algn="r"/>
            <a:endParaRPr lang="en-US" sz="1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Chandan. M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Prof. Rekha. S. S</a:t>
            </a:r>
          </a:p>
          <a:p>
            <a:pPr algn="r"/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Prof. </a:t>
            </a:r>
            <a:r>
              <a:rPr lang="en-US" sz="1200" b="1" dirty="0" err="1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Sudeendra</a:t>
            </a:r>
            <a:r>
              <a:rPr lang="en-US" sz="12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Kumar K</a:t>
            </a:r>
            <a:endParaRPr lang="en-US" sz="1200" b="1" dirty="0">
              <a:solidFill>
                <a:schemeClr val="bg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67F63086-C207-4F23-3864-D32E772AB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B2D36-2B87-0869-0D22-E7620D903934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61966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Proposed Work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2AEE2A8-5B98-F0F8-AA7D-1E020A09CDC9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17196"/>
            <a:ext cx="7374255" cy="1374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We propose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two delay cell structures to be used in RO circuit to be used as process sensors.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N-Ratioed</a:t>
            </a: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-NAND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delay cell captures variation in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P-Ratioed-NOR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delay cell  captures in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pMOS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BF03B9-1BA7-CE10-21FD-A4CA83AB11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753" y="2491740"/>
            <a:ext cx="3548494" cy="218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676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C2CDEBCA-5223-F668-AA75-3EF9602D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A2429C8-C677-AA8C-875F-3D4F128803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731" y="1069182"/>
            <a:ext cx="6570249" cy="369576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D68A039C-9729-E2C8-D447-880A9074B6C9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85776"/>
            <a:ext cx="7147560" cy="86400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N-sensitivity, 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delay path for logic-0 transition involves only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transistors of all stages. Thus, this delay is more prominent towards change in threshold voltage of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hence its process variation.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8B86E48-3E8D-8422-790B-9E755575A2D9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2057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Working Principle</a:t>
            </a:r>
          </a:p>
          <a:p>
            <a:endParaRPr lang="en-US" sz="4000" dirty="0">
              <a:solidFill>
                <a:srgbClr val="0000A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E7D0D1-5B9A-F850-D03D-304A17B862F8}"/>
              </a:ext>
            </a:extLst>
          </p:cNvPr>
          <p:cNvSpPr txBox="1"/>
          <p:nvPr/>
        </p:nvSpPr>
        <p:spPr>
          <a:xfrm>
            <a:off x="889731" y="2609287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52DA4-290A-E3FC-45D4-9B512EA96CEE}"/>
              </a:ext>
            </a:extLst>
          </p:cNvPr>
          <p:cNvSpPr txBox="1"/>
          <p:nvPr/>
        </p:nvSpPr>
        <p:spPr>
          <a:xfrm>
            <a:off x="2470881" y="2606310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9AB132-5E9D-2579-72EC-355ED5AF2E46}"/>
              </a:ext>
            </a:extLst>
          </p:cNvPr>
          <p:cNvSpPr txBox="1"/>
          <p:nvPr/>
        </p:nvSpPr>
        <p:spPr>
          <a:xfrm>
            <a:off x="7184564" y="2606310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3EDD7E-F28D-B8EF-5CCD-6D40A85945D7}"/>
              </a:ext>
            </a:extLst>
          </p:cNvPr>
          <p:cNvSpPr txBox="1"/>
          <p:nvPr/>
        </p:nvSpPr>
        <p:spPr>
          <a:xfrm>
            <a:off x="3994785" y="2606310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68115D-981E-6DDB-94E8-BB097766FF29}"/>
              </a:ext>
            </a:extLst>
          </p:cNvPr>
          <p:cNvSpPr txBox="1"/>
          <p:nvPr/>
        </p:nvSpPr>
        <p:spPr>
          <a:xfrm>
            <a:off x="5992813" y="2606310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DBC93-4BC6-0122-C5AB-63ADFF9CEF47}"/>
              </a:ext>
            </a:extLst>
          </p:cNvPr>
          <p:cNvSpPr txBox="1"/>
          <p:nvPr/>
        </p:nvSpPr>
        <p:spPr>
          <a:xfrm>
            <a:off x="5550757" y="2606310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8C1520-1FB1-29A0-C5BB-ED4D1135E900}"/>
              </a:ext>
            </a:extLst>
          </p:cNvPr>
          <p:cNvCxnSpPr>
            <a:cxnSpLocks/>
          </p:cNvCxnSpPr>
          <p:nvPr/>
        </p:nvCxnSpPr>
        <p:spPr>
          <a:xfrm>
            <a:off x="1739630" y="2914087"/>
            <a:ext cx="273050" cy="2984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63AF796-B6DC-29F5-9D4C-609067E1367C}"/>
              </a:ext>
            </a:extLst>
          </p:cNvPr>
          <p:cNvCxnSpPr>
            <a:cxnSpLocks/>
          </p:cNvCxnSpPr>
          <p:nvPr/>
        </p:nvCxnSpPr>
        <p:spPr>
          <a:xfrm>
            <a:off x="3148888" y="2914087"/>
            <a:ext cx="273050" cy="2984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ACA9E3-8EA7-0E3D-8A07-FA70C5849496}"/>
              </a:ext>
            </a:extLst>
          </p:cNvPr>
          <p:cNvCxnSpPr>
            <a:cxnSpLocks/>
          </p:cNvCxnSpPr>
          <p:nvPr/>
        </p:nvCxnSpPr>
        <p:spPr>
          <a:xfrm>
            <a:off x="4654280" y="2914087"/>
            <a:ext cx="273050" cy="2984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5592C7-E789-589A-1640-D99DB6950284}"/>
              </a:ext>
            </a:extLst>
          </p:cNvPr>
          <p:cNvCxnSpPr>
            <a:cxnSpLocks/>
          </p:cNvCxnSpPr>
          <p:nvPr/>
        </p:nvCxnSpPr>
        <p:spPr>
          <a:xfrm flipV="1">
            <a:off x="6784799" y="2700257"/>
            <a:ext cx="291180" cy="2831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B31505B-8FC6-9FB7-21F8-A985A319F6B8}"/>
              </a:ext>
            </a:extLst>
          </p:cNvPr>
          <p:cNvSpPr txBox="1"/>
          <p:nvPr/>
        </p:nvSpPr>
        <p:spPr>
          <a:xfrm>
            <a:off x="5665632" y="2700257"/>
            <a:ext cx="573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2932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FD11793E-34FB-7AF9-704C-888F4EA98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2CAF6-A141-CDD1-5BF9-5E00BDC681AC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2707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Working Principle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BDEB4-B0BC-F6A3-764B-369922FE49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167" y="1099886"/>
            <a:ext cx="6515666" cy="3665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3F6ACAD-2CC0-017F-C3A9-63778D1BA94A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69128"/>
            <a:ext cx="7137400" cy="5401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P-sensitivity, t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he delay path for logic-1 transition involves only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MOS transistors of all stages. Thus, this delay is more prominent towards change in threshold voltage of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MOS and hence its process variation.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0191583-4E13-AD31-9FD7-107A70474536}"/>
              </a:ext>
            </a:extLst>
          </p:cNvPr>
          <p:cNvSpPr txBox="1"/>
          <p:nvPr/>
        </p:nvSpPr>
        <p:spPr>
          <a:xfrm>
            <a:off x="1392651" y="2775449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7B22-D626-D951-DADB-D29B3B6C4D37}"/>
              </a:ext>
            </a:extLst>
          </p:cNvPr>
          <p:cNvSpPr txBox="1"/>
          <p:nvPr/>
        </p:nvSpPr>
        <p:spPr>
          <a:xfrm>
            <a:off x="2959514" y="2766323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38766D-CFAF-B0B1-76F1-51DC4520FBD9}"/>
              </a:ext>
            </a:extLst>
          </p:cNvPr>
          <p:cNvSpPr txBox="1"/>
          <p:nvPr/>
        </p:nvSpPr>
        <p:spPr>
          <a:xfrm>
            <a:off x="4352194" y="2777736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4F1E8-E325-5F7F-1D03-FB74522F0EEC}"/>
              </a:ext>
            </a:extLst>
          </p:cNvPr>
          <p:cNvSpPr txBox="1"/>
          <p:nvPr/>
        </p:nvSpPr>
        <p:spPr>
          <a:xfrm>
            <a:off x="5809154" y="2775449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A735C-6A2B-4621-511B-CCBC89849281}"/>
              </a:ext>
            </a:extLst>
          </p:cNvPr>
          <p:cNvSpPr txBox="1"/>
          <p:nvPr/>
        </p:nvSpPr>
        <p:spPr>
          <a:xfrm>
            <a:off x="6336126" y="2766322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40BF8B-CFF6-A388-356B-E82C58656D68}"/>
              </a:ext>
            </a:extLst>
          </p:cNvPr>
          <p:cNvSpPr txBox="1"/>
          <p:nvPr/>
        </p:nvSpPr>
        <p:spPr>
          <a:xfrm>
            <a:off x="7449094" y="2766321"/>
            <a:ext cx="219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CACBE19-C6F1-BC06-0919-4C77DB3DD864}"/>
              </a:ext>
            </a:extLst>
          </p:cNvPr>
          <p:cNvCxnSpPr>
            <a:cxnSpLocks/>
          </p:cNvCxnSpPr>
          <p:nvPr/>
        </p:nvCxnSpPr>
        <p:spPr>
          <a:xfrm flipV="1">
            <a:off x="2140395" y="2646202"/>
            <a:ext cx="291180" cy="2831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12B4B80-B9B3-2B74-CD3D-FB631C03FCE0}"/>
              </a:ext>
            </a:extLst>
          </p:cNvPr>
          <p:cNvCxnSpPr>
            <a:cxnSpLocks/>
          </p:cNvCxnSpPr>
          <p:nvPr/>
        </p:nvCxnSpPr>
        <p:spPr>
          <a:xfrm flipV="1">
            <a:off x="3652307" y="2667867"/>
            <a:ext cx="291180" cy="2831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605C41-B711-6A6E-A16F-32F16D2C1C4A}"/>
              </a:ext>
            </a:extLst>
          </p:cNvPr>
          <p:cNvCxnSpPr>
            <a:cxnSpLocks/>
          </p:cNvCxnSpPr>
          <p:nvPr/>
        </p:nvCxnSpPr>
        <p:spPr>
          <a:xfrm flipV="1">
            <a:off x="5107043" y="2667867"/>
            <a:ext cx="291180" cy="283135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96E6608-060B-F292-3B95-739C02CFFD8F}"/>
              </a:ext>
            </a:extLst>
          </p:cNvPr>
          <p:cNvCxnSpPr>
            <a:cxnSpLocks/>
          </p:cNvCxnSpPr>
          <p:nvPr/>
        </p:nvCxnSpPr>
        <p:spPr>
          <a:xfrm>
            <a:off x="7129589" y="2667867"/>
            <a:ext cx="273050" cy="298450"/>
          </a:xfrm>
          <a:prstGeom prst="straightConnector1">
            <a:avLst/>
          </a:prstGeom>
          <a:ln w="19050">
            <a:solidFill>
              <a:srgbClr val="0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73F6573-D21A-EA0C-AA8C-1A62F7E6BA59}"/>
              </a:ext>
            </a:extLst>
          </p:cNvPr>
          <p:cNvSpPr txBox="1"/>
          <p:nvPr/>
        </p:nvSpPr>
        <p:spPr>
          <a:xfrm>
            <a:off x="6016537" y="2856240"/>
            <a:ext cx="57365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……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295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711E87DD-75DE-2F69-48B6-FD5E72052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F78B-BC66-BDEC-F0D7-E6762019F54A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D875081-D3AF-9D0B-0D07-56A6B60125FF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269596"/>
            <a:ext cx="7170419" cy="21289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Transients.</a:t>
            </a:r>
          </a:p>
          <a:p>
            <a:pPr marL="0" lvl="0" indent="0" algn="just"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Time period of N-delay-cell RO has pulse width of logic-0 is greater than logic-1, which signifies the increased n-sensitivity. 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Similarly, time period of P-delay-cell RO shows pulse width of logic-1 is greater than logic-0 indicating its p-sensitivity.</a:t>
            </a:r>
          </a:p>
        </p:txBody>
      </p:sp>
    </p:spTree>
    <p:extLst>
      <p:ext uri="{BB962C8B-B14F-4D97-AF65-F5344CB8AC3E}">
        <p14:creationId xmlns:p14="http://schemas.microsoft.com/office/powerpoint/2010/main" val="400960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832C68EB-74B2-6F68-3543-E37FE0C9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3AB97-ECFA-36C0-07A4-7A99135D3961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F927CF2-CDB4-7878-9D77-E3E775AC6CB5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269596"/>
            <a:ext cx="7170419" cy="1572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Transients.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88A68E-7DCE-1A1E-87FB-5A06780867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690" y="1577340"/>
            <a:ext cx="6172619" cy="2725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377B0-961A-F97F-90B2-0BAD069CB3FA}"/>
              </a:ext>
            </a:extLst>
          </p:cNvPr>
          <p:cNvSpPr txBox="1"/>
          <p:nvPr/>
        </p:nvSpPr>
        <p:spPr>
          <a:xfrm>
            <a:off x="722066" y="2202418"/>
            <a:ext cx="830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Arial" panose="020B0604020202020204" pitchFamily="34" charset="0"/>
              </a:rPr>
              <a:t>nMOS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57C5A4-3654-1AA5-27EE-F3EE8EB0EED7}"/>
              </a:ext>
            </a:extLst>
          </p:cNvPr>
          <p:cNvSpPr txBox="1"/>
          <p:nvPr/>
        </p:nvSpPr>
        <p:spPr>
          <a:xfrm>
            <a:off x="722066" y="3387878"/>
            <a:ext cx="9479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prstClr val="black"/>
                </a:solidFill>
                <a:latin typeface="Aptos Display" panose="020B0004020202020204" pitchFamily="34" charset="0"/>
                <a:ea typeface="Arial" panose="020B0604020202020204" pitchFamily="34" charset="0"/>
              </a:rPr>
              <a:t>p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0B0004020202020204" pitchFamily="34" charset="0"/>
                <a:ea typeface="Arial" panose="020B0604020202020204" pitchFamily="34" charset="0"/>
              </a:rPr>
              <a:t>MOS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411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61C6A433-F12A-87AF-CE3F-39F1851D1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F3693-C564-6BE8-1EE6-EF73E24E6DEE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326F93-6B97-5AE8-281B-DA48B0F5C1EC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082040"/>
            <a:ext cx="7170420" cy="2868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Frequency analysis.</a:t>
            </a:r>
          </a:p>
          <a:p>
            <a:pPr marL="0" lvl="0" indent="0" algn="just"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Using N-delay-cell RO, the order of the frequency plots observed is FF &gt; FS &gt; TT &gt; SS &gt; SF. This is because of the fact that (FF, FS) are corners with fast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while the (SF, SS) are corners with slow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Using P-delay-cell RO, the order of the frequency plots observed is SF &gt; FF &gt; TT &gt; SS &gt; FS. This shows that the (FF, SF) are corners of fast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while the (FS, SS) are corners of slow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7778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F10701D3-6D7C-D0C1-82C6-CDD6CEAAB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F8D5-144A-E06D-434E-3CB449540BF0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79F19E5-ED72-3632-908D-B4D64487693A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082040"/>
            <a:ext cx="7170420" cy="40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Frequency analysis.</a:t>
            </a:r>
          </a:p>
          <a:p>
            <a:pPr marL="0" lvl="0" indent="0" algn="just"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3693E-0BC5-A106-D485-21A83CF7FB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005" y="1552485"/>
            <a:ext cx="3946259" cy="237062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4221E3-8C5A-022D-FA88-F3AE29F845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52485"/>
            <a:ext cx="3946259" cy="2370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B3F32A-4F7C-ABCA-4DA2-4B1D47AE0D0A}"/>
              </a:ext>
            </a:extLst>
          </p:cNvPr>
          <p:cNvSpPr txBox="1"/>
          <p:nvPr/>
        </p:nvSpPr>
        <p:spPr>
          <a:xfrm>
            <a:off x="706304" y="3997310"/>
            <a:ext cx="337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N-delay-cell RO</a:t>
            </a:r>
            <a:r>
              <a:rPr lang="en-US" altLang="en-US" kern="12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frequency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8C370-4ACB-2E94-C0E1-4C98417941F1}"/>
              </a:ext>
            </a:extLst>
          </p:cNvPr>
          <p:cNvSpPr txBox="1"/>
          <p:nvPr/>
        </p:nvSpPr>
        <p:spPr>
          <a:xfrm>
            <a:off x="5094890" y="3997310"/>
            <a:ext cx="33756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en-US" kern="12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-delay-cell RO</a:t>
            </a:r>
            <a:r>
              <a:rPr lang="en-US" altLang="en-US" kern="12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frequency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80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6FA67066-3100-A579-D592-7E34F3F29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E14D-F311-A727-7C3E-51A659F24E8E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3FE36DB-36A4-6DAF-2310-219DCC3546F0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082040"/>
            <a:ext cx="7170420" cy="403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  <a:defRPr/>
            </a:pP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Process corner maps.</a:t>
            </a:r>
            <a:endParaRPr lang="en-US" altLang="en-US" sz="1600" dirty="0">
              <a:solidFill>
                <a:prstClr val="black"/>
              </a:solidFill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lvl="0" indent="0" algn="just">
              <a:buNone/>
              <a:defRPr/>
            </a:pPr>
            <a:endParaRPr kumimoji="0" lang="en-US" alt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lvl="0" indent="0" algn="just">
              <a:buNone/>
              <a:defRPr/>
            </a:pP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55ACC3-B962-0594-1644-CF56E72DE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" y="1593236"/>
            <a:ext cx="3878520" cy="22496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41115C-0255-EBC8-52FA-1CC1EF0CF4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93235"/>
            <a:ext cx="3750002" cy="2249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38D3B77-032A-7F66-5CD7-8349BDAC7B70}"/>
              </a:ext>
            </a:extLst>
          </p:cNvPr>
          <p:cNvSpPr txBox="1"/>
          <p:nvPr/>
        </p:nvSpPr>
        <p:spPr>
          <a:xfrm>
            <a:off x="1358340" y="3950248"/>
            <a:ext cx="21830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nMOS</a:t>
            </a:r>
            <a:r>
              <a:rPr lang="en-IN" dirty="0"/>
              <a:t> process corner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35A262-BB5A-C115-6368-29854E0BDFCB}"/>
              </a:ext>
            </a:extLst>
          </p:cNvPr>
          <p:cNvSpPr txBox="1"/>
          <p:nvPr/>
        </p:nvSpPr>
        <p:spPr>
          <a:xfrm>
            <a:off x="5691200" y="3878266"/>
            <a:ext cx="2183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pMOS</a:t>
            </a:r>
            <a:r>
              <a:rPr lang="en-IN" dirty="0"/>
              <a:t> process corner</a:t>
            </a:r>
          </a:p>
        </p:txBody>
      </p:sp>
    </p:spTree>
    <p:extLst>
      <p:ext uri="{BB962C8B-B14F-4D97-AF65-F5344CB8AC3E}">
        <p14:creationId xmlns:p14="http://schemas.microsoft.com/office/powerpoint/2010/main" val="1814278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8D3D5E09-20E9-89D8-A634-1E238316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EFBEB-7D12-56A4-CCA2-997787B6FB70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B25B875-19B2-40EF-9569-AF91DA7AE266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082040"/>
            <a:ext cx="7155180" cy="15269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ＭＳ Ｐゴシック" panose="020B0600070205080204" pitchFamily="34" charset="-128"/>
              </a:rPr>
              <a:t>Monte-Carlo simulation &amp; Threshold voltage analysis.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\"/>
              <a:ea typeface="ＭＳ Ｐゴシック" panose="020B0600070205080204" pitchFamily="34" charset="-128"/>
            </a:endParaRP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The mean threshold voltage of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nMOS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 and </a:t>
            </a:r>
            <a:r>
              <a:rPr kumimoji="0" lang="en-US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pMOS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 is obtained from the proposed N-delay-cell and P-delay-cell for various temperatures respectively. These values are plotted</a:t>
            </a:r>
            <a:r>
              <a:rPr lang="en-US" altLang="en-US" sz="1600" dirty="0">
                <a:solidFill>
                  <a:prstClr val="black"/>
                </a:solidFill>
                <a:latin typeface="Times New Roman\"/>
                <a:ea typeface="Arial" panose="020B0604020202020204" pitchFamily="34" charset="0"/>
              </a:rPr>
              <a:t>/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\"/>
                <a:ea typeface="Arial" panose="020B0604020202020204" pitchFamily="34" charset="0"/>
              </a:rPr>
              <a:t>fit into the process corner map.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7480A2-5DDC-45EB-FADE-A2FE815ED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7375" y="2341696"/>
            <a:ext cx="4993005" cy="233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331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0DD05E74-F200-80AD-E7FF-3B7ECA212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F9EEF-FC62-E205-1E97-98A9A94205EE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Simulations &amp; Results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6E5B1A-3D9D-1CEE-DF7C-5C4D6255F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595513"/>
              </p:ext>
            </p:extLst>
          </p:nvPr>
        </p:nvGraphicFramePr>
        <p:xfrm>
          <a:off x="1644650" y="1682750"/>
          <a:ext cx="5854700" cy="1778000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7060">
                  <a:extLst>
                    <a:ext uri="{9D8B030D-6E8A-4147-A177-3AD203B41FA5}">
                      <a16:colId xmlns:a16="http://schemas.microsoft.com/office/drawing/2014/main" val="3381405923"/>
                    </a:ext>
                  </a:extLst>
                </a:gridCol>
                <a:gridCol w="1272540">
                  <a:extLst>
                    <a:ext uri="{9D8B030D-6E8A-4147-A177-3AD203B41FA5}">
                      <a16:colId xmlns:a16="http://schemas.microsoft.com/office/drawing/2014/main" val="2736804765"/>
                    </a:ext>
                  </a:extLst>
                </a:gridCol>
                <a:gridCol w="1394460">
                  <a:extLst>
                    <a:ext uri="{9D8B030D-6E8A-4147-A177-3AD203B41FA5}">
                      <a16:colId xmlns:a16="http://schemas.microsoft.com/office/drawing/2014/main" val="3254529830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3434941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Design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N</a:t>
                      </a:r>
                    </a:p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Sensitivity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P</a:t>
                      </a:r>
                    </a:p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Sensitivity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Power</a:t>
                      </a:r>
                    </a:p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(</a:t>
                      </a:r>
                      <a:r>
                        <a:rPr lang="en-IN" sz="1400" b="1" u="none" strike="noStrike" kern="1200" baseline="0" dirty="0" err="1">
                          <a:solidFill>
                            <a:sysClr val="windowText" lastClr="000000"/>
                          </a:solidFill>
                        </a:rPr>
                        <a:t>mW</a:t>
                      </a:r>
                      <a:r>
                        <a:rPr lang="en-IN" sz="1400" b="1" u="none" strike="noStrike" kern="1200" baseline="0" dirty="0">
                          <a:solidFill>
                            <a:sysClr val="windowText" lastClr="000000"/>
                          </a:solidFill>
                        </a:rPr>
                        <a:t>)</a:t>
                      </a:r>
                      <a:endParaRPr lang="en-IN" sz="1400" b="1" dirty="0">
                        <a:solidFill>
                          <a:sysClr val="windowText" lastClr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60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chemeClr val="dk1"/>
                          </a:solidFill>
                        </a:rPr>
                        <a:t>Heterogeneous structures [5]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0.865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1.335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0.291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41085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chemeClr val="dk1"/>
                          </a:solidFill>
                        </a:rPr>
                        <a:t>Ratioed Inverters[1]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1.934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3.189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3.288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4664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1400" b="1" u="none" strike="noStrike" kern="1200" baseline="0" dirty="0">
                          <a:solidFill>
                            <a:schemeClr val="dk1"/>
                          </a:solidFill>
                        </a:rPr>
                        <a:t>Proposed Design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4.086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7.223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0" u="none" strike="noStrike" kern="1200" baseline="0" dirty="0">
                          <a:solidFill>
                            <a:schemeClr val="dk1"/>
                          </a:solidFill>
                        </a:rPr>
                        <a:t>2.902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797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9871834-DD9D-8DB9-56F4-C352015C0CED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08352"/>
            <a:ext cx="7515225" cy="7034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just">
              <a:buNone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Sensitivity comparison.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03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6E09CFED-A36D-8186-9FCB-2CC6E494E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2CCDF6CD-ADC3-275B-4152-BAC91BB17616}"/>
              </a:ext>
            </a:extLst>
          </p:cNvPr>
          <p:cNvSpPr txBox="1">
            <a:spLocks noChangeArrowheads="1"/>
          </p:cNvSpPr>
          <p:nvPr/>
        </p:nvSpPr>
        <p:spPr>
          <a:xfrm>
            <a:off x="299308" y="1180339"/>
            <a:ext cx="10971815" cy="339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None/>
              <a:tabLst/>
              <a:defRPr/>
            </a:pPr>
            <a:endParaRPr lang="en-US" altLang="en-US" sz="2000" dirty="0">
              <a:solidFill>
                <a:prstClr val="black"/>
              </a:solidFill>
              <a:latin typeface="Aptos Narrow" panose="020B00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E3B20F-29DB-C4E8-6F77-7C3C79A4EED5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8946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Acknowledgment</a:t>
            </a:r>
            <a:endParaRPr lang="en-US" sz="5400" dirty="0">
              <a:solidFill>
                <a:srgbClr val="0000A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45E938-CE7E-01B4-DFEF-539D75DA76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553" y="1494963"/>
            <a:ext cx="900841" cy="1462405"/>
          </a:xfrm>
          <a:prstGeom prst="rect">
            <a:avLst/>
          </a:prstGeom>
        </p:spPr>
      </p:pic>
      <p:sp>
        <p:nvSpPr>
          <p:cNvPr id="3" name="Rectangle 3">
            <a:extLst>
              <a:ext uri="{FF2B5EF4-FFF2-40B4-BE49-F238E27FC236}">
                <a16:creationId xmlns:a16="http://schemas.microsoft.com/office/drawing/2014/main" id="{E176E9A0-E12E-D932-9A14-A3236FDADCF7}"/>
              </a:ext>
            </a:extLst>
          </p:cNvPr>
          <p:cNvSpPr txBox="1">
            <a:spLocks noChangeArrowheads="1"/>
          </p:cNvSpPr>
          <p:nvPr/>
        </p:nvSpPr>
        <p:spPr>
          <a:xfrm>
            <a:off x="1409700" y="3387153"/>
            <a:ext cx="1945323" cy="11520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Authors;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Chandan. M,                 Department of  ECE,                                         PES University.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chandanmchandum2@gmail.com  </a:t>
            </a:r>
            <a:endParaRPr lang="en-US" altLang="en-US" sz="1000" dirty="0">
              <a:solidFill>
                <a:prstClr val="black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6AF4-EE45-4E7F-1C5A-100E321D679F}"/>
              </a:ext>
            </a:extLst>
          </p:cNvPr>
          <p:cNvSpPr txBox="1"/>
          <p:nvPr/>
        </p:nvSpPr>
        <p:spPr>
          <a:xfrm>
            <a:off x="2730500" y="1494963"/>
            <a:ext cx="485252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I sincerely thank my professors, </a:t>
            </a:r>
          </a:p>
          <a:p>
            <a:pPr algn="ctr"/>
            <a:r>
              <a:rPr lang="en-US" b="1" dirty="0"/>
              <a:t>Rekha S. 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and </a:t>
            </a:r>
          </a:p>
          <a:p>
            <a:pPr algn="ctr"/>
            <a:r>
              <a:rPr lang="en-US" b="1" dirty="0"/>
              <a:t>Dr. </a:t>
            </a:r>
            <a:r>
              <a:rPr lang="en-US" b="1" dirty="0" err="1"/>
              <a:t>Sudeendra</a:t>
            </a:r>
            <a:r>
              <a:rPr lang="en-US" b="1" dirty="0"/>
              <a:t> Kumar K</a:t>
            </a:r>
            <a:r>
              <a:rPr lang="en-US" dirty="0"/>
              <a:t>, </a:t>
            </a:r>
          </a:p>
          <a:p>
            <a:pPr algn="ctr"/>
            <a:r>
              <a:rPr lang="en-US" dirty="0"/>
              <a:t>for their guidance, support, and valuable contributions by co-authoring this research work.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922DA8-9108-9BF2-3768-9AAC04FCA597}"/>
              </a:ext>
            </a:extLst>
          </p:cNvPr>
          <p:cNvSpPr txBox="1">
            <a:spLocks noChangeArrowheads="1"/>
          </p:cNvSpPr>
          <p:nvPr/>
        </p:nvSpPr>
        <p:spPr>
          <a:xfrm>
            <a:off x="3940651" y="3590353"/>
            <a:ext cx="1262698" cy="745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Prof. Rekha S.S, Associate professor, Dept. of ECE,      PES University. 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nn-NO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6"/>
              </a:rPr>
              <a:t>rekha.ss@pes.edu</a:t>
            </a:r>
            <a:endParaRPr lang="en-US" altLang="en-US" sz="1000" dirty="0">
              <a:solidFill>
                <a:prstClr val="black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764E472-A3F5-87E8-0B07-78ECFD230569}"/>
              </a:ext>
            </a:extLst>
          </p:cNvPr>
          <p:cNvSpPr txBox="1">
            <a:spLocks noChangeArrowheads="1"/>
          </p:cNvSpPr>
          <p:nvPr/>
        </p:nvSpPr>
        <p:spPr>
          <a:xfrm>
            <a:off x="5888355" y="3590353"/>
            <a:ext cx="1610995" cy="7456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Dr. </a:t>
            </a:r>
            <a:r>
              <a:rPr lang="en-US" altLang="en-US" sz="10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Sudeendra</a:t>
            </a: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Kumar. K, Associate professor,        Dept. of ECE,                          PES University.</a:t>
            </a:r>
          </a:p>
          <a:p>
            <a:pPr marL="0" indent="0" algn="ctr">
              <a:lnSpc>
                <a:spcPct val="100000"/>
              </a:lnSpc>
              <a:buNone/>
              <a:defRPr/>
            </a:pPr>
            <a:r>
              <a:rPr lang="en-US" altLang="en-US" sz="10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7"/>
              </a:rPr>
              <a:t>sudeendrakumark@pes.edu </a:t>
            </a:r>
            <a:endParaRPr lang="en-US" altLang="en-US" sz="1000" dirty="0">
              <a:solidFill>
                <a:prstClr val="black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5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584E29DE-423F-1CD1-4186-4CD4C1F8C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E0C2E-9F9F-735F-BAD5-43CC0C1C8357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Conclusion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9E8572-8437-075D-C216-70288A748697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368656"/>
            <a:ext cx="7178041" cy="19536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proposed process sensor has got a sensitivity that is more than 100% of the work presented in [1] and more than 300% the sensor presented in [5].</a:t>
            </a:r>
          </a:p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process corner cluster are almost stable to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temperature variation and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while using 12% less power. However, this improvement comes at the expense of compromising the chip-area.</a:t>
            </a:r>
          </a:p>
        </p:txBody>
      </p:sp>
    </p:spTree>
    <p:extLst>
      <p:ext uri="{BB962C8B-B14F-4D97-AF65-F5344CB8AC3E}">
        <p14:creationId xmlns:p14="http://schemas.microsoft.com/office/powerpoint/2010/main" val="35220286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05DFA5FD-DD70-D700-4521-56BA20F446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1B8D5-E546-6DBA-AC9D-13F3958FD56F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70348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References 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19EE587-EC5C-AC83-4D26-18C13BD3E9B8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249680"/>
            <a:ext cx="7770495" cy="317754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[1]. 	Y. -J. An, D. -H. Jung, K. Ryu, H. S. Yim and S. -O. Jung, "All-Digital ON-Chip Process Sensor Using Ratioed Inverter-Based Ring Oscillator," in IEEE Transactions on Very Large Scale Integration (VLSI) Systems, vol. 24, no. 11, pp. 3232-3242, Nov. 2016,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4"/>
              </a:rPr>
              <a:t>10.1109/TVLSI.2016.2550603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[2]. 	Kavita Sharma, PVT (Process, Voltage, Temperature), physicaldesign4u.com [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5"/>
              </a:rPr>
              <a:t>Online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].</a:t>
            </a:r>
          </a:p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[3]. 	A.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Zjajo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M. J. Barragan and J. P. de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Gyvez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"Low-Power Die-Level Process Variation and Temperature Monitors for Yield Analysis and Optimization in Deep-Submicron CMOS," in IEEE Transactions on Instrumentation and Measurement, vol. 61, no. 8, pp. 2212-2221, Aug. 2012,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6"/>
              </a:rPr>
              <a:t>10.1109/TIM.2012.2184195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[4].  M. Bhushan, A.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Gattiker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M. B. Ketchen and K. K. Das, "Ring oscillators for CMOS process tuning and variability control," in IEEE Transactions on Semiconductor Manufacturing, vol. 19, no. 1, pp. 10-18, Feb. 2006,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7"/>
              </a:rPr>
              <a:t>10.1109/TSM.2005.863244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[5]. 	S. Fujimoto, A. K. M. M. Islam, T. Matsumoto and H. Onodera, "Inhomogeneous Ring Oscillator for Within-Die Variability and RTN Characterization," in IEEE Transactions on Semiconductor Manufacturing, vol. 26, no. 3, pp. 296-305, Aug. 2013, </a:t>
            </a:r>
            <a:r>
              <a:rPr lang="en-US" altLang="en-US" sz="14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doi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: 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8"/>
              </a:rPr>
              <a:t>10.1109/TSM.2013.2265702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360363" indent="-360363">
              <a:lnSpc>
                <a:spcPct val="120000"/>
              </a:lnSpc>
              <a:buNone/>
              <a:tabLst>
                <a:tab pos="2155825" algn="l"/>
              </a:tabLst>
              <a:defRPr/>
            </a:pP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[6].	 V. Lidholm, ‘Fully Digital Process Variation Sensor for High Performance System-on-a-Chip’, Dissertation, 2022 [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  <a:hlinkClick r:id="rId9"/>
              </a:rPr>
              <a:t>link</a:t>
            </a:r>
            <a:r>
              <a:rPr lang="en-US" altLang="en-US" sz="14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1982164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1005850" y="23567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6995F135-873F-42A1-EF63-F366F25FD680}"/>
              </a:ext>
            </a:extLst>
          </p:cNvPr>
          <p:cNvSpPr txBox="1">
            <a:spLocks noChangeArrowheads="1"/>
          </p:cNvSpPr>
          <p:nvPr/>
        </p:nvSpPr>
        <p:spPr>
          <a:xfrm>
            <a:off x="299308" y="1180339"/>
            <a:ext cx="10971815" cy="339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What is IC reliability.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Narrow" panose="020B0004020202020204" pitchFamily="34" charset="0"/>
                <a:ea typeface="Arial" panose="020B0604020202020204" pitchFamily="34" charset="0"/>
              </a:rPr>
              <a:t>What is process variation, why is</a:t>
            </a: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 it important to monitor.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Role of Ring Oscillator as sensors. </a:t>
            </a:r>
          </a:p>
          <a:p>
            <a:pPr marL="342900" indent="-342900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Proposed work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Narrow" panose="020B0004020202020204" pitchFamily="34" charset="0"/>
              <a:ea typeface="Arial" panose="020B0604020202020204" pitchFamily="34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Working principle.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Simulations and results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2000" dirty="0">
                <a:solidFill>
                  <a:prstClr val="black"/>
                </a:solidFill>
                <a:latin typeface="Aptos Narrow" panose="020B0004020202020204" pitchFamily="34" charset="0"/>
                <a:ea typeface="Arial" panose="020B0604020202020204" pitchFamily="34" charset="0"/>
              </a:rPr>
              <a:t>Conclusion.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4A9CB2-A838-75A1-96C6-FC284AB21C3F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8946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Index</a:t>
            </a:r>
            <a:endParaRPr lang="en-US" sz="5400" dirty="0">
              <a:solidFill>
                <a:srgbClr val="0000A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7B3B6751-93F9-3D87-713B-AB3B60B23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735F5-2548-C3BB-3E46-EAAD22DC0F15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8946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  <a:endParaRPr lang="en-US" sz="5400" dirty="0">
              <a:solidFill>
                <a:srgbClr val="0000A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8918F7F-78DB-9991-61EB-28343BAA612B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14425"/>
            <a:ext cx="8107680" cy="76230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 wondered why 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ICs differ or just vary in their intended 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performance, despite being manufactured by same fab, sharing same wafer ? </a:t>
            </a:r>
            <a:endParaRPr kumimoji="0" lang="en-US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C7B447-6FC7-BC8E-BF03-737176DF0DD8}"/>
              </a:ext>
            </a:extLst>
          </p:cNvPr>
          <p:cNvSpPr txBox="1">
            <a:spLocks noChangeArrowheads="1"/>
          </p:cNvSpPr>
          <p:nvPr/>
        </p:nvSpPr>
        <p:spPr>
          <a:xfrm>
            <a:off x="2822225" y="1811419"/>
            <a:ext cx="5468335" cy="23567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Yes,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reliability </a:t>
            </a: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is of at most concern for yield and quality of ICs.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Some of them cannot be mitigated !!!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Process, Voltage, Temperature (PVT) variations.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8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Thus, it is very necessary to monitor the environment the IC is experiencing, which would be severe for SoC level IC densities.</a:t>
            </a:r>
          </a:p>
        </p:txBody>
      </p:sp>
      <p:pic>
        <p:nvPicPr>
          <p:cNvPr id="5" name="Picture 6" descr="A close up of a chip&#10;&#10;AI-generated content may be incorrect.">
            <a:extLst>
              <a:ext uri="{FF2B5EF4-FFF2-40B4-BE49-F238E27FC236}">
                <a16:creationId xmlns:a16="http://schemas.microsoft.com/office/drawing/2014/main" id="{971DAA16-9BF1-A90A-E100-4D52A470E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005" y="1811419"/>
            <a:ext cx="2285016" cy="304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D2A1D4-B272-C4BA-03BE-418D2AAE98A5}"/>
              </a:ext>
            </a:extLst>
          </p:cNvPr>
          <p:cNvSpPr txBox="1"/>
          <p:nvPr/>
        </p:nvSpPr>
        <p:spPr>
          <a:xfrm>
            <a:off x="421005" y="4858107"/>
            <a:ext cx="21926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dirty="0">
                <a:solidFill>
                  <a:schemeClr val="bg1">
                    <a:lumMod val="50000"/>
                  </a:schemeClr>
                </a:solidFill>
              </a:rPr>
              <a:t>Image source: </a:t>
            </a:r>
            <a:r>
              <a:rPr lang="en-IN" sz="900" dirty="0">
                <a:solidFill>
                  <a:schemeClr val="bg1">
                    <a:lumMod val="50000"/>
                  </a:schemeClr>
                </a:solidFill>
                <a:hlinkClick r:id="rId5"/>
              </a:rPr>
              <a:t>Ruysdael.nl</a:t>
            </a:r>
            <a:endParaRPr lang="en-IN" sz="9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75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375C34B7-A715-998B-F32B-2708CA82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4BD81-EB19-5675-C5C9-3D892BD732DA}"/>
              </a:ext>
            </a:extLst>
          </p:cNvPr>
          <p:cNvSpPr txBox="1">
            <a:spLocks/>
          </p:cNvSpPr>
          <p:nvPr/>
        </p:nvSpPr>
        <p:spPr>
          <a:xfrm>
            <a:off x="408305" y="530953"/>
            <a:ext cx="6361715" cy="5929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 Variation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126267-D1EB-2C13-5B4D-BC6C657D7B10}"/>
              </a:ext>
            </a:extLst>
          </p:cNvPr>
          <p:cNvSpPr txBox="1">
            <a:spLocks noChangeArrowheads="1"/>
          </p:cNvSpPr>
          <p:nvPr/>
        </p:nvSpPr>
        <p:spPr>
          <a:xfrm>
            <a:off x="408305" y="1123950"/>
            <a:ext cx="7040245" cy="21288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 variation, is the variation occurring due to </a:t>
            </a: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manufacturing processes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 This include </a:t>
            </a:r>
            <a:r>
              <a:rPr lang="it-IT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non-uniform doping concentration, lateral diffusion, etc.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Lithographic issues, such as variability in exposure dose and mask defects that result in microscopic deviations in the edges of patterned lines. [1][2]</a:t>
            </a:r>
          </a:p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effect of process variation is </a:t>
            </a: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more significant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deep submicron designs, </a:t>
            </a:r>
            <a:r>
              <a:rPr lang="en-US" altLang="en-US" sz="1600" b="1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due to technology scaling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which make them more susceptible to variations in process parameters and noise effects like power supply noise, crosstalk reduced supply voltage and threshold voltage operation severely impacting the yield. [3]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75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0F7CBEAA-825A-9225-BA6C-789A204E8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8984B-4216-2755-28AF-0BE2A90F9E14}"/>
              </a:ext>
            </a:extLst>
          </p:cNvPr>
          <p:cNvSpPr txBox="1">
            <a:spLocks/>
          </p:cNvSpPr>
          <p:nvPr/>
        </p:nvSpPr>
        <p:spPr>
          <a:xfrm>
            <a:off x="408305" y="530953"/>
            <a:ext cx="6361715" cy="59299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Process Variation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C2D97D9-7E70-894E-D55D-78E995EBE9EE}"/>
              </a:ext>
            </a:extLst>
          </p:cNvPr>
          <p:cNvSpPr txBox="1">
            <a:spLocks noChangeArrowheads="1"/>
          </p:cNvSpPr>
          <p:nvPr/>
        </p:nvSpPr>
        <p:spPr>
          <a:xfrm>
            <a:off x="408305" y="1303506"/>
            <a:ext cx="7010657" cy="11413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 variation directly affects threshold voltage (Vth) which plays a crucial role in transistor’s switching activity, thus overall performance (frequency).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00BD6-36E5-F2AF-9D73-038B33C7F2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672" y="2012833"/>
            <a:ext cx="1744656" cy="1744656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9883FA5-056E-632B-A5D7-ACDF959B70CB}"/>
              </a:ext>
            </a:extLst>
          </p:cNvPr>
          <p:cNvSpPr txBox="1">
            <a:spLocks noChangeArrowheads="1"/>
          </p:cNvSpPr>
          <p:nvPr/>
        </p:nvSpPr>
        <p:spPr>
          <a:xfrm>
            <a:off x="408304" y="3645455"/>
            <a:ext cx="7010657" cy="967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Process variations are keyed by process corners, (which helps in binning the IC). Process corners are realized by locus of threshold voltage of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nMOS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 and </a:t>
            </a:r>
            <a:r>
              <a:rPr lang="en-US" altLang="en-US" sz="1600" dirty="0" err="1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pMOS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71580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7B332163-1E5B-51BA-D009-D31DF84A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D559-95CF-8B17-26A8-453426F9A345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596807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Ring Oscillators</a:t>
            </a:r>
          </a:p>
          <a:p>
            <a:endParaRPr lang="en-US" sz="5400" dirty="0">
              <a:solidFill>
                <a:srgbClr val="0000A3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7E97264C-71DE-D300-DF7B-64C64CBA5CBD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178157"/>
            <a:ext cx="7162799" cy="15650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Measuring the process variations on the wafer is generally performed by deploying the Ring Oscillator (RO) circuit on the scribe lines. The On-Chip RO-based process sensors are widely used because their frequency can carry information about variation.! [4][1]</a:t>
            </a:r>
          </a:p>
        </p:txBody>
      </p:sp>
      <p:pic>
        <p:nvPicPr>
          <p:cNvPr id="4" name="Picture 2" descr="A diagram of a block diagram&#10;&#10;AI-generated content may be incorrect.">
            <a:extLst>
              <a:ext uri="{FF2B5EF4-FFF2-40B4-BE49-F238E27FC236}">
                <a16:creationId xmlns:a16="http://schemas.microsoft.com/office/drawing/2014/main" id="{5B78CD54-1790-95C4-F243-4F6108D0A6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098" y="2571750"/>
            <a:ext cx="2570582" cy="1357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D0BE816-A3DF-2F41-590A-0087795E1488}"/>
              </a:ext>
            </a:extLst>
          </p:cNvPr>
          <p:cNvSpPr txBox="1"/>
          <p:nvPr/>
        </p:nvSpPr>
        <p:spPr>
          <a:xfrm>
            <a:off x="421005" y="4764947"/>
            <a:ext cx="22146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  <a:r>
              <a:rPr lang="en-IN" sz="1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researchgate.net</a:t>
            </a:r>
            <a:endParaRPr lang="en-IN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653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56A55DA4-EDF7-9E5C-186D-0C709B762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FFAE5-1372-62D3-AF86-8533A6248693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657767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Ring Oscillators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9F1C1F5-1F6E-DE8A-0037-D9A38A4A44F2}"/>
              </a:ext>
            </a:extLst>
          </p:cNvPr>
          <p:cNvSpPr txBox="1">
            <a:spLocks noChangeArrowheads="1"/>
          </p:cNvSpPr>
          <p:nvPr/>
        </p:nvSpPr>
        <p:spPr>
          <a:xfrm>
            <a:off x="421005" y="1036321"/>
            <a:ext cx="7031355" cy="92964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 algn="just">
              <a:lnSpc>
                <a:spcPct val="120000"/>
              </a:lnSpc>
              <a:buFont typeface="Wingdings" panose="05000000000000000000" pitchFamily="2" charset="2"/>
              <a:buChar char="n"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 order to sense the behavior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of circuit (MOSFETs to complex circuit), sensing the shift in Vth and thus frequency (1/T) for given temperature is necessary.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7F1417-86BD-4AD7-D463-196461DFE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155" y="1965961"/>
            <a:ext cx="1400385" cy="920571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C09BB560-2803-6609-156F-AD1DEDC32ADD}"/>
              </a:ext>
            </a:extLst>
          </p:cNvPr>
          <p:cNvSpPr txBox="1">
            <a:spLocks noChangeArrowheads="1"/>
          </p:cNvSpPr>
          <p:nvPr/>
        </p:nvSpPr>
        <p:spPr>
          <a:xfrm>
            <a:off x="360454" y="3177540"/>
            <a:ext cx="7091906" cy="718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The coefficients of the process sensitivity in are the change rate of output period according to the threshold voltage variation and can be expressed as above [5] :</a:t>
            </a:r>
          </a:p>
        </p:txBody>
      </p:sp>
    </p:spTree>
    <p:extLst>
      <p:ext uri="{BB962C8B-B14F-4D97-AF65-F5344CB8AC3E}">
        <p14:creationId xmlns:p14="http://schemas.microsoft.com/office/powerpoint/2010/main" val="2586938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910AE645-2FD2-DD55-9DF0-868EB3901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910F7-C22D-33C0-A1A8-B81849E03870}"/>
              </a:ext>
            </a:extLst>
          </p:cNvPr>
          <p:cNvSpPr txBox="1">
            <a:spLocks/>
          </p:cNvSpPr>
          <p:nvPr/>
        </p:nvSpPr>
        <p:spPr>
          <a:xfrm>
            <a:off x="421005" y="378553"/>
            <a:ext cx="6361715" cy="89462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0000A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Prior works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0CAD2A-785A-245F-6115-8FED5E12C8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221631"/>
              </p:ext>
            </p:extLst>
          </p:nvPr>
        </p:nvGraphicFramePr>
        <p:xfrm>
          <a:off x="1165860" y="1158875"/>
          <a:ext cx="6812280" cy="329184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270760">
                  <a:extLst>
                    <a:ext uri="{9D8B030D-6E8A-4147-A177-3AD203B41FA5}">
                      <a16:colId xmlns:a16="http://schemas.microsoft.com/office/drawing/2014/main" val="2180030522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2100339518"/>
                    </a:ext>
                  </a:extLst>
                </a:gridCol>
                <a:gridCol w="2270760">
                  <a:extLst>
                    <a:ext uri="{9D8B030D-6E8A-4147-A177-3AD203B41FA5}">
                      <a16:colId xmlns:a16="http://schemas.microsoft.com/office/drawing/2014/main" val="3995098840"/>
                    </a:ext>
                  </a:extLst>
                </a:gridCol>
              </a:tblGrid>
              <a:tr h="231779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Prior works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Prior work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achieved</a:t>
                      </a:r>
                      <a:endParaRPr lang="en-IN" sz="12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8614938"/>
                  </a:ext>
                </a:extLst>
              </a:tr>
              <a:tr h="849856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Heterogenous</a:t>
                      </a:r>
                    </a:p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Structures [5]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Pass-gate logic (N or P) is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introduced in between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conventional ring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oscillator.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Improved sensitivity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than CMOS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inverters-based RO,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but not as significant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terms of sensitivity.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611577"/>
                  </a:ext>
                </a:extLst>
              </a:tr>
              <a:tr h="849856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Ratioed-</a:t>
                      </a:r>
                    </a:p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Inverters [1]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Ratioed logic inverters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with CMOS inverters are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used as delay-cells and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hence ring oscillator is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made.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Measures better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than any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other RO based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Sensors.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052499"/>
                  </a:ext>
                </a:extLst>
              </a:tr>
              <a:tr h="926821">
                <a:tc>
                  <a:txBody>
                    <a:bodyPr/>
                    <a:lstStyle/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Ratioed-</a:t>
                      </a:r>
                    </a:p>
                    <a:p>
                      <a:pPr algn="ctr"/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Inverters with</a:t>
                      </a:r>
                    </a:p>
                    <a:p>
                      <a:pPr algn="ctr"/>
                      <a:r>
                        <a:rPr lang="en-IN" sz="1200" b="1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Reshaper</a:t>
                      </a:r>
                      <a:r>
                        <a:rPr lang="en-IN" sz="1200" b="1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[6]</a:t>
                      </a:r>
                      <a:endParaRPr lang="en-IN" sz="1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Only ratioed logic inverter</a:t>
                      </a:r>
                    </a:p>
                    <a:p>
                      <a:pPr algn="ctr"/>
                      <a:r>
                        <a:rPr lang="en-US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is used for even number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 stage and wave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reshaper</a:t>
                      </a:r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is used as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inverting stage in RO.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Measure higher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sensitivity than [1]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and fails for higher</a:t>
                      </a:r>
                    </a:p>
                    <a:p>
                      <a:pPr algn="ctr"/>
                      <a:r>
                        <a:rPr lang="en-IN" sz="1200" b="0" i="0" u="none" strike="noStrike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stages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0915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32829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900</TotalTime>
  <Words>1538</Words>
  <Application>Microsoft Office PowerPoint</Application>
  <PresentationFormat>On-screen Show (16:9)</PresentationFormat>
  <Paragraphs>175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 Display</vt:lpstr>
      <vt:lpstr>Aptos Narrow</vt:lpstr>
      <vt:lpstr>Arial</vt:lpstr>
      <vt:lpstr>Calibri Light</vt:lpstr>
      <vt:lpstr>Times New Roman</vt:lpstr>
      <vt:lpstr>Times New Roman\</vt:lpstr>
      <vt:lpstr>Wingdings</vt:lpstr>
      <vt:lpstr>Simple Light</vt:lpstr>
      <vt:lpstr>RATIOED NAND AND NOR BASED  ON-CHIP PROCESS SENSOR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Chandan M</cp:lastModifiedBy>
  <cp:revision>12</cp:revision>
  <dcterms:modified xsi:type="dcterms:W3CDTF">2025-07-09T04:40:09Z</dcterms:modified>
</cp:coreProperties>
</file>