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5" r:id="rId7"/>
    <p:sldId id="264" r:id="rId8"/>
    <p:sldId id="263"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0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p:cViewPr>
        <p:scale>
          <a:sx n="70" d="100"/>
          <a:sy n="70" d="100"/>
        </p:scale>
        <p:origin x="-135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81270-203E-4A89-9E23-26EC0DDEB2F5}"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197872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1270-203E-4A89-9E23-26EC0DDEB2F5}"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248046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1270-203E-4A89-9E23-26EC0DDEB2F5}"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78086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1270-203E-4A89-9E23-26EC0DDEB2F5}"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84664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81270-203E-4A89-9E23-26EC0DDEB2F5}"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332994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81270-203E-4A89-9E23-26EC0DDEB2F5}"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211450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81270-203E-4A89-9E23-26EC0DDEB2F5}"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337002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81270-203E-4A89-9E23-26EC0DDEB2F5}"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111619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81270-203E-4A89-9E23-26EC0DDEB2F5}"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409473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81270-203E-4A89-9E23-26EC0DDEB2F5}"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196173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81270-203E-4A89-9E23-26EC0DDEB2F5}"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ED7A6-6BD6-4B50-ACA2-7183C961DABC}" type="slidenum">
              <a:rPr lang="en-US" smtClean="0"/>
              <a:t>‹#›</a:t>
            </a:fld>
            <a:endParaRPr lang="en-US"/>
          </a:p>
        </p:txBody>
      </p:sp>
    </p:spTree>
    <p:extLst>
      <p:ext uri="{BB962C8B-B14F-4D97-AF65-F5344CB8AC3E}">
        <p14:creationId xmlns:p14="http://schemas.microsoft.com/office/powerpoint/2010/main" val="94609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1270-203E-4A89-9E23-26EC0DDEB2F5}" type="datetimeFigureOut">
              <a:rPr lang="en-US" smtClean="0"/>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ED7A6-6BD6-4B50-ACA2-7183C961DABC}" type="slidenum">
              <a:rPr lang="en-US" smtClean="0"/>
              <a:t>‹#›</a:t>
            </a:fld>
            <a:endParaRPr lang="en-US"/>
          </a:p>
        </p:txBody>
      </p:sp>
    </p:spTree>
    <p:extLst>
      <p:ext uri="{BB962C8B-B14F-4D97-AF65-F5344CB8AC3E}">
        <p14:creationId xmlns:p14="http://schemas.microsoft.com/office/powerpoint/2010/main" val="185584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rgbClr val="85C2FF"/>
            </a:gs>
            <a:gs pos="9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56" b="71014" l="8734" r="95197"/>
                    </a14:imgEffect>
                  </a14:imgLayer>
                </a14:imgProps>
              </a:ext>
              <a:ext uri="{28A0092B-C50C-407E-A947-70E740481C1C}">
                <a14:useLocalDpi xmlns:a14="http://schemas.microsoft.com/office/drawing/2010/main" val="0"/>
              </a:ext>
            </a:extLst>
          </a:blip>
          <a:srcRect/>
          <a:stretch>
            <a:fillRect/>
          </a:stretch>
        </p:blipFill>
        <p:spPr bwMode="auto">
          <a:xfrm>
            <a:off x="1114723" y="2342866"/>
            <a:ext cx="7114877" cy="131473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202242"/>
            <a:ext cx="4495801" cy="357955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202242"/>
            <a:ext cx="4859923" cy="36315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9113"/>
            <a:ext cx="3962400" cy="260570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Chandan\Desktop\a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48" y="9113"/>
            <a:ext cx="5486400" cy="26578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1942296" y="2429470"/>
            <a:ext cx="5835252" cy="923330"/>
          </a:xfrm>
          <a:prstGeom prst="rect">
            <a:avLst/>
          </a:prstGeom>
          <a:noFill/>
        </p:spPr>
        <p:txBody>
          <a:bodyPr wrap="none" lIns="91440" tIns="45720" rIns="91440" bIns="45720">
            <a:spAutoFit/>
          </a:bodyPr>
          <a:lstStyle/>
          <a:p>
            <a:pPr algn="ctr"/>
            <a:r>
              <a:rPr lang="en-US" sz="5400" b="1" u="sng" cap="none" spc="0" dirty="0" smtClean="0">
                <a:ln w="1905"/>
                <a:effectLst>
                  <a:outerShdw blurRad="38100" dist="38100" dir="2700000" algn="tl">
                    <a:srgbClr val="000000">
                      <a:alpha val="43137"/>
                    </a:srgbClr>
                  </a:outerShdw>
                </a:effectLst>
                <a:latin typeface="Bodoni MT Black" pitchFamily="18" charset="0"/>
              </a:rPr>
              <a:t>IDS Assignment</a:t>
            </a:r>
            <a:endParaRPr lang="en-US" sz="5400" b="1" u="sng" cap="none" spc="0" dirty="0">
              <a:ln w="1905"/>
              <a:effectLst>
                <a:outerShdw blurRad="38100" dist="38100" dir="2700000" algn="tl">
                  <a:srgbClr val="000000">
                    <a:alpha val="43137"/>
                  </a:srgbClr>
                </a:outerShdw>
              </a:effectLst>
              <a:latin typeface="Bodoni MT Black" pitchFamily="18" charset="0"/>
            </a:endParaRPr>
          </a:p>
        </p:txBody>
      </p:sp>
      <p:sp>
        <p:nvSpPr>
          <p:cNvPr id="6" name="Rectangle 5"/>
          <p:cNvSpPr/>
          <p:nvPr/>
        </p:nvSpPr>
        <p:spPr>
          <a:xfrm>
            <a:off x="6521355" y="5364540"/>
            <a:ext cx="3156045" cy="1569660"/>
          </a:xfrm>
          <a:prstGeom prst="rect">
            <a:avLst/>
          </a:prstGeom>
          <a:noFill/>
        </p:spPr>
        <p:txBody>
          <a:bodyPr wrap="square" lIns="91440" tIns="45720" rIns="91440" bIns="45720">
            <a:spAutoFit/>
          </a:bodyPr>
          <a:lstStyle/>
          <a:p>
            <a:r>
              <a:rPr lang="en-US" sz="2400" b="1" cap="none" spc="0" dirty="0" smtClean="0">
                <a:ln w="1905"/>
                <a:effectLst>
                  <a:innerShdw blurRad="69850" dist="43180" dir="5400000">
                    <a:srgbClr val="000000">
                      <a:alpha val="65000"/>
                    </a:srgbClr>
                  </a:innerShdw>
                </a:effectLst>
              </a:rPr>
              <a:t>Chandan N Bhat</a:t>
            </a:r>
          </a:p>
          <a:p>
            <a:r>
              <a:rPr lang="en-US" sz="2400" b="1" cap="none" spc="0" dirty="0" smtClean="0">
                <a:ln w="1905"/>
                <a:effectLst>
                  <a:innerShdw blurRad="69850" dist="43180" dir="5400000">
                    <a:srgbClr val="000000">
                      <a:alpha val="65000"/>
                    </a:srgbClr>
                  </a:innerShdw>
                </a:effectLst>
              </a:rPr>
              <a:t>    - PES1201701593</a:t>
            </a:r>
            <a:endParaRPr lang="en-US" sz="2400" b="1" cap="none" spc="0" dirty="0">
              <a:ln w="1905"/>
              <a:effectLst>
                <a:innerShdw blurRad="69850" dist="43180" dir="5400000">
                  <a:srgbClr val="000000">
                    <a:alpha val="65000"/>
                  </a:srgbClr>
                </a:innerShdw>
              </a:effectLst>
            </a:endParaRPr>
          </a:p>
          <a:p>
            <a:r>
              <a:rPr lang="en-US" sz="2400" b="1" cap="none" spc="0" dirty="0" smtClean="0">
                <a:ln w="1905"/>
                <a:effectLst>
                  <a:innerShdw blurRad="69850" dist="43180" dir="5400000">
                    <a:srgbClr val="000000">
                      <a:alpha val="65000"/>
                    </a:srgbClr>
                  </a:innerShdw>
                </a:effectLst>
              </a:rPr>
              <a:t>Adam </a:t>
            </a:r>
            <a:r>
              <a:rPr lang="en-US" sz="2400" b="1" cap="none" spc="0" dirty="0" err="1" smtClean="0">
                <a:ln w="1905"/>
                <a:effectLst>
                  <a:innerShdw blurRad="69850" dist="43180" dir="5400000">
                    <a:srgbClr val="000000">
                      <a:alpha val="65000"/>
                    </a:srgbClr>
                  </a:innerShdw>
                </a:effectLst>
              </a:rPr>
              <a:t>Rizk</a:t>
            </a:r>
            <a:endParaRPr lang="en-US" sz="2400" b="1" cap="none" spc="0" dirty="0" smtClean="0">
              <a:ln w="1905"/>
              <a:effectLst>
                <a:innerShdw blurRad="69850" dist="43180" dir="5400000">
                  <a:srgbClr val="000000">
                    <a:alpha val="65000"/>
                  </a:srgbClr>
                </a:innerShdw>
              </a:effectLst>
            </a:endParaRPr>
          </a:p>
          <a:p>
            <a:r>
              <a:rPr lang="en-US" sz="2400" b="1" cap="none" spc="0" dirty="0" smtClean="0">
                <a:ln w="1905"/>
                <a:effectLst>
                  <a:innerShdw blurRad="69850" dist="43180" dir="5400000">
                    <a:srgbClr val="000000">
                      <a:alpha val="65000"/>
                    </a:srgbClr>
                  </a:innerShdw>
                </a:effectLst>
              </a:rPr>
              <a:t>    - PES1201802117</a:t>
            </a:r>
            <a:endParaRPr lang="en-US" sz="2400" b="1" cap="none" spc="0" dirty="0">
              <a:ln w="1905"/>
              <a:effectLst>
                <a:innerShdw blurRad="69850" dist="43180" dir="5400000">
                  <a:srgbClr val="000000">
                    <a:alpha val="65000"/>
                  </a:srgbClr>
                </a:innerShdw>
              </a:effectLst>
            </a:endParaRPr>
          </a:p>
        </p:txBody>
      </p:sp>
      <p:pic>
        <p:nvPicPr>
          <p:cNvPr id="133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2434019"/>
            <a:ext cx="2008497" cy="101731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2362200"/>
            <a:ext cx="1371600" cy="108912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0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457200"/>
            <a:ext cx="7391400" cy="400110"/>
          </a:xfrm>
          <a:prstGeom prst="rect">
            <a:avLst/>
          </a:prstGeom>
        </p:spPr>
        <p:txBody>
          <a:bodyPr wrap="square">
            <a:spAutoFit/>
          </a:bodyPr>
          <a:lstStyle/>
          <a:p>
            <a:r>
              <a:rPr lang="en-US" sz="2000" dirty="0"/>
              <a:t>Let's get a sense of how prevalent traveling is among IBM employees.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0" y="950794"/>
            <a:ext cx="4074640" cy="324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1"/>
            <a:ext cx="4038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4343400"/>
            <a:ext cx="4572000" cy="1754326"/>
          </a:xfrm>
          <a:prstGeom prst="rect">
            <a:avLst/>
          </a:prstGeom>
        </p:spPr>
        <p:txBody>
          <a:bodyPr>
            <a:spAutoFit/>
          </a:bodyPr>
          <a:lstStyle/>
          <a:p>
            <a:r>
              <a:rPr lang="en-US" dirty="0">
                <a:effectLst>
                  <a:outerShdw blurRad="38100" dist="38100" dir="2700000" algn="tl">
                    <a:srgbClr val="000000">
                      <a:alpha val="43137"/>
                    </a:srgbClr>
                  </a:outerShdw>
                </a:effectLst>
              </a:rPr>
              <a:t>First of all, we can clearly observe that there is a direct correlation between the frequency</a:t>
            </a:r>
          </a:p>
          <a:p>
            <a:r>
              <a:rPr lang="en-US" dirty="0">
                <a:effectLst>
                  <a:outerShdw blurRad="38100" dist="38100" dir="2700000" algn="tl">
                    <a:srgbClr val="000000">
                      <a:alpha val="43137"/>
                    </a:srgbClr>
                  </a:outerShdw>
                </a:effectLst>
              </a:rPr>
              <a:t>of an employee's business travel, and his/her chances of attrition</a:t>
            </a:r>
            <a:r>
              <a:rPr lang="en-US" dirty="0" smtClean="0">
                <a:effectLst>
                  <a:outerShdw blurRad="38100" dist="38100" dir="2700000" algn="tl">
                    <a:srgbClr val="000000">
                      <a:alpha val="43137"/>
                    </a:srgbClr>
                  </a:outerShdw>
                </a:effectLst>
              </a:rPr>
              <a:t>.</a:t>
            </a:r>
          </a:p>
          <a:p>
            <a:r>
              <a:rPr lang="en-US" b="1" dirty="0" smtClean="0">
                <a:effectLst>
                  <a:outerShdw blurRad="38100" dist="38100" dir="2700000" algn="tl">
                    <a:srgbClr val="000000">
                      <a:alpha val="43137"/>
                    </a:srgbClr>
                  </a:outerShdw>
                </a:effectLst>
              </a:rPr>
              <a:t>Frequent </a:t>
            </a:r>
            <a:r>
              <a:rPr lang="en-US" b="1" dirty="0">
                <a:effectLst>
                  <a:outerShdw blurRad="38100" dist="38100" dir="2700000" algn="tl">
                    <a:srgbClr val="000000">
                      <a:alpha val="43137"/>
                    </a:srgbClr>
                  </a:outerShdw>
                </a:effectLst>
              </a:rPr>
              <a:t>business travel has a strong</a:t>
            </a:r>
          </a:p>
          <a:p>
            <a:r>
              <a:rPr lang="en-US" b="1" dirty="0">
                <a:effectLst>
                  <a:outerShdw blurRad="38100" dist="38100" dir="2700000" algn="tl">
                    <a:srgbClr val="000000">
                      <a:alpha val="43137"/>
                    </a:srgbClr>
                  </a:outerShdw>
                </a:effectLst>
              </a:rPr>
              <a:t>correlation with attrition.</a:t>
            </a:r>
          </a:p>
        </p:txBody>
      </p:sp>
      <p:sp>
        <p:nvSpPr>
          <p:cNvPr id="7" name="Rectangle 6"/>
          <p:cNvSpPr/>
          <p:nvPr/>
        </p:nvSpPr>
        <p:spPr>
          <a:xfrm>
            <a:off x="4191000" y="857310"/>
            <a:ext cx="4724400"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Women are more sensitive to travel than men. This may be due </a:t>
            </a:r>
            <a:r>
              <a:rPr lang="en-US" b="1" dirty="0" smtClean="0">
                <a:effectLst>
                  <a:outerShdw blurRad="38100" dist="38100" dir="2700000" algn="tl">
                    <a:srgbClr val="000000">
                      <a:alpha val="43137"/>
                    </a:srgbClr>
                  </a:outerShdw>
                </a:effectLst>
              </a:rPr>
              <a:t>to reasons </a:t>
            </a:r>
            <a:r>
              <a:rPr lang="en-US" b="1" dirty="0">
                <a:effectLst>
                  <a:outerShdw blurRad="38100" dist="38100" dir="2700000" algn="tl">
                    <a:srgbClr val="000000">
                      <a:alpha val="43137"/>
                    </a:srgbClr>
                  </a:outerShdw>
                </a:effectLst>
              </a:rPr>
              <a:t>such as personal responsibilities.</a:t>
            </a:r>
          </a:p>
        </p:txBody>
      </p:sp>
    </p:spTree>
    <p:extLst>
      <p:ext uri="{BB962C8B-B14F-4D97-AF65-F5344CB8AC3E}">
        <p14:creationId xmlns:p14="http://schemas.microsoft.com/office/powerpoint/2010/main" val="257158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381000"/>
            <a:ext cx="7696200" cy="646331"/>
          </a:xfrm>
          <a:prstGeom prst="rect">
            <a:avLst/>
          </a:prstGeom>
        </p:spPr>
        <p:txBody>
          <a:bodyPr wrap="square">
            <a:spAutoFit/>
          </a:bodyPr>
          <a:lstStyle/>
          <a:p>
            <a:r>
              <a:rPr lang="en-US" dirty="0"/>
              <a:t>Next, we compare how monthly income correlates with attrition in the case of men </a:t>
            </a:r>
            <a:r>
              <a:rPr lang="en-US" dirty="0" smtClean="0"/>
              <a:t>and women</a:t>
            </a:r>
            <a:r>
              <a:rPr lang="en-US" dirty="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588" y="990600"/>
            <a:ext cx="504801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4313872"/>
            <a:ext cx="8229600" cy="1477328"/>
          </a:xfrm>
          <a:prstGeom prst="rect">
            <a:avLst/>
          </a:prstGeom>
        </p:spPr>
        <p:txBody>
          <a:bodyPr wrap="square">
            <a:spAutoFit/>
          </a:bodyPr>
          <a:lstStyle/>
          <a:p>
            <a:r>
              <a:rPr lang="en-US" dirty="0"/>
              <a:t>This is a significant correlation between income and attrition</a:t>
            </a:r>
            <a:r>
              <a:rPr lang="en-US" dirty="0" smtClean="0"/>
              <a:t>.</a:t>
            </a:r>
          </a:p>
          <a:p>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This is not </a:t>
            </a:r>
            <a:r>
              <a:rPr lang="en-US" b="1" dirty="0" smtClean="0">
                <a:effectLst>
                  <a:outerShdw blurRad="38100" dist="38100" dir="2700000" algn="tl">
                    <a:srgbClr val="000000">
                      <a:alpha val="43137"/>
                    </a:srgbClr>
                  </a:outerShdw>
                </a:effectLst>
              </a:rPr>
              <a:t>surprising, as </a:t>
            </a:r>
            <a:r>
              <a:rPr lang="en-US" b="1" dirty="0">
                <a:effectLst>
                  <a:outerShdw blurRad="38100" dist="38100" dir="2700000" algn="tl">
                    <a:srgbClr val="000000">
                      <a:alpha val="43137"/>
                    </a:srgbClr>
                  </a:outerShdw>
                </a:effectLst>
              </a:rPr>
              <a:t>unsatisfactory pay is one of the main reasons one would expect to cause attrition </a:t>
            </a:r>
            <a:r>
              <a:rPr lang="en-US" b="1" dirty="0" smtClean="0">
                <a:effectLst>
                  <a:outerShdw blurRad="38100" dist="38100" dir="2700000" algn="tl">
                    <a:srgbClr val="000000">
                      <a:alpha val="43137"/>
                    </a:srgbClr>
                  </a:outerShdw>
                </a:effectLst>
              </a:rPr>
              <a:t>among employees.</a:t>
            </a:r>
          </a:p>
          <a:p>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Men </a:t>
            </a:r>
            <a:r>
              <a:rPr lang="en-US" b="1" dirty="0">
                <a:effectLst>
                  <a:outerShdw blurRad="38100" dist="38100" dir="2700000" algn="tl">
                    <a:srgbClr val="000000">
                      <a:alpha val="43137"/>
                    </a:srgbClr>
                  </a:outerShdw>
                </a:effectLst>
              </a:rPr>
              <a:t>are </a:t>
            </a:r>
            <a:r>
              <a:rPr lang="en-US" b="1" dirty="0" smtClean="0">
                <a:effectLst>
                  <a:outerShdw blurRad="38100" dist="38100" dir="2700000" algn="tl">
                    <a:srgbClr val="000000">
                      <a:alpha val="43137"/>
                    </a:srgbClr>
                  </a:outerShdw>
                </a:effectLst>
              </a:rPr>
              <a:t>potentially more </a:t>
            </a:r>
            <a:r>
              <a:rPr lang="en-US" b="1" dirty="0">
                <a:effectLst>
                  <a:outerShdw blurRad="38100" dist="38100" dir="2700000" algn="tl">
                    <a:srgbClr val="000000">
                      <a:alpha val="43137"/>
                    </a:srgbClr>
                  </a:outerShdw>
                </a:effectLst>
              </a:rPr>
              <a:t>sensitive to their monthly income than male employees.</a:t>
            </a:r>
          </a:p>
        </p:txBody>
      </p:sp>
    </p:spTree>
    <p:extLst>
      <p:ext uri="{BB962C8B-B14F-4D97-AF65-F5344CB8AC3E}">
        <p14:creationId xmlns:p14="http://schemas.microsoft.com/office/powerpoint/2010/main" val="15963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399" y="381000"/>
            <a:ext cx="8010099" cy="707886"/>
          </a:xfrm>
          <a:prstGeom prst="rect">
            <a:avLst/>
          </a:prstGeom>
        </p:spPr>
        <p:txBody>
          <a:bodyPr wrap="square">
            <a:spAutoFit/>
          </a:bodyPr>
          <a:lstStyle/>
          <a:p>
            <a:r>
              <a:rPr lang="en-US" sz="2000" dirty="0"/>
              <a:t>Next, we will analyze the three different departments at IBM and gain some insights </a:t>
            </a:r>
            <a:r>
              <a:rPr lang="en-US" sz="2000" dirty="0" smtClean="0"/>
              <a:t>on their </a:t>
            </a:r>
            <a:r>
              <a:rPr lang="en-US" sz="2000" dirty="0"/>
              <a:t>respective employees’ attrition.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47750"/>
            <a:ext cx="4572000" cy="38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1" y="2566416"/>
            <a:ext cx="3867150" cy="349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4876800"/>
            <a:ext cx="4724400"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As we can see in the above bar chart, R&amp;D is by far the largest department, with well</a:t>
            </a:r>
          </a:p>
          <a:p>
            <a:r>
              <a:rPr lang="en-US" b="1" dirty="0">
                <a:effectLst>
                  <a:outerShdw blurRad="38100" dist="38100" dir="2700000" algn="tl">
                    <a:srgbClr val="000000">
                      <a:alpha val="43137"/>
                    </a:srgbClr>
                  </a:outerShdw>
                </a:effectLst>
              </a:rPr>
              <a:t>over half the company in it.</a:t>
            </a:r>
          </a:p>
        </p:txBody>
      </p:sp>
      <p:sp>
        <p:nvSpPr>
          <p:cNvPr id="7" name="Rectangle 6"/>
          <p:cNvSpPr/>
          <p:nvPr/>
        </p:nvSpPr>
        <p:spPr>
          <a:xfrm>
            <a:off x="4800600" y="1438870"/>
            <a:ext cx="4191000"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The box plot </a:t>
            </a:r>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shows that employees with attrition </a:t>
            </a:r>
            <a:r>
              <a:rPr lang="en-US" b="1" dirty="0" smtClean="0">
                <a:effectLst>
                  <a:outerShdw blurRad="38100" dist="38100" dir="2700000" algn="tl">
                    <a:srgbClr val="000000">
                      <a:alpha val="43137"/>
                    </a:srgbClr>
                  </a:outerShdw>
                </a:effectLst>
              </a:rPr>
              <a:t>earn significantly </a:t>
            </a:r>
            <a:r>
              <a:rPr lang="en-US" b="1" dirty="0">
                <a:effectLst>
                  <a:outerShdw blurRad="38100" dist="38100" dir="2700000" algn="tl">
                    <a:srgbClr val="000000">
                      <a:alpha val="43137"/>
                    </a:srgbClr>
                  </a:outerShdw>
                </a:effectLst>
              </a:rPr>
              <a:t>less money than those who stay with the company.</a:t>
            </a:r>
          </a:p>
        </p:txBody>
      </p:sp>
    </p:spTree>
    <p:extLst>
      <p:ext uri="{BB962C8B-B14F-4D97-AF65-F5344CB8AC3E}">
        <p14:creationId xmlns:p14="http://schemas.microsoft.com/office/powerpoint/2010/main" val="325068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28956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90525"/>
            <a:ext cx="25908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1" y="381000"/>
            <a:ext cx="27432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799" y="3828871"/>
            <a:ext cx="8839201" cy="2031325"/>
          </a:xfrm>
          <a:prstGeom prst="rect">
            <a:avLst/>
          </a:prstGeom>
        </p:spPr>
        <p:txBody>
          <a:bodyPr wrap="square">
            <a:spAutoFit/>
          </a:bodyPr>
          <a:lstStyle/>
          <a:p>
            <a:pPr marL="285750" indent="-285750">
              <a:buFont typeface="Arial" pitchFamily="34" charset="0"/>
              <a:buChar char="•"/>
            </a:pPr>
            <a:r>
              <a:rPr lang="en-US" b="1" dirty="0">
                <a:effectLst>
                  <a:outerShdw blurRad="38100" dist="38100" dir="2700000" algn="tl">
                    <a:srgbClr val="000000">
                      <a:alpha val="43137"/>
                    </a:srgbClr>
                  </a:outerShdw>
                </a:effectLst>
              </a:rPr>
              <a:t>These three box plots again confirm the correlation between income and attrition</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pPr marL="285750" indent="-285750">
              <a:buFont typeface="Arial" pitchFamily="34" charset="0"/>
              <a:buChar char="•"/>
            </a:pPr>
            <a:r>
              <a:rPr lang="en-US" b="1" dirty="0">
                <a:effectLst>
                  <a:outerShdw blurRad="38100" dist="38100" dir="2700000" algn="tl">
                    <a:srgbClr val="000000">
                      <a:alpha val="43137"/>
                    </a:srgbClr>
                  </a:outerShdw>
                </a:effectLst>
              </a:rPr>
              <a:t>Human resources employees are especially sensitive to monthly income and </a:t>
            </a:r>
            <a:r>
              <a:rPr lang="en-US" b="1" dirty="0" smtClean="0">
                <a:effectLst>
                  <a:outerShdw blurRad="38100" dist="38100" dir="2700000" algn="tl">
                    <a:srgbClr val="000000">
                      <a:alpha val="43137"/>
                    </a:srgbClr>
                  </a:outerShdw>
                </a:effectLst>
              </a:rPr>
              <a:t>could</a:t>
            </a:r>
          </a:p>
          <a:p>
            <a:r>
              <a:rPr lang="en-US" b="1" dirty="0" smtClean="0">
                <a:effectLst>
                  <a:outerShdw blurRad="38100" dist="38100" dir="2700000" algn="tl">
                    <a:srgbClr val="000000">
                      <a:alpha val="43137"/>
                    </a:srgbClr>
                  </a:outerShdw>
                </a:effectLst>
              </a:rPr>
              <a:t>      underpaid.</a:t>
            </a:r>
            <a:endParaRPr lang="en-US" b="1" dirty="0">
              <a:effectLst>
                <a:outerShdw blurRad="38100" dist="38100" dir="2700000" algn="tl">
                  <a:srgbClr val="000000">
                    <a:alpha val="43137"/>
                  </a:srgbClr>
                </a:outerShdw>
              </a:effectLst>
            </a:endParaRPr>
          </a:p>
          <a:p>
            <a:pPr marL="285750" indent="-285750">
              <a:buFont typeface="Arial" pitchFamily="34" charset="0"/>
              <a:buChar char="•"/>
            </a:pPr>
            <a:r>
              <a:rPr lang="en-US" b="1" dirty="0">
                <a:effectLst>
                  <a:outerShdw blurRad="38100" dist="38100" dir="2700000" algn="tl">
                    <a:srgbClr val="000000">
                      <a:alpha val="43137"/>
                    </a:srgbClr>
                  </a:outerShdw>
                </a:effectLst>
              </a:rPr>
              <a:t>This means that other factors, not the size of income, push R&amp;D employees</a:t>
            </a:r>
          </a:p>
          <a:p>
            <a:r>
              <a:rPr lang="en-US" b="1" dirty="0" smtClean="0">
                <a:effectLst>
                  <a:outerShdw blurRad="38100" dist="38100" dir="2700000" algn="tl">
                    <a:srgbClr val="000000">
                      <a:alpha val="43137"/>
                    </a:srgbClr>
                  </a:outerShdw>
                </a:effectLst>
              </a:rPr>
              <a:t>      to </a:t>
            </a:r>
            <a:r>
              <a:rPr lang="en-US" b="1" dirty="0">
                <a:effectLst>
                  <a:outerShdw blurRad="38100" dist="38100" dir="2700000" algn="tl">
                    <a:srgbClr val="000000">
                      <a:alpha val="43137"/>
                    </a:srgbClr>
                  </a:outerShdw>
                </a:effectLst>
              </a:rPr>
              <a:t>attrition. This is important, as it means that the salary of R&amp;D employees is </a:t>
            </a:r>
            <a:r>
              <a:rPr lang="en-US" b="1" dirty="0" smtClean="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adequate but other </a:t>
            </a:r>
            <a:r>
              <a:rPr lang="en-US" b="1" dirty="0">
                <a:effectLst>
                  <a:outerShdw blurRad="38100" dist="38100" dir="2700000" algn="tl">
                    <a:srgbClr val="000000">
                      <a:alpha val="43137"/>
                    </a:srgbClr>
                  </a:outerShdw>
                </a:effectLst>
              </a:rPr>
              <a:t>factors in their work environment may need improvement </a:t>
            </a:r>
            <a:endParaRPr lang="en-US" b="1" dirty="0" smtClean="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prevent </a:t>
            </a:r>
            <a:r>
              <a:rPr lang="en-US" b="1" dirty="0">
                <a:effectLst>
                  <a:outerShdw blurRad="38100" dist="38100" dir="2700000" algn="tl">
                    <a:srgbClr val="000000">
                      <a:alpha val="43137"/>
                    </a:srgbClr>
                  </a:outerShdw>
                </a:effectLst>
              </a:rPr>
              <a:t>their attrition.</a:t>
            </a:r>
          </a:p>
        </p:txBody>
      </p:sp>
    </p:spTree>
    <p:extLst>
      <p:ext uri="{BB962C8B-B14F-4D97-AF65-F5344CB8AC3E}">
        <p14:creationId xmlns:p14="http://schemas.microsoft.com/office/powerpoint/2010/main" val="45786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457200"/>
            <a:ext cx="7848600" cy="646331"/>
          </a:xfrm>
          <a:prstGeom prst="rect">
            <a:avLst/>
          </a:prstGeom>
        </p:spPr>
        <p:txBody>
          <a:bodyPr wrap="square">
            <a:spAutoFit/>
          </a:bodyPr>
          <a:lstStyle/>
          <a:p>
            <a:r>
              <a:rPr lang="en-US" dirty="0"/>
              <a:t>Let's dig deeper into the R&amp;D department to see what causes its employees to </a:t>
            </a:r>
            <a:r>
              <a:rPr lang="en-US" dirty="0" smtClean="0"/>
              <a:t>have attrition</a:t>
            </a:r>
            <a:r>
              <a:rPr lang="en-US" dirty="0"/>
              <a:t>, since income doesn't appear to be the main reason.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85850"/>
            <a:ext cx="52578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4191000"/>
            <a:ext cx="8305800" cy="1754326"/>
          </a:xfrm>
          <a:prstGeom prst="rect">
            <a:avLst/>
          </a:prstGeom>
        </p:spPr>
        <p:txBody>
          <a:bodyPr wrap="square">
            <a:spAutoFit/>
          </a:bodyPr>
          <a:lstStyle/>
          <a:p>
            <a:r>
              <a:rPr lang="en-US" b="1" dirty="0">
                <a:effectLst>
                  <a:outerShdw blurRad="38100" dist="38100" dir="2700000" algn="tl">
                    <a:srgbClr val="000000">
                      <a:alpha val="43137"/>
                    </a:srgbClr>
                  </a:outerShdw>
                </a:effectLst>
              </a:rPr>
              <a:t>• IBM should reduce the workload of R&amp;D Department employees significantly </a:t>
            </a:r>
            <a:r>
              <a:rPr lang="en-US" b="1" dirty="0" smtClean="0">
                <a:effectLst>
                  <a:outerShdw blurRad="38100" dist="38100" dir="2700000" algn="tl">
                    <a:srgbClr val="000000">
                      <a:alpha val="43137"/>
                    </a:srgbClr>
                  </a:outerShdw>
                </a:effectLst>
              </a:rPr>
              <a:t>to   </a:t>
            </a:r>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   improve </a:t>
            </a:r>
            <a:r>
              <a:rPr lang="en-US" b="1" dirty="0">
                <a:effectLst>
                  <a:outerShdw blurRad="38100" dist="38100" dir="2700000" algn="tl">
                    <a:srgbClr val="000000">
                      <a:alpha val="43137"/>
                    </a:srgbClr>
                  </a:outerShdw>
                </a:effectLst>
              </a:rPr>
              <a:t>their work life balance.</a:t>
            </a:r>
          </a:p>
          <a:p>
            <a:r>
              <a:rPr lang="en-US" b="1" dirty="0">
                <a:effectLst>
                  <a:outerShdw blurRad="38100" dist="38100" dir="2700000" algn="tl">
                    <a:srgbClr val="000000">
                      <a:alpha val="43137"/>
                    </a:srgbClr>
                  </a:outerShdw>
                </a:effectLst>
              </a:rPr>
              <a:t>• Overtime should only be given when absolutely necessary, as it is </a:t>
            </a:r>
            <a:r>
              <a:rPr lang="en-US" b="1" dirty="0" err="1">
                <a:effectLst>
                  <a:outerShdw blurRad="38100" dist="38100" dir="2700000" algn="tl">
                    <a:srgbClr val="000000">
                      <a:alpha val="43137"/>
                    </a:srgbClr>
                  </a:outerShdw>
                </a:effectLst>
              </a:rPr>
              <a:t>corelates</a:t>
            </a:r>
            <a:r>
              <a:rPr lang="en-US" b="1" dirty="0">
                <a:effectLst>
                  <a:outerShdw blurRad="38100" dist="38100" dir="2700000" algn="tl">
                    <a:srgbClr val="000000">
                      <a:alpha val="43137"/>
                    </a:srgbClr>
                  </a:outerShdw>
                </a:effectLst>
              </a:rPr>
              <a:t> very</a:t>
            </a:r>
          </a:p>
          <a:p>
            <a:r>
              <a:rPr lang="en-US" b="1" dirty="0" smtClean="0">
                <a:effectLst>
                  <a:outerShdw blurRad="38100" dist="38100" dir="2700000" algn="tl">
                    <a:srgbClr val="000000">
                      <a:alpha val="43137"/>
                    </a:srgbClr>
                  </a:outerShdw>
                </a:effectLst>
              </a:rPr>
              <a:t>    strongly </a:t>
            </a:r>
            <a:r>
              <a:rPr lang="en-US" b="1" dirty="0">
                <a:effectLst>
                  <a:outerShdw blurRad="38100" dist="38100" dir="2700000" algn="tl">
                    <a:srgbClr val="000000">
                      <a:alpha val="43137"/>
                    </a:srgbClr>
                  </a:outerShdw>
                </a:effectLst>
              </a:rPr>
              <a:t>with attrition.</a:t>
            </a:r>
          </a:p>
          <a:p>
            <a:r>
              <a:rPr lang="en-US" b="1" dirty="0">
                <a:effectLst>
                  <a:outerShdw blurRad="38100" dist="38100" dir="2700000" algn="tl">
                    <a:srgbClr val="000000">
                      <a:alpha val="43137"/>
                    </a:srgbClr>
                  </a:outerShdw>
                </a:effectLst>
              </a:rPr>
              <a:t>• The pay of R&amp;D employees is sufficient as seen above, but they may be </a:t>
            </a:r>
            <a:r>
              <a:rPr lang="en-US" b="1" dirty="0" smtClean="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overworked</a:t>
            </a:r>
            <a:r>
              <a:rPr lang="en-US"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2437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457200"/>
            <a:ext cx="7620000" cy="369332"/>
          </a:xfrm>
          <a:prstGeom prst="rect">
            <a:avLst/>
          </a:prstGeom>
        </p:spPr>
        <p:txBody>
          <a:bodyPr wrap="square">
            <a:spAutoFit/>
          </a:bodyPr>
          <a:lstStyle/>
          <a:p>
            <a:r>
              <a:rPr lang="en-US" dirty="0"/>
              <a:t>Now, let's see how the attrition in each department </a:t>
            </a:r>
            <a:r>
              <a:rPr lang="en-US" dirty="0" err="1"/>
              <a:t>corelates</a:t>
            </a:r>
            <a:r>
              <a:rPr lang="en-US" dirty="0"/>
              <a:t> with each gender.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130"/>
            <a:ext cx="6858000" cy="418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5096470"/>
            <a:ext cx="8382000"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As you can see, men and women have comparable rate of attrition in Sales and R&amp;D, </a:t>
            </a:r>
            <a:r>
              <a:rPr lang="en-US" b="1" dirty="0" smtClean="0">
                <a:effectLst>
                  <a:outerShdw blurRad="38100" dist="38100" dir="2700000" algn="tl">
                    <a:srgbClr val="000000">
                      <a:alpha val="43137"/>
                    </a:srgbClr>
                  </a:outerShdw>
                </a:effectLst>
              </a:rPr>
              <a:t>but women </a:t>
            </a:r>
            <a:r>
              <a:rPr lang="en-US" b="1" dirty="0">
                <a:effectLst>
                  <a:outerShdw blurRad="38100" dist="38100" dir="2700000" algn="tl">
                    <a:srgbClr val="000000">
                      <a:alpha val="43137"/>
                    </a:srgbClr>
                  </a:outerShdw>
                </a:effectLst>
              </a:rPr>
              <a:t>are much more likely than men to undergo attrition in the Human </a:t>
            </a:r>
            <a:r>
              <a:rPr lang="en-US" b="1" dirty="0" smtClean="0">
                <a:effectLst>
                  <a:outerShdw blurRad="38100" dist="38100" dir="2700000" algn="tl">
                    <a:srgbClr val="000000">
                      <a:alpha val="43137"/>
                    </a:srgbClr>
                  </a:outerShdw>
                </a:effectLst>
              </a:rPr>
              <a:t>Resources department</a:t>
            </a:r>
            <a:r>
              <a:rPr lang="en-US"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5875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85800" y="533400"/>
            <a:ext cx="7696200" cy="646331"/>
          </a:xfrm>
          <a:prstGeom prst="rect">
            <a:avLst/>
          </a:prstGeom>
        </p:spPr>
        <p:txBody>
          <a:bodyPr wrap="square">
            <a:spAutoFit/>
          </a:bodyPr>
          <a:lstStyle/>
          <a:p>
            <a:r>
              <a:rPr lang="en-US" b="1" dirty="0">
                <a:effectLst>
                  <a:outerShdw blurRad="38100" dist="38100" dir="2700000" algn="tl">
                    <a:srgbClr val="000000">
                      <a:alpha val="43137"/>
                    </a:srgbClr>
                  </a:outerShdw>
                </a:effectLst>
              </a:rPr>
              <a:t>There is also a considerable inverse correlation between the number of years an </a:t>
            </a:r>
            <a:r>
              <a:rPr lang="en-US" b="1" dirty="0" smtClean="0">
                <a:effectLst>
                  <a:outerShdw blurRad="38100" dist="38100" dir="2700000" algn="tl">
                    <a:srgbClr val="000000">
                      <a:alpha val="43137"/>
                    </a:srgbClr>
                  </a:outerShdw>
                </a:effectLst>
              </a:rPr>
              <a:t>employee has </a:t>
            </a:r>
            <a:r>
              <a:rPr lang="en-US" b="1" dirty="0">
                <a:effectLst>
                  <a:outerShdw blurRad="38100" dist="38100" dir="2700000" algn="tl">
                    <a:srgbClr val="000000">
                      <a:alpha val="43137"/>
                    </a:srgbClr>
                  </a:outerShdw>
                </a:effectLst>
              </a:rPr>
              <a:t>worked for IBM and the chances of him/her having attrition.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25" y="1600200"/>
            <a:ext cx="8305800"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Rectangle 5"/>
          <p:cNvSpPr/>
          <p:nvPr/>
        </p:nvSpPr>
        <p:spPr>
          <a:xfrm>
            <a:off x="350292" y="4984212"/>
            <a:ext cx="8305800"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It is likely that employees </a:t>
            </a:r>
            <a:r>
              <a:rPr lang="en-US" b="1" dirty="0" smtClean="0">
                <a:effectLst>
                  <a:outerShdw blurRad="38100" dist="38100" dir="2700000" algn="tl">
                    <a:srgbClr val="000000">
                      <a:alpha val="43137"/>
                    </a:srgbClr>
                  </a:outerShdw>
                </a:effectLst>
              </a:rPr>
              <a:t>who have </a:t>
            </a:r>
            <a:r>
              <a:rPr lang="en-US" b="1" dirty="0">
                <a:effectLst>
                  <a:outerShdw blurRad="38100" dist="38100" dir="2700000" algn="tl">
                    <a:srgbClr val="000000">
                      <a:alpha val="43137"/>
                    </a:srgbClr>
                  </a:outerShdw>
                </a:effectLst>
              </a:rPr>
              <a:t>been with IBM for many years are well established in their position and are not interested </a:t>
            </a:r>
            <a:r>
              <a:rPr lang="en-US" b="1" dirty="0" smtClean="0">
                <a:effectLst>
                  <a:outerShdw blurRad="38100" dist="38100" dir="2700000" algn="tl">
                    <a:srgbClr val="000000">
                      <a:alpha val="43137"/>
                    </a:srgbClr>
                  </a:outerShdw>
                </a:effectLst>
              </a:rPr>
              <a:t>in attrition </a:t>
            </a:r>
            <a:r>
              <a:rPr lang="en-US" b="1" dirty="0">
                <a:effectLst>
                  <a:outerShdw blurRad="38100" dist="38100" dir="2700000" algn="tl">
                    <a:srgbClr val="000000">
                      <a:alpha val="43137"/>
                    </a:srgbClr>
                  </a:outerShdw>
                </a:effectLst>
              </a:rPr>
              <a:t>as much as newer employees.</a:t>
            </a:r>
          </a:p>
        </p:txBody>
      </p:sp>
    </p:spTree>
    <p:extLst>
      <p:ext uri="{BB962C8B-B14F-4D97-AF65-F5344CB8AC3E}">
        <p14:creationId xmlns:p14="http://schemas.microsoft.com/office/powerpoint/2010/main" val="231101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84836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84598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01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1161395"/>
            <a:ext cx="8399060" cy="4708981"/>
          </a:xfrm>
          <a:prstGeom prst="rect">
            <a:avLst/>
          </a:prstGeom>
        </p:spPr>
        <p:txBody>
          <a:bodyPr wrap="square">
            <a:spAutoFit/>
          </a:bodyPr>
          <a:lstStyle/>
          <a:p>
            <a:r>
              <a:rPr lang="en-US" sz="2000" b="1" u="sng" dirty="0">
                <a:effectLst>
                  <a:outerShdw blurRad="38100" dist="38100" dir="2700000" algn="tl">
                    <a:srgbClr val="000000">
                      <a:alpha val="43137"/>
                    </a:srgbClr>
                  </a:outerShdw>
                </a:effectLst>
              </a:rPr>
              <a:t>A few insights from </a:t>
            </a:r>
            <a:r>
              <a:rPr lang="en-US" sz="2000" b="1" u="sng" dirty="0" smtClean="0">
                <a:effectLst>
                  <a:outerShdw blurRad="38100" dist="38100" dir="2700000" algn="tl">
                    <a:srgbClr val="000000">
                      <a:alpha val="43137"/>
                    </a:srgbClr>
                  </a:outerShdw>
                </a:effectLst>
              </a:rPr>
              <a:t>the previous graphs :</a:t>
            </a:r>
          </a:p>
          <a:p>
            <a:endParaRPr lang="en-US" sz="2000" b="1" u="sng" dirty="0">
              <a:effectLst>
                <a:outerShdw blurRad="38100" dist="38100" dir="2700000" algn="tl">
                  <a:srgbClr val="000000">
                    <a:alpha val="43137"/>
                  </a:srgbClr>
                </a:outerShdw>
              </a:effectLst>
            </a:endParaRPr>
          </a:p>
          <a:p>
            <a:r>
              <a:rPr lang="en-US" sz="2000" b="1" dirty="0"/>
              <a:t>• There is a strong negative correlation between job level and attrition. </a:t>
            </a:r>
            <a:r>
              <a:rPr lang="en-US" sz="2000" b="1" dirty="0" smtClean="0"/>
              <a:t>Employees with </a:t>
            </a:r>
            <a:r>
              <a:rPr lang="en-US" sz="2000" b="1" dirty="0"/>
              <a:t>a higher job level tend to have low attrition.</a:t>
            </a:r>
          </a:p>
          <a:p>
            <a:r>
              <a:rPr lang="en-US" sz="2000" b="1" dirty="0"/>
              <a:t>• Single employees have higher attrition than married employees. This is likely due </a:t>
            </a:r>
            <a:r>
              <a:rPr lang="en-US" sz="2000" b="1" dirty="0" smtClean="0"/>
              <a:t>to the </a:t>
            </a:r>
            <a:r>
              <a:rPr lang="en-US" sz="2000" b="1" dirty="0"/>
              <a:t>fact that single people have fewer commitments in their personal lives and </a:t>
            </a:r>
            <a:r>
              <a:rPr lang="en-US" sz="2000" b="1" dirty="0" smtClean="0"/>
              <a:t>can afford </a:t>
            </a:r>
            <a:r>
              <a:rPr lang="en-US" sz="2000" b="1" dirty="0"/>
              <a:t>to take risks.</a:t>
            </a:r>
          </a:p>
          <a:p>
            <a:r>
              <a:rPr lang="en-US" sz="2000" b="1" dirty="0"/>
              <a:t>• IBM should improve their employees' environmental satisfaction to </a:t>
            </a:r>
            <a:r>
              <a:rPr lang="en-US" sz="2000" b="1" dirty="0" smtClean="0"/>
              <a:t>prevent attrition.</a:t>
            </a:r>
          </a:p>
          <a:p>
            <a:r>
              <a:rPr lang="en-US" sz="2000" b="1" dirty="0" smtClean="0"/>
              <a:t>There </a:t>
            </a:r>
            <a:r>
              <a:rPr lang="en-US" sz="2000" b="1" dirty="0"/>
              <a:t>is a significant negative correlation between Environmental</a:t>
            </a:r>
          </a:p>
          <a:p>
            <a:r>
              <a:rPr lang="en-US" sz="2000" b="1" dirty="0"/>
              <a:t>Satisfaction and Attrition.</a:t>
            </a:r>
          </a:p>
          <a:p>
            <a:r>
              <a:rPr lang="en-US" sz="2000" b="1" dirty="0"/>
              <a:t>• Interestingly, employees who have worked for one company in the past have </a:t>
            </a:r>
            <a:r>
              <a:rPr lang="en-US" sz="2000" b="1" dirty="0" smtClean="0"/>
              <a:t>a higher </a:t>
            </a:r>
            <a:r>
              <a:rPr lang="en-US" sz="2000" b="1" dirty="0"/>
              <a:t>attrition rate. This is likely due to inexperience and naivety among </a:t>
            </a:r>
            <a:r>
              <a:rPr lang="en-US" sz="2000" b="1" dirty="0" smtClean="0"/>
              <a:t>such employees</a:t>
            </a:r>
            <a:r>
              <a:rPr lang="en-US" sz="2000" b="1" dirty="0"/>
              <a:t>, and due to the fact that they are probably younger and less likely to </a:t>
            </a:r>
            <a:r>
              <a:rPr lang="en-US" sz="2000" b="1" dirty="0" smtClean="0"/>
              <a:t>be married</a:t>
            </a:r>
            <a:r>
              <a:rPr lang="en-US" sz="2000" b="1" dirty="0"/>
              <a:t>.</a:t>
            </a:r>
          </a:p>
        </p:txBody>
      </p:sp>
    </p:spTree>
    <p:extLst>
      <p:ext uri="{BB962C8B-B14F-4D97-AF65-F5344CB8AC3E}">
        <p14:creationId xmlns:p14="http://schemas.microsoft.com/office/powerpoint/2010/main" val="2311019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381000"/>
            <a:ext cx="8229600" cy="400110"/>
          </a:xfrm>
          <a:prstGeom prst="rect">
            <a:avLst/>
          </a:prstGeom>
        </p:spPr>
        <p:txBody>
          <a:bodyPr wrap="square">
            <a:spAutoFit/>
          </a:bodyPr>
          <a:lstStyle/>
          <a:p>
            <a:r>
              <a:rPr lang="en-US" sz="2000" dirty="0"/>
              <a:t>Next, we will investigate what factors correlate with employee productivity:</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85800"/>
            <a:ext cx="4129045" cy="330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44" y="762000"/>
            <a:ext cx="4329156" cy="316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0014" y="3886200"/>
            <a:ext cx="8853986" cy="2308324"/>
          </a:xfrm>
          <a:prstGeom prst="rect">
            <a:avLst/>
          </a:prstGeom>
        </p:spPr>
        <p:txBody>
          <a:bodyPr wrap="square">
            <a:spAutoFit/>
          </a:bodyPr>
          <a:lstStyle/>
          <a:p>
            <a:r>
              <a:rPr lang="en-US" dirty="0"/>
              <a:t>Above, we explore the relationship between education level and Daily Rate. Observing</a:t>
            </a:r>
          </a:p>
          <a:p>
            <a:r>
              <a:rPr lang="en-US" dirty="0"/>
              <a:t>the bar chart, it is clear that Bachelors degrees are the most common education level among </a:t>
            </a:r>
            <a:r>
              <a:rPr lang="en-US" dirty="0" smtClean="0"/>
              <a:t>IBM employees</a:t>
            </a:r>
            <a:r>
              <a:rPr lang="en-US" dirty="0"/>
              <a:t>, followed by Masters and Diploma.</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There is no significant relation between Daily Rate and Education Level. The box</a:t>
            </a:r>
          </a:p>
          <a:p>
            <a:r>
              <a:rPr lang="en-US" b="1" dirty="0">
                <a:effectLst>
                  <a:outerShdw blurRad="38100" dist="38100" dir="2700000" algn="tl">
                    <a:srgbClr val="000000">
                      <a:alpha val="43137"/>
                    </a:srgbClr>
                  </a:outerShdw>
                </a:effectLst>
              </a:rPr>
              <a:t>plots are comparable at each education level and are approximately symmetric.</a:t>
            </a:r>
          </a:p>
          <a:p>
            <a:r>
              <a:rPr lang="en-US" b="1" dirty="0" smtClean="0">
                <a:effectLst>
                  <a:outerShdw blurRad="38100" dist="38100" dir="2700000" algn="tl">
                    <a:srgbClr val="000000">
                      <a:alpha val="43137"/>
                    </a:srgbClr>
                  </a:outerShdw>
                </a:effectLst>
              </a:rPr>
              <a:t>Therefore</a:t>
            </a:r>
            <a:r>
              <a:rPr lang="en-US" b="1" dirty="0">
                <a:effectLst>
                  <a:outerShdw blurRad="38100" dist="38100" dir="2700000" algn="tl">
                    <a:srgbClr val="000000">
                      <a:alpha val="43137"/>
                    </a:srgbClr>
                  </a:outerShdw>
                </a:effectLst>
              </a:rPr>
              <a:t>, hiring more educated employees is not an effective way for IBM to</a:t>
            </a:r>
          </a:p>
          <a:p>
            <a:r>
              <a:rPr lang="en-US" b="1" dirty="0">
                <a:effectLst>
                  <a:outerShdw blurRad="38100" dist="38100" dir="2700000" algn="tl">
                    <a:srgbClr val="000000">
                      <a:alpha val="43137"/>
                    </a:srgbClr>
                  </a:outerShdw>
                </a:effectLst>
              </a:rPr>
              <a:t>increase the Daily Rate of its </a:t>
            </a:r>
            <a:r>
              <a:rPr lang="en-US" b="1" dirty="0" smtClean="0">
                <a:effectLst>
                  <a:outerShdw blurRad="38100" dist="38100" dir="2700000" algn="tl">
                    <a:srgbClr val="000000">
                      <a:alpha val="43137"/>
                    </a:srgbClr>
                  </a:outerShdw>
                </a:effectLst>
              </a:rPr>
              <a:t>employees. In </a:t>
            </a:r>
            <a:r>
              <a:rPr lang="en-US" b="1" dirty="0">
                <a:effectLst>
                  <a:outerShdw blurRad="38100" dist="38100" dir="2700000" algn="tl">
                    <a:srgbClr val="000000">
                      <a:alpha val="43137"/>
                    </a:srgbClr>
                  </a:outerShdw>
                </a:effectLst>
              </a:rPr>
              <a:t>addition, workers who have lower Daily Rate are more likely to </a:t>
            </a:r>
            <a:r>
              <a:rPr lang="en-US" b="1" dirty="0" smtClean="0">
                <a:effectLst>
                  <a:outerShdw blurRad="38100" dist="38100" dir="2700000" algn="tl">
                    <a:srgbClr val="000000">
                      <a:alpha val="43137"/>
                    </a:srgbClr>
                  </a:outerShdw>
                </a:effectLst>
              </a:rPr>
              <a:t>undergo attrition</a:t>
            </a:r>
            <a:r>
              <a:rPr lang="en-US"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8589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2511" y="304800"/>
            <a:ext cx="6938889" cy="923330"/>
          </a:xfrm>
          <a:prstGeom prst="rect">
            <a:avLst/>
          </a:prstGeom>
          <a:noFill/>
        </p:spPr>
        <p:txBody>
          <a:bodyPr wrap="square" lIns="91440" tIns="45720" rIns="91440" bIns="45720">
            <a:spAutoFit/>
          </a:bodyPr>
          <a:lstStyle/>
          <a:p>
            <a:pPr algn="ctr"/>
            <a:r>
              <a:rPr lang="en-US" sz="54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Aim of this Assignment</a:t>
            </a:r>
            <a:endParaRPr lang="en-US" sz="54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idx="1"/>
          </p:nvPr>
        </p:nvSpPr>
        <p:spPr>
          <a:xfrm>
            <a:off x="190501" y="1524000"/>
            <a:ext cx="8686800" cy="4876800"/>
          </a:xfrm>
        </p:spPr>
        <p:txBody>
          <a:bodyPr>
            <a:normAutofit/>
          </a:bodyPr>
          <a:lstStyle/>
          <a:p>
            <a:r>
              <a:rPr lang="en-US" sz="2800" dirty="0" smtClean="0"/>
              <a:t>We are studying a data set which includes detailed information about current and former employees of the IBM corporation in spreadsheet form.</a:t>
            </a:r>
          </a:p>
          <a:p>
            <a:r>
              <a:rPr lang="en-US" sz="2800" dirty="0" smtClean="0"/>
              <a:t> Our aim in this assignment is to find insights that could potentially lead to improved functioning in IBM’s workforce.</a:t>
            </a:r>
          </a:p>
          <a:p>
            <a:r>
              <a:rPr lang="en-US" sz="2800" dirty="0" smtClean="0"/>
              <a:t> We have analyzed IBM employees with the aim of gaining further information about two key issues effecting IBM: attrition and employee productivity.</a:t>
            </a:r>
            <a:endParaRPr lang="en-US" sz="2800" dirty="0"/>
          </a:p>
        </p:txBody>
      </p:sp>
    </p:spTree>
    <p:extLst>
      <p:ext uri="{BB962C8B-B14F-4D97-AF65-F5344CB8AC3E}">
        <p14:creationId xmlns:p14="http://schemas.microsoft.com/office/powerpoint/2010/main" val="836178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5826"/>
            <a:ext cx="6571456" cy="45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45042" y="5022376"/>
            <a:ext cx="8165474" cy="1015663"/>
          </a:xfrm>
          <a:prstGeom prst="rect">
            <a:avLst/>
          </a:prstGeom>
        </p:spPr>
        <p:txBody>
          <a:bodyPr wrap="square">
            <a:spAutoFit/>
          </a:bodyPr>
          <a:lstStyle/>
          <a:p>
            <a:pPr marL="342900" indent="-342900">
              <a:buFont typeface="Arial" pitchFamily="34" charset="0"/>
              <a:buChar char="•"/>
            </a:pPr>
            <a:r>
              <a:rPr lang="en-US" sz="2000" b="1" dirty="0">
                <a:effectLst>
                  <a:outerShdw blurRad="38100" dist="38100" dir="2700000" algn="tl">
                    <a:srgbClr val="000000">
                      <a:alpha val="43137"/>
                    </a:srgbClr>
                  </a:outerShdw>
                </a:effectLst>
              </a:rPr>
              <a:t>We can see that there doesn't appear to be a significant correlation between Age </a:t>
            </a:r>
            <a:r>
              <a:rPr lang="en-US" sz="2000" b="1" dirty="0" smtClean="0">
                <a:effectLst>
                  <a:outerShdw blurRad="38100" dist="38100" dir="2700000" algn="tl">
                    <a:srgbClr val="000000">
                      <a:alpha val="43137"/>
                    </a:srgbClr>
                  </a:outerShdw>
                </a:effectLst>
              </a:rPr>
              <a:t>and Daily </a:t>
            </a:r>
            <a:r>
              <a:rPr lang="en-US" sz="2000" b="1" dirty="0">
                <a:effectLst>
                  <a:outerShdw blurRad="38100" dist="38100" dir="2700000" algn="tl">
                    <a:srgbClr val="000000">
                      <a:alpha val="43137"/>
                    </a:srgbClr>
                  </a:outerShdw>
                </a:effectLst>
              </a:rPr>
              <a:t>Rate</a:t>
            </a:r>
            <a:r>
              <a:rPr lang="en-US" sz="2000" b="1" dirty="0" smtClean="0">
                <a:effectLst>
                  <a:outerShdw blurRad="38100" dist="38100" dir="2700000" algn="tl">
                    <a:srgbClr val="000000">
                      <a:alpha val="43137"/>
                    </a:srgbClr>
                  </a:outerShdw>
                </a:effectLst>
              </a:rPr>
              <a:t>.</a:t>
            </a:r>
          </a:p>
          <a:p>
            <a:pPr marL="342900" indent="-342900">
              <a:buFont typeface="Arial" pitchFamily="34" charset="0"/>
              <a:buChar char="•"/>
            </a:pPr>
            <a:r>
              <a:rPr lang="en-US" sz="2000" b="1" dirty="0" smtClean="0">
                <a:effectLst>
                  <a:outerShdw blurRad="38100" dist="38100" dir="2700000" algn="tl">
                    <a:srgbClr val="000000">
                      <a:alpha val="43137"/>
                    </a:srgbClr>
                  </a:outerShdw>
                </a:effectLst>
              </a:rPr>
              <a:t>The </a:t>
            </a:r>
            <a:r>
              <a:rPr lang="en-US" sz="2000" b="1" dirty="0">
                <a:effectLst>
                  <a:outerShdw blurRad="38100" dist="38100" dir="2700000" algn="tl">
                    <a:srgbClr val="000000">
                      <a:alpha val="43137"/>
                    </a:srgbClr>
                  </a:outerShdw>
                </a:effectLst>
              </a:rPr>
              <a:t>scatterplot appears denser around age </a:t>
            </a:r>
            <a:r>
              <a:rPr lang="en-US" sz="2000" b="1" dirty="0" smtClean="0">
                <a:effectLst>
                  <a:outerShdw blurRad="38100" dist="38100" dir="2700000" algn="tl">
                    <a:srgbClr val="000000">
                      <a:alpha val="43137"/>
                    </a:srgbClr>
                  </a:outerShdw>
                </a:effectLst>
              </a:rPr>
              <a:t>thirty.</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223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00100" y="520890"/>
            <a:ext cx="7467600" cy="369332"/>
          </a:xfrm>
          <a:prstGeom prst="rect">
            <a:avLst/>
          </a:prstGeom>
        </p:spPr>
        <p:txBody>
          <a:bodyPr wrap="square">
            <a:spAutoFit/>
          </a:bodyPr>
          <a:lstStyle/>
          <a:p>
            <a:r>
              <a:rPr lang="en-US" b="1" dirty="0" smtClean="0"/>
              <a:t>Lets see whether </a:t>
            </a:r>
            <a:r>
              <a:rPr lang="en-US" b="1" dirty="0"/>
              <a:t>there is correlation between Daily </a:t>
            </a:r>
            <a:r>
              <a:rPr lang="en-US" b="1" dirty="0" smtClean="0"/>
              <a:t>Rate and </a:t>
            </a:r>
            <a:r>
              <a:rPr lang="en-US" b="1" dirty="0"/>
              <a:t>one’s job title: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823959"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64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52" y="1438275"/>
            <a:ext cx="8397296"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4699337"/>
            <a:ext cx="7696200" cy="1015663"/>
          </a:xfrm>
          <a:prstGeom prst="rect">
            <a:avLst/>
          </a:prstGeom>
        </p:spPr>
        <p:txBody>
          <a:bodyPr wrap="square">
            <a:spAutoFit/>
          </a:bodyPr>
          <a:lstStyle/>
          <a:p>
            <a:r>
              <a:rPr lang="en-US" sz="2000" b="1" dirty="0">
                <a:effectLst>
                  <a:outerShdw blurRad="38100" dist="38100" dir="2700000" algn="tl">
                    <a:srgbClr val="000000">
                      <a:alpha val="43137"/>
                    </a:srgbClr>
                  </a:outerShdw>
                </a:effectLst>
              </a:rPr>
              <a:t>Here, we can see that there is not a significant correlation between one's Job Role </a:t>
            </a:r>
            <a:r>
              <a:rPr lang="en-US" sz="2000" b="1" dirty="0" smtClean="0">
                <a:effectLst>
                  <a:outerShdw blurRad="38100" dist="38100" dir="2700000" algn="tl">
                    <a:srgbClr val="000000">
                      <a:alpha val="43137"/>
                    </a:srgbClr>
                  </a:outerShdw>
                </a:effectLst>
              </a:rPr>
              <a:t>and one's </a:t>
            </a:r>
            <a:r>
              <a:rPr lang="en-US" sz="2000" b="1" dirty="0">
                <a:effectLst>
                  <a:outerShdw blurRad="38100" dist="38100" dir="2700000" algn="tl">
                    <a:srgbClr val="000000">
                      <a:alpha val="43137"/>
                    </a:srgbClr>
                  </a:outerShdw>
                </a:effectLst>
              </a:rPr>
              <a:t>daily rate (among employees without attrition).</a:t>
            </a:r>
          </a:p>
        </p:txBody>
      </p:sp>
    </p:spTree>
    <p:extLst>
      <p:ext uri="{BB962C8B-B14F-4D97-AF65-F5344CB8AC3E}">
        <p14:creationId xmlns:p14="http://schemas.microsoft.com/office/powerpoint/2010/main" val="326326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304800"/>
            <a:ext cx="8686800" cy="769441"/>
          </a:xfrm>
          <a:prstGeom prst="rect">
            <a:avLst/>
          </a:prstGeom>
          <a:noFill/>
        </p:spPr>
        <p:txBody>
          <a:bodyPr wrap="squar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Our Takeaway From this Project</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419100" y="1600200"/>
            <a:ext cx="8496300" cy="4247317"/>
          </a:xfrm>
          <a:prstGeom prst="rect">
            <a:avLst/>
          </a:prstGeom>
        </p:spPr>
        <p:txBody>
          <a:bodyPr wrap="square">
            <a:spAutoFit/>
          </a:bodyPr>
          <a:lstStyle/>
          <a:p>
            <a:r>
              <a:rPr lang="en-US" b="1" dirty="0">
                <a:effectLst>
                  <a:outerShdw blurRad="38100" dist="38100" dir="2700000" algn="tl">
                    <a:srgbClr val="000000">
                      <a:alpha val="43137"/>
                    </a:srgbClr>
                  </a:outerShdw>
                </a:effectLst>
              </a:rPr>
              <a:t>Our takeaway from this project that an organization like IBM can have numerous </a:t>
            </a:r>
            <a:r>
              <a:rPr lang="en-US" b="1" dirty="0" smtClean="0">
                <a:effectLst>
                  <a:outerShdw blurRad="38100" dist="38100" dir="2700000" algn="tl">
                    <a:srgbClr val="000000">
                      <a:alpha val="43137"/>
                    </a:srgbClr>
                  </a:outerShdw>
                </a:effectLst>
              </a:rPr>
              <a:t>underlying issues </a:t>
            </a:r>
            <a:r>
              <a:rPr lang="en-US" b="1" dirty="0">
                <a:effectLst>
                  <a:outerShdw blurRad="38100" dist="38100" dir="2700000" algn="tl">
                    <a:srgbClr val="000000">
                      <a:alpha val="43137"/>
                    </a:srgbClr>
                  </a:outerShdw>
                </a:effectLst>
              </a:rPr>
              <a:t>which may not become evident until they are scrutinized statistically; this task is </a:t>
            </a:r>
            <a:r>
              <a:rPr lang="en-US" b="1" dirty="0" smtClean="0">
                <a:effectLst>
                  <a:outerShdw blurRad="38100" dist="38100" dir="2700000" algn="tl">
                    <a:srgbClr val="000000">
                      <a:alpha val="43137"/>
                    </a:srgbClr>
                  </a:outerShdw>
                </a:effectLst>
              </a:rPr>
              <a:t>made much </a:t>
            </a:r>
            <a:r>
              <a:rPr lang="en-US" b="1" dirty="0">
                <a:effectLst>
                  <a:outerShdw blurRad="38100" dist="38100" dir="2700000" algn="tl">
                    <a:srgbClr val="000000">
                      <a:alpha val="43137"/>
                    </a:srgbClr>
                  </a:outerShdw>
                </a:effectLst>
              </a:rPr>
              <a:t>easier by the use of visual visualization techniques. </a:t>
            </a:r>
            <a:endParaRPr lang="en-US" b="1" dirty="0" smtClean="0">
              <a:effectLst>
                <a:outerShdw blurRad="38100" dist="38100" dir="2700000" algn="tl">
                  <a:srgbClr val="000000">
                    <a:alpha val="43137"/>
                  </a:srgbClr>
                </a:outerShdw>
              </a:effectLst>
            </a:endParaRPr>
          </a:p>
          <a:p>
            <a:pPr marL="285750" indent="-285750">
              <a:buFont typeface="Arial" pitchFamily="34" charset="0"/>
              <a:buChar char="•"/>
            </a:pPr>
            <a:r>
              <a:rPr lang="en-US" b="1" dirty="0" smtClean="0"/>
              <a:t>Even </a:t>
            </a:r>
            <a:r>
              <a:rPr lang="en-US" b="1" dirty="0"/>
              <a:t>very subtle relationships </a:t>
            </a:r>
            <a:r>
              <a:rPr lang="en-US" b="1" dirty="0" smtClean="0"/>
              <a:t>and problems </a:t>
            </a:r>
            <a:r>
              <a:rPr lang="en-US" b="1" dirty="0"/>
              <a:t>in the dataset become evident when visualized using the appropriate chart. </a:t>
            </a:r>
            <a:r>
              <a:rPr lang="en-US" b="1" dirty="0" smtClean="0"/>
              <a:t>For example</a:t>
            </a:r>
            <a:r>
              <a:rPr lang="en-US" b="1" dirty="0"/>
              <a:t>, by using a bar chart, we discovered that women employees are potentially </a:t>
            </a:r>
            <a:r>
              <a:rPr lang="en-US" b="1" dirty="0" smtClean="0"/>
              <a:t>facing marginalized </a:t>
            </a:r>
            <a:r>
              <a:rPr lang="en-US" b="1" dirty="0"/>
              <a:t>by IBM’s HR department. </a:t>
            </a:r>
            <a:endParaRPr lang="en-US" b="1" dirty="0" smtClean="0"/>
          </a:p>
          <a:p>
            <a:pPr marL="285750" indent="-285750">
              <a:buFont typeface="Arial" pitchFamily="34" charset="0"/>
              <a:buChar char="•"/>
            </a:pPr>
            <a:r>
              <a:rPr lang="en-US" b="1" dirty="0" smtClean="0"/>
              <a:t>We </a:t>
            </a:r>
            <a:r>
              <a:rPr lang="en-US" b="1" dirty="0"/>
              <a:t>discovered several factors on the part of </a:t>
            </a:r>
            <a:r>
              <a:rPr lang="en-US" b="1" dirty="0" smtClean="0"/>
              <a:t>the employer </a:t>
            </a:r>
            <a:r>
              <a:rPr lang="en-US" b="1" dirty="0"/>
              <a:t>that are contributing to a higher attrition rate among its employees</a:t>
            </a:r>
            <a:r>
              <a:rPr lang="en-US" b="1" dirty="0" smtClean="0"/>
              <a:t>.</a:t>
            </a:r>
          </a:p>
          <a:p>
            <a:pPr marL="285750" indent="-285750">
              <a:buFont typeface="Arial" pitchFamily="34" charset="0"/>
              <a:buChar char="•"/>
            </a:pPr>
            <a:r>
              <a:rPr lang="en-US" b="1" dirty="0" smtClean="0"/>
              <a:t> </a:t>
            </a:r>
            <a:r>
              <a:rPr lang="en-US" b="1" dirty="0"/>
              <a:t>Using </a:t>
            </a:r>
            <a:r>
              <a:rPr lang="en-US" b="1" dirty="0" smtClean="0"/>
              <a:t>these insights</a:t>
            </a:r>
            <a:r>
              <a:rPr lang="en-US" b="1" dirty="0"/>
              <a:t>, one can discover how these issues can be mitigated. The practice of adept </a:t>
            </a:r>
            <a:r>
              <a:rPr lang="en-US" b="1" dirty="0" smtClean="0"/>
              <a:t>statistical analysis </a:t>
            </a:r>
            <a:r>
              <a:rPr lang="en-US" b="1" dirty="0"/>
              <a:t>with the help of computational data science techniques can make any task </a:t>
            </a:r>
            <a:r>
              <a:rPr lang="en-US" b="1" dirty="0" smtClean="0"/>
              <a:t>or organization </a:t>
            </a:r>
            <a:r>
              <a:rPr lang="en-US" b="1" dirty="0"/>
              <a:t>run more efficiently. </a:t>
            </a:r>
            <a:endParaRPr lang="en-US" b="1" dirty="0" smtClean="0"/>
          </a:p>
          <a:p>
            <a:pPr marL="285750" indent="-285750">
              <a:buFont typeface="Arial" pitchFamily="34" charset="0"/>
              <a:buChar char="•"/>
            </a:pPr>
            <a:r>
              <a:rPr lang="en-US" b="1" dirty="0" smtClean="0"/>
              <a:t>Through </a:t>
            </a:r>
            <a:r>
              <a:rPr lang="en-US" b="1" dirty="0"/>
              <a:t>this assignment, we practiced our python skills </a:t>
            </a:r>
            <a:r>
              <a:rPr lang="en-US" b="1" dirty="0" smtClean="0"/>
              <a:t>along with </a:t>
            </a:r>
            <a:r>
              <a:rPr lang="en-US" b="1" dirty="0"/>
              <a:t>the </a:t>
            </a:r>
            <a:r>
              <a:rPr lang="en-US" b="1" dirty="0" smtClean="0"/>
              <a:t>Pandas, </a:t>
            </a:r>
            <a:r>
              <a:rPr lang="en-US" b="1" dirty="0" err="1" smtClean="0"/>
              <a:t>Seaborn</a:t>
            </a:r>
            <a:r>
              <a:rPr lang="en-US" b="1" dirty="0" smtClean="0"/>
              <a:t> and </a:t>
            </a:r>
            <a:r>
              <a:rPr lang="en-US" b="1" dirty="0" err="1" smtClean="0"/>
              <a:t>matplotlib</a:t>
            </a:r>
            <a:r>
              <a:rPr lang="en-US" b="1" dirty="0" smtClean="0"/>
              <a:t> library</a:t>
            </a:r>
            <a:r>
              <a:rPr lang="en-US" b="1" dirty="0"/>
              <a:t>, and most of all; we gained a newfound appreciation for the field of </a:t>
            </a:r>
            <a:r>
              <a:rPr lang="en-US" b="1" dirty="0" smtClean="0"/>
              <a:t>data science</a:t>
            </a:r>
            <a:r>
              <a:rPr lang="en-US" b="1" dirty="0"/>
              <a:t>.</a:t>
            </a:r>
          </a:p>
        </p:txBody>
      </p:sp>
    </p:spTree>
    <p:extLst>
      <p:ext uri="{BB962C8B-B14F-4D97-AF65-F5344CB8AC3E}">
        <p14:creationId xmlns:p14="http://schemas.microsoft.com/office/powerpoint/2010/main" val="3141806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56" b="71014" l="8734" r="95197"/>
                    </a14:imgEffect>
                  </a14:imgLayer>
                </a14:imgProps>
              </a:ext>
              <a:ext uri="{28A0092B-C50C-407E-A947-70E740481C1C}">
                <a14:useLocalDpi xmlns:a14="http://schemas.microsoft.com/office/drawing/2010/main" val="0"/>
              </a:ext>
            </a:extLst>
          </a:blip>
          <a:srcRect/>
          <a:stretch>
            <a:fillRect/>
          </a:stretch>
        </p:blipFill>
        <p:spPr bwMode="auto">
          <a:xfrm>
            <a:off x="1114723" y="2342866"/>
            <a:ext cx="7114877" cy="131473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202242"/>
            <a:ext cx="4495801" cy="357955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202242"/>
            <a:ext cx="4859923" cy="36315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9113"/>
            <a:ext cx="3962400" cy="260570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Chandan\Desktop\a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48" y="9113"/>
            <a:ext cx="5486400" cy="26578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2434019"/>
            <a:ext cx="2008497" cy="101731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2362200"/>
            <a:ext cx="1371600" cy="108912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24088" y="5905196"/>
            <a:ext cx="4048224" cy="923330"/>
          </a:xfrm>
          <a:prstGeom prst="rect">
            <a:avLst/>
          </a:prstGeom>
          <a:noFill/>
        </p:spPr>
        <p:txBody>
          <a:bodyPr wrap="none" lIns="91440" tIns="45720" rIns="91440" bIns="45720">
            <a:spAutoFit/>
          </a:bodyPr>
          <a:lstStyle/>
          <a:p>
            <a:pPr algn="ctr"/>
            <a:r>
              <a:rPr lang="en-US" sz="5400" b="1" cap="none" spc="0" dirty="0" smtClean="0">
                <a:ln w="1905"/>
                <a:effectLst>
                  <a:innerShdw blurRad="69850" dist="43180" dir="5400000">
                    <a:srgbClr val="000000">
                      <a:alpha val="65000"/>
                    </a:srgbClr>
                  </a:innerShdw>
                </a:effectLst>
              </a:rPr>
              <a:t>Thank </a:t>
            </a:r>
            <a:r>
              <a:rPr lang="en-US" sz="5400" b="1" cap="none" spc="0" dirty="0" smtClean="0">
                <a:ln w="1905"/>
                <a:effectLst>
                  <a:innerShdw blurRad="69850" dist="43180" dir="5400000">
                    <a:srgbClr val="000000">
                      <a:alpha val="65000"/>
                    </a:srgbClr>
                  </a:innerShdw>
                </a:effectLst>
              </a:rPr>
              <a:t>You </a:t>
            </a:r>
            <a:r>
              <a:rPr lang="en-US" sz="5400" b="1" cap="none" spc="0" dirty="0" smtClean="0">
                <a:ln w="1905"/>
                <a:effectLst>
                  <a:innerShdw blurRad="69850" dist="43180" dir="5400000">
                    <a:srgbClr val="000000">
                      <a:alpha val="65000"/>
                    </a:srgbClr>
                  </a:innerShdw>
                </a:effectLst>
                <a:sym typeface="Wingdings" pitchFamily="2" charset="2"/>
              </a:rPr>
              <a:t></a:t>
            </a:r>
            <a:r>
              <a:rPr lang="en-US" sz="5400" b="1" cap="none" spc="0" dirty="0" smtClean="0">
                <a:ln w="1905"/>
                <a:effectLst>
                  <a:innerShdw blurRad="69850" dist="43180" dir="5400000">
                    <a:srgbClr val="000000">
                      <a:alpha val="65000"/>
                    </a:srgbClr>
                  </a:innerShdw>
                </a:effectLst>
              </a:rPr>
              <a:t> </a:t>
            </a:r>
            <a:endParaRPr lang="en-US" sz="5400" b="1" cap="none" spc="0" dirty="0" smtClean="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418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1" y="708819"/>
            <a:ext cx="8610600" cy="5440363"/>
          </a:xfrm>
        </p:spPr>
        <p:txBody>
          <a:bodyPr>
            <a:noAutofit/>
          </a:bodyPr>
          <a:lstStyle/>
          <a:p>
            <a:r>
              <a:rPr lang="en-US" sz="2700" dirty="0" smtClean="0"/>
              <a:t>In order to carry out our goals, we relied on various data visualization techniques such that we could discern the relationships different employee characteristics have with attrition and productivity rates.</a:t>
            </a:r>
          </a:p>
          <a:p>
            <a:r>
              <a:rPr lang="en-US" sz="2700" dirty="0" smtClean="0"/>
              <a:t>For instance, we used box plots to find that job requirements such as business travel and overtime significantly increase the risk of attrition, and that women are more sensitive than men to these requirements, leading to an increased risk of attrition.</a:t>
            </a:r>
          </a:p>
          <a:p>
            <a:r>
              <a:rPr lang="en-US" sz="2700" dirty="0" smtClean="0"/>
              <a:t>By the end we try obtain suggestions on how to reduce these friction points among the workplace to decrease attrition and increase productivity.</a:t>
            </a:r>
            <a:endParaRPr lang="en-US" sz="2700" dirty="0"/>
          </a:p>
        </p:txBody>
      </p:sp>
    </p:spTree>
    <p:extLst>
      <p:ext uri="{BB962C8B-B14F-4D97-AF65-F5344CB8AC3E}">
        <p14:creationId xmlns:p14="http://schemas.microsoft.com/office/powerpoint/2010/main" val="855688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524000"/>
            <a:ext cx="8686802" cy="5257800"/>
          </a:xfrm>
        </p:spPr>
        <p:txBody>
          <a:bodyPr>
            <a:noAutofit/>
          </a:bodyPr>
          <a:lstStyle/>
          <a:p>
            <a:r>
              <a:rPr lang="en-US" sz="2800" dirty="0" smtClean="0"/>
              <a:t>Our data set was collected from </a:t>
            </a:r>
            <a:r>
              <a:rPr lang="en-US" sz="2800" dirty="0" err="1" smtClean="0"/>
              <a:t>Kaggle</a:t>
            </a:r>
            <a:r>
              <a:rPr lang="en-US" sz="2800" dirty="0" smtClean="0"/>
              <a:t>, and it is information about IBM employees collected and compiled from its human resources department.</a:t>
            </a:r>
          </a:p>
          <a:p>
            <a:r>
              <a:rPr lang="en-US" sz="2800" dirty="0" smtClean="0"/>
              <a:t> It is a fairly large dataset, 1471 rows and 31 columns.</a:t>
            </a:r>
          </a:p>
          <a:p>
            <a:r>
              <a:rPr lang="en-US" sz="2800" dirty="0" smtClean="0"/>
              <a:t> Each row corresponds with one IBM employee, and each column in our</a:t>
            </a:r>
            <a:r>
              <a:rPr lang="en-US" sz="2800" dirty="0"/>
              <a:t> </a:t>
            </a:r>
            <a:r>
              <a:rPr lang="en-US" sz="2800" dirty="0" smtClean="0"/>
              <a:t>spreadsheet characterizes the given employee in some way.</a:t>
            </a:r>
          </a:p>
          <a:p>
            <a:r>
              <a:rPr lang="en-US" sz="2800" dirty="0" smtClean="0"/>
              <a:t> Importantly, this our Data Set includes both current employees, and employees who have already undergone attrition.</a:t>
            </a:r>
            <a:endParaRPr lang="en-US" sz="2800" dirty="0"/>
          </a:p>
        </p:txBody>
      </p:sp>
      <p:sp>
        <p:nvSpPr>
          <p:cNvPr id="6" name="Rectangle 5"/>
          <p:cNvSpPr/>
          <p:nvPr/>
        </p:nvSpPr>
        <p:spPr>
          <a:xfrm>
            <a:off x="738253" y="433626"/>
            <a:ext cx="5167825" cy="861774"/>
          </a:xfrm>
          <a:prstGeom prst="rect">
            <a:avLst/>
          </a:prstGeom>
          <a:noFill/>
        </p:spPr>
        <p:txBody>
          <a:bodyPr wrap="none" lIns="91440" tIns="45720" rIns="91440" bIns="45720">
            <a:spAutoFit/>
          </a:bodyPr>
          <a:lstStyle/>
          <a:p>
            <a:pPr algn="ctr"/>
            <a:r>
              <a:rPr lang="en-US" sz="50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About Our Dataset</a:t>
            </a:r>
            <a:endParaRPr lang="en-US" sz="50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240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52400" y="1524000"/>
            <a:ext cx="8763000" cy="4525963"/>
          </a:xfrm>
        </p:spPr>
        <p:txBody>
          <a:bodyPr>
            <a:noAutofit/>
          </a:bodyPr>
          <a:lstStyle/>
          <a:p>
            <a:r>
              <a:rPr lang="en-US" sz="2800" dirty="0" smtClean="0"/>
              <a:t>Our data is already relatively clean, so our data cleaning only consists of removing extraneous columns, relabeling the values of certain columns, and removing outliers.</a:t>
            </a:r>
          </a:p>
          <a:p>
            <a:r>
              <a:rPr lang="en-US" sz="2800" dirty="0" smtClean="0"/>
              <a:t> A cursory look at our </a:t>
            </a:r>
            <a:r>
              <a:rPr lang="en-US" sz="2800" dirty="0" err="1" smtClean="0"/>
              <a:t>dataframe</a:t>
            </a:r>
            <a:r>
              <a:rPr lang="en-US" sz="2800" dirty="0" smtClean="0"/>
              <a:t> reveals that all the cells in column Over18 have the value ‘Y’, all the cells in column </a:t>
            </a:r>
            <a:r>
              <a:rPr lang="en-US" sz="2800" dirty="0" err="1" smtClean="0"/>
              <a:t>EmployeeCount</a:t>
            </a:r>
            <a:r>
              <a:rPr lang="en-US" sz="2800" dirty="0" smtClean="0"/>
              <a:t> have a value of ‘1’, all the cells in columns </a:t>
            </a:r>
            <a:r>
              <a:rPr lang="en-US" sz="2800" dirty="0" err="1" smtClean="0"/>
              <a:t>StandardHours</a:t>
            </a:r>
            <a:r>
              <a:rPr lang="en-US" sz="2800" dirty="0" smtClean="0"/>
              <a:t> have a value of ‘80’, and that the column </a:t>
            </a:r>
            <a:r>
              <a:rPr lang="en-US" sz="2800" dirty="0" err="1" smtClean="0"/>
              <a:t>EmployeeNumber</a:t>
            </a:r>
            <a:r>
              <a:rPr lang="en-US" sz="2800" dirty="0" smtClean="0"/>
              <a:t> contains arbitrary numbers in ascending order.</a:t>
            </a:r>
            <a:endParaRPr lang="en-US" sz="2800" dirty="0"/>
          </a:p>
        </p:txBody>
      </p:sp>
      <p:sp>
        <p:nvSpPr>
          <p:cNvPr id="5" name="Rectangle 4"/>
          <p:cNvSpPr/>
          <p:nvPr/>
        </p:nvSpPr>
        <p:spPr>
          <a:xfrm>
            <a:off x="525157" y="304800"/>
            <a:ext cx="7628243"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Processing(Data Cleaning)</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10721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500" y="685800"/>
            <a:ext cx="8686800" cy="5693866"/>
          </a:xfrm>
          <a:prstGeom prst="rect">
            <a:avLst/>
          </a:prstGeom>
        </p:spPr>
        <p:txBody>
          <a:bodyPr wrap="square">
            <a:spAutoFit/>
          </a:bodyPr>
          <a:lstStyle/>
          <a:p>
            <a:pPr marL="285750" indent="-285750">
              <a:buFont typeface="Arial" pitchFamily="34" charset="0"/>
              <a:buChar char="•"/>
            </a:pPr>
            <a:r>
              <a:rPr lang="en-US" sz="2500" dirty="0" smtClean="0"/>
              <a:t>Our next step is to </a:t>
            </a:r>
            <a:r>
              <a:rPr lang="en-US" sz="2500" dirty="0" err="1" smtClean="0"/>
              <a:t>relabel</a:t>
            </a:r>
            <a:r>
              <a:rPr lang="en-US" sz="2500" dirty="0" smtClean="0"/>
              <a:t> the values for certain columns.</a:t>
            </a:r>
          </a:p>
          <a:p>
            <a:pPr marL="285750" indent="-285750">
              <a:buFont typeface="Arial" pitchFamily="34" charset="0"/>
              <a:buChar char="•"/>
            </a:pPr>
            <a:r>
              <a:rPr lang="en-US" sz="2500" dirty="0" smtClean="0"/>
              <a:t>Some columns, such as Education are labeled numerically. This is not ideal as it makes the </a:t>
            </a:r>
            <a:r>
              <a:rPr lang="en-US" sz="2500" dirty="0" err="1" smtClean="0"/>
              <a:t>dataframe</a:t>
            </a:r>
            <a:r>
              <a:rPr lang="en-US" sz="2500" dirty="0" smtClean="0"/>
              <a:t> unreadable. </a:t>
            </a:r>
          </a:p>
          <a:p>
            <a:pPr marL="285750" indent="-285750">
              <a:buFont typeface="Arial" pitchFamily="34" charset="0"/>
              <a:buChar char="•"/>
            </a:pPr>
            <a:r>
              <a:rPr lang="en-US" sz="2500" dirty="0" smtClean="0"/>
              <a:t>We </a:t>
            </a:r>
            <a:r>
              <a:rPr lang="en-US" sz="2500" dirty="0" err="1" smtClean="0"/>
              <a:t>relabel</a:t>
            </a:r>
            <a:r>
              <a:rPr lang="en-US" sz="2500" dirty="0" smtClean="0"/>
              <a:t> these numerical values with High School, Diploma, Bachelors, Masters, and Doctorate. We obtained these label values from </a:t>
            </a:r>
            <a:r>
              <a:rPr lang="en-US" sz="2500" dirty="0" err="1" smtClean="0"/>
              <a:t>Kaggle</a:t>
            </a:r>
            <a:r>
              <a:rPr lang="en-US" sz="2500" dirty="0" smtClean="0"/>
              <a:t>.</a:t>
            </a:r>
          </a:p>
          <a:p>
            <a:pPr marL="285750" indent="-285750">
              <a:buFont typeface="Arial" pitchFamily="34" charset="0"/>
              <a:buChar char="•"/>
            </a:pPr>
            <a:r>
              <a:rPr lang="en-US" sz="2500" dirty="0" smtClean="0"/>
              <a:t>Finally we remove outliers from our </a:t>
            </a:r>
            <a:r>
              <a:rPr lang="en-US" sz="2500" dirty="0" err="1" smtClean="0"/>
              <a:t>dataframe</a:t>
            </a:r>
            <a:r>
              <a:rPr lang="en-US" sz="2500" dirty="0" smtClean="0"/>
              <a:t>. One common definition of outlier is a value which is 1.5 times the inter quartile range above or below the first and third quarter of the data</a:t>
            </a:r>
          </a:p>
          <a:p>
            <a:pPr marL="285750" indent="-285750">
              <a:buFont typeface="Arial" pitchFamily="34" charset="0"/>
              <a:buChar char="•"/>
            </a:pPr>
            <a:r>
              <a:rPr lang="en-US" sz="2500" dirty="0" smtClean="0"/>
              <a:t> We used this definition of outlier and a python script to remove outliers from out </a:t>
            </a:r>
            <a:r>
              <a:rPr lang="en-US" sz="2500" dirty="0" err="1" smtClean="0"/>
              <a:t>dataframe</a:t>
            </a:r>
            <a:r>
              <a:rPr lang="en-US" sz="2500" dirty="0" smtClean="0"/>
              <a:t>.</a:t>
            </a:r>
          </a:p>
          <a:p>
            <a:pPr marL="285750" indent="-285750">
              <a:buFont typeface="Arial" pitchFamily="34" charset="0"/>
              <a:buChar char="•"/>
            </a:pPr>
            <a:r>
              <a:rPr lang="en-US" sz="2500" dirty="0" smtClean="0"/>
              <a:t> We replaced each outlier with the median of the corresponding column.</a:t>
            </a:r>
            <a:endParaRPr lang="en-US" sz="2500" dirty="0"/>
          </a:p>
        </p:txBody>
      </p:sp>
    </p:spTree>
    <p:extLst>
      <p:ext uri="{BB962C8B-B14F-4D97-AF65-F5344CB8AC3E}">
        <p14:creationId xmlns:p14="http://schemas.microsoft.com/office/powerpoint/2010/main" val="2967207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119"/>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1295401"/>
            <a:ext cx="8229600" cy="1371599"/>
          </a:xfrm>
        </p:spPr>
        <p:txBody>
          <a:bodyPr>
            <a:normAutofit lnSpcReduction="10000"/>
          </a:bodyPr>
          <a:lstStyle/>
          <a:p>
            <a:r>
              <a:rPr lang="en-US" sz="2800" dirty="0" smtClean="0"/>
              <a:t>Here, we will use data visualization techniques to form insights about IBM employees with regard to demographics, attrition, and productivity.</a:t>
            </a:r>
          </a:p>
        </p:txBody>
      </p:sp>
      <p:sp>
        <p:nvSpPr>
          <p:cNvPr id="5" name="Rectangle 4"/>
          <p:cNvSpPr/>
          <p:nvPr/>
        </p:nvSpPr>
        <p:spPr>
          <a:xfrm>
            <a:off x="533400" y="295870"/>
            <a:ext cx="601068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Exploratory Analysis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2" descr="C:\Users\Chandan\Desktop\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599"/>
            <a:ext cx="5486400" cy="2657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1000" y="5257800"/>
            <a:ext cx="7924800" cy="830997"/>
          </a:xfrm>
          <a:prstGeom prst="rect">
            <a:avLst/>
          </a:prstGeom>
        </p:spPr>
        <p:txBody>
          <a:bodyPr wrap="square">
            <a:spAutoFit/>
          </a:bodyPr>
          <a:lstStyle/>
          <a:p>
            <a:pPr marL="285750" indent="-285750">
              <a:buFont typeface="Arial" pitchFamily="34" charset="0"/>
              <a:buChar char="•"/>
            </a:pPr>
            <a:r>
              <a:rPr lang="en-US" sz="2400" dirty="0" smtClean="0"/>
              <a:t>This </a:t>
            </a:r>
            <a:r>
              <a:rPr lang="en-US" sz="2400" dirty="0"/>
              <a:t>graphs shows us the count of Male and Female Employees</a:t>
            </a:r>
          </a:p>
        </p:txBody>
      </p:sp>
    </p:spTree>
    <p:extLst>
      <p:ext uri="{BB962C8B-B14F-4D97-AF65-F5344CB8AC3E}">
        <p14:creationId xmlns:p14="http://schemas.microsoft.com/office/powerpoint/2010/main" val="296720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373"/>
            <a:ext cx="922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6237"/>
            <a:ext cx="6705600" cy="396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4373940"/>
            <a:ext cx="8305800" cy="1569660"/>
          </a:xfrm>
          <a:prstGeom prst="rect">
            <a:avLst/>
          </a:prstGeom>
        </p:spPr>
        <p:txBody>
          <a:bodyPr wrap="square">
            <a:spAutoFit/>
          </a:bodyPr>
          <a:lstStyle/>
          <a:p>
            <a:pPr marL="342900" indent="-342900">
              <a:buFont typeface="Arial" pitchFamily="34" charset="0"/>
              <a:buChar char="•"/>
            </a:pPr>
            <a:r>
              <a:rPr lang="en-US" sz="2400" dirty="0" smtClean="0"/>
              <a:t>The above histogram comes out to be almost a </a:t>
            </a:r>
            <a:r>
              <a:rPr lang="en-US" sz="2400" dirty="0" err="1" smtClean="0"/>
              <a:t>unimodal</a:t>
            </a:r>
            <a:r>
              <a:rPr lang="en-US" sz="2400" dirty="0" smtClean="0"/>
              <a:t> Normal curve, although it is slightly skewed to the right.</a:t>
            </a:r>
          </a:p>
          <a:p>
            <a:pPr marL="342900" indent="-342900">
              <a:buFont typeface="Arial" pitchFamily="34" charset="0"/>
              <a:buChar char="•"/>
            </a:pPr>
            <a:r>
              <a:rPr lang="en-US" sz="2400" dirty="0" smtClean="0"/>
              <a:t>We see that a large number of employees fall under the age group of 30 to 45.</a:t>
            </a:r>
            <a:endParaRPr lang="en-US" sz="2400" dirty="0"/>
          </a:p>
        </p:txBody>
      </p:sp>
    </p:spTree>
    <p:extLst>
      <p:ext uri="{BB962C8B-B14F-4D97-AF65-F5344CB8AC3E}">
        <p14:creationId xmlns:p14="http://schemas.microsoft.com/office/powerpoint/2010/main" val="2967207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background for p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2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533401"/>
            <a:ext cx="8458200" cy="1600199"/>
          </a:xfrm>
        </p:spPr>
        <p:txBody>
          <a:bodyPr>
            <a:normAutofit lnSpcReduction="10000"/>
          </a:bodyPr>
          <a:lstStyle/>
          <a:p>
            <a:r>
              <a:rPr lang="en-US" sz="2000" dirty="0" smtClean="0"/>
              <a:t>Next, we will dive into attrition, discovering what causes it and how it can be </a:t>
            </a:r>
            <a:r>
              <a:rPr lang="en-US" sz="2000" dirty="0" err="1" smtClean="0"/>
              <a:t>prevented.Even</a:t>
            </a:r>
            <a:r>
              <a:rPr lang="en-US" sz="2000" dirty="0" smtClean="0"/>
              <a:t> though the number of employees with Attrition is relatively small compared to those without attrition, 16.12% of employees cannot be neglected as employee attrition is a loss to company, in both monetary and non-monetary terms.</a:t>
            </a:r>
            <a:endParaRPr lang="en-US" sz="2000" dirty="0"/>
          </a:p>
        </p:txBody>
      </p:sp>
      <p:sp>
        <p:nvSpPr>
          <p:cNvPr id="5" name="Rectangle 4"/>
          <p:cNvSpPr/>
          <p:nvPr/>
        </p:nvSpPr>
        <p:spPr>
          <a:xfrm>
            <a:off x="4724400" y="2181761"/>
            <a:ext cx="4114800" cy="1323439"/>
          </a:xfrm>
          <a:prstGeom prst="rect">
            <a:avLst/>
          </a:prstGeom>
        </p:spPr>
        <p:txBody>
          <a:bodyPr wrap="square">
            <a:spAutoFit/>
          </a:bodyPr>
          <a:lstStyle/>
          <a:p>
            <a:pPr marL="342900" indent="-342900">
              <a:buFont typeface="Arial" pitchFamily="34" charset="0"/>
              <a:buChar char="•"/>
            </a:pPr>
            <a:r>
              <a:rPr lang="en-US" sz="2000" dirty="0"/>
              <a:t>A clear insight from the </a:t>
            </a:r>
            <a:r>
              <a:rPr lang="en-US" sz="2000" dirty="0" smtClean="0"/>
              <a:t>this plot </a:t>
            </a:r>
            <a:r>
              <a:rPr lang="en-US" sz="2000" dirty="0"/>
              <a:t>is that</a:t>
            </a:r>
            <a:r>
              <a:rPr lang="en-US" sz="2000" b="1" dirty="0"/>
              <a:t> </a:t>
            </a:r>
            <a:r>
              <a:rPr lang="en-US" sz="2000" b="1" dirty="0" err="1"/>
              <a:t>attrited</a:t>
            </a:r>
            <a:r>
              <a:rPr lang="en-US" sz="2000" b="1" dirty="0"/>
              <a:t> employees are slightly younger than non-</a:t>
            </a:r>
            <a:r>
              <a:rPr lang="en-US" sz="2000" b="1" dirty="0" err="1"/>
              <a:t>attrited</a:t>
            </a:r>
            <a:r>
              <a:rPr lang="en-US" sz="2000" b="1" dirty="0"/>
              <a:t> employee</a:t>
            </a:r>
            <a:endParaRPr lang="en-US" sz="20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4457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24400" y="4086761"/>
            <a:ext cx="4038600" cy="1323439"/>
          </a:xfrm>
          <a:prstGeom prst="rect">
            <a:avLst/>
          </a:prstGeom>
        </p:spPr>
        <p:txBody>
          <a:bodyPr wrap="square">
            <a:spAutoFit/>
          </a:bodyPr>
          <a:lstStyle/>
          <a:p>
            <a:pPr marL="342900" indent="-342900">
              <a:buFont typeface="Arial" pitchFamily="34" charset="0"/>
              <a:buChar char="•"/>
            </a:pPr>
            <a:r>
              <a:rPr lang="en-US" sz="2000" dirty="0" smtClean="0"/>
              <a:t>There does not appear to be significant </a:t>
            </a:r>
            <a:r>
              <a:rPr lang="en-US" sz="2000" b="1" dirty="0" smtClean="0"/>
              <a:t>correlation between gender and attrition based on Age.</a:t>
            </a:r>
            <a:endParaRPr lang="en-US" sz="2000" b="1" dirty="0"/>
          </a:p>
        </p:txBody>
      </p:sp>
    </p:spTree>
    <p:extLst>
      <p:ext uri="{BB962C8B-B14F-4D97-AF65-F5344CB8AC3E}">
        <p14:creationId xmlns:p14="http://schemas.microsoft.com/office/powerpoint/2010/main" val="2967207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1565</Words>
  <Application>Microsoft Office PowerPoint</Application>
  <PresentationFormat>On-screen Show (4:3)</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31</cp:revision>
  <dcterms:created xsi:type="dcterms:W3CDTF">2018-09-30T10:35:06Z</dcterms:created>
  <dcterms:modified xsi:type="dcterms:W3CDTF">2018-09-30T19:31:20Z</dcterms:modified>
</cp:coreProperties>
</file>