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d56c073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d56c073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bd56c073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bd56c073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bd56c073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bd56c073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bd56c073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bd56c073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bd56c073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d56c073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d56c073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d56c073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d56c073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d56c073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bd56c073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d56c073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bd56c073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d56c073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bd56c073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d56c073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bd56c07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bd56c07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bd56c073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d56c073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bd56c073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d56c073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bd56c073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bd56c073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bd56c073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bd56c073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bd56c073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bd56c073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bd56c073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d56c073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bd56c073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d56c073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d56c073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d56c073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d56c073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d56c073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d56c073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d56c07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d56c073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d56c073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bd56c073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d56c073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d56c07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d56c07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Data Science</a:t>
            </a:r>
            <a:endParaRPr/>
          </a:p>
        </p:txBody>
      </p:sp>
      <p:sp>
        <p:nvSpPr>
          <p:cNvPr id="87" name="Google Shape;87;p13"/>
          <p:cNvSpPr txBox="1"/>
          <p:nvPr>
            <p:ph idx="1" type="subTitle"/>
          </p:nvPr>
        </p:nvSpPr>
        <p:spPr>
          <a:xfrm>
            <a:off x="729625" y="3172900"/>
            <a:ext cx="76881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Extensive visualisation on Employee attrition dataset from kaggle using Python and libraries and finding useful insights.</a:t>
            </a:r>
            <a:endParaRPr/>
          </a:p>
        </p:txBody>
      </p:sp>
      <p:sp>
        <p:nvSpPr>
          <p:cNvPr id="88" name="Google Shape;88;p13"/>
          <p:cNvSpPr txBox="1"/>
          <p:nvPr/>
        </p:nvSpPr>
        <p:spPr>
          <a:xfrm>
            <a:off x="5531475" y="4245600"/>
            <a:ext cx="32037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Name : Chandan N Bhat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Email  : chandanbhat9799@gmail.com</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7650" y="1294525"/>
            <a:ext cx="8333700" cy="149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Let's get a sense of how prevalent traveling is among IBM employees.</a:t>
            </a:r>
            <a:endParaRPr/>
          </a:p>
          <a:p>
            <a:pPr indent="-311150" lvl="0" marL="457200" rtl="0" algn="l">
              <a:spcBef>
                <a:spcPts val="0"/>
              </a:spcBef>
              <a:spcAft>
                <a:spcPts val="0"/>
              </a:spcAft>
              <a:buSzPts val="1300"/>
              <a:buChar char="❖"/>
            </a:pPr>
            <a:r>
              <a:rPr lang="en"/>
              <a:t>First of all, we can clearly observe that there is a d</a:t>
            </a:r>
            <a:r>
              <a:rPr b="1" lang="en"/>
              <a:t>irect correlation between the frequency of an employee's business travel, and his/her chances of attrition. Frequent business travel has a strong correlation with attrition.</a:t>
            </a:r>
            <a:r>
              <a:rPr lang="en"/>
              <a:t>(Pie-Chart)</a:t>
            </a:r>
            <a:endParaRPr/>
          </a:p>
          <a:p>
            <a:pPr indent="-311150" lvl="0" marL="457200" rtl="0" algn="l">
              <a:spcBef>
                <a:spcPts val="0"/>
              </a:spcBef>
              <a:spcAft>
                <a:spcPts val="0"/>
              </a:spcAft>
              <a:buSzPts val="1300"/>
              <a:buChar char="❖"/>
            </a:pPr>
            <a:r>
              <a:rPr b="1" lang="en"/>
              <a:t>Women are more sensitive to travel than men</a:t>
            </a:r>
            <a:r>
              <a:rPr lang="en"/>
              <a:t>. This may be due to reasons such as personal responsibilities.</a:t>
            </a:r>
            <a:endParaRPr/>
          </a:p>
        </p:txBody>
      </p:sp>
      <p:pic>
        <p:nvPicPr>
          <p:cNvPr id="141" name="Google Shape;141;p22"/>
          <p:cNvPicPr preferRelativeResize="0"/>
          <p:nvPr/>
        </p:nvPicPr>
        <p:blipFill>
          <a:blip r:embed="rId3">
            <a:alphaModFix/>
          </a:blip>
          <a:stretch>
            <a:fillRect/>
          </a:stretch>
        </p:blipFill>
        <p:spPr>
          <a:xfrm>
            <a:off x="1755959" y="2786425"/>
            <a:ext cx="2967141" cy="2357075"/>
          </a:xfrm>
          <a:prstGeom prst="rect">
            <a:avLst/>
          </a:prstGeom>
          <a:noFill/>
          <a:ln>
            <a:noFill/>
          </a:ln>
        </p:spPr>
      </p:pic>
      <p:pic>
        <p:nvPicPr>
          <p:cNvPr id="142" name="Google Shape;142;p22"/>
          <p:cNvPicPr preferRelativeResize="0"/>
          <p:nvPr/>
        </p:nvPicPr>
        <p:blipFill>
          <a:blip r:embed="rId4">
            <a:alphaModFix/>
          </a:blip>
          <a:stretch>
            <a:fillRect/>
          </a:stretch>
        </p:blipFill>
        <p:spPr>
          <a:xfrm>
            <a:off x="4912250" y="2571750"/>
            <a:ext cx="2621206"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9450" y="1316875"/>
            <a:ext cx="8228700" cy="125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Next, we compare how monthly income correlates with attrition in the case of men and women.</a:t>
            </a:r>
            <a:endParaRPr/>
          </a:p>
          <a:p>
            <a:pPr indent="-311150" lvl="0" marL="457200" rtl="0" algn="l">
              <a:spcBef>
                <a:spcPts val="0"/>
              </a:spcBef>
              <a:spcAft>
                <a:spcPts val="0"/>
              </a:spcAft>
              <a:buSzPts val="1300"/>
              <a:buChar char="❖"/>
            </a:pPr>
            <a:r>
              <a:rPr b="1" lang="en"/>
              <a:t>This is a significant correlation between income and attrition.</a:t>
            </a:r>
            <a:endParaRPr b="1"/>
          </a:p>
          <a:p>
            <a:pPr indent="-311150" lvl="0" marL="457200" rtl="0" algn="l">
              <a:spcBef>
                <a:spcPts val="0"/>
              </a:spcBef>
              <a:spcAft>
                <a:spcPts val="0"/>
              </a:spcAft>
              <a:buSzPts val="1300"/>
              <a:buChar char="❖"/>
            </a:pPr>
            <a:r>
              <a:rPr b="1" lang="en"/>
              <a:t>This is not surprising, as unsatisfactory pay is one of the main reasons one would expect to cause attrition among employees</a:t>
            </a:r>
            <a:r>
              <a:rPr lang="en"/>
              <a:t>.</a:t>
            </a:r>
            <a:endParaRPr/>
          </a:p>
          <a:p>
            <a:pPr indent="-311150" lvl="0" marL="457200" rtl="0" algn="l">
              <a:spcBef>
                <a:spcPts val="0"/>
              </a:spcBef>
              <a:spcAft>
                <a:spcPts val="0"/>
              </a:spcAft>
              <a:buSzPts val="1300"/>
              <a:buChar char="❖"/>
            </a:pPr>
            <a:r>
              <a:rPr b="1" lang="en"/>
              <a:t>Men are potentially more sensitive to their monthly income than male employees.</a:t>
            </a:r>
            <a:endParaRPr b="1"/>
          </a:p>
        </p:txBody>
      </p:sp>
      <p:pic>
        <p:nvPicPr>
          <p:cNvPr id="148" name="Google Shape;148;p23"/>
          <p:cNvPicPr preferRelativeResize="0"/>
          <p:nvPr/>
        </p:nvPicPr>
        <p:blipFill>
          <a:blip r:embed="rId3">
            <a:alphaModFix/>
          </a:blip>
          <a:stretch>
            <a:fillRect/>
          </a:stretch>
        </p:blipFill>
        <p:spPr>
          <a:xfrm>
            <a:off x="2584597" y="2571775"/>
            <a:ext cx="3962252" cy="25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729450" y="1316875"/>
            <a:ext cx="7688700" cy="151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Next, we will analyze the three different departments at IBM and gain some insights on their respective employees’ attrition.</a:t>
            </a:r>
            <a:endParaRPr/>
          </a:p>
          <a:p>
            <a:pPr indent="-311150" lvl="0" marL="457200" rtl="0" algn="l">
              <a:spcBef>
                <a:spcPts val="0"/>
              </a:spcBef>
              <a:spcAft>
                <a:spcPts val="0"/>
              </a:spcAft>
              <a:buSzPts val="1300"/>
              <a:buChar char="❖"/>
            </a:pPr>
            <a:r>
              <a:rPr lang="en"/>
              <a:t>As we can see in the bar chart,</a:t>
            </a:r>
            <a:r>
              <a:rPr b="1" lang="en"/>
              <a:t> R&amp;D is by far the largest department, with well over half the company in it.</a:t>
            </a:r>
            <a:endParaRPr b="1"/>
          </a:p>
          <a:p>
            <a:pPr indent="-311150" lvl="0" marL="457200" rtl="0" algn="l">
              <a:spcBef>
                <a:spcPts val="0"/>
              </a:spcBef>
              <a:spcAft>
                <a:spcPts val="0"/>
              </a:spcAft>
              <a:buSzPts val="1300"/>
              <a:buChar char="❖"/>
            </a:pPr>
            <a:r>
              <a:rPr lang="en"/>
              <a:t>The box plot  shows that</a:t>
            </a:r>
            <a:r>
              <a:rPr b="1" lang="en"/>
              <a:t> employees with attrition earn significantly less money than those who stay with the company.</a:t>
            </a:r>
            <a:endParaRPr b="1"/>
          </a:p>
        </p:txBody>
      </p:sp>
      <p:pic>
        <p:nvPicPr>
          <p:cNvPr id="154" name="Google Shape;154;p24"/>
          <p:cNvPicPr preferRelativeResize="0"/>
          <p:nvPr/>
        </p:nvPicPr>
        <p:blipFill>
          <a:blip r:embed="rId3">
            <a:alphaModFix/>
          </a:blip>
          <a:stretch>
            <a:fillRect/>
          </a:stretch>
        </p:blipFill>
        <p:spPr>
          <a:xfrm>
            <a:off x="1571075" y="2827675"/>
            <a:ext cx="2758320" cy="2315825"/>
          </a:xfrm>
          <a:prstGeom prst="rect">
            <a:avLst/>
          </a:prstGeom>
          <a:noFill/>
          <a:ln>
            <a:noFill/>
          </a:ln>
        </p:spPr>
      </p:pic>
      <p:pic>
        <p:nvPicPr>
          <p:cNvPr id="155" name="Google Shape;155;p24"/>
          <p:cNvPicPr preferRelativeResize="0"/>
          <p:nvPr/>
        </p:nvPicPr>
        <p:blipFill>
          <a:blip r:embed="rId4">
            <a:alphaModFix/>
          </a:blip>
          <a:stretch>
            <a:fillRect/>
          </a:stretch>
        </p:blipFill>
        <p:spPr>
          <a:xfrm>
            <a:off x="4558000" y="2650137"/>
            <a:ext cx="2758325" cy="2493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63725" y="3593100"/>
            <a:ext cx="8029500" cy="149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These three box plots again confirm the </a:t>
            </a:r>
            <a:r>
              <a:rPr b="1" lang="en"/>
              <a:t>correlation between income and attrition</a:t>
            </a:r>
            <a:r>
              <a:rPr lang="en"/>
              <a:t>.</a:t>
            </a:r>
            <a:endParaRPr/>
          </a:p>
          <a:p>
            <a:pPr indent="-311150" lvl="0" marL="457200" rtl="0" algn="l">
              <a:spcBef>
                <a:spcPts val="0"/>
              </a:spcBef>
              <a:spcAft>
                <a:spcPts val="0"/>
              </a:spcAft>
              <a:buSzPts val="1300"/>
              <a:buChar char="❖"/>
            </a:pPr>
            <a:r>
              <a:rPr b="1" lang="en"/>
              <a:t>Human resources employees are especially sensitive to monthly income and could underpaid.</a:t>
            </a:r>
            <a:endParaRPr b="1"/>
          </a:p>
          <a:p>
            <a:pPr indent="-311150" lvl="0" marL="457200" rtl="0" algn="l">
              <a:spcBef>
                <a:spcPts val="0"/>
              </a:spcBef>
              <a:spcAft>
                <a:spcPts val="0"/>
              </a:spcAft>
              <a:buSzPts val="1300"/>
              <a:buChar char="❖"/>
            </a:pPr>
            <a:r>
              <a:rPr b="1" lang="en"/>
              <a:t>This means that other factors, not the size of income, push R&amp;D employees to attrition. This is important, as it means that the salary of R&amp;D employees is adequate but other factors in their work environment may need improvement  prevent their attrition.</a:t>
            </a:r>
            <a:endParaRPr b="1"/>
          </a:p>
        </p:txBody>
      </p:sp>
      <p:pic>
        <p:nvPicPr>
          <p:cNvPr id="161" name="Google Shape;161;p25"/>
          <p:cNvPicPr preferRelativeResize="0"/>
          <p:nvPr/>
        </p:nvPicPr>
        <p:blipFill>
          <a:blip r:embed="rId3">
            <a:alphaModFix/>
          </a:blip>
          <a:stretch>
            <a:fillRect/>
          </a:stretch>
        </p:blipFill>
        <p:spPr>
          <a:xfrm>
            <a:off x="457200" y="228600"/>
            <a:ext cx="2884875" cy="3292928"/>
          </a:xfrm>
          <a:prstGeom prst="rect">
            <a:avLst/>
          </a:prstGeom>
          <a:noFill/>
          <a:ln>
            <a:noFill/>
          </a:ln>
        </p:spPr>
      </p:pic>
      <p:pic>
        <p:nvPicPr>
          <p:cNvPr id="162" name="Google Shape;162;p25"/>
          <p:cNvPicPr preferRelativeResize="0"/>
          <p:nvPr/>
        </p:nvPicPr>
        <p:blipFill>
          <a:blip r:embed="rId4">
            <a:alphaModFix/>
          </a:blip>
          <a:stretch>
            <a:fillRect/>
          </a:stretch>
        </p:blipFill>
        <p:spPr>
          <a:xfrm>
            <a:off x="3494475" y="228600"/>
            <a:ext cx="2588575" cy="3292834"/>
          </a:xfrm>
          <a:prstGeom prst="rect">
            <a:avLst/>
          </a:prstGeom>
          <a:noFill/>
          <a:ln>
            <a:noFill/>
          </a:ln>
        </p:spPr>
      </p:pic>
      <p:pic>
        <p:nvPicPr>
          <p:cNvPr id="163" name="Google Shape;163;p25"/>
          <p:cNvPicPr preferRelativeResize="0"/>
          <p:nvPr/>
        </p:nvPicPr>
        <p:blipFill>
          <a:blip r:embed="rId5">
            <a:alphaModFix/>
          </a:blip>
          <a:stretch>
            <a:fillRect/>
          </a:stretch>
        </p:blipFill>
        <p:spPr>
          <a:xfrm>
            <a:off x="6258850" y="228600"/>
            <a:ext cx="2588575" cy="304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idx="1" type="body"/>
          </p:nvPr>
        </p:nvSpPr>
        <p:spPr>
          <a:xfrm>
            <a:off x="727650" y="1288800"/>
            <a:ext cx="8168700" cy="158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Let's dig deeper into the R&amp;D department to see what causes its employees to have attrition, since income doesn't appear to be the main reason.</a:t>
            </a:r>
            <a:endParaRPr/>
          </a:p>
          <a:p>
            <a:pPr indent="-311150" lvl="0" marL="457200" rtl="0" algn="l">
              <a:spcBef>
                <a:spcPts val="0"/>
              </a:spcBef>
              <a:spcAft>
                <a:spcPts val="0"/>
              </a:spcAft>
              <a:buSzPts val="1300"/>
              <a:buChar char="❖"/>
            </a:pPr>
            <a:r>
              <a:rPr b="1" lang="en"/>
              <a:t>IBM should reduce the workload of R&amp;D Department employees significantly to improve their work life balance.</a:t>
            </a:r>
            <a:endParaRPr b="1"/>
          </a:p>
          <a:p>
            <a:pPr indent="-311150" lvl="0" marL="457200" rtl="0" algn="l">
              <a:spcBef>
                <a:spcPts val="0"/>
              </a:spcBef>
              <a:spcAft>
                <a:spcPts val="0"/>
              </a:spcAft>
              <a:buSzPts val="1300"/>
              <a:buChar char="❖"/>
            </a:pPr>
            <a:r>
              <a:rPr lang="en"/>
              <a:t>Overtime should only be given when absolutely necessary, as it is correlates very strongly with attrition.</a:t>
            </a:r>
            <a:endParaRPr/>
          </a:p>
          <a:p>
            <a:pPr indent="-311150" lvl="0" marL="457200" rtl="0" algn="l">
              <a:spcBef>
                <a:spcPts val="0"/>
              </a:spcBef>
              <a:spcAft>
                <a:spcPts val="0"/>
              </a:spcAft>
              <a:buSzPts val="1300"/>
              <a:buChar char="❖"/>
            </a:pPr>
            <a:r>
              <a:rPr b="1" lang="en"/>
              <a:t>The pay of R&amp;D employees is sufficient as seen above, but they may be overworked.</a:t>
            </a:r>
            <a:endParaRPr b="1"/>
          </a:p>
          <a:p>
            <a:pPr indent="0" lvl="0" marL="0" rtl="0" algn="l">
              <a:spcBef>
                <a:spcPts val="1600"/>
              </a:spcBef>
              <a:spcAft>
                <a:spcPts val="1600"/>
              </a:spcAft>
              <a:buNone/>
            </a:pPr>
            <a:r>
              <a:t/>
            </a:r>
            <a:endParaRPr/>
          </a:p>
        </p:txBody>
      </p:sp>
      <p:pic>
        <p:nvPicPr>
          <p:cNvPr id="169" name="Google Shape;169;p26"/>
          <p:cNvPicPr preferRelativeResize="0"/>
          <p:nvPr/>
        </p:nvPicPr>
        <p:blipFill>
          <a:blip r:embed="rId3">
            <a:alphaModFix/>
          </a:blip>
          <a:stretch>
            <a:fillRect/>
          </a:stretch>
        </p:blipFill>
        <p:spPr>
          <a:xfrm>
            <a:off x="2438400" y="2793000"/>
            <a:ext cx="4080108" cy="235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729450" y="1393075"/>
            <a:ext cx="7688700" cy="89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Now, let's see how the attrition in each department correlates with each gender.</a:t>
            </a:r>
            <a:endParaRPr/>
          </a:p>
          <a:p>
            <a:pPr indent="-311150" lvl="0" marL="457200" rtl="0" algn="l">
              <a:spcBef>
                <a:spcPts val="0"/>
              </a:spcBef>
              <a:spcAft>
                <a:spcPts val="0"/>
              </a:spcAft>
              <a:buSzPts val="1300"/>
              <a:buChar char="❖"/>
            </a:pPr>
            <a:r>
              <a:rPr b="1" lang="en"/>
              <a:t>As you can see, men and women have comparable rate of attrition in Sales and R&amp;D, but women are much more likely than men to undergo attrition in the Human Resources department.</a:t>
            </a:r>
            <a:endParaRPr b="1"/>
          </a:p>
        </p:txBody>
      </p:sp>
      <p:pic>
        <p:nvPicPr>
          <p:cNvPr id="175" name="Google Shape;175;p27"/>
          <p:cNvPicPr preferRelativeResize="0"/>
          <p:nvPr/>
        </p:nvPicPr>
        <p:blipFill>
          <a:blip r:embed="rId3">
            <a:alphaModFix/>
          </a:blip>
          <a:stretch>
            <a:fillRect/>
          </a:stretch>
        </p:blipFill>
        <p:spPr>
          <a:xfrm>
            <a:off x="2112250" y="2291275"/>
            <a:ext cx="4677899" cy="285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729450" y="1316875"/>
            <a:ext cx="7688700" cy="1160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There is also a considerable inverse correlation between the number of years an employee has worked for IBM and the chances of him/her having attrition.</a:t>
            </a:r>
            <a:endParaRPr b="1"/>
          </a:p>
          <a:p>
            <a:pPr indent="-311150" lvl="0" marL="457200" rtl="0" algn="l">
              <a:spcBef>
                <a:spcPts val="0"/>
              </a:spcBef>
              <a:spcAft>
                <a:spcPts val="0"/>
              </a:spcAft>
              <a:buSzPts val="1300"/>
              <a:buChar char="❖"/>
            </a:pPr>
            <a:r>
              <a:rPr b="1" lang="en"/>
              <a:t>It is likely that employees who have been with IBM for many years are well established in their position and are not interested in attrition as much as newer employees.</a:t>
            </a:r>
            <a:endParaRPr b="1"/>
          </a:p>
        </p:txBody>
      </p:sp>
      <p:pic>
        <p:nvPicPr>
          <p:cNvPr id="181" name="Google Shape;181;p28"/>
          <p:cNvPicPr preferRelativeResize="0"/>
          <p:nvPr/>
        </p:nvPicPr>
        <p:blipFill>
          <a:blip r:embed="rId3">
            <a:alphaModFix/>
          </a:blip>
          <a:stretch>
            <a:fillRect/>
          </a:stretch>
        </p:blipFill>
        <p:spPr>
          <a:xfrm>
            <a:off x="1295400" y="2476975"/>
            <a:ext cx="6920648" cy="266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0" y="0"/>
            <a:ext cx="9144001" cy="2571750"/>
          </a:xfrm>
          <a:prstGeom prst="rect">
            <a:avLst/>
          </a:prstGeom>
          <a:noFill/>
          <a:ln>
            <a:noFill/>
          </a:ln>
        </p:spPr>
      </p:pic>
      <p:pic>
        <p:nvPicPr>
          <p:cNvPr id="187" name="Google Shape;187;p29"/>
          <p:cNvPicPr preferRelativeResize="0"/>
          <p:nvPr/>
        </p:nvPicPr>
        <p:blipFill>
          <a:blip r:embed="rId4">
            <a:alphaModFix/>
          </a:blip>
          <a:stretch>
            <a:fillRect/>
          </a:stretch>
        </p:blipFill>
        <p:spPr>
          <a:xfrm>
            <a:off x="0" y="2571750"/>
            <a:ext cx="9144000"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Few Insights from previous graphs…..</a:t>
            </a:r>
            <a:endParaRPr sz="2000"/>
          </a:p>
        </p:txBody>
      </p:sp>
      <p:sp>
        <p:nvSpPr>
          <p:cNvPr id="193" name="Google Shape;193;p30"/>
          <p:cNvSpPr txBox="1"/>
          <p:nvPr>
            <p:ph idx="1" type="body"/>
          </p:nvPr>
        </p:nvSpPr>
        <p:spPr>
          <a:xfrm>
            <a:off x="729450" y="2078875"/>
            <a:ext cx="7688700" cy="242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is a strong negative correlation between job level and attrition. Employees with a higher job level tend to have low attrition.</a:t>
            </a:r>
            <a:endParaRPr/>
          </a:p>
          <a:p>
            <a:pPr indent="-311150" lvl="0" marL="457200" rtl="0" algn="l">
              <a:spcBef>
                <a:spcPts val="0"/>
              </a:spcBef>
              <a:spcAft>
                <a:spcPts val="0"/>
              </a:spcAft>
              <a:buSzPts val="1300"/>
              <a:buChar char="❖"/>
            </a:pPr>
            <a:r>
              <a:rPr lang="en"/>
              <a:t>Single employees have higher attrition than married employees. This is likely due to the fact that single people have fewer commitments in their personal lives and can afford to take risks.</a:t>
            </a:r>
            <a:endParaRPr/>
          </a:p>
          <a:p>
            <a:pPr indent="-311150" lvl="0" marL="457200" rtl="0" algn="l">
              <a:spcBef>
                <a:spcPts val="0"/>
              </a:spcBef>
              <a:spcAft>
                <a:spcPts val="0"/>
              </a:spcAft>
              <a:buSzPts val="1300"/>
              <a:buChar char="❖"/>
            </a:pPr>
            <a:r>
              <a:rPr lang="en"/>
              <a:t>IBM should improve their employees' environmental satisfaction to prevent attrition.</a:t>
            </a:r>
            <a:endParaRPr/>
          </a:p>
          <a:p>
            <a:pPr indent="-311150" lvl="0" marL="457200" rtl="0" algn="l">
              <a:spcBef>
                <a:spcPts val="0"/>
              </a:spcBef>
              <a:spcAft>
                <a:spcPts val="0"/>
              </a:spcAft>
              <a:buSzPts val="1300"/>
              <a:buChar char="❖"/>
            </a:pPr>
            <a:r>
              <a:rPr lang="en"/>
              <a:t>There is a significant negative correlation between Environmental Satisfaction and Attrition.</a:t>
            </a:r>
            <a:endParaRPr/>
          </a:p>
          <a:p>
            <a:pPr indent="-311150" lvl="0" marL="457200" rtl="0" algn="l">
              <a:spcBef>
                <a:spcPts val="0"/>
              </a:spcBef>
              <a:spcAft>
                <a:spcPts val="0"/>
              </a:spcAft>
              <a:buSzPts val="1300"/>
              <a:buChar char="❖"/>
            </a:pPr>
            <a:r>
              <a:rPr lang="en"/>
              <a:t>Interestingly, employees who have worked for one company in the past have a higher attrition rate. This is likely due to inexperience and naivety among such employees, and due to the fact that they are probably younger and less likely to be married.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744150" y="1936100"/>
            <a:ext cx="7960500" cy="231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Next, we will investigate what factors correlate with employee productivity</a:t>
            </a:r>
            <a:endParaRPr/>
          </a:p>
          <a:p>
            <a:pPr indent="-311150" lvl="0" marL="457200" rtl="0" algn="l">
              <a:spcBef>
                <a:spcPts val="0"/>
              </a:spcBef>
              <a:spcAft>
                <a:spcPts val="0"/>
              </a:spcAft>
              <a:buSzPts val="1300"/>
              <a:buChar char="❖"/>
            </a:pPr>
            <a:r>
              <a:rPr lang="en"/>
              <a:t>we explore the relationship between education level and Daily Rate. Observing  the bar chart, it is clear that Bachelor degrees are the most common education level among IBM employees, followed by Masters and Diploma.</a:t>
            </a:r>
            <a:endParaRPr/>
          </a:p>
          <a:p>
            <a:pPr indent="-311150" lvl="0" marL="457200" rtl="0" algn="l">
              <a:spcBef>
                <a:spcPts val="0"/>
              </a:spcBef>
              <a:spcAft>
                <a:spcPts val="0"/>
              </a:spcAft>
              <a:buSzPts val="1300"/>
              <a:buChar char="❖"/>
            </a:pPr>
            <a:r>
              <a:rPr lang="en"/>
              <a:t>There is no significant relation between Daily Rate and Education Level. The box  plots are comparable at each education level and are approximately symmetric.</a:t>
            </a:r>
            <a:endParaRPr/>
          </a:p>
          <a:p>
            <a:pPr indent="-311150" lvl="0" marL="457200" rtl="0" algn="l">
              <a:spcBef>
                <a:spcPts val="0"/>
              </a:spcBef>
              <a:spcAft>
                <a:spcPts val="0"/>
              </a:spcAft>
              <a:buSzPts val="1300"/>
              <a:buChar char="❖"/>
            </a:pPr>
            <a:r>
              <a:rPr lang="en"/>
              <a:t>Therefore, hiring more educated employees is not an effective way for IBM to increase the Daily Rate of its employees. In addition, workers who have lower Daily Rate are more likely to undergo attrition.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of the Assignment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are studying a data set which includes detailed information about current and former employees of the IBM corporation in spreadsheet form.</a:t>
            </a:r>
            <a:endParaRPr/>
          </a:p>
          <a:p>
            <a:pPr indent="-311150" lvl="0" marL="457200" rtl="0" algn="l">
              <a:spcBef>
                <a:spcPts val="0"/>
              </a:spcBef>
              <a:spcAft>
                <a:spcPts val="0"/>
              </a:spcAft>
              <a:buSzPts val="1300"/>
              <a:buChar char="●"/>
            </a:pPr>
            <a:r>
              <a:rPr lang="en"/>
              <a:t>Our aim in this assignment is to find insights that could potentially lead to improved functioning in IBM’s workforce.</a:t>
            </a:r>
            <a:endParaRPr/>
          </a:p>
          <a:p>
            <a:pPr indent="-311150" lvl="0" marL="457200" rtl="0" algn="l">
              <a:spcBef>
                <a:spcPts val="0"/>
              </a:spcBef>
              <a:spcAft>
                <a:spcPts val="0"/>
              </a:spcAft>
              <a:buSzPts val="1300"/>
              <a:buChar char="●"/>
            </a:pPr>
            <a:r>
              <a:rPr lang="en"/>
              <a:t>We have analyzed IBM employees with the aim of gaining further information about two key issues effecting IBM: attrition and employee productivity.</a:t>
            </a:r>
            <a:endParaRPr/>
          </a:p>
          <a:p>
            <a:pPr indent="-311150" lvl="0" marL="457200" rtl="0" algn="l">
              <a:spcBef>
                <a:spcPts val="0"/>
              </a:spcBef>
              <a:spcAft>
                <a:spcPts val="0"/>
              </a:spcAft>
              <a:buSzPts val="1300"/>
              <a:buChar char="●"/>
            </a:pPr>
            <a:r>
              <a:rPr lang="en"/>
              <a:t>In order to carry out our goals, we relied on various data visualization techniques such that we could discern the relationships different employee characteristics have with attrition and productivity rates.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466825" y="1486125"/>
            <a:ext cx="4021525" cy="3222825"/>
          </a:xfrm>
          <a:prstGeom prst="rect">
            <a:avLst/>
          </a:prstGeom>
          <a:noFill/>
          <a:ln>
            <a:noFill/>
          </a:ln>
        </p:spPr>
      </p:pic>
      <p:pic>
        <p:nvPicPr>
          <p:cNvPr id="204" name="Google Shape;204;p32"/>
          <p:cNvPicPr preferRelativeResize="0"/>
          <p:nvPr/>
        </p:nvPicPr>
        <p:blipFill>
          <a:blip r:embed="rId4">
            <a:alphaModFix/>
          </a:blip>
          <a:stretch>
            <a:fillRect/>
          </a:stretch>
        </p:blipFill>
        <p:spPr>
          <a:xfrm>
            <a:off x="4498563" y="1497226"/>
            <a:ext cx="4416837" cy="322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vs Daily Rate</a:t>
            </a:r>
            <a:endParaRPr/>
          </a:p>
        </p:txBody>
      </p:sp>
      <p:sp>
        <p:nvSpPr>
          <p:cNvPr id="210" name="Google Shape;210;p33"/>
          <p:cNvSpPr txBox="1"/>
          <p:nvPr>
            <p:ph idx="1" type="body"/>
          </p:nvPr>
        </p:nvSpPr>
        <p:spPr>
          <a:xfrm>
            <a:off x="577050" y="2459875"/>
            <a:ext cx="4554600" cy="129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 see that there doesn't appear to be a significant correlation between Age and Daily Rate</a:t>
            </a:r>
            <a:endParaRPr/>
          </a:p>
          <a:p>
            <a:pPr indent="-311150" lvl="0" marL="457200" rtl="0" algn="l">
              <a:spcBef>
                <a:spcPts val="0"/>
              </a:spcBef>
              <a:spcAft>
                <a:spcPts val="0"/>
              </a:spcAft>
              <a:buSzPts val="1300"/>
              <a:buFont typeface="Arial"/>
              <a:buChar char="❖"/>
            </a:pPr>
            <a:r>
              <a:rPr b="1" lang="en"/>
              <a:t>The scatter plot appears denser around age thirty.</a:t>
            </a:r>
            <a:endParaRPr b="1"/>
          </a:p>
        </p:txBody>
      </p:sp>
      <p:pic>
        <p:nvPicPr>
          <p:cNvPr id="211" name="Google Shape;211;p33"/>
          <p:cNvPicPr preferRelativeResize="0"/>
          <p:nvPr/>
        </p:nvPicPr>
        <p:blipFill>
          <a:blip r:embed="rId3">
            <a:alphaModFix/>
          </a:blip>
          <a:stretch>
            <a:fillRect/>
          </a:stretch>
        </p:blipFill>
        <p:spPr>
          <a:xfrm>
            <a:off x="4866375" y="2062550"/>
            <a:ext cx="4126600" cy="287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see if there is correlation between Daily Rate and job title</a:t>
            </a:r>
            <a:endParaRPr sz="1800"/>
          </a:p>
        </p:txBody>
      </p:sp>
      <p:pic>
        <p:nvPicPr>
          <p:cNvPr id="217" name="Google Shape;217;p34"/>
          <p:cNvPicPr preferRelativeResize="0"/>
          <p:nvPr/>
        </p:nvPicPr>
        <p:blipFill>
          <a:blip r:embed="rId3">
            <a:alphaModFix/>
          </a:blip>
          <a:stretch>
            <a:fillRect/>
          </a:stretch>
        </p:blipFill>
        <p:spPr>
          <a:xfrm>
            <a:off x="152400" y="1853850"/>
            <a:ext cx="8785201" cy="3137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729450" y="1316875"/>
            <a:ext cx="7688700" cy="76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Here, we can see that there is not a significant correlation between one's Job Role and one's daily rate (among employees without attrition).</a:t>
            </a:r>
            <a:endParaRPr b="1" sz="1400"/>
          </a:p>
        </p:txBody>
      </p:sp>
      <p:pic>
        <p:nvPicPr>
          <p:cNvPr id="223" name="Google Shape;223;p35"/>
          <p:cNvPicPr preferRelativeResize="0"/>
          <p:nvPr/>
        </p:nvPicPr>
        <p:blipFill>
          <a:blip r:embed="rId3">
            <a:alphaModFix/>
          </a:blip>
          <a:stretch>
            <a:fillRect/>
          </a:stretch>
        </p:blipFill>
        <p:spPr>
          <a:xfrm>
            <a:off x="838200" y="2086375"/>
            <a:ext cx="7688689" cy="29377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 from this Project</a:t>
            </a:r>
            <a:endParaRPr/>
          </a:p>
        </p:txBody>
      </p:sp>
      <p:sp>
        <p:nvSpPr>
          <p:cNvPr id="229" name="Google Shape;229;p36"/>
          <p:cNvSpPr txBox="1"/>
          <p:nvPr>
            <p:ph idx="1" type="body"/>
          </p:nvPr>
        </p:nvSpPr>
        <p:spPr>
          <a:xfrm>
            <a:off x="729450" y="1850275"/>
            <a:ext cx="8290800" cy="32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takeaway from this project that an organization like IBM can have numerous underlying issues which may not become evident until they are scrutinized statistically; this task is made much easier by the use of visual visualization techniques.</a:t>
            </a:r>
            <a:endParaRPr/>
          </a:p>
          <a:p>
            <a:pPr indent="-311150" lvl="0" marL="457200" rtl="0" algn="l">
              <a:spcBef>
                <a:spcPts val="1600"/>
              </a:spcBef>
              <a:spcAft>
                <a:spcPts val="0"/>
              </a:spcAft>
              <a:buSzPts val="1300"/>
              <a:buChar char="➔"/>
            </a:pPr>
            <a:r>
              <a:rPr lang="en"/>
              <a:t>Even very subtle relationships and problems in the dataset become evident when visualized using the appropriate chart. For example, by using a bar chart, we discovered that women employees are potentially facing marginalized by IBM’s HR department. </a:t>
            </a:r>
            <a:endParaRPr/>
          </a:p>
          <a:p>
            <a:pPr indent="-311150" lvl="0" marL="457200" rtl="0" algn="l">
              <a:spcBef>
                <a:spcPts val="0"/>
              </a:spcBef>
              <a:spcAft>
                <a:spcPts val="0"/>
              </a:spcAft>
              <a:buSzPts val="1300"/>
              <a:buChar char="➔"/>
            </a:pPr>
            <a:r>
              <a:rPr lang="en"/>
              <a:t>We discovered several factors on the part of the employer that are contributing to a higher attrition rate among its employees.</a:t>
            </a:r>
            <a:endParaRPr/>
          </a:p>
          <a:p>
            <a:pPr indent="-311150" lvl="0" marL="457200" rtl="0" algn="l">
              <a:spcBef>
                <a:spcPts val="0"/>
              </a:spcBef>
              <a:spcAft>
                <a:spcPts val="0"/>
              </a:spcAft>
              <a:buSzPts val="1300"/>
              <a:buChar char="➔"/>
            </a:pPr>
            <a:r>
              <a:rPr lang="en"/>
              <a:t>Using these insights, one can discover how these issues can be mitigated. The practice of adept statistical analysis with the help of computational data science techniques can make any task or organization run more efficiently.</a:t>
            </a:r>
            <a:endParaRPr/>
          </a:p>
          <a:p>
            <a:pPr indent="-311150" lvl="0" marL="457200" rtl="0" algn="l">
              <a:spcBef>
                <a:spcPts val="0"/>
              </a:spcBef>
              <a:spcAft>
                <a:spcPts val="0"/>
              </a:spcAft>
              <a:buSzPts val="1300"/>
              <a:buChar char="➔"/>
            </a:pPr>
            <a:r>
              <a:rPr lang="en"/>
              <a:t>Through this project, we refreshed our python skills along with the Pandas, Seaborn and matplotlib library, and most of all; we gained a newfound appreciation for the field of data science.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7"/>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5" name="Google Shape;235;p37"/>
          <p:cNvSpPr txBox="1"/>
          <p:nvPr/>
        </p:nvSpPr>
        <p:spPr>
          <a:xfrm>
            <a:off x="2500675" y="3034250"/>
            <a:ext cx="2833500" cy="37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mfortaa"/>
              <a:buChar char="-"/>
            </a:pPr>
            <a:r>
              <a:rPr b="1" lang="en" sz="1600">
                <a:latin typeface="Comfortaa"/>
                <a:ea typeface="Comfortaa"/>
                <a:cs typeface="Comfortaa"/>
                <a:sym typeface="Comfortaa"/>
              </a:rPr>
              <a:t>Chandan N Bhat</a:t>
            </a:r>
            <a:endParaRPr b="1"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instance, we used box plots to find that job requirements such as business travel and overtime significantly increase the risk of attrition, and that women are more sensitive than men to these requirements, leading to an increased risk of attrition.</a:t>
            </a:r>
            <a:endParaRPr/>
          </a:p>
          <a:p>
            <a:pPr indent="-311150" lvl="0" marL="457200" rtl="0" algn="l">
              <a:spcBef>
                <a:spcPts val="0"/>
              </a:spcBef>
              <a:spcAft>
                <a:spcPts val="0"/>
              </a:spcAft>
              <a:buSzPts val="1300"/>
              <a:buChar char="●"/>
            </a:pPr>
            <a:r>
              <a:rPr lang="en"/>
              <a:t>By the end we try obtain suggestions on how to reduce these friction points among the workplace to decrease attrition and increase productivity.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Dataset from Kaggle containing information about IBM employees compiled from the human resource department.</a:t>
            </a:r>
            <a:endParaRPr/>
          </a:p>
          <a:p>
            <a:pPr indent="-311150" lvl="0" marL="457200" rtl="0" algn="l">
              <a:spcBef>
                <a:spcPts val="0"/>
              </a:spcBef>
              <a:spcAft>
                <a:spcPts val="0"/>
              </a:spcAft>
              <a:buSzPts val="1300"/>
              <a:buChar char="❖"/>
            </a:pPr>
            <a:r>
              <a:rPr lang="en"/>
              <a:t>It is a fairly large dataset, 1471 rows and 31 columns.</a:t>
            </a:r>
            <a:endParaRPr/>
          </a:p>
          <a:p>
            <a:pPr indent="-311150" lvl="0" marL="457200" rtl="0" algn="l">
              <a:spcBef>
                <a:spcPts val="0"/>
              </a:spcBef>
              <a:spcAft>
                <a:spcPts val="0"/>
              </a:spcAft>
              <a:buSzPts val="1300"/>
              <a:buChar char="❖"/>
            </a:pPr>
            <a:r>
              <a:rPr lang="en"/>
              <a:t>Each row corresponds with one IBM employee, and each column in our spreadsheet characterizes the given employee in some way.</a:t>
            </a:r>
            <a:endParaRPr/>
          </a:p>
          <a:p>
            <a:pPr indent="-311150" lvl="0" marL="457200" rtl="0" algn="l">
              <a:spcBef>
                <a:spcPts val="0"/>
              </a:spcBef>
              <a:spcAft>
                <a:spcPts val="0"/>
              </a:spcAft>
              <a:buSzPts val="1300"/>
              <a:buChar char="❖"/>
            </a:pPr>
            <a:r>
              <a:rPr lang="en"/>
              <a:t>Importantly, this  Data Set includes both current employees, and employees who have already undergone attrition.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and Cleaning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a:t>
            </a:r>
            <a:r>
              <a:rPr lang="en"/>
              <a:t> data is  relatively clean, thus cleaning only consists of removing extraneous columns, relabeling the values of certain columns, and removing outliers.</a:t>
            </a:r>
            <a:endParaRPr/>
          </a:p>
          <a:p>
            <a:pPr indent="-311150" lvl="0" marL="457200" rtl="0" algn="l">
              <a:spcBef>
                <a:spcPts val="0"/>
              </a:spcBef>
              <a:spcAft>
                <a:spcPts val="0"/>
              </a:spcAft>
              <a:buSzPts val="1300"/>
              <a:buChar char="❖"/>
            </a:pPr>
            <a:r>
              <a:rPr lang="en"/>
              <a:t>A cursory look at our dataframe reveals that all the cells in column Over18 have the value ‘Y’, all the cells in column EmployeeCount have a value of ‘1’, all the cells in columns StandardHours have a value of ‘80’, and that the column EmployeeNumber contains arbitrary numbers in ascending order.</a:t>
            </a:r>
            <a:endParaRPr/>
          </a:p>
          <a:p>
            <a:pPr indent="-311150" lvl="0" marL="457200" rtl="0" algn="l">
              <a:spcBef>
                <a:spcPts val="0"/>
              </a:spcBef>
              <a:spcAft>
                <a:spcPts val="0"/>
              </a:spcAft>
              <a:buSzPts val="1300"/>
              <a:buChar char="❖"/>
            </a:pPr>
            <a:r>
              <a:rPr lang="en"/>
              <a:t>Our next step is to relabel the values for certain columns.</a:t>
            </a:r>
            <a:endParaRPr/>
          </a:p>
          <a:p>
            <a:pPr indent="-311150" lvl="0" marL="457200" rtl="0" algn="l">
              <a:spcBef>
                <a:spcPts val="0"/>
              </a:spcBef>
              <a:spcAft>
                <a:spcPts val="0"/>
              </a:spcAft>
              <a:buSzPts val="1300"/>
              <a:buChar char="❖"/>
            </a:pPr>
            <a:r>
              <a:rPr lang="en"/>
              <a:t>Some columns, such as Education are labeled numerically. This is not ideal as it makes the dataframe difficult to read/interpret.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relabel these numerical values with High School, Diploma, Bachelors, Masters, and Doctorate. We obtained these label values from Kaggle.</a:t>
            </a:r>
            <a:endParaRPr/>
          </a:p>
          <a:p>
            <a:pPr indent="-311150" lvl="0" marL="457200" rtl="0" algn="l">
              <a:spcBef>
                <a:spcPts val="0"/>
              </a:spcBef>
              <a:spcAft>
                <a:spcPts val="0"/>
              </a:spcAft>
              <a:buSzPts val="1300"/>
              <a:buChar char="❖"/>
            </a:pPr>
            <a:r>
              <a:rPr lang="en"/>
              <a:t>Finally we remove outliers from our dataframe. One common definition of outlier is a value which is 1.5 times the inter-quartile range above or below the first and third quarter of the data</a:t>
            </a:r>
            <a:endParaRPr/>
          </a:p>
          <a:p>
            <a:pPr indent="-311150" lvl="0" marL="457200" rtl="0" algn="l">
              <a:spcBef>
                <a:spcPts val="0"/>
              </a:spcBef>
              <a:spcAft>
                <a:spcPts val="0"/>
              </a:spcAft>
              <a:buSzPts val="1300"/>
              <a:buChar char="❖"/>
            </a:pPr>
            <a:r>
              <a:rPr lang="en"/>
              <a:t>We used this definition of outlier and a python script to remove outliers from out dataframe.</a:t>
            </a:r>
            <a:endParaRPr/>
          </a:p>
          <a:p>
            <a:pPr indent="-311150" lvl="0" marL="457200" rtl="0" algn="l">
              <a:spcBef>
                <a:spcPts val="0"/>
              </a:spcBef>
              <a:spcAft>
                <a:spcPts val="0"/>
              </a:spcAft>
              <a:buSzPts val="1300"/>
              <a:buChar char="❖"/>
            </a:pPr>
            <a:r>
              <a:rPr lang="en"/>
              <a:t>Each outlier is replaced with the median of the corresponding attribute/column.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22" name="Google Shape;122;p19"/>
          <p:cNvSpPr txBox="1"/>
          <p:nvPr>
            <p:ph idx="1" type="body"/>
          </p:nvPr>
        </p:nvSpPr>
        <p:spPr>
          <a:xfrm>
            <a:off x="729450" y="2078875"/>
            <a:ext cx="7688700" cy="97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t>
            </a:r>
            <a:r>
              <a:rPr lang="en"/>
              <a:t>will use data visualization techniques to form insights about IBM employees with regard to demographics, attrition, and productivity.</a:t>
            </a:r>
            <a:endParaRPr/>
          </a:p>
          <a:p>
            <a:pPr indent="-311150" lvl="0" marL="457200" rtl="0" algn="l">
              <a:spcBef>
                <a:spcPts val="0"/>
              </a:spcBef>
              <a:spcAft>
                <a:spcPts val="0"/>
              </a:spcAft>
              <a:buSzPts val="1300"/>
              <a:buChar char="❖"/>
            </a:pPr>
            <a:r>
              <a:rPr lang="en"/>
              <a:t>The below graph shows us the count of Male and Female Employees.</a:t>
            </a:r>
            <a:endParaRPr/>
          </a:p>
        </p:txBody>
      </p:sp>
      <p:pic>
        <p:nvPicPr>
          <p:cNvPr id="123" name="Google Shape;123;p19"/>
          <p:cNvPicPr preferRelativeResize="0"/>
          <p:nvPr/>
        </p:nvPicPr>
        <p:blipFill>
          <a:blip r:embed="rId3">
            <a:alphaModFix/>
          </a:blip>
          <a:stretch>
            <a:fillRect/>
          </a:stretch>
        </p:blipFill>
        <p:spPr>
          <a:xfrm>
            <a:off x="2193550" y="3054775"/>
            <a:ext cx="4133799" cy="200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9450" y="1545475"/>
            <a:ext cx="7688700" cy="102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below  histogram comes out to be almost a unimodal Normal curve, although it is slightly skewed to the right.</a:t>
            </a:r>
            <a:endParaRPr/>
          </a:p>
          <a:p>
            <a:pPr indent="-311150" lvl="0" marL="457200" rtl="0" algn="l">
              <a:spcBef>
                <a:spcPts val="0"/>
              </a:spcBef>
              <a:spcAft>
                <a:spcPts val="0"/>
              </a:spcAft>
              <a:buSzPts val="1300"/>
              <a:buChar char="❖"/>
            </a:pPr>
            <a:r>
              <a:rPr lang="en"/>
              <a:t>We see that a large number of employees fall under the age group of 30 to 45.</a:t>
            </a:r>
            <a:endParaRPr/>
          </a:p>
        </p:txBody>
      </p:sp>
      <p:pic>
        <p:nvPicPr>
          <p:cNvPr id="129" name="Google Shape;129;p20"/>
          <p:cNvPicPr preferRelativeResize="0"/>
          <p:nvPr/>
        </p:nvPicPr>
        <p:blipFill>
          <a:blip r:embed="rId3">
            <a:alphaModFix/>
          </a:blip>
          <a:stretch>
            <a:fillRect/>
          </a:stretch>
        </p:blipFill>
        <p:spPr>
          <a:xfrm>
            <a:off x="2051375" y="2571750"/>
            <a:ext cx="4161599" cy="245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565225" y="1288800"/>
            <a:ext cx="8524800" cy="143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Even though the number of employees with Attrition is relatively small compared to those without attrition, 16.12% of employees cannot be neglected as employee attrition is a loss to company, in both monetary and non-monetary terms.</a:t>
            </a:r>
            <a:endParaRPr/>
          </a:p>
          <a:p>
            <a:pPr indent="-311150" lvl="0" marL="457200" rtl="0" algn="l">
              <a:spcBef>
                <a:spcPts val="0"/>
              </a:spcBef>
              <a:spcAft>
                <a:spcPts val="0"/>
              </a:spcAft>
              <a:buSzPts val="1300"/>
              <a:buChar char="❖"/>
            </a:pPr>
            <a:r>
              <a:rPr lang="en"/>
              <a:t>A clear insight from the this plot is that </a:t>
            </a:r>
            <a:r>
              <a:rPr b="1" lang="en"/>
              <a:t>attrited employees are slightly younger than non-attrited employee.</a:t>
            </a:r>
            <a:endParaRPr b="1"/>
          </a:p>
          <a:p>
            <a:pPr indent="-311150" lvl="0" marL="457200" rtl="0" algn="l">
              <a:spcBef>
                <a:spcPts val="0"/>
              </a:spcBef>
              <a:spcAft>
                <a:spcPts val="0"/>
              </a:spcAft>
              <a:buSzPts val="1300"/>
              <a:buChar char="❖"/>
            </a:pPr>
            <a:r>
              <a:rPr b="1" lang="en"/>
              <a:t>There does not appear to be significant correlation between gender and attrition based on Age.</a:t>
            </a:r>
            <a:endParaRPr/>
          </a:p>
        </p:txBody>
      </p:sp>
      <p:pic>
        <p:nvPicPr>
          <p:cNvPr id="135" name="Google Shape;135;p21"/>
          <p:cNvPicPr preferRelativeResize="0"/>
          <p:nvPr/>
        </p:nvPicPr>
        <p:blipFill>
          <a:blip r:embed="rId3">
            <a:alphaModFix/>
          </a:blip>
          <a:stretch>
            <a:fillRect/>
          </a:stretch>
        </p:blipFill>
        <p:spPr>
          <a:xfrm>
            <a:off x="3088750" y="2571750"/>
            <a:ext cx="2786058"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