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0"/>
  </p:notesMasterIdLst>
  <p:sldIdLst>
    <p:sldId id="306" r:id="rId5"/>
    <p:sldId id="308" r:id="rId6"/>
    <p:sldId id="315" r:id="rId7"/>
    <p:sldId id="295" r:id="rId8"/>
    <p:sldId id="316" r:id="rId9"/>
    <p:sldId id="318" r:id="rId10"/>
    <p:sldId id="319" r:id="rId11"/>
    <p:sldId id="320" r:id="rId12"/>
    <p:sldId id="321" r:id="rId13"/>
    <p:sldId id="322" r:id="rId14"/>
    <p:sldId id="323" r:id="rId15"/>
    <p:sldId id="324" r:id="rId16"/>
    <p:sldId id="325" r:id="rId17"/>
    <p:sldId id="326"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p:scale>
          <a:sx n="66" d="100"/>
          <a:sy n="66" d="100"/>
        </p:scale>
        <p:origin x="900" y="198"/>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rojectbi\Input%20for%20participants\request7.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rojectbi\Input%20for%20participants\request7.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[Book1]Sheet2!PivotTable1</c:name>
    <c:fmtId val="4"/>
  </c:pivotSource>
  <c:chart>
    <c:autoTitleDeleted val="1"/>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Sheet2!$A$4:$A$10</c:f>
              <c:strCache>
                <c:ptCount val="6"/>
                <c:pt idx="0">
                  <c:v>Accessories</c:v>
                </c:pt>
                <c:pt idx="1">
                  <c:v>Desktop</c:v>
                </c:pt>
                <c:pt idx="2">
                  <c:v>Networking</c:v>
                </c:pt>
                <c:pt idx="3">
                  <c:v>Notebook</c:v>
                </c:pt>
                <c:pt idx="4">
                  <c:v>Peripherals</c:v>
                </c:pt>
                <c:pt idx="5">
                  <c:v>Storage</c:v>
                </c:pt>
              </c:strCache>
            </c:strRef>
          </c:cat>
          <c:val>
            <c:numRef>
              <c:f>Sheet2!$B$4:$B$10</c:f>
              <c:numCache>
                <c:formatCode>General</c:formatCode>
                <c:ptCount val="6"/>
                <c:pt idx="0">
                  <c:v>20</c:v>
                </c:pt>
                <c:pt idx="1">
                  <c:v>4</c:v>
                </c:pt>
                <c:pt idx="2">
                  <c:v>3</c:v>
                </c:pt>
                <c:pt idx="3">
                  <c:v>17</c:v>
                </c:pt>
                <c:pt idx="4">
                  <c:v>20</c:v>
                </c:pt>
                <c:pt idx="5">
                  <c:v>9</c:v>
                </c:pt>
              </c:numCache>
            </c:numRef>
          </c:val>
          <c:extLst>
            <c:ext xmlns:c16="http://schemas.microsoft.com/office/drawing/2014/chart" uri="{C3380CC4-5D6E-409C-BE32-E72D297353CC}">
              <c16:uniqueId val="{00000000-4C5D-4168-8872-17D83D4B0FBC}"/>
            </c:ext>
          </c:extLst>
        </c:ser>
        <c:dLbls>
          <c:showLegendKey val="0"/>
          <c:showVal val="0"/>
          <c:showCatName val="0"/>
          <c:showSerName val="0"/>
          <c:showPercent val="0"/>
          <c:showBubbleSize val="0"/>
        </c:dLbls>
        <c:gapWidth val="315"/>
        <c:overlap val="-40"/>
        <c:axId val="649409487"/>
        <c:axId val="649418223"/>
      </c:barChart>
      <c:catAx>
        <c:axId val="64940948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9418223"/>
        <c:crosses val="autoZero"/>
        <c:auto val="1"/>
        <c:lblAlgn val="ctr"/>
        <c:lblOffset val="100"/>
        <c:noMultiLvlLbl val="0"/>
      </c:catAx>
      <c:valAx>
        <c:axId val="64941822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9409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[Book1]Sheet3!PivotTable2</c:name>
    <c:fmtId val="13"/>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a:t>rise of production in 2021 vs 2020</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6"/>
            </a:solidFill>
            <a:miter lim="800000"/>
          </a:ln>
          <a:effectLst>
            <a:glow rad="63500">
              <a:schemeClr val="accent6">
                <a:satMod val="175000"/>
                <a:alpha val="25000"/>
              </a:schemeClr>
            </a:glow>
          </a:effectLst>
        </c:spPr>
        <c:marker>
          <c:symbol val="circle"/>
          <c:size val="5"/>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6"/>
            </a:solidFill>
            <a:miter lim="800000"/>
          </a:ln>
          <a:effectLst>
            <a:glow rad="63500">
              <a:schemeClr val="accent6">
                <a:satMod val="175000"/>
                <a:alpha val="25000"/>
              </a:schemeClr>
            </a:glow>
          </a:effectLst>
        </c:spPr>
        <c:marker>
          <c:symbol val="circle"/>
          <c:size val="5"/>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6"/>
            </a:solidFill>
            <a:miter lim="800000"/>
          </a:ln>
          <a:effectLst>
            <a:glow rad="63500">
              <a:schemeClr val="accent6">
                <a:satMod val="175000"/>
                <a:alpha val="25000"/>
              </a:schemeClr>
            </a:glow>
          </a:effectLst>
        </c:spPr>
        <c:marker>
          <c:symbol val="circle"/>
          <c:size val="5"/>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6"/>
            </a:solidFill>
            <a:miter lim="800000"/>
          </a:ln>
          <a:effectLst>
            <a:glow rad="63500">
              <a:schemeClr val="accent6">
                <a:satMod val="175000"/>
                <a:alpha val="25000"/>
              </a:schemeClr>
            </a:glow>
          </a:effectLst>
        </c:spPr>
        <c:marker>
          <c:symbol val="circle"/>
          <c:size val="5"/>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6"/>
            </a:solidFill>
            <a:miter lim="800000"/>
          </a:ln>
          <a:effectLst>
            <a:glow rad="63500">
              <a:schemeClr val="accent6">
                <a:satMod val="175000"/>
                <a:alpha val="25000"/>
              </a:schemeClr>
            </a:glow>
          </a:effectLst>
        </c:spPr>
        <c:marker>
          <c:symbol val="circle"/>
          <c:size val="5"/>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6"/>
            </a:solidFill>
            <a:miter lim="800000"/>
          </a:ln>
          <a:effectLst>
            <a:glow rad="63500">
              <a:schemeClr val="accent6">
                <a:satMod val="175000"/>
                <a:alpha val="25000"/>
              </a:schemeClr>
            </a:glow>
          </a:effectLst>
        </c:spPr>
        <c:marker>
          <c:symbol val="circle"/>
          <c:size val="5"/>
          <c:spPr>
            <a:solidFill>
              <a:schemeClr val="accent6">
                <a:lumMod val="60000"/>
                <a:lumOff val="40000"/>
              </a:schemeClr>
            </a:solidFill>
            <a:ln>
              <a:noFill/>
            </a:ln>
            <a:effectLst>
              <a:glow rad="63500">
                <a:schemeClr val="accent6">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Sheet3!$B$3</c:f>
              <c:strCache>
                <c:ptCount val="1"/>
                <c:pt idx="0">
                  <c:v>Sum of product_count_2020</c:v>
                </c:pt>
              </c:strCache>
            </c:strRef>
          </c:tx>
          <c:spPr>
            <a:ln w="22225" cap="rnd">
              <a:solidFill>
                <a:schemeClr val="accent6"/>
              </a:solidFill>
            </a:ln>
            <a:effectLst>
              <a:glow rad="139700">
                <a:schemeClr val="accent6">
                  <a:satMod val="175000"/>
                  <a:alpha val="14000"/>
                </a:schemeClr>
              </a:glow>
            </a:effectLst>
          </c:spPr>
          <c:marker>
            <c:symbol val="none"/>
          </c:marker>
          <c:cat>
            <c:strRef>
              <c:f>Sheet3!$A$4:$A$10</c:f>
              <c:strCache>
                <c:ptCount val="6"/>
                <c:pt idx="0">
                  <c:v>Accessories</c:v>
                </c:pt>
                <c:pt idx="1">
                  <c:v>Desktop</c:v>
                </c:pt>
                <c:pt idx="2">
                  <c:v>Networking</c:v>
                </c:pt>
                <c:pt idx="3">
                  <c:v>Notebook</c:v>
                </c:pt>
                <c:pt idx="4">
                  <c:v>Peripherals</c:v>
                </c:pt>
                <c:pt idx="5">
                  <c:v>Storage</c:v>
                </c:pt>
              </c:strCache>
            </c:strRef>
          </c:cat>
          <c:val>
            <c:numRef>
              <c:f>Sheet3!$B$4:$B$10</c:f>
              <c:numCache>
                <c:formatCode>General</c:formatCode>
                <c:ptCount val="6"/>
                <c:pt idx="0">
                  <c:v>112763</c:v>
                </c:pt>
                <c:pt idx="1">
                  <c:v>2026</c:v>
                </c:pt>
                <c:pt idx="2">
                  <c:v>11216</c:v>
                </c:pt>
                <c:pt idx="3">
                  <c:v>112187</c:v>
                </c:pt>
                <c:pt idx="4">
                  <c:v>102878</c:v>
                </c:pt>
                <c:pt idx="5">
                  <c:v>22453</c:v>
                </c:pt>
              </c:numCache>
            </c:numRef>
          </c:val>
          <c:smooth val="0"/>
          <c:extLst>
            <c:ext xmlns:c16="http://schemas.microsoft.com/office/drawing/2014/chart" uri="{C3380CC4-5D6E-409C-BE32-E72D297353CC}">
              <c16:uniqueId val="{00000000-3D45-461E-AA6C-764341687BC8}"/>
            </c:ext>
          </c:extLst>
        </c:ser>
        <c:ser>
          <c:idx val="1"/>
          <c:order val="1"/>
          <c:tx>
            <c:strRef>
              <c:f>Sheet3!$C$3</c:f>
              <c:strCache>
                <c:ptCount val="1"/>
                <c:pt idx="0">
                  <c:v>Sum of product_count_2021</c:v>
                </c:pt>
              </c:strCache>
            </c:strRef>
          </c:tx>
          <c:spPr>
            <a:ln w="22225" cap="rnd">
              <a:solidFill>
                <a:schemeClr val="accent5"/>
              </a:solidFill>
            </a:ln>
            <a:effectLst>
              <a:glow rad="139700">
                <a:schemeClr val="accent5">
                  <a:satMod val="175000"/>
                  <a:alpha val="14000"/>
                </a:schemeClr>
              </a:glow>
            </a:effectLst>
          </c:spPr>
          <c:marker>
            <c:symbol val="none"/>
          </c:marker>
          <c:cat>
            <c:strRef>
              <c:f>Sheet3!$A$4:$A$10</c:f>
              <c:strCache>
                <c:ptCount val="6"/>
                <c:pt idx="0">
                  <c:v>Accessories</c:v>
                </c:pt>
                <c:pt idx="1">
                  <c:v>Desktop</c:v>
                </c:pt>
                <c:pt idx="2">
                  <c:v>Networking</c:v>
                </c:pt>
                <c:pt idx="3">
                  <c:v>Notebook</c:v>
                </c:pt>
                <c:pt idx="4">
                  <c:v>Peripherals</c:v>
                </c:pt>
                <c:pt idx="5">
                  <c:v>Storage</c:v>
                </c:pt>
              </c:strCache>
            </c:strRef>
          </c:cat>
          <c:val>
            <c:numRef>
              <c:f>Sheet3!$C$4:$C$10</c:f>
              <c:numCache>
                <c:formatCode>General</c:formatCode>
                <c:ptCount val="6"/>
                <c:pt idx="0">
                  <c:v>193598</c:v>
                </c:pt>
                <c:pt idx="1">
                  <c:v>30734</c:v>
                </c:pt>
                <c:pt idx="2">
                  <c:v>16929</c:v>
                </c:pt>
                <c:pt idx="3">
                  <c:v>193825</c:v>
                </c:pt>
                <c:pt idx="4">
                  <c:v>141045</c:v>
                </c:pt>
                <c:pt idx="5">
                  <c:v>31977</c:v>
                </c:pt>
              </c:numCache>
            </c:numRef>
          </c:val>
          <c:smooth val="0"/>
          <c:extLst>
            <c:ext xmlns:c16="http://schemas.microsoft.com/office/drawing/2014/chart" uri="{C3380CC4-5D6E-409C-BE32-E72D297353CC}">
              <c16:uniqueId val="{00000001-3D45-461E-AA6C-764341687BC8}"/>
            </c:ext>
          </c:extLst>
        </c:ser>
        <c:dLbls>
          <c:dLblPos val="t"/>
          <c:showLegendKey val="0"/>
          <c:showVal val="0"/>
          <c:showCatName val="0"/>
          <c:showSerName val="0"/>
          <c:showPercent val="0"/>
          <c:showBubbleSize val="0"/>
        </c:dLbls>
        <c:smooth val="0"/>
        <c:axId val="1413677535"/>
        <c:axId val="1413671711"/>
      </c:lineChart>
      <c:catAx>
        <c:axId val="141367753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3671711"/>
        <c:crosses val="autoZero"/>
        <c:auto val="1"/>
        <c:lblAlgn val="ctr"/>
        <c:lblOffset val="100"/>
        <c:noMultiLvlLbl val="0"/>
      </c:catAx>
      <c:valAx>
        <c:axId val="141367171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13677535"/>
        <c:crosses val="autoZero"/>
        <c:crossBetween val="between"/>
      </c:valAx>
      <c:spPr>
        <a:noFill/>
        <a:ln>
          <a:noFill/>
        </a:ln>
        <a:effectLst/>
      </c:spPr>
    </c:plotArea>
    <c:legend>
      <c:legendPos val="r"/>
      <c:layout>
        <c:manualLayout>
          <c:xMode val="edge"/>
          <c:yMode val="edge"/>
          <c:x val="0.7843834208223972"/>
          <c:y val="0.29224482356372122"/>
          <c:w val="0.19894991251093613"/>
          <c:h val="0.5451399825021873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[Book1]Sheet4!PivotTable9</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Yearly gross sales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Sheet4!$B$3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BC-4802-9B13-D78E601A198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BC-4802-9B13-D78E601A198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BC-4802-9B13-D78E601A1984}"/>
              </c:ext>
            </c:extLst>
          </c:dPt>
          <c:dLbls>
            <c:dLbl>
              <c:idx val="0"/>
              <c:layout>
                <c:manualLayout>
                  <c:x val="-7.0007282347172295E-2"/>
                  <c:y val="0.1783323814832803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0BC-4802-9B13-D78E601A1984}"/>
                </c:ext>
              </c:extLst>
            </c:dLbl>
            <c:dLbl>
              <c:idx val="1"/>
              <c:layout>
                <c:manualLayout>
                  <c:x val="-8.2666080712549661E-2"/>
                  <c:y val="-0.1857454238598725"/>
                </c:manualLayout>
              </c:layout>
              <c:numFmt formatCode="[$$-409]#,##0"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3088796112820364"/>
                      <c:h val="0.10304749551453711"/>
                    </c:manualLayout>
                  </c15:layout>
                </c:ext>
                <c:ext xmlns:c16="http://schemas.microsoft.com/office/drawing/2014/chart" uri="{C3380CC4-5D6E-409C-BE32-E72D297353CC}">
                  <c16:uniqueId val="{00000003-B0BC-4802-9B13-D78E601A1984}"/>
                </c:ext>
              </c:extLst>
            </c:dLbl>
            <c:dLbl>
              <c:idx val="2"/>
              <c:numFmt formatCode="[$$-409]#,##0"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1773653919666163"/>
                      <c:h val="8.0449360533278974E-2"/>
                    </c:manualLayout>
                  </c15:layout>
                </c:ext>
                <c:ext xmlns:c16="http://schemas.microsoft.com/office/drawing/2014/chart" uri="{C3380CC4-5D6E-409C-BE32-E72D297353CC}">
                  <c16:uniqueId val="{00000005-B0BC-4802-9B13-D78E601A1984}"/>
                </c:ext>
              </c:extLst>
            </c:dLbl>
            <c:numFmt formatCode="[$$-409]#,##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Sheet4!$A$4:$A$7</c:f>
              <c:strCache>
                <c:ptCount val="3"/>
                <c:pt idx="0">
                  <c:v>2019</c:v>
                </c:pt>
                <c:pt idx="1">
                  <c:v>2020</c:v>
                </c:pt>
                <c:pt idx="2">
                  <c:v>2021</c:v>
                </c:pt>
              </c:strCache>
            </c:strRef>
          </c:cat>
          <c:val>
            <c:numRef>
              <c:f>Sheet4!$B$4:$B$7</c:f>
              <c:numCache>
                <c:formatCode>General</c:formatCode>
                <c:ptCount val="3"/>
                <c:pt idx="0">
                  <c:v>8366.16</c:v>
                </c:pt>
                <c:pt idx="1">
                  <c:v>19457.509999999998</c:v>
                </c:pt>
                <c:pt idx="2">
                  <c:v>19190.71</c:v>
                </c:pt>
              </c:numCache>
            </c:numRef>
          </c:val>
          <c:extLst>
            <c:ext xmlns:c16="http://schemas.microsoft.com/office/drawing/2014/chart" uri="{C3380CC4-5D6E-409C-BE32-E72D297353CC}">
              <c16:uniqueId val="{00000006-B0BC-4802-9B13-D78E601A198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[request7.csv]Sheet3!PivotTable2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Quarterly sold quantity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Sheet3!$A$4:$A$8</c:f>
              <c:strCache>
                <c:ptCount val="4"/>
                <c:pt idx="0">
                  <c:v>1</c:v>
                </c:pt>
                <c:pt idx="1">
                  <c:v>2</c:v>
                </c:pt>
                <c:pt idx="2">
                  <c:v>3</c:v>
                </c:pt>
                <c:pt idx="3">
                  <c:v>4</c:v>
                </c:pt>
              </c:strCache>
            </c:strRef>
          </c:cat>
          <c:val>
            <c:numRef>
              <c:f>Sheet3!$B$4:$B$8</c:f>
              <c:numCache>
                <c:formatCode>General</c:formatCode>
                <c:ptCount val="4"/>
                <c:pt idx="0">
                  <c:v>3</c:v>
                </c:pt>
                <c:pt idx="1">
                  <c:v>27</c:v>
                </c:pt>
                <c:pt idx="2">
                  <c:v>137</c:v>
                </c:pt>
                <c:pt idx="3">
                  <c:v>269</c:v>
                </c:pt>
              </c:numCache>
            </c:numRef>
          </c:val>
          <c:smooth val="0"/>
          <c:extLst>
            <c:ext xmlns:c16="http://schemas.microsoft.com/office/drawing/2014/chart" uri="{C3380CC4-5D6E-409C-BE32-E72D297353CC}">
              <c16:uniqueId val="{00000000-C0A4-4925-ACB8-5076208D8D81}"/>
            </c:ext>
          </c:extLst>
        </c:ser>
        <c:dLbls>
          <c:showLegendKey val="0"/>
          <c:showVal val="0"/>
          <c:showCatName val="0"/>
          <c:showSerName val="0"/>
          <c:showPercent val="0"/>
          <c:showBubbleSize val="0"/>
        </c:dLbls>
        <c:marker val="1"/>
        <c:smooth val="0"/>
        <c:axId val="646239823"/>
        <c:axId val="646225263"/>
      </c:lineChart>
      <c:catAx>
        <c:axId val="646239823"/>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6225263"/>
        <c:crosses val="autoZero"/>
        <c:auto val="1"/>
        <c:lblAlgn val="ctr"/>
        <c:lblOffset val="100"/>
        <c:noMultiLvlLbl val="0"/>
      </c:catAx>
      <c:valAx>
        <c:axId val="6462252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62398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[request7.csv]Sheet5!PivotTable3</c:name>
    <c:fmtId val="1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Percentage of sales according to channels</a:t>
            </a:r>
          </a:p>
        </c:rich>
      </c:tx>
      <c:layout>
        <c:manualLayout>
          <c:xMode val="edge"/>
          <c:yMode val="edge"/>
          <c:x val="0.17330555555555555"/>
          <c:y val="4.1666666666666664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8335225284339463"/>
              <c:y val="1.7123797025371829E-2"/>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5.7066491688538987E-2"/>
              <c:y val="0.16410870516185477"/>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1525880358705162"/>
              <c:y val="-8.7477398658501015E-2"/>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0.18335225284339463"/>
              <c:y val="1.7123797025371829E-2"/>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0.1525880358705162"/>
              <c:y val="-8.7477398658501015E-2"/>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5.7066491688538987E-2"/>
              <c:y val="0.16410870516185477"/>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18335225284339463"/>
              <c:y val="1.7123797025371829E-2"/>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1525880358705162"/>
              <c:y val="-8.7477398658501015E-2"/>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5.7066491688538987E-2"/>
              <c:y val="0.16410870516185477"/>
            </c:manualLayout>
          </c:layout>
          <c:numFmt formatCode="#,##0_);\(#,##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Sheet5!$B$3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ECF-4446-A1A2-0E709633F02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ECF-4446-A1A2-0E709633F02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ECF-4446-A1A2-0E709633F02F}"/>
              </c:ext>
            </c:extLst>
          </c:dPt>
          <c:dLbls>
            <c:dLbl>
              <c:idx val="0"/>
              <c:layout>
                <c:manualLayout>
                  <c:x val="-0.18335219340520351"/>
                  <c:y val="0.1351196408023035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CF-4446-A1A2-0E709633F02F}"/>
                </c:ext>
              </c:extLst>
            </c:dLbl>
            <c:dLbl>
              <c:idx val="1"/>
              <c:layout>
                <c:manualLayout>
                  <c:x val="0.20360104995142111"/>
                  <c:y val="-0.1093284588745065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CF-4446-A1A2-0E709633F02F}"/>
                </c:ext>
              </c:extLst>
            </c:dLbl>
            <c:dLbl>
              <c:idx val="2"/>
              <c:layout>
                <c:manualLayout>
                  <c:x val="4.074241469225038E-2"/>
                  <c:y val="0.1553682134264178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ECF-4446-A1A2-0E709633F02F}"/>
                </c:ext>
              </c:extLst>
            </c:dLbl>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Sheet5!$A$4:$A$7</c:f>
              <c:strCache>
                <c:ptCount val="3"/>
                <c:pt idx="0">
                  <c:v>Direct</c:v>
                </c:pt>
                <c:pt idx="1">
                  <c:v>Distributor</c:v>
                </c:pt>
                <c:pt idx="2">
                  <c:v>Retailer</c:v>
                </c:pt>
              </c:strCache>
            </c:strRef>
          </c:cat>
          <c:val>
            <c:numRef>
              <c:f>Sheet5!$B$4:$B$7</c:f>
              <c:numCache>
                <c:formatCode>General</c:formatCode>
                <c:ptCount val="3"/>
                <c:pt idx="0">
                  <c:v>44.444444439999998</c:v>
                </c:pt>
                <c:pt idx="1">
                  <c:v>45.161290319999999</c:v>
                </c:pt>
                <c:pt idx="2">
                  <c:v>10.39426523</c:v>
                </c:pt>
              </c:numCache>
            </c:numRef>
          </c:val>
          <c:extLst>
            <c:ext xmlns:c16="http://schemas.microsoft.com/office/drawing/2014/chart" uri="{C3380CC4-5D6E-409C-BE32-E72D297353CC}">
              <c16:uniqueId val="{00000006-9ECF-4446-A1A2-0E709633F02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dirty="0"/>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dirty="0"/>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dirty="0"/>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dirty="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mailto:Chandanregins1@gmail.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715" y="1918783"/>
            <a:ext cx="6272784" cy="2843784"/>
          </a:xfrm>
        </p:spPr>
        <p:txBody>
          <a:bodyPr>
            <a:normAutofit/>
          </a:bodyPr>
          <a:lstStyle/>
          <a:p>
            <a:br>
              <a:rPr lang="en-IN" sz="4400" b="1" i="0" u="none" strike="noStrike" baseline="0" dirty="0">
                <a:solidFill>
                  <a:schemeClr val="tx1"/>
                </a:solidFill>
                <a:latin typeface="Poppins-Bold"/>
              </a:rPr>
            </a:br>
            <a:r>
              <a:rPr lang="en-IN" sz="4400" b="1" i="0" u="none" strike="noStrike" baseline="0" dirty="0">
                <a:solidFill>
                  <a:schemeClr val="tx1"/>
                </a:solidFill>
                <a:latin typeface="Poppins-Bold"/>
              </a:rPr>
              <a:t>ATLIQ HARDWARE</a:t>
            </a:r>
            <a:br>
              <a:rPr lang="en-IN" sz="4400" b="1" i="0" u="none" strike="noStrike" baseline="0" dirty="0">
                <a:solidFill>
                  <a:schemeClr val="tx1"/>
                </a:solidFill>
                <a:latin typeface="Poppins-Bold"/>
              </a:rPr>
            </a:br>
            <a:r>
              <a:rPr lang="en-IN" sz="4400" b="1" i="0" u="none" strike="noStrike" baseline="0" dirty="0">
                <a:solidFill>
                  <a:schemeClr val="tx1"/>
                </a:solidFill>
                <a:latin typeface="Poppins-Bold"/>
              </a:rPr>
              <a:t>Consumer Goods</a:t>
            </a:r>
            <a:br>
              <a:rPr lang="en-IN" sz="4400" b="1" i="0" u="none" strike="noStrike" baseline="0" dirty="0">
                <a:solidFill>
                  <a:schemeClr val="tx1"/>
                </a:solidFill>
                <a:latin typeface="Poppins-Bold"/>
              </a:rPr>
            </a:br>
            <a:r>
              <a:rPr lang="en-IN" sz="4400" b="1" i="0" u="none" strike="noStrike" baseline="0" dirty="0">
                <a:solidFill>
                  <a:schemeClr val="tx1"/>
                </a:solidFill>
                <a:latin typeface="Poppins-Bold"/>
              </a:rPr>
              <a:t>Ad_Hoc Insights</a:t>
            </a:r>
            <a:endParaRPr lang="en-US" sz="4400" dirty="0">
              <a:solidFill>
                <a:schemeClr val="tx1"/>
              </a:solidFill>
            </a:endParaRP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298714" y="5130711"/>
            <a:ext cx="5817703" cy="1190576"/>
          </a:xfrm>
        </p:spPr>
        <p:txBody>
          <a:bodyPr>
            <a:noAutofit/>
          </a:bodyPr>
          <a:lstStyle/>
          <a:p>
            <a:pPr algn="l"/>
            <a:r>
              <a:rPr lang="en-US" sz="3200" dirty="0">
                <a:solidFill>
                  <a:schemeClr val="tx1"/>
                </a:solidFill>
                <a:latin typeface="Poppins" panose="00000500000000000000" pitchFamily="2" charset="0"/>
                <a:cs typeface="Poppins" panose="00000500000000000000" pitchFamily="2" charset="0"/>
              </a:rPr>
              <a:t>Presented by- Chandan N</a:t>
            </a:r>
          </a:p>
          <a:p>
            <a:pPr algn="l"/>
            <a:r>
              <a:rPr lang="en-US" sz="3200" dirty="0">
                <a:solidFill>
                  <a:schemeClr val="tx1"/>
                </a:solidFill>
                <a:latin typeface="Poppins" panose="00000500000000000000" pitchFamily="2" charset="0"/>
                <a:cs typeface="Poppins" panose="00000500000000000000" pitchFamily="2" charset="0"/>
              </a:rPr>
              <a:t>February 2023</a:t>
            </a:r>
          </a:p>
        </p:txBody>
      </p:sp>
      <p:sp>
        <p:nvSpPr>
          <p:cNvPr id="8" name="Flowchart: Connector 7">
            <a:extLst>
              <a:ext uri="{FF2B5EF4-FFF2-40B4-BE49-F238E27FC236}">
                <a16:creationId xmlns:a16="http://schemas.microsoft.com/office/drawing/2014/main" id="{4739C8B7-2506-4A12-6800-9E1E181A2265}"/>
              </a:ext>
            </a:extLst>
          </p:cNvPr>
          <p:cNvSpPr/>
          <p:nvPr/>
        </p:nvSpPr>
        <p:spPr>
          <a:xfrm>
            <a:off x="1298715" y="0"/>
            <a:ext cx="3021496" cy="2690192"/>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9" name="Picture 8">
            <a:extLst>
              <a:ext uri="{FF2B5EF4-FFF2-40B4-BE49-F238E27FC236}">
                <a16:creationId xmlns:a16="http://schemas.microsoft.com/office/drawing/2014/main" id="{E09F28D4-12CC-4F94-64D3-22725B72FC6D}"/>
              </a:ext>
            </a:extLst>
          </p:cNvPr>
          <p:cNvPicPr>
            <a:picLocks noChangeAspect="1"/>
          </p:cNvPicPr>
          <p:nvPr/>
        </p:nvPicPr>
        <p:blipFill>
          <a:blip r:embed="rId2">
            <a:lum/>
          </a:blip>
          <a:stretch>
            <a:fillRect/>
          </a:stretch>
        </p:blipFill>
        <p:spPr>
          <a:xfrm>
            <a:off x="1693424" y="409227"/>
            <a:ext cx="2232078" cy="1871738"/>
          </a:xfrm>
          <a:prstGeom prst="rect">
            <a:avLst/>
          </a:prstGeom>
        </p:spPr>
      </p:pic>
      <p:pic>
        <p:nvPicPr>
          <p:cNvPr id="11" name="Picture 10">
            <a:extLst>
              <a:ext uri="{FF2B5EF4-FFF2-40B4-BE49-F238E27FC236}">
                <a16:creationId xmlns:a16="http://schemas.microsoft.com/office/drawing/2014/main" id="{FE350C5C-452E-F437-3B92-CEC165651A85}"/>
              </a:ext>
            </a:extLst>
          </p:cNvPr>
          <p:cNvPicPr>
            <a:picLocks noChangeAspect="1"/>
          </p:cNvPicPr>
          <p:nvPr/>
        </p:nvPicPr>
        <p:blipFill>
          <a:blip r:embed="rId3"/>
          <a:stretch>
            <a:fillRect/>
          </a:stretch>
        </p:blipFill>
        <p:spPr>
          <a:xfrm>
            <a:off x="9554815" y="4533304"/>
            <a:ext cx="2199861" cy="1616765"/>
          </a:xfrm>
          <a:prstGeom prst="rect">
            <a:avLst/>
          </a:prstGeom>
        </p:spPr>
      </p:pic>
      <p:sp>
        <p:nvSpPr>
          <p:cNvPr id="12" name="TextBox 11">
            <a:extLst>
              <a:ext uri="{FF2B5EF4-FFF2-40B4-BE49-F238E27FC236}">
                <a16:creationId xmlns:a16="http://schemas.microsoft.com/office/drawing/2014/main" id="{63AA0BA4-4AA5-1D5A-0275-74C300271FA2}"/>
              </a:ext>
            </a:extLst>
          </p:cNvPr>
          <p:cNvSpPr txBox="1"/>
          <p:nvPr/>
        </p:nvSpPr>
        <p:spPr>
          <a:xfrm>
            <a:off x="9210259" y="6321287"/>
            <a:ext cx="3843131" cy="369332"/>
          </a:xfrm>
          <a:prstGeom prst="rect">
            <a:avLst/>
          </a:prstGeom>
          <a:noFill/>
        </p:spPr>
        <p:txBody>
          <a:bodyPr wrap="square" rtlCol="0">
            <a:spAutoFit/>
          </a:bodyPr>
          <a:lstStyle/>
          <a:p>
            <a:r>
              <a:rPr lang="en-US" dirty="0">
                <a:latin typeface="Poppins" panose="00000500000000000000" pitchFamily="2" charset="0"/>
                <a:cs typeface="Poppins" panose="00000500000000000000" pitchFamily="2" charset="0"/>
              </a:rPr>
              <a:t>SQL PROJECT CHALLENGE</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700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9DB1-71F9-ED10-A2BF-356AB9492043}"/>
              </a:ext>
            </a:extLst>
          </p:cNvPr>
          <p:cNvSpPr>
            <a:spLocks noGrp="1"/>
          </p:cNvSpPr>
          <p:nvPr>
            <p:ph type="title"/>
          </p:nvPr>
        </p:nvSpPr>
        <p:spPr>
          <a:xfrm>
            <a:off x="576072" y="365124"/>
            <a:ext cx="10771632" cy="1768475"/>
          </a:xfrm>
        </p:spPr>
        <p:txBody>
          <a:bodyPr>
            <a:normAutofit/>
          </a:bodyPr>
          <a:lstStyle/>
          <a:p>
            <a:r>
              <a:rPr lang="en-US" sz="2000" dirty="0">
                <a:solidFill>
                  <a:schemeClr val="tx1"/>
                </a:solidFill>
              </a:rPr>
              <a:t>REQUEST 7:</a:t>
            </a:r>
            <a:br>
              <a:rPr lang="en-US" sz="2000" dirty="0">
                <a:solidFill>
                  <a:schemeClr val="tx1"/>
                </a:solidFill>
              </a:rPr>
            </a:br>
            <a:r>
              <a:rPr lang="en-US" sz="2000" dirty="0">
                <a:solidFill>
                  <a:schemeClr val="tx1"/>
                </a:solidFill>
              </a:rPr>
              <a:t>Get the complete report of the Gross sales amount for the customer “Atliq Exclusive” for each month . This analysis helps to get an idea of low and high-performing months and take strategic decisions. The final report contains these columns: Month Year Gross sales Amount</a:t>
            </a:r>
            <a:endParaRPr lang="en-IN" sz="2000" dirty="0">
              <a:solidFill>
                <a:schemeClr val="tx1"/>
              </a:solidFill>
            </a:endParaRPr>
          </a:p>
        </p:txBody>
      </p:sp>
      <p:sp>
        <p:nvSpPr>
          <p:cNvPr id="6" name="Slide Number Placeholder 5">
            <a:extLst>
              <a:ext uri="{FF2B5EF4-FFF2-40B4-BE49-F238E27FC236}">
                <a16:creationId xmlns:a16="http://schemas.microsoft.com/office/drawing/2014/main" id="{5CFEC023-54A3-5ABC-2721-6ADB57ED378B}"/>
              </a:ext>
            </a:extLst>
          </p:cNvPr>
          <p:cNvSpPr>
            <a:spLocks noGrp="1"/>
          </p:cNvSpPr>
          <p:nvPr>
            <p:ph type="sldNum" sz="quarter" idx="12"/>
          </p:nvPr>
        </p:nvSpPr>
        <p:spPr/>
        <p:txBody>
          <a:bodyPr/>
          <a:lstStyle/>
          <a:p>
            <a:fld id="{D8DA9DAA-006C-4F4B-980E-E3DF019B24E2}" type="slidenum">
              <a:rPr lang="en-US" smtClean="0"/>
              <a:pPr/>
              <a:t>10</a:t>
            </a:fld>
            <a:endParaRPr lang="en-US" dirty="0"/>
          </a:p>
        </p:txBody>
      </p:sp>
      <p:graphicFrame>
        <p:nvGraphicFramePr>
          <p:cNvPr id="7" name="Content Placeholder 6">
            <a:extLst>
              <a:ext uri="{FF2B5EF4-FFF2-40B4-BE49-F238E27FC236}">
                <a16:creationId xmlns:a16="http://schemas.microsoft.com/office/drawing/2014/main" id="{2AE43630-C5D2-C21E-241F-F68F68FFCF16}"/>
              </a:ext>
            </a:extLst>
          </p:cNvPr>
          <p:cNvGraphicFramePr>
            <a:graphicFrameLocks noGrp="1"/>
          </p:cNvGraphicFramePr>
          <p:nvPr>
            <p:ph idx="1"/>
            <p:extLst>
              <p:ext uri="{D42A27DB-BD31-4B8C-83A1-F6EECF244321}">
                <p14:modId xmlns:p14="http://schemas.microsoft.com/office/powerpoint/2010/main" val="4230474544"/>
              </p:ext>
            </p:extLst>
          </p:nvPr>
        </p:nvGraphicFramePr>
        <p:xfrm>
          <a:off x="576072" y="1930399"/>
          <a:ext cx="5069794" cy="3512458"/>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28179D57-398B-C405-7CCF-C12871A48BFE}"/>
              </a:ext>
            </a:extLst>
          </p:cNvPr>
          <p:cNvPicPr>
            <a:picLocks noChangeAspect="1"/>
          </p:cNvPicPr>
          <p:nvPr/>
        </p:nvPicPr>
        <p:blipFill>
          <a:blip r:embed="rId3"/>
          <a:stretch>
            <a:fillRect/>
          </a:stretch>
        </p:blipFill>
        <p:spPr>
          <a:xfrm>
            <a:off x="5907315" y="1923597"/>
            <a:ext cx="5708613" cy="3672114"/>
          </a:xfrm>
          <a:prstGeom prst="rect">
            <a:avLst/>
          </a:prstGeom>
        </p:spPr>
      </p:pic>
      <p:sp>
        <p:nvSpPr>
          <p:cNvPr id="11" name="TextBox 10">
            <a:extLst>
              <a:ext uri="{FF2B5EF4-FFF2-40B4-BE49-F238E27FC236}">
                <a16:creationId xmlns:a16="http://schemas.microsoft.com/office/drawing/2014/main" id="{AC1F46B0-AF02-41EE-4939-D2E1E4FEB8FE}"/>
              </a:ext>
            </a:extLst>
          </p:cNvPr>
          <p:cNvSpPr txBox="1"/>
          <p:nvPr/>
        </p:nvSpPr>
        <p:spPr>
          <a:xfrm>
            <a:off x="576072" y="5595711"/>
            <a:ext cx="10309642" cy="1200329"/>
          </a:xfrm>
          <a:prstGeom prst="rect">
            <a:avLst/>
          </a:prstGeom>
          <a:noFill/>
        </p:spPr>
        <p:txBody>
          <a:bodyPr wrap="square" rtlCol="0">
            <a:spAutoFit/>
          </a:bodyPr>
          <a:lstStyle/>
          <a:p>
            <a:pPr algn="ctr"/>
            <a:r>
              <a:rPr lang="en-US" dirty="0"/>
              <a:t>Insights</a:t>
            </a:r>
          </a:p>
          <a:p>
            <a:r>
              <a:rPr lang="en-US" sz="1800" dirty="0">
                <a:solidFill>
                  <a:schemeClr val="tx1"/>
                </a:solidFill>
              </a:rPr>
              <a:t>Result gives a report </a:t>
            </a:r>
            <a:r>
              <a:rPr lang="en-US" dirty="0"/>
              <a:t>of gross sales for customer </a:t>
            </a:r>
            <a:r>
              <a:rPr lang="en-US" sz="1800" dirty="0">
                <a:solidFill>
                  <a:schemeClr val="tx1"/>
                </a:solidFill>
              </a:rPr>
              <a:t>Atliq Exclusive this analysis helps management to understand seasonal trends which can also help  Atliq hardware's to  optimize its inventory management.</a:t>
            </a:r>
            <a:endParaRPr lang="en-IN" dirty="0"/>
          </a:p>
        </p:txBody>
      </p:sp>
    </p:spTree>
    <p:extLst>
      <p:ext uri="{BB962C8B-B14F-4D97-AF65-F5344CB8AC3E}">
        <p14:creationId xmlns:p14="http://schemas.microsoft.com/office/powerpoint/2010/main" val="386834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5B15-C558-CF03-0134-DDB7FDFC742D}"/>
              </a:ext>
            </a:extLst>
          </p:cNvPr>
          <p:cNvSpPr>
            <a:spLocks noGrp="1"/>
          </p:cNvSpPr>
          <p:nvPr>
            <p:ph type="title"/>
          </p:nvPr>
        </p:nvSpPr>
        <p:spPr>
          <a:xfrm>
            <a:off x="576071" y="136525"/>
            <a:ext cx="11035357" cy="1554163"/>
          </a:xfrm>
        </p:spPr>
        <p:txBody>
          <a:bodyPr anchor="t">
            <a:normAutofit fontScale="90000"/>
          </a:bodyPr>
          <a:lstStyle/>
          <a:p>
            <a:r>
              <a:rPr kumimoji="0" lang="en-IN" sz="2400" b="1" i="0" u="none" strike="noStrike" kern="1200" cap="all" spc="0" normalizeH="0" baseline="0" noProof="0" dirty="0">
                <a:ln>
                  <a:noFill/>
                </a:ln>
                <a:solidFill>
                  <a:prstClr val="black"/>
                </a:solidFill>
                <a:effectLst/>
                <a:uLnTx/>
                <a:uFillTx/>
                <a:latin typeface="Univers"/>
                <a:ea typeface="+mj-ea"/>
                <a:cs typeface="+mj-cs"/>
              </a:rPr>
              <a:t>Requests 8:</a:t>
            </a:r>
            <a:br>
              <a:rPr kumimoji="0" lang="en-IN" sz="2400" b="1" i="0" u="none" strike="noStrike" kern="1200" cap="all" spc="0" normalizeH="0" baseline="0" noProof="0" dirty="0">
                <a:ln>
                  <a:noFill/>
                </a:ln>
                <a:solidFill>
                  <a:prstClr val="black"/>
                </a:solidFill>
                <a:effectLst/>
                <a:uLnTx/>
                <a:uFillTx/>
                <a:latin typeface="Univers"/>
                <a:ea typeface="+mj-ea"/>
                <a:cs typeface="+mj-cs"/>
              </a:rPr>
            </a:br>
            <a:r>
              <a:rPr kumimoji="0" lang="en-US" sz="2400" b="1" i="0" u="none" strike="noStrike" kern="1200" cap="all" spc="0" normalizeH="0" baseline="0" noProof="0" dirty="0">
                <a:ln>
                  <a:noFill/>
                </a:ln>
                <a:solidFill>
                  <a:prstClr val="black"/>
                </a:solidFill>
                <a:effectLst/>
                <a:uLnTx/>
                <a:uFillTx/>
                <a:latin typeface="Univers"/>
                <a:ea typeface="+mj-ea"/>
                <a:cs typeface="+mj-cs"/>
              </a:rPr>
              <a:t>In which quarter of 2020, got the maximum total_sold_quantity? The final output contains these fields sorted by the total_sold_quantity, Quarter total_sold_quantity</a:t>
            </a:r>
            <a:endParaRPr lang="en-IN" sz="2400" dirty="0"/>
          </a:p>
        </p:txBody>
      </p:sp>
      <p:sp>
        <p:nvSpPr>
          <p:cNvPr id="6" name="Slide Number Placeholder 5">
            <a:extLst>
              <a:ext uri="{FF2B5EF4-FFF2-40B4-BE49-F238E27FC236}">
                <a16:creationId xmlns:a16="http://schemas.microsoft.com/office/drawing/2014/main" id="{6353F07D-4F60-3783-6790-E4706E1325A9}"/>
              </a:ext>
            </a:extLst>
          </p:cNvPr>
          <p:cNvSpPr>
            <a:spLocks noGrp="1"/>
          </p:cNvSpPr>
          <p:nvPr>
            <p:ph type="sldNum" sz="quarter" idx="12"/>
          </p:nvPr>
        </p:nvSpPr>
        <p:spPr/>
        <p:txBody>
          <a:bodyPr/>
          <a:lstStyle/>
          <a:p>
            <a:fld id="{D8DA9DAA-006C-4F4B-980E-E3DF019B24E2}" type="slidenum">
              <a:rPr lang="en-US" smtClean="0"/>
              <a:pPr/>
              <a:t>11</a:t>
            </a:fld>
            <a:endParaRPr lang="en-US" dirty="0"/>
          </a:p>
        </p:txBody>
      </p:sp>
      <p:graphicFrame>
        <p:nvGraphicFramePr>
          <p:cNvPr id="7" name="Content Placeholder 6">
            <a:extLst>
              <a:ext uri="{FF2B5EF4-FFF2-40B4-BE49-F238E27FC236}">
                <a16:creationId xmlns:a16="http://schemas.microsoft.com/office/drawing/2014/main" id="{55C34F31-BA4F-7FD3-5903-D5F94B24DD9B}"/>
              </a:ext>
            </a:extLst>
          </p:cNvPr>
          <p:cNvGraphicFramePr>
            <a:graphicFrameLocks noGrp="1"/>
          </p:cNvGraphicFramePr>
          <p:nvPr>
            <p:ph idx="1"/>
            <p:extLst>
              <p:ext uri="{D42A27DB-BD31-4B8C-83A1-F6EECF244321}">
                <p14:modId xmlns:p14="http://schemas.microsoft.com/office/powerpoint/2010/main" val="1365140540"/>
              </p:ext>
            </p:extLst>
          </p:nvPr>
        </p:nvGraphicFramePr>
        <p:xfrm>
          <a:off x="6386286" y="1690688"/>
          <a:ext cx="5225142" cy="3026455"/>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A12DE9A8-B072-5EEA-B02A-24A15FB41BF6}"/>
              </a:ext>
            </a:extLst>
          </p:cNvPr>
          <p:cNvPicPr>
            <a:picLocks noChangeAspect="1"/>
          </p:cNvPicPr>
          <p:nvPr/>
        </p:nvPicPr>
        <p:blipFill>
          <a:blip r:embed="rId3"/>
          <a:stretch>
            <a:fillRect/>
          </a:stretch>
        </p:blipFill>
        <p:spPr>
          <a:xfrm>
            <a:off x="658368" y="1690689"/>
            <a:ext cx="5727918" cy="3026454"/>
          </a:xfrm>
          <a:prstGeom prst="rect">
            <a:avLst/>
          </a:prstGeom>
        </p:spPr>
      </p:pic>
      <p:sp>
        <p:nvSpPr>
          <p:cNvPr id="10" name="TextBox 9">
            <a:extLst>
              <a:ext uri="{FF2B5EF4-FFF2-40B4-BE49-F238E27FC236}">
                <a16:creationId xmlns:a16="http://schemas.microsoft.com/office/drawing/2014/main" id="{AA81CF80-7AAE-588E-A21D-03B63EE81BEE}"/>
              </a:ext>
            </a:extLst>
          </p:cNvPr>
          <p:cNvSpPr txBox="1"/>
          <p:nvPr/>
        </p:nvSpPr>
        <p:spPr>
          <a:xfrm>
            <a:off x="658368" y="5123543"/>
            <a:ext cx="10401518" cy="1200329"/>
          </a:xfrm>
          <a:prstGeom prst="rect">
            <a:avLst/>
          </a:prstGeom>
          <a:noFill/>
        </p:spPr>
        <p:txBody>
          <a:bodyPr wrap="square" rtlCol="0">
            <a:spAutoFit/>
          </a:bodyPr>
          <a:lstStyle/>
          <a:p>
            <a:pPr algn="ctr"/>
            <a:r>
              <a:rPr lang="en-US" dirty="0"/>
              <a:t>Insights</a:t>
            </a:r>
          </a:p>
          <a:p>
            <a:r>
              <a:rPr lang="en-US" dirty="0"/>
              <a:t>Results indicates that atliq hardware's sold less products in quarter 1 compared to quarter 4. this also shows that Atliq hardware is also updating on customers needs every quarter and meeting their requirements clearly.</a:t>
            </a:r>
            <a:endParaRPr lang="en-IN" dirty="0"/>
          </a:p>
        </p:txBody>
      </p:sp>
    </p:spTree>
    <p:extLst>
      <p:ext uri="{BB962C8B-B14F-4D97-AF65-F5344CB8AC3E}">
        <p14:creationId xmlns:p14="http://schemas.microsoft.com/office/powerpoint/2010/main" val="3377453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6C62-2099-15C3-48CA-078032D0BD0C}"/>
              </a:ext>
            </a:extLst>
          </p:cNvPr>
          <p:cNvSpPr>
            <a:spLocks noGrp="1"/>
          </p:cNvSpPr>
          <p:nvPr>
            <p:ph type="title"/>
          </p:nvPr>
        </p:nvSpPr>
        <p:spPr/>
        <p:txBody>
          <a:bodyPr anchor="t">
            <a:normAutofit fontScale="90000"/>
          </a:bodyPr>
          <a:lstStyle/>
          <a:p>
            <a:r>
              <a:rPr lang="en-US" sz="2400" dirty="0">
                <a:solidFill>
                  <a:schemeClr val="tx1"/>
                </a:solidFill>
              </a:rPr>
              <a:t>REQUEST 9:</a:t>
            </a:r>
            <a:br>
              <a:rPr lang="en-US" sz="2400" dirty="0">
                <a:solidFill>
                  <a:schemeClr val="tx1"/>
                </a:solidFill>
              </a:rPr>
            </a:br>
            <a:r>
              <a:rPr lang="en-US" sz="2400" dirty="0">
                <a:solidFill>
                  <a:schemeClr val="tx1"/>
                </a:solidFill>
              </a:rPr>
              <a:t>Which channel helped to bring more gross sales in the fiscal year 2021 and the percentage of contribution? The final output contains these fields, channel gross_sales_mln percentage</a:t>
            </a:r>
            <a:endParaRPr lang="en-IN" sz="2400" dirty="0"/>
          </a:p>
        </p:txBody>
      </p:sp>
      <p:sp>
        <p:nvSpPr>
          <p:cNvPr id="6" name="Slide Number Placeholder 5">
            <a:extLst>
              <a:ext uri="{FF2B5EF4-FFF2-40B4-BE49-F238E27FC236}">
                <a16:creationId xmlns:a16="http://schemas.microsoft.com/office/drawing/2014/main" id="{5B14B0C1-0B9C-A57C-8DE2-DDDAF28322B3}"/>
              </a:ext>
            </a:extLst>
          </p:cNvPr>
          <p:cNvSpPr>
            <a:spLocks noGrp="1"/>
          </p:cNvSpPr>
          <p:nvPr>
            <p:ph type="sldNum" sz="quarter" idx="12"/>
          </p:nvPr>
        </p:nvSpPr>
        <p:spPr/>
        <p:txBody>
          <a:bodyPr/>
          <a:lstStyle/>
          <a:p>
            <a:fld id="{D8DA9DAA-006C-4F4B-980E-E3DF019B24E2}" type="slidenum">
              <a:rPr lang="en-US" smtClean="0"/>
              <a:pPr/>
              <a:t>12</a:t>
            </a:fld>
            <a:endParaRPr lang="en-US" dirty="0"/>
          </a:p>
        </p:txBody>
      </p:sp>
      <p:graphicFrame>
        <p:nvGraphicFramePr>
          <p:cNvPr id="7" name="Content Placeholder 6">
            <a:extLst>
              <a:ext uri="{FF2B5EF4-FFF2-40B4-BE49-F238E27FC236}">
                <a16:creationId xmlns:a16="http://schemas.microsoft.com/office/drawing/2014/main" id="{173C4A09-A8CB-C979-31E7-88CBC8A7011F}"/>
              </a:ext>
            </a:extLst>
          </p:cNvPr>
          <p:cNvGraphicFramePr>
            <a:graphicFrameLocks noGrp="1"/>
          </p:cNvGraphicFramePr>
          <p:nvPr>
            <p:ph idx="1"/>
            <p:extLst>
              <p:ext uri="{D42A27DB-BD31-4B8C-83A1-F6EECF244321}">
                <p14:modId xmlns:p14="http://schemas.microsoft.com/office/powerpoint/2010/main" val="3042186632"/>
              </p:ext>
            </p:extLst>
          </p:nvPr>
        </p:nvGraphicFramePr>
        <p:xfrm>
          <a:off x="5123543" y="1825625"/>
          <a:ext cx="6223907" cy="2906032"/>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5C38C286-14CB-936D-9791-C9F244815F16}"/>
              </a:ext>
            </a:extLst>
          </p:cNvPr>
          <p:cNvPicPr>
            <a:picLocks noChangeAspect="1"/>
          </p:cNvPicPr>
          <p:nvPr/>
        </p:nvPicPr>
        <p:blipFill>
          <a:blip r:embed="rId3"/>
          <a:stretch>
            <a:fillRect/>
          </a:stretch>
        </p:blipFill>
        <p:spPr>
          <a:xfrm>
            <a:off x="333829" y="1825625"/>
            <a:ext cx="4789713" cy="2906032"/>
          </a:xfrm>
          <a:prstGeom prst="rect">
            <a:avLst/>
          </a:prstGeom>
        </p:spPr>
      </p:pic>
      <p:sp>
        <p:nvSpPr>
          <p:cNvPr id="13" name="TextBox 12">
            <a:extLst>
              <a:ext uri="{FF2B5EF4-FFF2-40B4-BE49-F238E27FC236}">
                <a16:creationId xmlns:a16="http://schemas.microsoft.com/office/drawing/2014/main" id="{A93CBE36-52A4-B8B5-35D7-BD1135D8E281}"/>
              </a:ext>
            </a:extLst>
          </p:cNvPr>
          <p:cNvSpPr txBox="1"/>
          <p:nvPr/>
        </p:nvSpPr>
        <p:spPr>
          <a:xfrm>
            <a:off x="576072" y="4963886"/>
            <a:ext cx="10149985" cy="923330"/>
          </a:xfrm>
          <a:prstGeom prst="rect">
            <a:avLst/>
          </a:prstGeom>
          <a:noFill/>
        </p:spPr>
        <p:txBody>
          <a:bodyPr wrap="square" rtlCol="0">
            <a:spAutoFit/>
          </a:bodyPr>
          <a:lstStyle/>
          <a:p>
            <a:endParaRPr lang="en-US" sz="1800" dirty="0">
              <a:solidFill>
                <a:schemeClr val="tx1"/>
              </a:solidFill>
            </a:endParaRPr>
          </a:p>
          <a:p>
            <a:r>
              <a:rPr lang="en-US" dirty="0"/>
              <a:t>Here I have </a:t>
            </a:r>
            <a:r>
              <a:rPr lang="en-US" sz="1800" dirty="0">
                <a:solidFill>
                  <a:schemeClr val="tx1"/>
                </a:solidFill>
              </a:rPr>
              <a:t>Analyzed data by channel to understand the most effective sales channels, which also helps to optimize marketing strategies</a:t>
            </a:r>
            <a:endParaRPr lang="en-IN" dirty="0"/>
          </a:p>
        </p:txBody>
      </p:sp>
    </p:spTree>
    <p:extLst>
      <p:ext uri="{BB962C8B-B14F-4D97-AF65-F5344CB8AC3E}">
        <p14:creationId xmlns:p14="http://schemas.microsoft.com/office/powerpoint/2010/main" val="367800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E800-B1C4-3E92-35BA-18F935517310}"/>
              </a:ext>
            </a:extLst>
          </p:cNvPr>
          <p:cNvSpPr>
            <a:spLocks noGrp="1"/>
          </p:cNvSpPr>
          <p:nvPr>
            <p:ph type="title"/>
          </p:nvPr>
        </p:nvSpPr>
        <p:spPr/>
        <p:txBody>
          <a:bodyPr>
            <a:normAutofit fontScale="90000"/>
          </a:bodyPr>
          <a:lstStyle/>
          <a:p>
            <a:r>
              <a:rPr lang="en-US" sz="2700" dirty="0">
                <a:solidFill>
                  <a:schemeClr val="tx1"/>
                </a:solidFill>
              </a:rPr>
              <a:t>REQUEST 10:</a:t>
            </a:r>
            <a:br>
              <a:rPr lang="en-IN" sz="1800" i="0" u="none" strike="noStrike" baseline="0" dirty="0">
                <a:solidFill>
                  <a:srgbClr val="000000"/>
                </a:solidFill>
                <a:latin typeface="Arial" panose="020B0604020202020204" pitchFamily="34" charset="0"/>
              </a:rPr>
            </a:br>
            <a:r>
              <a:rPr lang="en-US" sz="2400" i="0" u="none" strike="noStrike" baseline="0" dirty="0">
                <a:solidFill>
                  <a:schemeClr val="tx1"/>
                </a:solidFill>
                <a:latin typeface="Arial" panose="020B0604020202020204" pitchFamily="34" charset="0"/>
              </a:rPr>
              <a:t>Get the Top 3 products in each division that have a high total_sold_quantity in the fiscal_year 2021? The final output contains these fields, division product_code</a:t>
            </a:r>
            <a:endParaRPr lang="en-IN" sz="2400" dirty="0">
              <a:solidFill>
                <a:schemeClr val="tx1"/>
              </a:solidFill>
            </a:endParaRPr>
          </a:p>
        </p:txBody>
      </p:sp>
      <p:pic>
        <p:nvPicPr>
          <p:cNvPr id="9" name="Content Placeholder 8">
            <a:extLst>
              <a:ext uri="{FF2B5EF4-FFF2-40B4-BE49-F238E27FC236}">
                <a16:creationId xmlns:a16="http://schemas.microsoft.com/office/drawing/2014/main" id="{20D48D63-687F-778C-B5E1-C22087BCEEBB}"/>
              </a:ext>
            </a:extLst>
          </p:cNvPr>
          <p:cNvPicPr>
            <a:picLocks noGrp="1" noChangeAspect="1"/>
          </p:cNvPicPr>
          <p:nvPr>
            <p:ph idx="1"/>
          </p:nvPr>
        </p:nvPicPr>
        <p:blipFill>
          <a:blip r:embed="rId2"/>
          <a:stretch>
            <a:fillRect/>
          </a:stretch>
        </p:blipFill>
        <p:spPr>
          <a:xfrm>
            <a:off x="576072" y="1915886"/>
            <a:ext cx="8090884" cy="3037908"/>
          </a:xfrm>
        </p:spPr>
      </p:pic>
      <p:sp>
        <p:nvSpPr>
          <p:cNvPr id="6" name="Slide Number Placeholder 5">
            <a:extLst>
              <a:ext uri="{FF2B5EF4-FFF2-40B4-BE49-F238E27FC236}">
                <a16:creationId xmlns:a16="http://schemas.microsoft.com/office/drawing/2014/main" id="{42B6D9B6-EFDF-9981-3AFB-254C174FFB53}"/>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10" name="TextBox 9">
            <a:extLst>
              <a:ext uri="{FF2B5EF4-FFF2-40B4-BE49-F238E27FC236}">
                <a16:creationId xmlns:a16="http://schemas.microsoft.com/office/drawing/2014/main" id="{96B3593A-078E-CAD7-8B13-3FEC6ABC5773}"/>
              </a:ext>
            </a:extLst>
          </p:cNvPr>
          <p:cNvSpPr txBox="1"/>
          <p:nvPr/>
        </p:nvSpPr>
        <p:spPr>
          <a:xfrm>
            <a:off x="576072" y="5413829"/>
            <a:ext cx="10454785" cy="923330"/>
          </a:xfrm>
          <a:prstGeom prst="rect">
            <a:avLst/>
          </a:prstGeom>
          <a:noFill/>
        </p:spPr>
        <p:txBody>
          <a:bodyPr wrap="square" rtlCol="0">
            <a:spAutoFit/>
          </a:bodyPr>
          <a:lstStyle/>
          <a:p>
            <a:pPr algn="ctr"/>
            <a:r>
              <a:rPr lang="en-US" dirty="0"/>
              <a:t>Insights</a:t>
            </a:r>
          </a:p>
          <a:p>
            <a:r>
              <a:rPr lang="en-US" dirty="0"/>
              <a:t>Above table shows that division N&amp;S has sold more products compared to PC and stood at rank 1 where pc division has less sales with the rank of 3.</a:t>
            </a:r>
            <a:endParaRPr lang="en-IN" dirty="0"/>
          </a:p>
        </p:txBody>
      </p:sp>
    </p:spTree>
    <p:extLst>
      <p:ext uri="{BB962C8B-B14F-4D97-AF65-F5344CB8AC3E}">
        <p14:creationId xmlns:p14="http://schemas.microsoft.com/office/powerpoint/2010/main" val="271388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14E9-9AC2-4C24-FFD4-3075D112490A}"/>
              </a:ext>
            </a:extLst>
          </p:cNvPr>
          <p:cNvSpPr>
            <a:spLocks noGrp="1"/>
          </p:cNvSpPr>
          <p:nvPr>
            <p:ph type="title"/>
          </p:nvPr>
        </p:nvSpPr>
        <p:spPr>
          <a:xfrm>
            <a:off x="576072" y="65818"/>
            <a:ext cx="10771632" cy="476123"/>
          </a:xfrm>
        </p:spPr>
        <p:txBody>
          <a:bodyPr>
            <a:normAutofit/>
          </a:bodyPr>
          <a:lstStyle/>
          <a:p>
            <a:r>
              <a:rPr lang="en-US" sz="2400" dirty="0">
                <a:solidFill>
                  <a:schemeClr val="tx1"/>
                </a:solidFill>
              </a:rPr>
              <a:t>Summary</a:t>
            </a:r>
            <a:endParaRPr lang="en-IN" sz="2400" dirty="0">
              <a:solidFill>
                <a:schemeClr val="tx1"/>
              </a:solidFill>
            </a:endParaRPr>
          </a:p>
        </p:txBody>
      </p:sp>
      <p:sp>
        <p:nvSpPr>
          <p:cNvPr id="3" name="Content Placeholder 2">
            <a:extLst>
              <a:ext uri="{FF2B5EF4-FFF2-40B4-BE49-F238E27FC236}">
                <a16:creationId xmlns:a16="http://schemas.microsoft.com/office/drawing/2014/main" id="{405E033E-2693-A460-F590-1E14DD0C7D6D}"/>
              </a:ext>
            </a:extLst>
          </p:cNvPr>
          <p:cNvSpPr>
            <a:spLocks noGrp="1"/>
          </p:cNvSpPr>
          <p:nvPr>
            <p:ph idx="1"/>
          </p:nvPr>
        </p:nvSpPr>
        <p:spPr>
          <a:xfrm>
            <a:off x="145143" y="541942"/>
            <a:ext cx="12046857" cy="6250240"/>
          </a:xfrm>
        </p:spPr>
        <p:txBody>
          <a:bodyPr>
            <a:normAutofit/>
          </a:bodyPr>
          <a:lstStyle/>
          <a:p>
            <a:r>
              <a:rPr lang="en-US" sz="1600" dirty="0">
                <a:solidFill>
                  <a:schemeClr val="tx1"/>
                </a:solidFill>
              </a:rPr>
              <a:t>Identified the markets in the APAC region in which Atliq Exclusive operates its business, which include Australia, China, India, Japan, South Korea, Malaysia, Philippines, Singapore, Taiwan, and Thailand.</a:t>
            </a:r>
          </a:p>
          <a:p>
            <a:r>
              <a:rPr lang="en-US" sz="1600" dirty="0">
                <a:solidFill>
                  <a:schemeClr val="tx1"/>
                </a:solidFill>
              </a:rPr>
              <a:t>Calculated the percentage increase in unique products sold in 2021 compared to 2020 to identify trends in customer demand and potential opportunities for growth.</a:t>
            </a:r>
          </a:p>
          <a:p>
            <a:r>
              <a:rPr lang="en-US" sz="1600" dirty="0">
                <a:solidFill>
                  <a:schemeClr val="tx1"/>
                </a:solidFill>
              </a:rPr>
              <a:t>Analyzed customer data by segment to identify unique product counts and sorted them in descending order to understand the most popular products for each segment.</a:t>
            </a:r>
          </a:p>
          <a:p>
            <a:r>
              <a:rPr lang="en-US" sz="1600" dirty="0">
                <a:solidFill>
                  <a:schemeClr val="tx1"/>
                </a:solidFill>
              </a:rPr>
              <a:t>Identified the segment with the highest increase in unique products sold in 2021 compared to 2020 to optimize marketing and sales strategies for that segment.</a:t>
            </a:r>
          </a:p>
          <a:p>
            <a:r>
              <a:rPr lang="en-US" sz="1600" dirty="0">
                <a:solidFill>
                  <a:schemeClr val="tx1"/>
                </a:solidFill>
              </a:rPr>
              <a:t>Identified the products with the highest and lowest manufacturing costs to optimize pricing strategies and increase profitability.</a:t>
            </a:r>
          </a:p>
          <a:p>
            <a:r>
              <a:rPr lang="en-US" sz="1600" dirty="0">
                <a:solidFill>
                  <a:schemeClr val="tx1"/>
                </a:solidFill>
              </a:rPr>
              <a:t>Top 5 customers with the highest average pre_invoice_discount_pct for the fiscal year 2021 in the Indian market</a:t>
            </a:r>
          </a:p>
          <a:p>
            <a:r>
              <a:rPr lang="en-US" sz="1600" dirty="0">
                <a:solidFill>
                  <a:schemeClr val="tx1"/>
                </a:solidFill>
              </a:rPr>
              <a:t>Analyzed customer data in the Indian market to identify the top 5 customers with the highest average pre_invoice_discount_pct in the fiscal year 2021 to optimize pricing strategies and increase customer loyalty.</a:t>
            </a:r>
          </a:p>
          <a:p>
            <a:r>
              <a:rPr lang="en-US" sz="1600" dirty="0">
                <a:solidFill>
                  <a:schemeClr val="tx1"/>
                </a:solidFill>
              </a:rPr>
              <a:t>Analyzed sales data by month for Atliq Exclusive to understand seasonal trends and optimize inventory management.</a:t>
            </a:r>
          </a:p>
          <a:p>
            <a:r>
              <a:rPr lang="en-US" sz="1600" dirty="0">
                <a:solidFill>
                  <a:schemeClr val="tx1"/>
                </a:solidFill>
              </a:rPr>
              <a:t>Identified the quarter of 2020 with the highest total_sold_quantity to understand trends in customer demand and optimize inventory management.</a:t>
            </a:r>
          </a:p>
          <a:p>
            <a:r>
              <a:rPr lang="en-US" sz="1600" dirty="0">
                <a:solidFill>
                  <a:schemeClr val="tx1"/>
                </a:solidFill>
              </a:rPr>
              <a:t>Analyzed sales data by channel to understand the most effective sales channels and optimize marketing strategies.</a:t>
            </a:r>
          </a:p>
          <a:p>
            <a:r>
              <a:rPr lang="en-US" sz="1600" dirty="0">
                <a:solidFill>
                  <a:schemeClr val="tx1"/>
                </a:solidFill>
              </a:rPr>
              <a:t>Analyzed product data by division to identify the top 3 products with the highest total_sold_quantity in the fiscal year 2021 to optimize inventory management and increase profitability.</a:t>
            </a:r>
            <a:endParaRPr lang="en-IN" sz="1600" dirty="0">
              <a:solidFill>
                <a:schemeClr val="tx1"/>
              </a:solidFill>
            </a:endParaRPr>
          </a:p>
        </p:txBody>
      </p:sp>
    </p:spTree>
    <p:extLst>
      <p:ext uri="{BB962C8B-B14F-4D97-AF65-F5344CB8AC3E}">
        <p14:creationId xmlns:p14="http://schemas.microsoft.com/office/powerpoint/2010/main" val="390526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246777" y="230432"/>
            <a:ext cx="5276088" cy="2276856"/>
          </a:xfrm>
        </p:spPr>
        <p:txBody>
          <a:bodyPr anchor="ctr"/>
          <a:lstStyle/>
          <a:p>
            <a:pPr algn="l"/>
            <a:r>
              <a:rPr lang="en-US" dirty="0">
                <a:solidFill>
                  <a:schemeClr val="tx1"/>
                </a:solidFill>
              </a:rPr>
              <a:t>Thank</a:t>
            </a:r>
            <a:r>
              <a:rPr lang="en-US" dirty="0"/>
              <a:t> </a:t>
            </a:r>
            <a:r>
              <a:rPr lang="en-US" dirty="0">
                <a:solidFill>
                  <a:schemeClr val="tx1"/>
                </a:solidFill>
              </a:rPr>
              <a:t>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978434" y="4496582"/>
            <a:ext cx="6213566" cy="1595846"/>
          </a:xfrm>
        </p:spPr>
        <p:txBody>
          <a:bodyPr>
            <a:normAutofit/>
          </a:bodyPr>
          <a:lstStyle/>
          <a:p>
            <a:pPr algn="l"/>
            <a:r>
              <a:rPr lang="en-US" dirty="0">
                <a:solidFill>
                  <a:schemeClr val="tx1"/>
                </a:solidFill>
              </a:rPr>
              <a:t>ChandanN</a:t>
            </a:r>
          </a:p>
          <a:p>
            <a:pPr algn="l"/>
            <a:r>
              <a:rPr lang="en-US" dirty="0">
                <a:solidFill>
                  <a:schemeClr val="tx1"/>
                </a:solidFill>
                <a:hlinkClick r:id="rId2">
                  <a:extLst>
                    <a:ext uri="{A12FA001-AC4F-418D-AE19-62706E023703}">
                      <ahyp:hlinkClr xmlns:ahyp="http://schemas.microsoft.com/office/drawing/2018/hyperlinkcolor" val="tx"/>
                    </a:ext>
                  </a:extLst>
                </a:hlinkClick>
              </a:rPr>
              <a:t>Chandanregins1@gmail.com</a:t>
            </a:r>
            <a:endParaRPr lang="en-US" dirty="0">
              <a:solidFill>
                <a:schemeClr val="tx1"/>
              </a:solidFill>
            </a:endParaRPr>
          </a:p>
          <a:p>
            <a:pPr algn="l"/>
            <a:r>
              <a:rPr lang="en-US" dirty="0">
                <a:solidFill>
                  <a:schemeClr val="tx1"/>
                </a:solidFill>
              </a:rPr>
              <a:t>https://github.com/chandan-nagaraju/Consumer_goods</a:t>
            </a: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76072" y="365126"/>
            <a:ext cx="10771632" cy="810532"/>
          </a:xfrm>
        </p:spPr>
        <p:txBody>
          <a:bodyPr anchor="ctr">
            <a:normAutofit/>
          </a:bodyPr>
          <a:lstStyle/>
          <a:p>
            <a:r>
              <a:rPr lang="en-US" sz="2800" dirty="0">
                <a:solidFill>
                  <a:schemeClr val="tx1"/>
                </a:solidFill>
              </a:rPr>
              <a:t>Aim of the project</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76072" y="1349830"/>
            <a:ext cx="10771632" cy="5006520"/>
          </a:xfrm>
        </p:spPr>
        <p:txBody>
          <a:bodyPr anchor="ctr">
            <a:noAutofit/>
          </a:bodyPr>
          <a:lstStyle/>
          <a:p>
            <a:pPr marL="342900" indent="-342900">
              <a:buFont typeface="Arial" panose="020B0604020202020204" pitchFamily="34" charset="0"/>
              <a:buChar char="•"/>
            </a:pPr>
            <a:r>
              <a:rPr lang="en-US" sz="2400" dirty="0">
                <a:solidFill>
                  <a:schemeClr val="tx1"/>
                </a:solidFill>
              </a:rPr>
              <a:t>Atliq Hardware has asked for a business insights project to better understand its clients, the market, and Sales. With the help of this project, the company will have the data it needs to decide wisely and improve its business plan.</a:t>
            </a:r>
          </a:p>
          <a:p>
            <a:pPr marL="342900" indent="-342900">
              <a:buFont typeface="Arial" panose="020B0604020202020204" pitchFamily="34" charset="0"/>
              <a:buChar char="•"/>
            </a:pPr>
            <a:r>
              <a:rPr lang="en-US" sz="2400" dirty="0">
                <a:solidFill>
                  <a:schemeClr val="tx1"/>
                </a:solidFill>
              </a:rPr>
              <a:t>Atliq Hardware has become a leading supplier of high-quality hardware. Atliq Hardware recognizes the importance of staying ahead of the competition by identifying key market trends and opportunities for growth.</a:t>
            </a:r>
          </a:p>
          <a:p>
            <a:pPr marL="342900" indent="-342900">
              <a:buFont typeface="Arial" panose="020B0604020202020204" pitchFamily="34" charset="0"/>
              <a:buChar char="•"/>
            </a:pPr>
            <a:r>
              <a:rPr lang="en-US" sz="2400" dirty="0">
                <a:solidFill>
                  <a:schemeClr val="tx1"/>
                </a:solidFill>
              </a:rPr>
              <a:t>In this report, I will explore the 10 requests made by Atliq Hardware and provide insights on each one. These requests cover a range of topics, including customer behavior, market analysis, and Revenue. By examining these areas in detail using SQL, I will provide Atliq Hardware with the necessary information to make data-driven decisions and optimize their business strategy.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9041-CCD2-28D3-B6E0-F022A0A070F0}"/>
              </a:ext>
            </a:extLst>
          </p:cNvPr>
          <p:cNvSpPr>
            <a:spLocks noGrp="1"/>
          </p:cNvSpPr>
          <p:nvPr>
            <p:ph type="title"/>
          </p:nvPr>
        </p:nvSpPr>
        <p:spPr/>
        <p:txBody>
          <a:bodyPr>
            <a:normAutofit/>
          </a:bodyPr>
          <a:lstStyle/>
          <a:p>
            <a:r>
              <a:rPr lang="en-US" sz="2800" dirty="0">
                <a:solidFill>
                  <a:schemeClr val="tx1"/>
                </a:solidFill>
              </a:rPr>
              <a:t>Database includes six main tables:</a:t>
            </a:r>
            <a:endParaRPr lang="en-IN" sz="2800" dirty="0">
              <a:solidFill>
                <a:schemeClr val="tx1"/>
              </a:solidFill>
            </a:endParaRPr>
          </a:p>
        </p:txBody>
      </p:sp>
      <p:pic>
        <p:nvPicPr>
          <p:cNvPr id="9" name="Content Placeholder 8">
            <a:extLst>
              <a:ext uri="{FF2B5EF4-FFF2-40B4-BE49-F238E27FC236}">
                <a16:creationId xmlns:a16="http://schemas.microsoft.com/office/drawing/2014/main" id="{31C54680-AE23-BDC9-677F-321919E975C1}"/>
              </a:ext>
            </a:extLst>
          </p:cNvPr>
          <p:cNvPicPr>
            <a:picLocks noGrp="1" noChangeAspect="1"/>
          </p:cNvPicPr>
          <p:nvPr>
            <p:ph idx="1"/>
          </p:nvPr>
        </p:nvPicPr>
        <p:blipFill>
          <a:blip r:embed="rId2"/>
          <a:stretch>
            <a:fillRect/>
          </a:stretch>
        </p:blipFill>
        <p:spPr>
          <a:xfrm>
            <a:off x="4343400" y="1835150"/>
            <a:ext cx="7878274" cy="4058216"/>
          </a:xfrm>
        </p:spPr>
      </p:pic>
      <p:sp>
        <p:nvSpPr>
          <p:cNvPr id="7" name="Slide Number Placeholder 6">
            <a:extLst>
              <a:ext uri="{FF2B5EF4-FFF2-40B4-BE49-F238E27FC236}">
                <a16:creationId xmlns:a16="http://schemas.microsoft.com/office/drawing/2014/main" id="{5031AE12-858B-64D5-3AF0-5A03FD4573C9}"/>
              </a:ext>
            </a:extLst>
          </p:cNvPr>
          <p:cNvSpPr>
            <a:spLocks noGrp="1"/>
          </p:cNvSpPr>
          <p:nvPr>
            <p:ph type="sldNum" sz="quarter" idx="12"/>
          </p:nvPr>
        </p:nvSpPr>
        <p:spPr/>
        <p:txBody>
          <a:bodyPr/>
          <a:lstStyle/>
          <a:p>
            <a:fld id="{D8DA9DAA-006C-4F4B-980E-E3DF019B24E2}" type="slidenum">
              <a:rPr lang="en-US" smtClean="0"/>
              <a:t>3</a:t>
            </a:fld>
            <a:endParaRPr lang="en-US" dirty="0"/>
          </a:p>
        </p:txBody>
      </p:sp>
      <p:sp>
        <p:nvSpPr>
          <p:cNvPr id="4" name="Text Placeholder 3">
            <a:extLst>
              <a:ext uri="{FF2B5EF4-FFF2-40B4-BE49-F238E27FC236}">
                <a16:creationId xmlns:a16="http://schemas.microsoft.com/office/drawing/2014/main" id="{FA98FE22-CC70-EE08-5398-C18856E48483}"/>
              </a:ext>
            </a:extLst>
          </p:cNvPr>
          <p:cNvSpPr>
            <a:spLocks noGrp="1"/>
          </p:cNvSpPr>
          <p:nvPr>
            <p:ph type="body" sz="half" idx="4294967295"/>
          </p:nvPr>
        </p:nvSpPr>
        <p:spPr>
          <a:xfrm>
            <a:off x="0" y="1835150"/>
            <a:ext cx="4343400" cy="4202113"/>
          </a:xfrm>
        </p:spPr>
        <p:txBody>
          <a:bodyPr>
            <a:normAutofit fontScale="92500" lnSpcReduction="20000"/>
          </a:bodyPr>
          <a:lstStyle/>
          <a:p>
            <a:br>
              <a:rPr lang="en-US" sz="1600" dirty="0">
                <a:latin typeface="Poppins" panose="00000500000000000000" pitchFamily="2" charset="0"/>
                <a:cs typeface="Poppins" panose="00000500000000000000" pitchFamily="2" charset="0"/>
              </a:rPr>
            </a:br>
            <a:r>
              <a:rPr lang="en-US" sz="1600" dirty="0">
                <a:latin typeface="Poppins" panose="00000500000000000000" pitchFamily="2" charset="0"/>
                <a:cs typeface="Poppins" panose="00000500000000000000" pitchFamily="2" charset="0"/>
              </a:rPr>
              <a:t>1. dim_customer: contains customer-related data</a:t>
            </a:r>
          </a:p>
          <a:p>
            <a:br>
              <a:rPr lang="en-US" sz="1600" dirty="0">
                <a:latin typeface="Poppins" panose="00000500000000000000" pitchFamily="2" charset="0"/>
                <a:cs typeface="Poppins" panose="00000500000000000000" pitchFamily="2" charset="0"/>
              </a:rPr>
            </a:br>
            <a:r>
              <a:rPr lang="en-US" sz="1600" dirty="0">
                <a:latin typeface="Poppins" panose="00000500000000000000" pitchFamily="2" charset="0"/>
                <a:cs typeface="Poppins" panose="00000500000000000000" pitchFamily="2" charset="0"/>
              </a:rPr>
              <a:t>2. dim_product: contains product-related data</a:t>
            </a:r>
          </a:p>
          <a:p>
            <a:br>
              <a:rPr lang="en-US" sz="1600" dirty="0">
                <a:latin typeface="Poppins" panose="00000500000000000000" pitchFamily="2" charset="0"/>
                <a:cs typeface="Poppins" panose="00000500000000000000" pitchFamily="2" charset="0"/>
              </a:rPr>
            </a:br>
            <a:r>
              <a:rPr lang="en-US" sz="1600" dirty="0">
                <a:latin typeface="Poppins" panose="00000500000000000000" pitchFamily="2" charset="0"/>
                <a:cs typeface="Poppins" panose="00000500000000000000" pitchFamily="2" charset="0"/>
              </a:rPr>
              <a:t>3. fact_gross_price: contains gross price information for each product</a:t>
            </a:r>
          </a:p>
          <a:p>
            <a:br>
              <a:rPr lang="en-US" sz="1600" dirty="0">
                <a:latin typeface="Poppins" panose="00000500000000000000" pitchFamily="2" charset="0"/>
                <a:cs typeface="Poppins" panose="00000500000000000000" pitchFamily="2" charset="0"/>
              </a:rPr>
            </a:br>
            <a:r>
              <a:rPr lang="en-US" sz="1600" dirty="0">
                <a:latin typeface="Poppins" panose="00000500000000000000" pitchFamily="2" charset="0"/>
                <a:cs typeface="Poppins" panose="00000500000000000000" pitchFamily="2" charset="0"/>
              </a:rPr>
              <a:t>4. fact_manufacturing_cost: contains the cost incurred in the production of each product</a:t>
            </a:r>
          </a:p>
          <a:p>
            <a:br>
              <a:rPr lang="en-US" sz="1600" dirty="0">
                <a:latin typeface="Poppins" panose="00000500000000000000" pitchFamily="2" charset="0"/>
                <a:cs typeface="Poppins" panose="00000500000000000000" pitchFamily="2" charset="0"/>
              </a:rPr>
            </a:br>
            <a:r>
              <a:rPr lang="en-US" sz="1600" dirty="0">
                <a:latin typeface="Poppins" panose="00000500000000000000" pitchFamily="2" charset="0"/>
                <a:cs typeface="Poppins" panose="00000500000000000000" pitchFamily="2" charset="0"/>
              </a:rPr>
              <a:t>5. fact_pre_invoice_deductions: contains pre-invoice deductions information for each product</a:t>
            </a:r>
          </a:p>
          <a:p>
            <a:br>
              <a:rPr lang="en-US" sz="1600" dirty="0">
                <a:latin typeface="Poppins" panose="00000500000000000000" pitchFamily="2" charset="0"/>
                <a:cs typeface="Poppins" panose="00000500000000000000" pitchFamily="2" charset="0"/>
              </a:rPr>
            </a:br>
            <a:r>
              <a:rPr lang="en-US" sz="1600" dirty="0">
                <a:latin typeface="Poppins" panose="00000500000000000000" pitchFamily="2" charset="0"/>
                <a:cs typeface="Poppins" panose="00000500000000000000" pitchFamily="2" charset="0"/>
              </a:rPr>
              <a:t>6. fact_sales_monthly: contains monthly sales data for each product.</a:t>
            </a:r>
            <a:endParaRPr lang="en-IN" dirty="0">
              <a:latin typeface="Poppins" panose="00000500000000000000" pitchFamily="2" charset="0"/>
              <a:cs typeface="Poppins" panose="00000500000000000000" pitchFamily="2" charset="0"/>
            </a:endParaRPr>
          </a:p>
          <a:p>
            <a:endParaRPr lang="en-IN" dirty="0"/>
          </a:p>
        </p:txBody>
      </p:sp>
    </p:spTree>
    <p:extLst>
      <p:ext uri="{BB962C8B-B14F-4D97-AF65-F5344CB8AC3E}">
        <p14:creationId xmlns:p14="http://schemas.microsoft.com/office/powerpoint/2010/main" val="33231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582168" y="292553"/>
            <a:ext cx="10771632" cy="1666875"/>
          </a:xfrm>
        </p:spPr>
        <p:txBody>
          <a:bodyPr>
            <a:noAutofit/>
          </a:bodyPr>
          <a:lstStyle/>
          <a:p>
            <a:r>
              <a:rPr lang="en-US" sz="2800" dirty="0">
                <a:solidFill>
                  <a:schemeClr val="tx1"/>
                </a:solidFill>
              </a:rPr>
              <a:t>Requests 1:</a:t>
            </a:r>
            <a:br>
              <a:rPr lang="en-US" sz="2800" dirty="0">
                <a:solidFill>
                  <a:schemeClr val="tx1"/>
                </a:solidFill>
              </a:rPr>
            </a:br>
            <a:r>
              <a:rPr lang="en-US" sz="2800" dirty="0">
                <a:solidFill>
                  <a:schemeClr val="tx1"/>
                </a:solidFill>
              </a:rPr>
              <a:t>Provide the list of markets in which customer "Atliq Exclusive" operates its business in the APAC region.</a:t>
            </a:r>
          </a:p>
        </p:txBody>
      </p:sp>
      <p:pic>
        <p:nvPicPr>
          <p:cNvPr id="8" name="Content Placeholder 7">
            <a:extLst>
              <a:ext uri="{FF2B5EF4-FFF2-40B4-BE49-F238E27FC236}">
                <a16:creationId xmlns:a16="http://schemas.microsoft.com/office/drawing/2014/main" id="{38B0B153-8E69-5B2A-F133-4D8D1F0FDFE3}"/>
              </a:ext>
            </a:extLst>
          </p:cNvPr>
          <p:cNvPicPr>
            <a:picLocks noGrp="1" noChangeAspect="1"/>
          </p:cNvPicPr>
          <p:nvPr>
            <p:ph idx="1"/>
          </p:nvPr>
        </p:nvPicPr>
        <p:blipFill>
          <a:blip r:embed="rId2"/>
          <a:stretch>
            <a:fillRect/>
          </a:stretch>
        </p:blipFill>
        <p:spPr>
          <a:xfrm>
            <a:off x="1886857" y="2351314"/>
            <a:ext cx="5141948" cy="2521639"/>
          </a:xfrm>
        </p:spPr>
      </p:pic>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sp>
        <p:nvSpPr>
          <p:cNvPr id="9" name="TextBox 8">
            <a:extLst>
              <a:ext uri="{FF2B5EF4-FFF2-40B4-BE49-F238E27FC236}">
                <a16:creationId xmlns:a16="http://schemas.microsoft.com/office/drawing/2014/main" id="{D543AB0A-784D-46B1-9492-2269DC58ED8B}"/>
              </a:ext>
            </a:extLst>
          </p:cNvPr>
          <p:cNvSpPr txBox="1"/>
          <p:nvPr/>
        </p:nvSpPr>
        <p:spPr>
          <a:xfrm>
            <a:off x="1233715" y="5348739"/>
            <a:ext cx="9390743" cy="923330"/>
          </a:xfrm>
          <a:prstGeom prst="rect">
            <a:avLst/>
          </a:prstGeom>
          <a:noFill/>
        </p:spPr>
        <p:txBody>
          <a:bodyPr wrap="square" rtlCol="0">
            <a:spAutoFit/>
          </a:bodyPr>
          <a:lstStyle/>
          <a:p>
            <a:pPr algn="ctr"/>
            <a:r>
              <a:rPr lang="en-US" dirty="0"/>
              <a:t>Insights </a:t>
            </a:r>
          </a:p>
          <a:p>
            <a:r>
              <a:rPr lang="en-IN" dirty="0"/>
              <a:t>Result indicates “Atliq Exclusive” have customers from 8 different countries when it's operated in APAC region.</a:t>
            </a:r>
            <a:endParaRPr lang="en-US" dirty="0"/>
          </a:p>
        </p:txBody>
      </p:sp>
    </p:spTree>
    <p:extLst>
      <p:ext uri="{BB962C8B-B14F-4D97-AF65-F5344CB8AC3E}">
        <p14:creationId xmlns:p14="http://schemas.microsoft.com/office/powerpoint/2010/main" val="27782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E2F8-87D2-C0D8-60F0-097E5B74787E}"/>
              </a:ext>
            </a:extLst>
          </p:cNvPr>
          <p:cNvSpPr>
            <a:spLocks noGrp="1"/>
          </p:cNvSpPr>
          <p:nvPr>
            <p:ph type="title"/>
          </p:nvPr>
        </p:nvSpPr>
        <p:spPr>
          <a:xfrm>
            <a:off x="576072" y="365125"/>
            <a:ext cx="10771632" cy="2261961"/>
          </a:xfrm>
        </p:spPr>
        <p:txBody>
          <a:bodyPr anchor="t">
            <a:normAutofit fontScale="90000"/>
          </a:bodyPr>
          <a:lstStyle/>
          <a:p>
            <a:r>
              <a:rPr lang="en-US" sz="2800" dirty="0">
                <a:solidFill>
                  <a:schemeClr val="tx1"/>
                </a:solidFill>
              </a:rPr>
              <a:t>Requests 2:</a:t>
            </a:r>
            <a:br>
              <a:rPr lang="en-US" sz="2800" dirty="0">
                <a:solidFill>
                  <a:schemeClr val="tx1"/>
                </a:solidFill>
              </a:rPr>
            </a:br>
            <a:br>
              <a:rPr lang="en-US" sz="2800" dirty="0">
                <a:solidFill>
                  <a:schemeClr val="tx1"/>
                </a:solidFill>
              </a:rPr>
            </a:br>
            <a:r>
              <a:rPr lang="en-US" sz="2400" dirty="0">
                <a:solidFill>
                  <a:schemeClr val="tx1"/>
                </a:solidFill>
              </a:rPr>
              <a:t>What is the percentage of unique product increase in 2021 vs. 2020? The final output contains these fields,</a:t>
            </a:r>
            <a:br>
              <a:rPr lang="en-US" sz="2400" dirty="0">
                <a:solidFill>
                  <a:schemeClr val="tx1"/>
                </a:solidFill>
              </a:rPr>
            </a:br>
            <a:r>
              <a:rPr lang="en-US" sz="2400" dirty="0">
                <a:solidFill>
                  <a:schemeClr val="tx1"/>
                </a:solidFill>
              </a:rPr>
              <a:t> unique_products_2020 </a:t>
            </a:r>
            <a:br>
              <a:rPr lang="en-US" sz="2400" dirty="0">
                <a:solidFill>
                  <a:schemeClr val="tx1"/>
                </a:solidFill>
              </a:rPr>
            </a:br>
            <a:r>
              <a:rPr lang="en-US" sz="2400" dirty="0">
                <a:solidFill>
                  <a:schemeClr val="tx1"/>
                </a:solidFill>
              </a:rPr>
              <a:t>unique_products_2021 </a:t>
            </a:r>
            <a:br>
              <a:rPr lang="en-US" sz="2400" dirty="0">
                <a:solidFill>
                  <a:schemeClr val="tx1"/>
                </a:solidFill>
              </a:rPr>
            </a:br>
            <a:r>
              <a:rPr lang="en-US" sz="2400" dirty="0">
                <a:solidFill>
                  <a:schemeClr val="tx1"/>
                </a:solidFill>
              </a:rPr>
              <a:t>percentage_chg</a:t>
            </a:r>
            <a:endParaRPr lang="en-IN" sz="2400" dirty="0">
              <a:solidFill>
                <a:schemeClr val="tx1"/>
              </a:solidFill>
            </a:endParaRPr>
          </a:p>
        </p:txBody>
      </p:sp>
      <p:pic>
        <p:nvPicPr>
          <p:cNvPr id="6" name="Content Placeholder 5">
            <a:extLst>
              <a:ext uri="{FF2B5EF4-FFF2-40B4-BE49-F238E27FC236}">
                <a16:creationId xmlns:a16="http://schemas.microsoft.com/office/drawing/2014/main" id="{16A27323-9739-24F4-211C-7BCFB9709803}"/>
              </a:ext>
            </a:extLst>
          </p:cNvPr>
          <p:cNvPicPr>
            <a:picLocks noGrp="1" noChangeAspect="1"/>
          </p:cNvPicPr>
          <p:nvPr>
            <p:ph idx="1"/>
          </p:nvPr>
        </p:nvPicPr>
        <p:blipFill>
          <a:blip r:embed="rId2"/>
          <a:stretch>
            <a:fillRect/>
          </a:stretch>
        </p:blipFill>
        <p:spPr>
          <a:xfrm>
            <a:off x="838200" y="3207657"/>
            <a:ext cx="7290896" cy="988927"/>
          </a:xfrm>
        </p:spPr>
      </p:pic>
      <p:sp>
        <p:nvSpPr>
          <p:cNvPr id="4" name="Slide Number Placeholder 3">
            <a:extLst>
              <a:ext uri="{FF2B5EF4-FFF2-40B4-BE49-F238E27FC236}">
                <a16:creationId xmlns:a16="http://schemas.microsoft.com/office/drawing/2014/main" id="{7CD18B1D-8EF5-9778-E440-52221BCF41D2}"/>
              </a:ext>
            </a:extLst>
          </p:cNvPr>
          <p:cNvSpPr>
            <a:spLocks noGrp="1"/>
          </p:cNvSpPr>
          <p:nvPr>
            <p:ph type="sldNum" sz="quarter" idx="12"/>
          </p:nvPr>
        </p:nvSpPr>
        <p:spPr/>
        <p:txBody>
          <a:bodyPr/>
          <a:lstStyle/>
          <a:p>
            <a:fld id="{D8DA9DAA-006C-4F4B-980E-E3DF019B24E2}" type="slidenum">
              <a:rPr lang="en-US" smtClean="0"/>
              <a:t>5</a:t>
            </a:fld>
            <a:endParaRPr lang="en-US" dirty="0"/>
          </a:p>
        </p:txBody>
      </p:sp>
      <p:sp>
        <p:nvSpPr>
          <p:cNvPr id="7" name="TextBox 6">
            <a:extLst>
              <a:ext uri="{FF2B5EF4-FFF2-40B4-BE49-F238E27FC236}">
                <a16:creationId xmlns:a16="http://schemas.microsoft.com/office/drawing/2014/main" id="{A06722F8-283F-EEE8-42DE-C88626C42AB2}"/>
              </a:ext>
            </a:extLst>
          </p:cNvPr>
          <p:cNvSpPr txBox="1"/>
          <p:nvPr/>
        </p:nvSpPr>
        <p:spPr>
          <a:xfrm>
            <a:off x="838200" y="4441371"/>
            <a:ext cx="10515600" cy="1200329"/>
          </a:xfrm>
          <a:prstGeom prst="rect">
            <a:avLst/>
          </a:prstGeom>
          <a:noFill/>
        </p:spPr>
        <p:txBody>
          <a:bodyPr wrap="square" rtlCol="0">
            <a:spAutoFit/>
          </a:bodyPr>
          <a:lstStyle/>
          <a:p>
            <a:pPr algn="ctr"/>
            <a:r>
              <a:rPr lang="en-US" dirty="0"/>
              <a:t>Insights</a:t>
            </a:r>
          </a:p>
          <a:p>
            <a:r>
              <a:rPr lang="en-US" dirty="0"/>
              <a:t>Results indicates that no of Unique products have raised by 33.3% in the year 2021 compared to Fiscal year 2020.</a:t>
            </a:r>
          </a:p>
          <a:p>
            <a:endParaRPr lang="en-IN" dirty="0"/>
          </a:p>
        </p:txBody>
      </p:sp>
    </p:spTree>
    <p:extLst>
      <p:ext uri="{BB962C8B-B14F-4D97-AF65-F5344CB8AC3E}">
        <p14:creationId xmlns:p14="http://schemas.microsoft.com/office/powerpoint/2010/main" val="385989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B9DC-CD19-5B5E-7BCB-C5F05F6424C3}"/>
              </a:ext>
            </a:extLst>
          </p:cNvPr>
          <p:cNvSpPr>
            <a:spLocks noGrp="1"/>
          </p:cNvSpPr>
          <p:nvPr>
            <p:ph type="title"/>
          </p:nvPr>
        </p:nvSpPr>
        <p:spPr>
          <a:xfrm>
            <a:off x="631619" y="712108"/>
            <a:ext cx="10771632" cy="1855562"/>
          </a:xfrm>
        </p:spPr>
        <p:txBody>
          <a:bodyPr anchor="ctr">
            <a:normAutofit fontScale="90000"/>
          </a:bodyPr>
          <a:lstStyle/>
          <a:p>
            <a:br>
              <a:rPr lang="en-IN" sz="2800" dirty="0">
                <a:solidFill>
                  <a:schemeClr val="tx1"/>
                </a:solidFill>
              </a:rPr>
            </a:br>
            <a:r>
              <a:rPr lang="en-IN" sz="2800" dirty="0">
                <a:solidFill>
                  <a:schemeClr val="tx1"/>
                </a:solidFill>
              </a:rPr>
              <a:t>Requests 3:</a:t>
            </a:r>
            <a:br>
              <a:rPr lang="en-IN" sz="2800" dirty="0">
                <a:solidFill>
                  <a:schemeClr val="tx1"/>
                </a:solidFill>
              </a:rPr>
            </a:br>
            <a:br>
              <a:rPr lang="en-IN" sz="2800" dirty="0">
                <a:solidFill>
                  <a:schemeClr val="tx1"/>
                </a:solidFill>
              </a:rPr>
            </a:br>
            <a:r>
              <a:rPr lang="en-US" sz="2700" dirty="0">
                <a:solidFill>
                  <a:schemeClr val="tx1"/>
                </a:solidFill>
              </a:rPr>
              <a:t>Provide a report with all the unique product counts for each segment and sort them in descending order of product counts. The final output contains 2 fields, segment product_count</a:t>
            </a:r>
            <a:br>
              <a:rPr lang="en-IN" sz="2800" dirty="0">
                <a:solidFill>
                  <a:schemeClr val="tx1"/>
                </a:solidFill>
              </a:rPr>
            </a:br>
            <a:br>
              <a:rPr lang="en-IN" sz="2800" dirty="0">
                <a:solidFill>
                  <a:schemeClr val="tx1"/>
                </a:solidFill>
              </a:rPr>
            </a:br>
            <a:br>
              <a:rPr lang="en-IN" sz="2800" dirty="0"/>
            </a:br>
            <a:endParaRPr lang="en-IN" sz="2800" dirty="0"/>
          </a:p>
        </p:txBody>
      </p:sp>
      <p:pic>
        <p:nvPicPr>
          <p:cNvPr id="8" name="Content Placeholder 7">
            <a:extLst>
              <a:ext uri="{FF2B5EF4-FFF2-40B4-BE49-F238E27FC236}">
                <a16:creationId xmlns:a16="http://schemas.microsoft.com/office/drawing/2014/main" id="{E6C6A066-F198-19E3-B63B-10E007A9811F}"/>
              </a:ext>
            </a:extLst>
          </p:cNvPr>
          <p:cNvPicPr>
            <a:picLocks noGrp="1" noChangeAspect="1"/>
          </p:cNvPicPr>
          <p:nvPr>
            <p:ph idx="1"/>
          </p:nvPr>
        </p:nvPicPr>
        <p:blipFill>
          <a:blip r:embed="rId2"/>
          <a:stretch>
            <a:fillRect/>
          </a:stretch>
        </p:blipFill>
        <p:spPr>
          <a:xfrm>
            <a:off x="631619" y="2567670"/>
            <a:ext cx="5057981" cy="2826968"/>
          </a:xfrm>
        </p:spPr>
      </p:pic>
      <p:sp>
        <p:nvSpPr>
          <p:cNvPr id="6" name="Slide Number Placeholder 5">
            <a:extLst>
              <a:ext uri="{FF2B5EF4-FFF2-40B4-BE49-F238E27FC236}">
                <a16:creationId xmlns:a16="http://schemas.microsoft.com/office/drawing/2014/main" id="{D72AD372-6B7B-A39B-D365-AF0C854D909D}"/>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
        <p:nvSpPr>
          <p:cNvPr id="9" name="TextBox 8">
            <a:extLst>
              <a:ext uri="{FF2B5EF4-FFF2-40B4-BE49-F238E27FC236}">
                <a16:creationId xmlns:a16="http://schemas.microsoft.com/office/drawing/2014/main" id="{414BFF37-AE5C-2CF5-8158-C63B63AC02E2}"/>
              </a:ext>
            </a:extLst>
          </p:cNvPr>
          <p:cNvSpPr txBox="1"/>
          <p:nvPr/>
        </p:nvSpPr>
        <p:spPr>
          <a:xfrm>
            <a:off x="493486" y="5413829"/>
            <a:ext cx="10771632" cy="923330"/>
          </a:xfrm>
          <a:prstGeom prst="rect">
            <a:avLst/>
          </a:prstGeom>
          <a:noFill/>
        </p:spPr>
        <p:txBody>
          <a:bodyPr wrap="square" rtlCol="0">
            <a:spAutoFit/>
          </a:bodyPr>
          <a:lstStyle/>
          <a:p>
            <a:pPr algn="ctr"/>
            <a:r>
              <a:rPr lang="en-US" dirty="0"/>
              <a:t>Insights</a:t>
            </a:r>
            <a:endParaRPr lang="en-IN" dirty="0"/>
          </a:p>
          <a:p>
            <a:r>
              <a:rPr lang="en-IN" dirty="0"/>
              <a:t>Atliq hardware produces most of the products from Accessories, peripherals, Notebook compares to other segments.</a:t>
            </a:r>
            <a:endParaRPr lang="en-US" dirty="0"/>
          </a:p>
        </p:txBody>
      </p:sp>
      <p:graphicFrame>
        <p:nvGraphicFramePr>
          <p:cNvPr id="10" name="Chart 9">
            <a:extLst>
              <a:ext uri="{FF2B5EF4-FFF2-40B4-BE49-F238E27FC236}">
                <a16:creationId xmlns:a16="http://schemas.microsoft.com/office/drawing/2014/main" id="{08033D73-41BC-DBB9-EAAE-D593EE8D360E}"/>
              </a:ext>
            </a:extLst>
          </p:cNvPr>
          <p:cNvGraphicFramePr>
            <a:graphicFrameLocks/>
          </p:cNvGraphicFramePr>
          <p:nvPr>
            <p:extLst>
              <p:ext uri="{D42A27DB-BD31-4B8C-83A1-F6EECF244321}">
                <p14:modId xmlns:p14="http://schemas.microsoft.com/office/powerpoint/2010/main" val="2902814618"/>
              </p:ext>
            </p:extLst>
          </p:nvPr>
        </p:nvGraphicFramePr>
        <p:xfrm>
          <a:off x="5994400" y="2365829"/>
          <a:ext cx="5565980" cy="304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1767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D189-1786-BC92-857B-B557343EF46F}"/>
              </a:ext>
            </a:extLst>
          </p:cNvPr>
          <p:cNvSpPr>
            <a:spLocks noGrp="1"/>
          </p:cNvSpPr>
          <p:nvPr>
            <p:ph type="title"/>
          </p:nvPr>
        </p:nvSpPr>
        <p:spPr>
          <a:xfrm>
            <a:off x="576072" y="365125"/>
            <a:ext cx="10771632" cy="1753961"/>
          </a:xfrm>
        </p:spPr>
        <p:txBody>
          <a:bodyPr anchor="t">
            <a:noAutofit/>
          </a:bodyPr>
          <a:lstStyle/>
          <a:p>
            <a:r>
              <a:rPr lang="en-IN" sz="2800" dirty="0">
                <a:solidFill>
                  <a:schemeClr val="tx1"/>
                </a:solidFill>
              </a:rPr>
              <a:t>Requests 4:</a:t>
            </a:r>
            <a:br>
              <a:rPr lang="en-IN" sz="2400" dirty="0">
                <a:solidFill>
                  <a:schemeClr val="tx1"/>
                </a:solidFill>
              </a:rPr>
            </a:br>
            <a:r>
              <a:rPr lang="en-US" sz="2400" dirty="0">
                <a:solidFill>
                  <a:schemeClr val="tx1"/>
                </a:solidFill>
              </a:rPr>
              <a:t>Follow-up: Which segment had the most increase in unique products in 2021 vs 2020? </a:t>
            </a:r>
            <a:br>
              <a:rPr lang="en-US" sz="2400" dirty="0">
                <a:solidFill>
                  <a:schemeClr val="tx1"/>
                </a:solidFill>
              </a:rPr>
            </a:br>
            <a:r>
              <a:rPr lang="en-US" sz="2400" dirty="0">
                <a:solidFill>
                  <a:schemeClr val="tx1"/>
                </a:solidFill>
              </a:rPr>
              <a:t>The final output contains these fields, segment, product_count_2020, product_count_2021, difference.</a:t>
            </a:r>
            <a:endParaRPr lang="en-IN" sz="2400" dirty="0">
              <a:solidFill>
                <a:schemeClr val="tx1"/>
              </a:solidFill>
            </a:endParaRPr>
          </a:p>
        </p:txBody>
      </p:sp>
      <p:pic>
        <p:nvPicPr>
          <p:cNvPr id="8" name="Content Placeholder 7">
            <a:extLst>
              <a:ext uri="{FF2B5EF4-FFF2-40B4-BE49-F238E27FC236}">
                <a16:creationId xmlns:a16="http://schemas.microsoft.com/office/drawing/2014/main" id="{DB034D04-0C24-E0DB-7539-28A149439F7C}"/>
              </a:ext>
            </a:extLst>
          </p:cNvPr>
          <p:cNvPicPr>
            <a:picLocks noGrp="1" noChangeAspect="1"/>
          </p:cNvPicPr>
          <p:nvPr>
            <p:ph idx="1"/>
          </p:nvPr>
        </p:nvPicPr>
        <p:blipFill>
          <a:blip r:embed="rId2"/>
          <a:stretch>
            <a:fillRect/>
          </a:stretch>
        </p:blipFill>
        <p:spPr>
          <a:xfrm>
            <a:off x="658368" y="2247376"/>
            <a:ext cx="4842546" cy="2890680"/>
          </a:xfrm>
        </p:spPr>
      </p:pic>
      <p:sp>
        <p:nvSpPr>
          <p:cNvPr id="6" name="Slide Number Placeholder 5">
            <a:extLst>
              <a:ext uri="{FF2B5EF4-FFF2-40B4-BE49-F238E27FC236}">
                <a16:creationId xmlns:a16="http://schemas.microsoft.com/office/drawing/2014/main" id="{F95716BD-B97C-26F5-0EF4-C6F03A4FC00F}"/>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
        <p:nvSpPr>
          <p:cNvPr id="9" name="TextBox 8">
            <a:extLst>
              <a:ext uri="{FF2B5EF4-FFF2-40B4-BE49-F238E27FC236}">
                <a16:creationId xmlns:a16="http://schemas.microsoft.com/office/drawing/2014/main" id="{64DCEAFF-23A5-2023-BD94-AA017E202F08}"/>
              </a:ext>
            </a:extLst>
          </p:cNvPr>
          <p:cNvSpPr txBox="1"/>
          <p:nvPr/>
        </p:nvSpPr>
        <p:spPr>
          <a:xfrm>
            <a:off x="658368" y="5138057"/>
            <a:ext cx="10503118" cy="923330"/>
          </a:xfrm>
          <a:prstGeom prst="rect">
            <a:avLst/>
          </a:prstGeom>
          <a:noFill/>
        </p:spPr>
        <p:txBody>
          <a:bodyPr wrap="square" rtlCol="0">
            <a:spAutoFit/>
          </a:bodyPr>
          <a:lstStyle/>
          <a:p>
            <a:pPr algn="ctr"/>
            <a:r>
              <a:rPr lang="en-US" dirty="0"/>
              <a:t>Insights</a:t>
            </a:r>
          </a:p>
          <a:p>
            <a:r>
              <a:rPr lang="en-US" dirty="0"/>
              <a:t>Result shows that Atliq hardware as increased its production in every segment in the year 2021 compared to 2020  to meet the customer requirements.</a:t>
            </a:r>
          </a:p>
        </p:txBody>
      </p:sp>
      <p:graphicFrame>
        <p:nvGraphicFramePr>
          <p:cNvPr id="10" name="Chart 9">
            <a:extLst>
              <a:ext uri="{FF2B5EF4-FFF2-40B4-BE49-F238E27FC236}">
                <a16:creationId xmlns:a16="http://schemas.microsoft.com/office/drawing/2014/main" id="{2425EE5C-C9DA-8C96-0465-CE0C481C653C}"/>
              </a:ext>
            </a:extLst>
          </p:cNvPr>
          <p:cNvGraphicFramePr>
            <a:graphicFrameLocks/>
          </p:cNvGraphicFramePr>
          <p:nvPr>
            <p:extLst>
              <p:ext uri="{D42A27DB-BD31-4B8C-83A1-F6EECF244321}">
                <p14:modId xmlns:p14="http://schemas.microsoft.com/office/powerpoint/2010/main" val="513376986"/>
              </p:ext>
            </p:extLst>
          </p:nvPr>
        </p:nvGraphicFramePr>
        <p:xfrm>
          <a:off x="5633810" y="2247375"/>
          <a:ext cx="6050189" cy="28906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222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0E74-B9A9-8C13-AD61-EE9A505E1753}"/>
              </a:ext>
            </a:extLst>
          </p:cNvPr>
          <p:cNvSpPr>
            <a:spLocks noGrp="1"/>
          </p:cNvSpPr>
          <p:nvPr>
            <p:ph type="title"/>
          </p:nvPr>
        </p:nvSpPr>
        <p:spPr>
          <a:xfrm>
            <a:off x="576072" y="261257"/>
            <a:ext cx="10771632" cy="1429431"/>
          </a:xfrm>
        </p:spPr>
        <p:txBody>
          <a:bodyPr anchor="t">
            <a:normAutofit fontScale="90000"/>
          </a:bodyPr>
          <a:lstStyle/>
          <a:p>
            <a:r>
              <a:rPr kumimoji="0" lang="en-IN" sz="2800" b="1" i="0" u="none" strike="noStrike" kern="1200" cap="all" spc="0" normalizeH="0" baseline="0" noProof="0" dirty="0">
                <a:ln>
                  <a:noFill/>
                </a:ln>
                <a:solidFill>
                  <a:prstClr val="black"/>
                </a:solidFill>
                <a:effectLst/>
                <a:uLnTx/>
                <a:uFillTx/>
                <a:latin typeface="Univers"/>
                <a:ea typeface="+mj-ea"/>
                <a:cs typeface="+mj-cs"/>
              </a:rPr>
              <a:t>Requests 5:</a:t>
            </a:r>
            <a:br>
              <a:rPr kumimoji="0" lang="en-IN" sz="2800" b="1" i="0" u="none" strike="noStrike" kern="1200" cap="all" spc="0" normalizeH="0" baseline="0" noProof="0" dirty="0">
                <a:ln>
                  <a:noFill/>
                </a:ln>
                <a:solidFill>
                  <a:prstClr val="black"/>
                </a:solidFill>
                <a:effectLst/>
                <a:uLnTx/>
                <a:uFillTx/>
                <a:latin typeface="Univers"/>
                <a:ea typeface="+mj-ea"/>
                <a:cs typeface="+mj-cs"/>
              </a:rPr>
            </a:br>
            <a:r>
              <a:rPr kumimoji="0" lang="en-US" sz="2700" b="1" i="0" u="none" strike="noStrike" kern="1200" cap="all" spc="0" normalizeH="0" baseline="0" noProof="0" dirty="0">
                <a:ln>
                  <a:noFill/>
                </a:ln>
                <a:solidFill>
                  <a:prstClr val="black"/>
                </a:solidFill>
                <a:effectLst/>
                <a:uLnTx/>
                <a:uFillTx/>
                <a:latin typeface="Univers"/>
                <a:ea typeface="+mj-ea"/>
                <a:cs typeface="+mj-cs"/>
              </a:rPr>
              <a:t>Get the products that have the highest and lowest manufacturing costs. The final output should contain these fields, product_code product manufacturing_cost</a:t>
            </a:r>
            <a:endParaRPr lang="en-IN" sz="2700" dirty="0"/>
          </a:p>
        </p:txBody>
      </p:sp>
      <p:pic>
        <p:nvPicPr>
          <p:cNvPr id="8" name="Content Placeholder 7">
            <a:extLst>
              <a:ext uri="{FF2B5EF4-FFF2-40B4-BE49-F238E27FC236}">
                <a16:creationId xmlns:a16="http://schemas.microsoft.com/office/drawing/2014/main" id="{6F82655F-C15C-736C-9AAD-2483F1ED5DEE}"/>
              </a:ext>
            </a:extLst>
          </p:cNvPr>
          <p:cNvPicPr>
            <a:picLocks noGrp="1" noChangeAspect="1"/>
          </p:cNvPicPr>
          <p:nvPr>
            <p:ph idx="1"/>
          </p:nvPr>
        </p:nvPicPr>
        <p:blipFill>
          <a:blip r:embed="rId2"/>
          <a:stretch>
            <a:fillRect/>
          </a:stretch>
        </p:blipFill>
        <p:spPr>
          <a:xfrm>
            <a:off x="576072" y="1814287"/>
            <a:ext cx="6927814" cy="2987936"/>
          </a:xfrm>
        </p:spPr>
      </p:pic>
      <p:sp>
        <p:nvSpPr>
          <p:cNvPr id="6" name="Slide Number Placeholder 5">
            <a:extLst>
              <a:ext uri="{FF2B5EF4-FFF2-40B4-BE49-F238E27FC236}">
                <a16:creationId xmlns:a16="http://schemas.microsoft.com/office/drawing/2014/main" id="{AEC11D2B-F78D-9C66-0147-03566D059A8C}"/>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9" name="TextBox 8">
            <a:extLst>
              <a:ext uri="{FF2B5EF4-FFF2-40B4-BE49-F238E27FC236}">
                <a16:creationId xmlns:a16="http://schemas.microsoft.com/office/drawing/2014/main" id="{3F9712B6-5793-FB37-4CE2-0FA7FEA57140}"/>
              </a:ext>
            </a:extLst>
          </p:cNvPr>
          <p:cNvSpPr txBox="1"/>
          <p:nvPr/>
        </p:nvSpPr>
        <p:spPr>
          <a:xfrm>
            <a:off x="576072" y="5196114"/>
            <a:ext cx="10469299" cy="646331"/>
          </a:xfrm>
          <a:prstGeom prst="rect">
            <a:avLst/>
          </a:prstGeom>
          <a:noFill/>
        </p:spPr>
        <p:txBody>
          <a:bodyPr wrap="square" rtlCol="0">
            <a:spAutoFit/>
          </a:bodyPr>
          <a:lstStyle/>
          <a:p>
            <a:pPr algn="ctr"/>
            <a:r>
              <a:rPr lang="en-US" dirty="0"/>
              <a:t>Insights</a:t>
            </a:r>
          </a:p>
          <a:p>
            <a:r>
              <a:rPr lang="en-US" dirty="0"/>
              <a:t>Result indicates the Manufacturing cost of products  ranges from 0.8$  to 240.53$. </a:t>
            </a:r>
            <a:endParaRPr lang="en-IN" dirty="0"/>
          </a:p>
        </p:txBody>
      </p:sp>
    </p:spTree>
    <p:extLst>
      <p:ext uri="{BB962C8B-B14F-4D97-AF65-F5344CB8AC3E}">
        <p14:creationId xmlns:p14="http://schemas.microsoft.com/office/powerpoint/2010/main" val="389244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02D4-C997-8234-A7DA-1BA27453A560}"/>
              </a:ext>
            </a:extLst>
          </p:cNvPr>
          <p:cNvSpPr>
            <a:spLocks noGrp="1"/>
          </p:cNvSpPr>
          <p:nvPr>
            <p:ph type="title"/>
          </p:nvPr>
        </p:nvSpPr>
        <p:spPr>
          <a:xfrm>
            <a:off x="576072" y="136525"/>
            <a:ext cx="10771632" cy="2258332"/>
          </a:xfrm>
        </p:spPr>
        <p:txBody>
          <a:bodyPr anchor="t">
            <a:noAutofit/>
          </a:bodyPr>
          <a:lstStyle/>
          <a:p>
            <a:r>
              <a:rPr kumimoji="0" lang="en-IN" sz="2400" b="1" i="0" u="none" strike="noStrike" kern="1200" cap="all" spc="0" normalizeH="0" baseline="0" noProof="0" dirty="0">
                <a:ln>
                  <a:noFill/>
                </a:ln>
                <a:solidFill>
                  <a:prstClr val="black"/>
                </a:solidFill>
                <a:effectLst/>
                <a:uLnTx/>
                <a:uFillTx/>
                <a:latin typeface="Univers"/>
                <a:ea typeface="+mj-ea"/>
                <a:cs typeface="+mj-cs"/>
              </a:rPr>
              <a:t>Requests 6:</a:t>
            </a:r>
            <a:br>
              <a:rPr kumimoji="0" lang="en-IN" sz="2400" b="1" i="0" u="none" strike="noStrike" kern="1200" cap="all" spc="0" normalizeH="0" baseline="0" noProof="0" dirty="0">
                <a:ln>
                  <a:noFill/>
                </a:ln>
                <a:solidFill>
                  <a:prstClr val="black"/>
                </a:solidFill>
                <a:effectLst/>
                <a:uLnTx/>
                <a:uFillTx/>
                <a:latin typeface="Univers"/>
                <a:ea typeface="+mj-ea"/>
                <a:cs typeface="+mj-cs"/>
              </a:rPr>
            </a:br>
            <a:r>
              <a:rPr kumimoji="0" lang="en-US" sz="2400" b="1" i="0" u="none" strike="noStrike" kern="1200" cap="all" spc="0" normalizeH="0" baseline="0" noProof="0" dirty="0">
                <a:ln>
                  <a:noFill/>
                </a:ln>
                <a:solidFill>
                  <a:prstClr val="black"/>
                </a:solidFill>
                <a:effectLst/>
                <a:uLnTx/>
                <a:uFillTx/>
                <a:latin typeface="Univers"/>
                <a:ea typeface="+mj-ea"/>
                <a:cs typeface="+mj-cs"/>
              </a:rPr>
              <a:t>Generate a report which contains the top 5 customers who received an average high pre_invoice_discount_pct for the fiscal year 2021 and in the Indian market. The final output contains these fields, customer_code customer average_discount_percentage 7.</a:t>
            </a:r>
            <a:endParaRPr lang="en-IN" sz="2400" dirty="0"/>
          </a:p>
        </p:txBody>
      </p:sp>
      <p:sp>
        <p:nvSpPr>
          <p:cNvPr id="6" name="Slide Number Placeholder 5">
            <a:extLst>
              <a:ext uri="{FF2B5EF4-FFF2-40B4-BE49-F238E27FC236}">
                <a16:creationId xmlns:a16="http://schemas.microsoft.com/office/drawing/2014/main" id="{BDCDB6A9-4A9A-C89B-7222-7EA5EC7B75CD}"/>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19" name="Picture 18">
            <a:extLst>
              <a:ext uri="{FF2B5EF4-FFF2-40B4-BE49-F238E27FC236}">
                <a16:creationId xmlns:a16="http://schemas.microsoft.com/office/drawing/2014/main" id="{A836BABD-B1B0-AFC6-AD15-42720D0FEBDA}"/>
              </a:ext>
            </a:extLst>
          </p:cNvPr>
          <p:cNvPicPr>
            <a:picLocks noChangeAspect="1"/>
          </p:cNvPicPr>
          <p:nvPr/>
        </p:nvPicPr>
        <p:blipFill>
          <a:blip r:embed="rId2"/>
          <a:stretch>
            <a:fillRect/>
          </a:stretch>
        </p:blipFill>
        <p:spPr>
          <a:xfrm>
            <a:off x="576072" y="2394856"/>
            <a:ext cx="5795962" cy="2258331"/>
          </a:xfrm>
          <a:prstGeom prst="rect">
            <a:avLst/>
          </a:prstGeom>
        </p:spPr>
      </p:pic>
      <p:sp>
        <p:nvSpPr>
          <p:cNvPr id="21" name="TextBox 20">
            <a:extLst>
              <a:ext uri="{FF2B5EF4-FFF2-40B4-BE49-F238E27FC236}">
                <a16:creationId xmlns:a16="http://schemas.microsoft.com/office/drawing/2014/main" id="{87D4D3A9-D7EC-530E-A04F-579A14BAE686}"/>
              </a:ext>
            </a:extLst>
          </p:cNvPr>
          <p:cNvSpPr txBox="1"/>
          <p:nvPr/>
        </p:nvSpPr>
        <p:spPr>
          <a:xfrm>
            <a:off x="576073" y="5268686"/>
            <a:ext cx="10771632" cy="1200329"/>
          </a:xfrm>
          <a:prstGeom prst="rect">
            <a:avLst/>
          </a:prstGeom>
          <a:noFill/>
        </p:spPr>
        <p:txBody>
          <a:bodyPr wrap="square" rtlCol="0">
            <a:spAutoFit/>
          </a:bodyPr>
          <a:lstStyle/>
          <a:p>
            <a:pPr algn="ctr"/>
            <a:r>
              <a:rPr lang="en-US" sz="1800" dirty="0">
                <a:solidFill>
                  <a:schemeClr val="tx1"/>
                </a:solidFill>
              </a:rPr>
              <a:t>Insights</a:t>
            </a:r>
          </a:p>
          <a:p>
            <a:r>
              <a:rPr lang="en-US" sz="1800" dirty="0">
                <a:solidFill>
                  <a:schemeClr val="tx1"/>
                </a:solidFill>
              </a:rPr>
              <a:t>Result shows the Top 5 customers with the highest average pre_invoice_discount_pct for the fiscal year 2021 in the Indian market</a:t>
            </a:r>
          </a:p>
          <a:p>
            <a:endParaRPr lang="en-IN" dirty="0"/>
          </a:p>
        </p:txBody>
      </p:sp>
    </p:spTree>
    <p:extLst>
      <p:ext uri="{BB962C8B-B14F-4D97-AF65-F5344CB8AC3E}">
        <p14:creationId xmlns:p14="http://schemas.microsoft.com/office/powerpoint/2010/main" val="2755840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{2CAFF084-B7F4-4E22-B7CB-4BB90BDE68B5}tf89338750_win32</Template>
  <TotalTime>398</TotalTime>
  <Words>1268</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Poppins</vt:lpstr>
      <vt:lpstr>Poppins-Bold</vt:lpstr>
      <vt:lpstr>Univers</vt:lpstr>
      <vt:lpstr>GradientUnivers</vt:lpstr>
      <vt:lpstr> ATLIQ HARDWARE Consumer Goods Ad_Hoc Insights</vt:lpstr>
      <vt:lpstr>Aim of the project</vt:lpstr>
      <vt:lpstr>Database includes six main tables:</vt:lpstr>
      <vt:lpstr>Requests 1: Provide the list of markets in which customer "Atliq Exclusive" operates its business in the APAC region.</vt:lpstr>
      <vt:lpstr>Requests 2:  What is the percentage of unique product increase in 2021 vs. 2020? The final output contains these fields,  unique_products_2020  unique_products_2021  percentage_chg</vt:lpstr>
      <vt:lpstr> Requests 3:  Provide a report with all the unique product counts for each segment and sort them in descending order of product counts. The final output contains 2 fields, segment product_count   </vt:lpstr>
      <vt:lpstr>Requests 4: Follow-up: Which segment had the most increase in unique products in 2021 vs 2020?  The final output contains these fields, segment, product_count_2020, product_count_2021, difference.</vt:lpstr>
      <vt:lpstr>Requests 5: Get the products that have the highest and lowest manufacturing costs. The final output should contain these fields, product_code product manufacturing_cost</vt:lpstr>
      <vt:lpstr>Requests 6: Generate a report which contains the top 5 customers who received an average high pre_invoice_discount_pct for the fiscal year 2021 and in the Indian market. The final output contains these fields, customer_code customer average_discount_percentage 7.</vt:lpstr>
      <vt:lpstr>REQUEST 7: Get the complete report of the Gross sales amount for the customer “Atliq Exclusive” for each month . This analysis helps to get an idea of low and high-performing months and take strategic decisions. The final report contains these columns: Month Year Gross sales Amount</vt:lpstr>
      <vt:lpstr>Requests 8: In which quarter of 2020, got the maximum total_sold_quantity? The final output contains these fields sorted by the total_sold_quantity, Quarter total_sold_quantity</vt:lpstr>
      <vt:lpstr>REQUEST 9: Which channel helped to bring more gross sales in the fiscal year 2021 and the percentage of contribution? The final output contains these fields, channel gross_sales_mln percentage</vt:lpstr>
      <vt:lpstr>REQUEST 10: Get the Top 3 products in each division that have a high total_sold_quantity in the fiscal_year 2021? The final output contains these fields, division product_code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HARDWARE Consumer Goods Ad_Hoc Insights</dc:title>
  <dc:creator>chandan nagaraj</dc:creator>
  <cp:lastModifiedBy>chandan nagaraj</cp:lastModifiedBy>
  <cp:revision>3</cp:revision>
  <dcterms:created xsi:type="dcterms:W3CDTF">2023-02-20T06:17:25Z</dcterms:created>
  <dcterms:modified xsi:type="dcterms:W3CDTF">2023-02-20T12:56:07Z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