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342901"/>
            <a:ext cx="10572000" cy="3640014"/>
          </a:xfrm>
        </p:spPr>
        <p:txBody>
          <a:bodyPr/>
          <a:lstStyle/>
          <a:p>
            <a:r>
              <a:rPr lang="en-US" sz="4800" dirty="0" err="1"/>
              <a:t>Scientometric</a:t>
            </a:r>
            <a:r>
              <a:rPr lang="en-US" sz="4800" dirty="0"/>
              <a:t> Mapping of Interpreting </a:t>
            </a:r>
            <a:br>
              <a:rPr lang="en-US" sz="4800" dirty="0"/>
            </a:br>
            <a:br>
              <a:rPr lang="en-US" sz="4800" dirty="0"/>
            </a:br>
            <a:r>
              <a:rPr lang="en-US" sz="3200" dirty="0"/>
              <a:t>Evolution of topics, authors and collaboration’s over time and space</a:t>
            </a:r>
          </a:p>
        </p:txBody>
      </p:sp>
      <p:sp>
        <p:nvSpPr>
          <p:cNvPr id="3" name="Subtitle 2"/>
          <p:cNvSpPr>
            <a:spLocks noGrp="1"/>
          </p:cNvSpPr>
          <p:nvPr>
            <p:ph type="subTitle" idx="1"/>
          </p:nvPr>
        </p:nvSpPr>
        <p:spPr>
          <a:xfrm>
            <a:off x="810001" y="5187462"/>
            <a:ext cx="10572000" cy="1565029"/>
          </a:xfrm>
        </p:spPr>
        <p:txBody>
          <a:bodyPr>
            <a:normAutofit lnSpcReduction="10000"/>
          </a:bodyPr>
          <a:lstStyle/>
          <a:p>
            <a:r>
              <a:rPr lang="en-US" dirty="0" err="1"/>
              <a:t>Chandan</a:t>
            </a:r>
            <a:r>
              <a:rPr lang="en-US" dirty="0"/>
              <a:t> </a:t>
            </a:r>
            <a:r>
              <a:rPr lang="en-US" dirty="0" err="1"/>
              <a:t>Uppuluri</a:t>
            </a:r>
            <a:endParaRPr lang="en-US" dirty="0"/>
          </a:p>
          <a:p>
            <a:r>
              <a:rPr lang="en-US" dirty="0"/>
              <a:t>Nisha </a:t>
            </a:r>
            <a:r>
              <a:rPr lang="en-US" dirty="0" err="1"/>
              <a:t>Chadwani</a:t>
            </a:r>
            <a:r>
              <a:rPr lang="en-US" dirty="0"/>
              <a:t> </a:t>
            </a:r>
          </a:p>
          <a:p>
            <a:r>
              <a:rPr lang="en-US" dirty="0" err="1"/>
              <a:t>Shruthi</a:t>
            </a:r>
            <a:r>
              <a:rPr lang="en-US" dirty="0"/>
              <a:t> Ramakrishnan</a:t>
            </a:r>
          </a:p>
          <a:p>
            <a:r>
              <a:rPr lang="en-US" dirty="0"/>
              <a:t>Vinay Kumar </a:t>
            </a:r>
            <a:r>
              <a:rPr lang="en-US" dirty="0" err="1"/>
              <a:t>Ranganath</a:t>
            </a:r>
            <a:r>
              <a:rPr lang="en-US" dirty="0"/>
              <a:t> </a:t>
            </a:r>
            <a:r>
              <a:rPr lang="en-US" dirty="0" err="1"/>
              <a:t>Babu</a:t>
            </a:r>
            <a:endParaRPr lang="en-US" dirty="0"/>
          </a:p>
        </p:txBody>
      </p:sp>
    </p:spTree>
    <p:extLst>
      <p:ext uri="{BB962C8B-B14F-4D97-AF65-F5344CB8AC3E}">
        <p14:creationId xmlns:p14="http://schemas.microsoft.com/office/powerpoint/2010/main" val="58301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Visualization</a:t>
            </a:r>
          </a:p>
        </p:txBody>
      </p:sp>
      <p:sp>
        <p:nvSpPr>
          <p:cNvPr id="4" name="Content Placeholder 2"/>
          <p:cNvSpPr txBox="1">
            <a:spLocks/>
          </p:cNvSpPr>
          <p:nvPr/>
        </p:nvSpPr>
        <p:spPr>
          <a:xfrm>
            <a:off x="818712" y="2222287"/>
            <a:ext cx="10554574" cy="363651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Using Shiny Web </a:t>
            </a:r>
            <a:r>
              <a:rPr lang="en-US" dirty="0"/>
              <a:t>app with </a:t>
            </a:r>
            <a:r>
              <a:rPr lang="en-US" dirty="0" err="1"/>
              <a:t>plotly</a:t>
            </a:r>
            <a:r>
              <a:rPr lang="en-US" dirty="0"/>
              <a:t>/ D3</a:t>
            </a:r>
          </a:p>
          <a:p>
            <a:r>
              <a:rPr lang="en-US" dirty="0"/>
              <a:t>Various levels of interactions can be as follows:</a:t>
            </a:r>
          </a:p>
          <a:p>
            <a:pPr lvl="1">
              <a:buFont typeface="Wingdings" panose="05000000000000000000" pitchFamily="2" charset="2"/>
              <a:buChar char="Ø"/>
            </a:pPr>
            <a:r>
              <a:rPr lang="en-US" dirty="0"/>
              <a:t>Time Toggle affect:  With this we can select the time / year to see how the topics/authors have evolved during the particular time frame.</a:t>
            </a:r>
          </a:p>
          <a:p>
            <a:pPr lvl="1">
              <a:buFont typeface="Wingdings" panose="05000000000000000000" pitchFamily="2" charset="2"/>
              <a:buChar char="Ø"/>
            </a:pPr>
            <a:r>
              <a:rPr lang="en-US" dirty="0"/>
              <a:t>Filters: Using filters we should be able to sub select authors, Countries, Topics </a:t>
            </a:r>
            <a:r>
              <a:rPr lang="en-US" dirty="0" err="1"/>
              <a:t>etc</a:t>
            </a:r>
            <a:endParaRPr lang="en-US" dirty="0"/>
          </a:p>
          <a:p>
            <a:pPr lvl="1">
              <a:buFont typeface="Wingdings" panose="05000000000000000000" pitchFamily="2" charset="2"/>
              <a:buChar char="Ø"/>
            </a:pPr>
            <a:r>
              <a:rPr lang="en-US" dirty="0"/>
              <a:t>Data Overlay: Based on the time/Filters used the appropriate data must be overlaid.</a:t>
            </a:r>
          </a:p>
          <a:p>
            <a:pPr marL="0" indent="0">
              <a:buNone/>
            </a:pPr>
            <a:endParaRPr lang="en-US" dirty="0"/>
          </a:p>
        </p:txBody>
      </p:sp>
    </p:spTree>
    <p:extLst>
      <p:ext uri="{BB962C8B-B14F-4D97-AF65-F5344CB8AC3E}">
        <p14:creationId xmlns:p14="http://schemas.microsoft.com/office/powerpoint/2010/main" val="331395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Opportunities</a:t>
            </a:r>
          </a:p>
        </p:txBody>
      </p:sp>
      <p:sp>
        <p:nvSpPr>
          <p:cNvPr id="3" name="Content Placeholder 2"/>
          <p:cNvSpPr>
            <a:spLocks noGrp="1"/>
          </p:cNvSpPr>
          <p:nvPr>
            <p:ph idx="1"/>
          </p:nvPr>
        </p:nvSpPr>
        <p:spPr/>
        <p:txBody>
          <a:bodyPr/>
          <a:lstStyle/>
          <a:p>
            <a:r>
              <a:rPr lang="en-US" dirty="0"/>
              <a:t>The major challenge is to obtain a clean data set as there is a lot of possible noise. But by refining query terms in Scopus database we can obtain a better dataset. </a:t>
            </a:r>
          </a:p>
          <a:p>
            <a:r>
              <a:rPr lang="en-US" dirty="0"/>
              <a:t>Another challenge is to implement an interactive visualization’s. Using appropriate tools such as shiny web app/</a:t>
            </a:r>
            <a:r>
              <a:rPr lang="en-US" dirty="0" err="1"/>
              <a:t>plotly</a:t>
            </a:r>
            <a:r>
              <a:rPr lang="en-US" dirty="0"/>
              <a:t>/D3 </a:t>
            </a:r>
            <a:r>
              <a:rPr lang="en-US" dirty="0" err="1"/>
              <a:t>etc</a:t>
            </a:r>
            <a:r>
              <a:rPr lang="en-US" dirty="0"/>
              <a:t> should help us build interactive visualizations easily. </a:t>
            </a:r>
          </a:p>
        </p:txBody>
      </p:sp>
    </p:spTree>
    <p:extLst>
      <p:ext uri="{BB962C8B-B14F-4D97-AF65-F5344CB8AC3E}">
        <p14:creationId xmlns:p14="http://schemas.microsoft.com/office/powerpoint/2010/main" val="273136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lstStyle/>
          <a:p>
            <a:r>
              <a:rPr lang="en-US" dirty="0" err="1"/>
              <a:t>Lluís</a:t>
            </a:r>
            <a:r>
              <a:rPr lang="en-US" dirty="0"/>
              <a:t> </a:t>
            </a:r>
            <a:r>
              <a:rPr lang="en-US" dirty="0" err="1"/>
              <a:t>Baixauli</a:t>
            </a:r>
            <a:r>
              <a:rPr lang="en-US" dirty="0"/>
              <a:t>-Olmos, Assist. Prof., Dept. of Classical and Modern Languages at the university of Louisville has helped with us in understanding the scope of the project and any other queries that we had. We have worked with </a:t>
            </a:r>
            <a:r>
              <a:rPr lang="en-US" dirty="0" err="1"/>
              <a:t>LLuis</a:t>
            </a:r>
            <a:r>
              <a:rPr lang="en-US" dirty="0"/>
              <a:t> closely to obtain the necessary dataset from the Scopus database.</a:t>
            </a:r>
          </a:p>
        </p:txBody>
      </p:sp>
    </p:spTree>
    <p:extLst>
      <p:ext uri="{BB962C8B-B14F-4D97-AF65-F5344CB8AC3E}">
        <p14:creationId xmlns:p14="http://schemas.microsoft.com/office/powerpoint/2010/main" val="277214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Interpretation or Interpreting </a:t>
            </a:r>
            <a:r>
              <a:rPr lang="en-US" dirty="0" err="1"/>
              <a:t>wikipedia</a:t>
            </a:r>
            <a:r>
              <a:rPr lang="en-US" dirty="0"/>
              <a:t> : https://en.wikipedia.org/wiki/Language_interpretation </a:t>
            </a:r>
          </a:p>
          <a:p>
            <a:r>
              <a:rPr lang="en-US" dirty="0"/>
              <a:t>World Cloud example image: http://www.jsquaredanalytics.com/word-clouds/ </a:t>
            </a:r>
          </a:p>
          <a:p>
            <a:r>
              <a:rPr lang="en-US" dirty="0"/>
              <a:t>Citation Network wiki: https://wiki.cs.umd.edu/cmsc734_11/index.php?title=File:Citation_IBm.png </a:t>
            </a:r>
          </a:p>
          <a:p>
            <a:r>
              <a:rPr lang="en-US" dirty="0"/>
              <a:t>Sci2 Team. (2009). Science of Science (Sci2) Tool. Indiana University and SciTech Strategies, http://sci2.cns.iu.edu. </a:t>
            </a:r>
          </a:p>
          <a:p>
            <a:r>
              <a:rPr lang="en-US" dirty="0"/>
              <a:t>In Xu and </a:t>
            </a:r>
            <a:r>
              <a:rPr lang="en-US" dirty="0" err="1"/>
              <a:t>Pekelis_Chinese</a:t>
            </a:r>
            <a:r>
              <a:rPr lang="en-US" dirty="0"/>
              <a:t> Interpreting Studies A Data Driven </a:t>
            </a:r>
            <a:r>
              <a:rPr lang="en-US" dirty="0" err="1"/>
              <a:t>Analysis_Peerj</a:t>
            </a:r>
            <a:r>
              <a:rPr lang="en-US" dirty="0"/>
              <a:t> 2015 </a:t>
            </a:r>
          </a:p>
          <a:p>
            <a:r>
              <a:rPr lang="en-US" dirty="0"/>
              <a:t>Doors and </a:t>
            </a:r>
            <a:r>
              <a:rPr lang="en-US" dirty="0" err="1"/>
              <a:t>Gambier_Measuring</a:t>
            </a:r>
            <a:r>
              <a:rPr lang="en-US" dirty="0"/>
              <a:t> relationships in Translation </a:t>
            </a:r>
            <a:r>
              <a:rPr lang="en-US" dirty="0" err="1"/>
              <a:t>Studies_Perspectives</a:t>
            </a:r>
            <a:r>
              <a:rPr lang="en-US" dirty="0"/>
              <a:t> 2015.</a:t>
            </a:r>
          </a:p>
        </p:txBody>
      </p:sp>
    </p:spTree>
    <p:extLst>
      <p:ext uri="{BB962C8B-B14F-4D97-AF65-F5344CB8AC3E}">
        <p14:creationId xmlns:p14="http://schemas.microsoft.com/office/powerpoint/2010/main" val="341076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569" y="2347546"/>
            <a:ext cx="3270739" cy="1200329"/>
          </a:xfrm>
          <a:prstGeom prst="rect">
            <a:avLst/>
          </a:prstGeom>
          <a:noFill/>
        </p:spPr>
        <p:txBody>
          <a:bodyPr wrap="square" rtlCol="0">
            <a:spAutoFit/>
          </a:bodyPr>
          <a:lstStyle/>
          <a:p>
            <a:pPr algn="ctr"/>
            <a:endParaRPr lang="en-US" dirty="0"/>
          </a:p>
          <a:p>
            <a:pPr algn="ctr"/>
            <a:endParaRPr lang="en-US" dirty="0"/>
          </a:p>
          <a:p>
            <a:pPr algn="ctr"/>
            <a:r>
              <a:rPr lang="en-US" sz="3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4160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Create visualizations that give insights about domain of interpreting, evolution of topics, authors, collaborations and citations across time (when) and space (where: geo-spatial)</a:t>
            </a:r>
          </a:p>
        </p:txBody>
      </p:sp>
    </p:spTree>
    <p:extLst>
      <p:ext uri="{BB962C8B-B14F-4D97-AF65-F5344CB8AC3E}">
        <p14:creationId xmlns:p14="http://schemas.microsoft.com/office/powerpoint/2010/main" val="37054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US" dirty="0"/>
              <a:t>In Xu and </a:t>
            </a:r>
            <a:r>
              <a:rPr lang="en-US" dirty="0" err="1"/>
              <a:t>Pekelis_Chinese</a:t>
            </a:r>
            <a:r>
              <a:rPr lang="en-US" dirty="0"/>
              <a:t> Interpreting Studies A Data Driven </a:t>
            </a:r>
            <a:r>
              <a:rPr lang="en-US" dirty="0" err="1"/>
              <a:t>Analysis_Peerj</a:t>
            </a:r>
            <a:r>
              <a:rPr lang="en-US" dirty="0"/>
              <a:t> 2015 paper  discusses mainly about citation analysis in the field of interpreting .</a:t>
            </a:r>
          </a:p>
          <a:p>
            <a:r>
              <a:rPr lang="en-US" dirty="0"/>
              <a:t> Doors and Gambier Measuring relationships in Translation Studies Perspectives 2015 , in this study the main focus is on the geographical spread of the Translation and Interpreting Research using academic Affiliations. This paper explains about what research has been done till date.</a:t>
            </a:r>
          </a:p>
        </p:txBody>
      </p:sp>
    </p:spTree>
    <p:extLst>
      <p:ext uri="{BB962C8B-B14F-4D97-AF65-F5344CB8AC3E}">
        <p14:creationId xmlns:p14="http://schemas.microsoft.com/office/powerpoint/2010/main" val="202450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fontScale="92500"/>
          </a:bodyPr>
          <a:lstStyle/>
          <a:p>
            <a:r>
              <a:rPr lang="en-US" dirty="0"/>
              <a:t>The required data for this project is obtained from the Scopus database. </a:t>
            </a:r>
          </a:p>
          <a:p>
            <a:r>
              <a:rPr lang="en-US" dirty="0"/>
              <a:t>2931 records of data. </a:t>
            </a:r>
          </a:p>
          <a:p>
            <a:r>
              <a:rPr lang="en-US" dirty="0"/>
              <a:t>Steps involved in obtaining the dataset:</a:t>
            </a:r>
          </a:p>
          <a:p>
            <a:pPr lvl="1">
              <a:buFont typeface="Wingdings" panose="05000000000000000000" pitchFamily="2" charset="2"/>
              <a:buChar char="Ø"/>
            </a:pPr>
            <a:r>
              <a:rPr lang="en-US" dirty="0"/>
              <a:t>Conducting the following search in Scopus: (TITLE ( “interpreter” ) OR TITLE ( "interpreting studies" ) OR TITLE ( "conference interpret*" ) OR TITLE ( "court interpret*" ) OR TITLE ( "medical interpret*" ) OR TITLE ( "sign language interpret*" ) OR TITLE ( "community interpret*" ) OR TITLE ( "simultaneous interpret*" ) OR TITLE ( "consecutive interpret*" ) ) OR (ABS ( "interpreting studies" ) OR ABS ( "conference interpret*" ) OR ABS ( "court interpret*" ) OR ABS ( "medical interpret*" ) OR ABS ( "sign language interpret*" ) OR ABS ( "community interpret*" ) OR ABS ( "simultaneous interpret*" ) OR ABS ( "consecutive interpret*" ) ) AND ( DOCTYPE ( </a:t>
            </a:r>
            <a:r>
              <a:rPr lang="en-US" dirty="0" err="1"/>
              <a:t>ar</a:t>
            </a:r>
            <a:r>
              <a:rPr lang="en-US" dirty="0"/>
              <a:t> ) OR DOCTYPE ( </a:t>
            </a:r>
            <a:r>
              <a:rPr lang="en-US" dirty="0" err="1"/>
              <a:t>ip</a:t>
            </a:r>
            <a:r>
              <a:rPr lang="en-US" dirty="0"/>
              <a:t> ) OR DOCTYPE ( </a:t>
            </a:r>
            <a:r>
              <a:rPr lang="en-US" dirty="0" err="1"/>
              <a:t>bk</a:t>
            </a:r>
            <a:r>
              <a:rPr lang="en-US" dirty="0"/>
              <a:t> ) OR DOCTYPE ( </a:t>
            </a:r>
            <a:r>
              <a:rPr lang="en-US" dirty="0" err="1"/>
              <a:t>ch</a:t>
            </a:r>
            <a:r>
              <a:rPr lang="en-US" dirty="0"/>
              <a:t> ) OR DOCTYPE ( </a:t>
            </a:r>
            <a:r>
              <a:rPr lang="en-US" dirty="0" err="1"/>
              <a:t>cp</a:t>
            </a:r>
            <a:r>
              <a:rPr lang="en-US" dirty="0"/>
              <a:t> ) ) </a:t>
            </a:r>
          </a:p>
          <a:p>
            <a:pPr lvl="1">
              <a:buFont typeface="Wingdings" panose="05000000000000000000" pitchFamily="2" charset="2"/>
              <a:buChar char="Ø"/>
            </a:pPr>
            <a:r>
              <a:rPr lang="en-US" dirty="0"/>
              <a:t>Cleaning records which seemed to be erroneous.</a:t>
            </a:r>
          </a:p>
          <a:p>
            <a:pPr lvl="1">
              <a:buFont typeface="Wingdings" panose="05000000000000000000" pitchFamily="2" charset="2"/>
              <a:buChar char="Ø"/>
            </a:pPr>
            <a:r>
              <a:rPr lang="en-US" dirty="0"/>
              <a:t>Extracting the 1990-2016 records</a:t>
            </a:r>
            <a:endParaRPr lang="en-US" dirty="0"/>
          </a:p>
        </p:txBody>
      </p:sp>
    </p:spTree>
    <p:extLst>
      <p:ext uri="{BB962C8B-B14F-4D97-AF65-F5344CB8AC3E}">
        <p14:creationId xmlns:p14="http://schemas.microsoft.com/office/powerpoint/2010/main" val="352379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present in Dataset</a:t>
            </a:r>
          </a:p>
        </p:txBody>
      </p:sp>
      <p:sp>
        <p:nvSpPr>
          <p:cNvPr id="3" name="Content Placeholder 2"/>
          <p:cNvSpPr>
            <a:spLocks noGrp="1"/>
          </p:cNvSpPr>
          <p:nvPr>
            <p:ph idx="1"/>
          </p:nvPr>
        </p:nvSpPr>
        <p:spPr/>
        <p:txBody>
          <a:bodyPr/>
          <a:lstStyle/>
          <a:p>
            <a:r>
              <a:rPr lang="en-US" dirty="0"/>
              <a:t>Author </a:t>
            </a:r>
          </a:p>
          <a:p>
            <a:r>
              <a:rPr lang="en-US" dirty="0"/>
              <a:t> Title </a:t>
            </a:r>
          </a:p>
          <a:p>
            <a:r>
              <a:rPr lang="en-US" dirty="0"/>
              <a:t>Year  </a:t>
            </a:r>
          </a:p>
          <a:p>
            <a:r>
              <a:rPr lang="en-US" dirty="0"/>
              <a:t>Cited by  </a:t>
            </a:r>
          </a:p>
          <a:p>
            <a:r>
              <a:rPr lang="en-US" dirty="0"/>
              <a:t>Affiliations  </a:t>
            </a:r>
          </a:p>
          <a:p>
            <a:r>
              <a:rPr lang="en-US" dirty="0"/>
              <a:t>Authors with affiliations  </a:t>
            </a:r>
          </a:p>
          <a:p>
            <a:r>
              <a:rPr lang="en-US" dirty="0"/>
              <a:t>Abstract </a:t>
            </a:r>
          </a:p>
          <a:p>
            <a:r>
              <a:rPr lang="en-US" dirty="0"/>
              <a:t>Author Keywords </a:t>
            </a:r>
          </a:p>
          <a:p>
            <a:r>
              <a:rPr lang="en-US" dirty="0"/>
              <a:t>References</a:t>
            </a:r>
          </a:p>
        </p:txBody>
      </p:sp>
    </p:spTree>
    <p:extLst>
      <p:ext uri="{BB962C8B-B14F-4D97-AF65-F5344CB8AC3E}">
        <p14:creationId xmlns:p14="http://schemas.microsoft.com/office/powerpoint/2010/main" val="54184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idx="1"/>
          </p:nvPr>
        </p:nvSpPr>
        <p:spPr>
          <a:xfrm>
            <a:off x="810000" y="2295524"/>
            <a:ext cx="10554574" cy="1266825"/>
          </a:xfrm>
        </p:spPr>
        <p:txBody>
          <a:bodyPr>
            <a:normAutofit/>
          </a:bodyPr>
          <a:lstStyle/>
          <a:p>
            <a:endParaRPr lang="en-US" dirty="0"/>
          </a:p>
          <a:p>
            <a:r>
              <a:rPr lang="en-US" dirty="0"/>
              <a:t>Topic Analysis – Word Cloud: The goal is to create a chart in the form of a world cloud. We will overlay topics data.</a:t>
            </a:r>
          </a:p>
          <a:p>
            <a:pPr marL="0" indent="0">
              <a:buNone/>
            </a:pPr>
            <a:endParaRPr lang="en-US" dirty="0"/>
          </a:p>
          <a:p>
            <a:endParaRPr lang="en-US" dirty="0"/>
          </a:p>
          <a:p>
            <a:pPr marL="0" indent="0">
              <a:buNone/>
            </a:pPr>
            <a:endParaRPr lang="en-US" dirty="0"/>
          </a:p>
        </p:txBody>
      </p:sp>
      <p:pic>
        <p:nvPicPr>
          <p:cNvPr id="1029" name="Picture 5" descr="word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2927350"/>
            <a:ext cx="6683375"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45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48373" y="885856"/>
            <a:ext cx="10554574" cy="97811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Topic Analysis: Burst of terms across time: In this visualization, we can see the burst of topics in the domain of interpreting across time.</a:t>
            </a:r>
          </a:p>
          <a:p>
            <a:endParaRPr lang="en-US" dirty="0"/>
          </a:p>
        </p:txBody>
      </p:sp>
      <p:pic>
        <p:nvPicPr>
          <p:cNvPr id="3" name="Picture 2" descr="horizontal-line-graph2978068528163203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75" y="1863969"/>
            <a:ext cx="7701370" cy="460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94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48373" y="885856"/>
            <a:ext cx="10554574" cy="97811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Geospatial Location of Lead Authors: We will be using proportional symbol map to overlay the data of number of authors that have contributed towards the domain of interpreting. </a:t>
            </a:r>
          </a:p>
          <a:p>
            <a:endParaRPr lang="en-US" dirty="0"/>
          </a:p>
        </p:txBody>
      </p:sp>
      <p:pic>
        <p:nvPicPr>
          <p:cNvPr id="3074" name="Picture 2" descr="geoMaps8166767628867386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260" y="1708150"/>
            <a:ext cx="640080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97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19798" y="504856"/>
            <a:ext cx="10554574" cy="97811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Paper Citation Network: The reference system that will be used here is a network graph that shows the citations network of the authors. This depends on the dataset that we have and how much information it holds as the dataset is still tentative and not yet finalized.</a:t>
            </a:r>
          </a:p>
          <a:p>
            <a:endParaRPr lang="en-US" dirty="0"/>
          </a:p>
        </p:txBody>
      </p:sp>
      <p:pic>
        <p:nvPicPr>
          <p:cNvPr id="4099" name="Picture 3" descr="Citation_IB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1482969"/>
            <a:ext cx="6392863"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501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165</TotalTime>
  <Words>803</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2</vt:lpstr>
      <vt:lpstr>Quotable</vt:lpstr>
      <vt:lpstr>Scientometric Mapping of Interpreting   Evolution of topics, authors and collaboration’s over time and space</vt:lpstr>
      <vt:lpstr>Goal</vt:lpstr>
      <vt:lpstr>Related Work</vt:lpstr>
      <vt:lpstr>Dataset</vt:lpstr>
      <vt:lpstr>Fields present in Dataset</vt:lpstr>
      <vt:lpstr>Data Visualization</vt:lpstr>
      <vt:lpstr>PowerPoint Presentation</vt:lpstr>
      <vt:lpstr>PowerPoint Presentation</vt:lpstr>
      <vt:lpstr>PowerPoint Presentation</vt:lpstr>
      <vt:lpstr>Interactive Visualization</vt:lpstr>
      <vt:lpstr>Challenges and Opportunities</vt:lpstr>
      <vt:lpstr>Acknowledgements: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Scientometric Mapping of Interpreting Evolution of topics, authors and collaboration’s over time and space</dc:title>
  <dc:creator>Administrator</dc:creator>
  <cp:lastModifiedBy>Administrator</cp:lastModifiedBy>
  <cp:revision>11</cp:revision>
  <dcterms:created xsi:type="dcterms:W3CDTF">2017-03-22T03:23:20Z</dcterms:created>
  <dcterms:modified xsi:type="dcterms:W3CDTF">2017-03-22T21:02:10Z</dcterms:modified>
</cp:coreProperties>
</file>