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6.jpg" ContentType="image/jpeg"/>
  <Override PartName="/ppt/media/image7.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notesMasterIdLst>
    <p:notesMasterId r:id="rId23"/>
  </p:notesMasterIdLst>
  <p:sldIdLst>
    <p:sldId id="264" r:id="rId2"/>
    <p:sldId id="258" r:id="rId3"/>
    <p:sldId id="259" r:id="rId4"/>
    <p:sldId id="283" r:id="rId5"/>
    <p:sldId id="261" r:id="rId6"/>
    <p:sldId id="262" r:id="rId7"/>
    <p:sldId id="267" r:id="rId8"/>
    <p:sldId id="265" r:id="rId9"/>
    <p:sldId id="281" r:id="rId10"/>
    <p:sldId id="272" r:id="rId11"/>
    <p:sldId id="273" r:id="rId12"/>
    <p:sldId id="274" r:id="rId13"/>
    <p:sldId id="275" r:id="rId14"/>
    <p:sldId id="276" r:id="rId15"/>
    <p:sldId id="279" r:id="rId16"/>
    <p:sldId id="278" r:id="rId17"/>
    <p:sldId id="280" r:id="rId18"/>
    <p:sldId id="277" r:id="rId19"/>
    <p:sldId id="282" r:id="rId20"/>
    <p:sldId id="268" r:id="rId21"/>
    <p:sldId id="26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249" autoAdjust="0"/>
  </p:normalViewPr>
  <p:slideViewPr>
    <p:cSldViewPr snapToGrid="0">
      <p:cViewPr varScale="1">
        <p:scale>
          <a:sx n="85" d="100"/>
          <a:sy n="85" d="100"/>
        </p:scale>
        <p:origin x="54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F8268F-68D6-4849-BCDB-A2DF7581B50D}" type="datetimeFigureOut">
              <a:rPr lang="en-IN" smtClean="0"/>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1040F-4E9E-4A2F-80E9-0E4E1BFBE48D}" type="slidenum">
              <a:rPr lang="en-IN" smtClean="0"/>
              <a:t>‹#›</a:t>
            </a:fld>
            <a:endParaRPr lang="en-IN"/>
          </a:p>
        </p:txBody>
      </p:sp>
    </p:spTree>
    <p:extLst>
      <p:ext uri="{BB962C8B-B14F-4D97-AF65-F5344CB8AC3E}">
        <p14:creationId xmlns:p14="http://schemas.microsoft.com/office/powerpoint/2010/main" val="3047853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8BB968CF-373E-4E8B-A02E-A55C761EEAAC}" type="datetimeFigureOut">
              <a:rPr lang="en-IN" smtClean="0"/>
              <a:t>26-03-2024</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F0165DDE-4FC4-424A-B382-515281B81AF0}" type="slidenum">
              <a:rPr lang="en-IN" smtClean="0"/>
              <a:t>‹#›</a:t>
            </a:fld>
            <a:endParaRPr lang="en-IN"/>
          </a:p>
        </p:txBody>
      </p:sp>
    </p:spTree>
    <p:extLst>
      <p:ext uri="{BB962C8B-B14F-4D97-AF65-F5344CB8AC3E}">
        <p14:creationId xmlns:p14="http://schemas.microsoft.com/office/powerpoint/2010/main" val="3015740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968CF-373E-4E8B-A02E-A55C761EEAAC}"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65DDE-4FC4-424A-B382-515281B81AF0}" type="slidenum">
              <a:rPr lang="en-IN" smtClean="0"/>
              <a:t>‹#›</a:t>
            </a:fld>
            <a:endParaRPr lang="en-IN"/>
          </a:p>
        </p:txBody>
      </p:sp>
    </p:spTree>
    <p:extLst>
      <p:ext uri="{BB962C8B-B14F-4D97-AF65-F5344CB8AC3E}">
        <p14:creationId xmlns:p14="http://schemas.microsoft.com/office/powerpoint/2010/main" val="4284699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8BB968CF-373E-4E8B-A02E-A55C761EEAAC}" type="datetimeFigureOut">
              <a:rPr lang="en-IN" smtClean="0"/>
              <a:t>26-03-2024</a:t>
            </a:fld>
            <a:endParaRPr lang="en-IN"/>
          </a:p>
        </p:txBody>
      </p:sp>
      <p:sp>
        <p:nvSpPr>
          <p:cNvPr id="5" name="Footer Placeholder 4"/>
          <p:cNvSpPr>
            <a:spLocks noGrp="1"/>
          </p:cNvSpPr>
          <p:nvPr>
            <p:ph type="ftr" sz="quarter" idx="11"/>
          </p:nvPr>
        </p:nvSpPr>
        <p:spPr>
          <a:xfrm>
            <a:off x="804672" y="6227064"/>
            <a:ext cx="10588752" cy="320040"/>
          </a:xfrm>
        </p:spPr>
        <p:txBody>
          <a:body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F0165DDE-4FC4-424A-B382-515281B81AF0}" type="slidenum">
              <a:rPr lang="en-IN" smtClean="0"/>
              <a:t>‹#›</a:t>
            </a:fld>
            <a:endParaRPr lang="en-IN"/>
          </a:p>
        </p:txBody>
      </p:sp>
    </p:spTree>
    <p:extLst>
      <p:ext uri="{BB962C8B-B14F-4D97-AF65-F5344CB8AC3E}">
        <p14:creationId xmlns:p14="http://schemas.microsoft.com/office/powerpoint/2010/main" val="810137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968CF-373E-4E8B-A02E-A55C761EEAAC}" type="datetimeFigureOut">
              <a:rPr lang="en-IN" smtClean="0"/>
              <a:t>26-03-2024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0165DDE-4FC4-424A-B382-515281B81AF0}" type="slidenum">
              <a:rPr lang="en-IN" smtClean="0"/>
              <a:t>‹#›</a:t>
            </a:fld>
            <a:endParaRPr lang="en-IN"/>
          </a:p>
        </p:txBody>
      </p:sp>
    </p:spTree>
    <p:extLst>
      <p:ext uri="{BB962C8B-B14F-4D97-AF65-F5344CB8AC3E}">
        <p14:creationId xmlns:p14="http://schemas.microsoft.com/office/powerpoint/2010/main" val="3587389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8BB968CF-373E-4E8B-A02E-A55C761EEAAC}" type="datetimeFigureOut">
              <a:rPr lang="en-IN" smtClean="0"/>
              <a:t>26-03-2024</a:t>
            </a:fld>
            <a:endParaRPr lang="en-IN"/>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IN"/>
          </a:p>
        </p:txBody>
      </p:sp>
      <p:sp>
        <p:nvSpPr>
          <p:cNvPr id="6" name="Slide Number Placeholder 5"/>
          <p:cNvSpPr>
            <a:spLocks noGrp="1"/>
          </p:cNvSpPr>
          <p:nvPr>
            <p:ph type="sldNum" sz="quarter" idx="12"/>
          </p:nvPr>
        </p:nvSpPr>
        <p:spPr>
          <a:xfrm>
            <a:off x="10469880" y="320040"/>
            <a:ext cx="914400" cy="320040"/>
          </a:xfrm>
        </p:spPr>
        <p:txBody>
          <a:bodyPr/>
          <a:lstStyle/>
          <a:p>
            <a:fld id="{F0165DDE-4FC4-424A-B382-515281B81AF0}" type="slidenum">
              <a:rPr lang="en-IN" smtClean="0"/>
              <a:t>‹#›</a:t>
            </a:fld>
            <a:endParaRPr lang="en-IN"/>
          </a:p>
        </p:txBody>
      </p:sp>
    </p:spTree>
    <p:extLst>
      <p:ext uri="{BB962C8B-B14F-4D97-AF65-F5344CB8AC3E}">
        <p14:creationId xmlns:p14="http://schemas.microsoft.com/office/powerpoint/2010/main" val="625717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8BB968CF-373E-4E8B-A02E-A55C761EEAAC}" type="datetimeFigureOut">
              <a:rPr lang="en-IN" smtClean="0"/>
              <a:t>26-03-2024</a:t>
            </a:fld>
            <a:endParaRPr lang="en-IN"/>
          </a:p>
        </p:txBody>
      </p:sp>
      <p:sp>
        <p:nvSpPr>
          <p:cNvPr id="6" name="Footer Placeholder 5"/>
          <p:cNvSpPr>
            <a:spLocks noGrp="1"/>
          </p:cNvSpPr>
          <p:nvPr>
            <p:ph type="ftr" sz="quarter" idx="11"/>
          </p:nvPr>
        </p:nvSpPr>
        <p:spPr>
          <a:xfrm>
            <a:off x="804672" y="6227064"/>
            <a:ext cx="10588752" cy="320040"/>
          </a:xfrm>
        </p:spPr>
        <p:txBody>
          <a:bodyPr/>
          <a:lstStyle/>
          <a:p>
            <a:endParaRPr lang="en-IN"/>
          </a:p>
        </p:txBody>
      </p:sp>
      <p:sp>
        <p:nvSpPr>
          <p:cNvPr id="7" name="Slide Number Placeholder 6"/>
          <p:cNvSpPr>
            <a:spLocks noGrp="1"/>
          </p:cNvSpPr>
          <p:nvPr>
            <p:ph type="sldNum" sz="quarter" idx="12"/>
          </p:nvPr>
        </p:nvSpPr>
        <p:spPr>
          <a:xfrm>
            <a:off x="10469880" y="320040"/>
            <a:ext cx="914400" cy="320040"/>
          </a:xfrm>
        </p:spPr>
        <p:txBody>
          <a:bodyPr/>
          <a:lstStyle/>
          <a:p>
            <a:fld id="{F0165DDE-4FC4-424A-B382-515281B81AF0}" type="slidenum">
              <a:rPr lang="en-IN" smtClean="0"/>
              <a:t>‹#›</a:t>
            </a:fld>
            <a:endParaRPr lang="en-IN"/>
          </a:p>
        </p:txBody>
      </p:sp>
    </p:spTree>
    <p:extLst>
      <p:ext uri="{BB962C8B-B14F-4D97-AF65-F5344CB8AC3E}">
        <p14:creationId xmlns:p14="http://schemas.microsoft.com/office/powerpoint/2010/main" val="1632774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8BB968CF-373E-4E8B-A02E-A55C761EEAAC}" type="datetimeFigureOut">
              <a:rPr lang="en-IN" smtClean="0"/>
              <a:t>26-03-2024</a:t>
            </a:fld>
            <a:endParaRPr lang="en-IN"/>
          </a:p>
        </p:txBody>
      </p:sp>
      <p:sp>
        <p:nvSpPr>
          <p:cNvPr id="8" name="Footer Placeholder 7"/>
          <p:cNvSpPr>
            <a:spLocks noGrp="1"/>
          </p:cNvSpPr>
          <p:nvPr>
            <p:ph type="ftr" sz="quarter" idx="11"/>
          </p:nvPr>
        </p:nvSpPr>
        <p:spPr>
          <a:xfrm>
            <a:off x="804672" y="6227064"/>
            <a:ext cx="10588752" cy="320040"/>
          </a:xfrm>
        </p:spPr>
        <p:txBody>
          <a:bodyPr/>
          <a:lstStyle/>
          <a:p>
            <a:endParaRPr lang="en-IN"/>
          </a:p>
        </p:txBody>
      </p:sp>
      <p:sp>
        <p:nvSpPr>
          <p:cNvPr id="9" name="Slide Number Placeholder 8"/>
          <p:cNvSpPr>
            <a:spLocks noGrp="1"/>
          </p:cNvSpPr>
          <p:nvPr>
            <p:ph type="sldNum" sz="quarter" idx="12"/>
          </p:nvPr>
        </p:nvSpPr>
        <p:spPr>
          <a:xfrm>
            <a:off x="10469880" y="320040"/>
            <a:ext cx="914400" cy="320040"/>
          </a:xfrm>
        </p:spPr>
        <p:txBody>
          <a:bodyPr/>
          <a:lstStyle/>
          <a:p>
            <a:fld id="{F0165DDE-4FC4-424A-B382-515281B81AF0}" type="slidenum">
              <a:rPr lang="en-IN" smtClean="0"/>
              <a:t>‹#›</a:t>
            </a:fld>
            <a:endParaRPr lang="en-IN"/>
          </a:p>
        </p:txBody>
      </p:sp>
    </p:spTree>
    <p:extLst>
      <p:ext uri="{BB962C8B-B14F-4D97-AF65-F5344CB8AC3E}">
        <p14:creationId xmlns:p14="http://schemas.microsoft.com/office/powerpoint/2010/main" val="1614240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B968CF-373E-4E8B-A02E-A55C761EEAAC}" type="datetimeFigureOut">
              <a:rPr lang="en-IN" smtClean="0"/>
              <a:t>26-03-2024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0165DDE-4FC4-424A-B382-515281B81AF0}" type="slidenum">
              <a:rPr lang="en-IN" smtClean="0"/>
              <a:t>‹#›</a:t>
            </a:fld>
            <a:endParaRPr lang="en-IN"/>
          </a:p>
        </p:txBody>
      </p:sp>
    </p:spTree>
    <p:extLst>
      <p:ext uri="{BB962C8B-B14F-4D97-AF65-F5344CB8AC3E}">
        <p14:creationId xmlns:p14="http://schemas.microsoft.com/office/powerpoint/2010/main" val="64122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8BB968CF-373E-4E8B-A02E-A55C761EEAAC}" type="datetimeFigureOut">
              <a:rPr lang="en-IN" smtClean="0"/>
              <a:t>26-03-2024</a:t>
            </a:fld>
            <a:endParaRPr lang="en-IN"/>
          </a:p>
        </p:txBody>
      </p:sp>
      <p:sp>
        <p:nvSpPr>
          <p:cNvPr id="3" name="Footer Placeholder 2"/>
          <p:cNvSpPr>
            <a:spLocks noGrp="1"/>
          </p:cNvSpPr>
          <p:nvPr>
            <p:ph type="ftr" sz="quarter" idx="11"/>
          </p:nvPr>
        </p:nvSpPr>
        <p:spPr>
          <a:xfrm>
            <a:off x="804672" y="6227064"/>
            <a:ext cx="10588752" cy="320040"/>
          </a:xfrm>
        </p:spPr>
        <p:txBody>
          <a:bodyPr/>
          <a:lstStyle/>
          <a:p>
            <a:endParaRPr lang="en-IN"/>
          </a:p>
        </p:txBody>
      </p:sp>
      <p:sp>
        <p:nvSpPr>
          <p:cNvPr id="4" name="Slide Number Placeholder 3"/>
          <p:cNvSpPr>
            <a:spLocks noGrp="1"/>
          </p:cNvSpPr>
          <p:nvPr>
            <p:ph type="sldNum" sz="quarter" idx="12"/>
          </p:nvPr>
        </p:nvSpPr>
        <p:spPr>
          <a:xfrm>
            <a:off x="10469880" y="320040"/>
            <a:ext cx="914400" cy="320040"/>
          </a:xfrm>
        </p:spPr>
        <p:txBody>
          <a:bodyPr/>
          <a:lstStyle/>
          <a:p>
            <a:fld id="{F0165DDE-4FC4-424A-B382-515281B81AF0}" type="slidenum">
              <a:rPr lang="en-IN" smtClean="0"/>
              <a:t>‹#›</a:t>
            </a:fld>
            <a:endParaRPr lang="en-IN"/>
          </a:p>
        </p:txBody>
      </p:sp>
    </p:spTree>
    <p:extLst>
      <p:ext uri="{BB962C8B-B14F-4D97-AF65-F5344CB8AC3E}">
        <p14:creationId xmlns:p14="http://schemas.microsoft.com/office/powerpoint/2010/main" val="4128204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B968CF-373E-4E8B-A02E-A55C761EEAAC}" type="datetimeFigureOut">
              <a:rPr lang="en-IN" smtClean="0"/>
              <a:t>26-03-2024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0165DDE-4FC4-424A-B382-515281B81AF0}" type="slidenum">
              <a:rPr lang="en-IN" smtClean="0"/>
              <a:t>‹#›</a:t>
            </a:fld>
            <a:endParaRPr lang="en-IN"/>
          </a:p>
        </p:txBody>
      </p:sp>
    </p:spTree>
    <p:extLst>
      <p:ext uri="{BB962C8B-B14F-4D97-AF65-F5344CB8AC3E}">
        <p14:creationId xmlns:p14="http://schemas.microsoft.com/office/powerpoint/2010/main" val="343208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8BB968CF-373E-4E8B-A02E-A55C761EEAAC}" type="datetimeFigureOut">
              <a:rPr lang="en-IN" smtClean="0"/>
              <a:t>26-03-2024</a:t>
            </a:fld>
            <a:endParaRPr lang="en-IN"/>
          </a:p>
        </p:txBody>
      </p:sp>
      <p:sp>
        <p:nvSpPr>
          <p:cNvPr id="6" name="Footer Placeholder 5"/>
          <p:cNvSpPr>
            <a:spLocks noGrp="1"/>
          </p:cNvSpPr>
          <p:nvPr>
            <p:ph type="ftr" sz="quarter" idx="11"/>
          </p:nvPr>
        </p:nvSpPr>
        <p:spPr>
          <a:xfrm>
            <a:off x="804672" y="6227064"/>
            <a:ext cx="5942203" cy="320040"/>
          </a:xfrm>
        </p:spPr>
        <p:txBody>
          <a:bodyPr/>
          <a:lstStyle/>
          <a:p>
            <a:endParaRPr lang="en-IN"/>
          </a:p>
        </p:txBody>
      </p:sp>
      <p:sp>
        <p:nvSpPr>
          <p:cNvPr id="7" name="Slide Number Placeholder 6"/>
          <p:cNvSpPr>
            <a:spLocks noGrp="1"/>
          </p:cNvSpPr>
          <p:nvPr>
            <p:ph type="sldNum" sz="quarter" idx="12"/>
          </p:nvPr>
        </p:nvSpPr>
        <p:spPr>
          <a:xfrm>
            <a:off x="5828377" y="320040"/>
            <a:ext cx="914400" cy="320040"/>
          </a:xfrm>
        </p:spPr>
        <p:txBody>
          <a:bodyPr/>
          <a:lstStyle/>
          <a:p>
            <a:fld id="{F0165DDE-4FC4-424A-B382-515281B81AF0}" type="slidenum">
              <a:rPr lang="en-IN" smtClean="0"/>
              <a:t>‹#›</a:t>
            </a:fld>
            <a:endParaRPr lang="en-IN"/>
          </a:p>
        </p:txBody>
      </p:sp>
    </p:spTree>
    <p:extLst>
      <p:ext uri="{BB962C8B-B14F-4D97-AF65-F5344CB8AC3E}">
        <p14:creationId xmlns:p14="http://schemas.microsoft.com/office/powerpoint/2010/main" val="736594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8BB968CF-373E-4E8B-A02E-A55C761EEAAC}" type="datetimeFigureOut">
              <a:rPr lang="en-IN" smtClean="0"/>
              <a:t>26-03-2024</a:t>
            </a:fld>
            <a:endParaRPr lang="en-IN"/>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F0165DDE-4FC4-424A-B382-515281B81AF0}" type="slidenum">
              <a:rPr lang="en-IN" smtClean="0"/>
              <a:t>‹#›</a:t>
            </a:fld>
            <a:endParaRPr lang="en-IN"/>
          </a:p>
        </p:txBody>
      </p:sp>
    </p:spTree>
    <p:extLst>
      <p:ext uri="{BB962C8B-B14F-4D97-AF65-F5344CB8AC3E}">
        <p14:creationId xmlns:p14="http://schemas.microsoft.com/office/powerpoint/2010/main" val="3326663904"/>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www.googlegroups.com/MUKESHKUMAR" TargetMode="External"/><Relationship Id="rId2" Type="http://schemas.openxmlformats.org/officeDocument/2006/relationships/hyperlink" Target="http://www.freeprojectz.com/"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6641D1-5F83-4181-929D-D1444BEB1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2328" y="2904874"/>
            <a:ext cx="3281083" cy="4308020"/>
          </a:xfrm>
          <a:prstGeom prst="rect">
            <a:avLst/>
          </a:prstGeom>
        </p:spPr>
      </p:pic>
      <p:sp>
        <p:nvSpPr>
          <p:cNvPr id="2" name="TextBox 1">
            <a:extLst>
              <a:ext uri="{FF2B5EF4-FFF2-40B4-BE49-F238E27FC236}">
                <a16:creationId xmlns:a16="http://schemas.microsoft.com/office/drawing/2014/main" id="{37E307E9-7F8E-115A-28C8-29AD3BA2A4C3}"/>
              </a:ext>
            </a:extLst>
          </p:cNvPr>
          <p:cNvSpPr txBox="1"/>
          <p:nvPr/>
        </p:nvSpPr>
        <p:spPr>
          <a:xfrm>
            <a:off x="1443318" y="4401671"/>
            <a:ext cx="4096058" cy="646331"/>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CHANDAN B (1CK21CS015)</a:t>
            </a:r>
          </a:p>
          <a:p>
            <a:r>
              <a:rPr lang="en-IN" b="1" dirty="0">
                <a:latin typeface="Times New Roman" panose="02020603050405020304" pitchFamily="18" charset="0"/>
                <a:cs typeface="Times New Roman" panose="02020603050405020304" pitchFamily="18" charset="0"/>
              </a:rPr>
              <a:t>CHANDAN GOWDA M(1CK21CS016)</a:t>
            </a:r>
          </a:p>
        </p:txBody>
      </p:sp>
      <p:sp>
        <p:nvSpPr>
          <p:cNvPr id="7" name="TextBox 6">
            <a:extLst>
              <a:ext uri="{FF2B5EF4-FFF2-40B4-BE49-F238E27FC236}">
                <a16:creationId xmlns:a16="http://schemas.microsoft.com/office/drawing/2014/main" id="{5EEC0BA5-F5CB-EB30-42CC-5883B0D47A20}"/>
              </a:ext>
            </a:extLst>
          </p:cNvPr>
          <p:cNvSpPr txBox="1"/>
          <p:nvPr/>
        </p:nvSpPr>
        <p:spPr>
          <a:xfrm>
            <a:off x="4930588" y="4796118"/>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687A7B70-2377-E62A-EEEE-19E699715924}"/>
              </a:ext>
            </a:extLst>
          </p:cNvPr>
          <p:cNvSpPr txBox="1"/>
          <p:nvPr/>
        </p:nvSpPr>
        <p:spPr>
          <a:xfrm>
            <a:off x="1237129" y="402975"/>
            <a:ext cx="9986682" cy="707886"/>
          </a:xfrm>
          <a:prstGeom prst="rect">
            <a:avLst/>
          </a:prstGeom>
          <a:noFill/>
        </p:spPr>
        <p:txBody>
          <a:bodyPr wrap="square">
            <a:spAutoFit/>
          </a:bodyPr>
          <a:lstStyle/>
          <a:p>
            <a:pPr algn="ctr"/>
            <a:r>
              <a:rPr lang="en-IN" sz="2000" b="1" dirty="0">
                <a:solidFill>
                  <a:srgbClr val="FF0000"/>
                </a:solidFill>
                <a:latin typeface="Times New Roman" panose="02020603050405020304" pitchFamily="18" charset="0"/>
                <a:cs typeface="Times New Roman" panose="02020603050405020304" pitchFamily="18" charset="0"/>
              </a:rPr>
              <a:t>C BYREGOWDA INSTITUTE OF TECHNOLOGY</a:t>
            </a:r>
          </a:p>
          <a:p>
            <a:pPr algn="ctr"/>
            <a:r>
              <a:rPr lang="en-IN" sz="2000" b="1" dirty="0">
                <a:solidFill>
                  <a:srgbClr val="C00000"/>
                </a:solidFill>
                <a:latin typeface="Times New Roman" panose="02020603050405020304" pitchFamily="18" charset="0"/>
                <a:cs typeface="Times New Roman" panose="02020603050405020304" pitchFamily="18" charset="0"/>
              </a:rPr>
              <a:t>DEPARTMENT OF COMPUTER SCINCE AND ENGINEERING KOLAR 563101 </a:t>
            </a:r>
          </a:p>
        </p:txBody>
      </p:sp>
      <p:sp>
        <p:nvSpPr>
          <p:cNvPr id="13" name="TextBox 12">
            <a:extLst>
              <a:ext uri="{FF2B5EF4-FFF2-40B4-BE49-F238E27FC236}">
                <a16:creationId xmlns:a16="http://schemas.microsoft.com/office/drawing/2014/main" id="{8BC6C244-FF03-89EA-9121-7C7A617A0312}"/>
              </a:ext>
            </a:extLst>
          </p:cNvPr>
          <p:cNvSpPr txBox="1"/>
          <p:nvPr/>
        </p:nvSpPr>
        <p:spPr>
          <a:xfrm>
            <a:off x="3021107" y="2299010"/>
            <a:ext cx="6096000" cy="646331"/>
          </a:xfrm>
          <a:prstGeom prst="rect">
            <a:avLst/>
          </a:prstGeom>
          <a:noFill/>
        </p:spPr>
        <p:txBody>
          <a:bodyPr wrap="square">
            <a:spAutoFit/>
          </a:bodyPr>
          <a:lstStyle/>
          <a:p>
            <a:pPr algn="ctr"/>
            <a:r>
              <a:rPr lang="en-IN" b="1" dirty="0"/>
              <a:t>PROJECT PRESENTATION </a:t>
            </a:r>
          </a:p>
          <a:p>
            <a:r>
              <a:rPr lang="en-IN" b="1" dirty="0"/>
              <a:t>					      ON</a:t>
            </a:r>
          </a:p>
        </p:txBody>
      </p:sp>
      <p:sp>
        <p:nvSpPr>
          <p:cNvPr id="16" name="TextBox 15">
            <a:extLst>
              <a:ext uri="{FF2B5EF4-FFF2-40B4-BE49-F238E27FC236}">
                <a16:creationId xmlns:a16="http://schemas.microsoft.com/office/drawing/2014/main" id="{C4AD562D-E81D-3F98-9BB2-DC3DA64E79DC}"/>
              </a:ext>
            </a:extLst>
          </p:cNvPr>
          <p:cNvSpPr txBox="1"/>
          <p:nvPr/>
        </p:nvSpPr>
        <p:spPr>
          <a:xfrm>
            <a:off x="3478305" y="2984359"/>
            <a:ext cx="5208495" cy="461665"/>
          </a:xfrm>
          <a:prstGeom prst="rect">
            <a:avLst/>
          </a:prstGeom>
          <a:noFill/>
        </p:spPr>
        <p:txBody>
          <a:bodyPr wrap="square">
            <a:spAutoFit/>
          </a:bodyPr>
          <a:lstStyle/>
          <a:p>
            <a:r>
              <a:rPr lang="en-IN" sz="2400" b="1" dirty="0">
                <a:solidFill>
                  <a:srgbClr val="FF0000"/>
                </a:solidFill>
                <a:latin typeface="Times New Roman" panose="02020603050405020304" pitchFamily="18" charset="0"/>
                <a:cs typeface="Times New Roman" panose="02020603050405020304" pitchFamily="18" charset="0"/>
              </a:rPr>
              <a:t>MUSIC MANAGEMENT SYSTEM</a:t>
            </a:r>
          </a:p>
        </p:txBody>
      </p:sp>
      <p:sp>
        <p:nvSpPr>
          <p:cNvPr id="19" name="TextBox 18">
            <a:extLst>
              <a:ext uri="{FF2B5EF4-FFF2-40B4-BE49-F238E27FC236}">
                <a16:creationId xmlns:a16="http://schemas.microsoft.com/office/drawing/2014/main" id="{9B1B2BFF-3C1D-2428-CEC7-46109CD0E243}"/>
              </a:ext>
            </a:extLst>
          </p:cNvPr>
          <p:cNvSpPr txBox="1"/>
          <p:nvPr/>
        </p:nvSpPr>
        <p:spPr>
          <a:xfrm>
            <a:off x="914400" y="3997369"/>
            <a:ext cx="2205318" cy="400110"/>
          </a:xfrm>
          <a:prstGeom prst="rect">
            <a:avLst/>
          </a:prstGeom>
          <a:noFill/>
        </p:spPr>
        <p:txBody>
          <a:bodyPr wrap="square">
            <a:spAutoFit/>
          </a:bodyPr>
          <a:lstStyle/>
          <a:p>
            <a:r>
              <a:rPr lang="en-IN" sz="2000" b="1" dirty="0">
                <a:solidFill>
                  <a:srgbClr val="00B0F0"/>
                </a:solidFill>
                <a:latin typeface="Times New Roman" panose="02020603050405020304" pitchFamily="18" charset="0"/>
                <a:cs typeface="Times New Roman" panose="02020603050405020304" pitchFamily="18" charset="0"/>
              </a:rPr>
              <a:t>PRESENTED BY </a:t>
            </a:r>
          </a:p>
        </p:txBody>
      </p:sp>
      <p:sp>
        <p:nvSpPr>
          <p:cNvPr id="20" name="TextBox 19">
            <a:extLst>
              <a:ext uri="{FF2B5EF4-FFF2-40B4-BE49-F238E27FC236}">
                <a16:creationId xmlns:a16="http://schemas.microsoft.com/office/drawing/2014/main" id="{C1D8D4A9-791A-0293-FFAA-115CA3C3E438}"/>
              </a:ext>
            </a:extLst>
          </p:cNvPr>
          <p:cNvSpPr txBox="1"/>
          <p:nvPr/>
        </p:nvSpPr>
        <p:spPr>
          <a:xfrm>
            <a:off x="860612" y="5127811"/>
            <a:ext cx="4778188" cy="1200329"/>
          </a:xfrm>
          <a:prstGeom prst="rect">
            <a:avLst/>
          </a:prstGeom>
          <a:noFill/>
        </p:spPr>
        <p:txBody>
          <a:bodyPr wrap="square" rtlCol="0">
            <a:spAutoFit/>
          </a:bodyPr>
          <a:lstStyle/>
          <a:p>
            <a:r>
              <a:rPr lang="en-IN" b="1" dirty="0">
                <a:solidFill>
                  <a:srgbClr val="00B0F0"/>
                </a:solidFill>
              </a:rPr>
              <a:t>UNDER THE GUIDANCE OF</a:t>
            </a:r>
          </a:p>
          <a:p>
            <a:r>
              <a:rPr lang="en-IN" b="1" dirty="0">
                <a:solidFill>
                  <a:srgbClr val="00B0F0"/>
                </a:solidFill>
              </a:rPr>
              <a:t>	</a:t>
            </a:r>
            <a:r>
              <a:rPr lang="en-IN" b="1" dirty="0">
                <a:solidFill>
                  <a:srgbClr val="FF0000"/>
                </a:solidFill>
              </a:rPr>
              <a:t>	</a:t>
            </a:r>
            <a:r>
              <a:rPr lang="en-IN" b="1" dirty="0">
                <a:solidFill>
                  <a:srgbClr val="FF0000"/>
                </a:solidFill>
                <a:latin typeface="Times New Roman" panose="02020603050405020304" pitchFamily="18" charset="0"/>
                <a:cs typeface="Times New Roman" panose="02020603050405020304" pitchFamily="18" charset="0"/>
              </a:rPr>
              <a:t>PROF.VANITHA L B</a:t>
            </a:r>
          </a:p>
          <a:p>
            <a:r>
              <a:rPr lang="en-IN" b="1" dirty="0">
                <a:solidFill>
                  <a:srgbClr val="FF0000"/>
                </a:solidFill>
              </a:rPr>
              <a:t>		</a:t>
            </a:r>
            <a:r>
              <a:rPr lang="en-IN" b="1" dirty="0">
                <a:solidFill>
                  <a:srgbClr val="FF0000"/>
                </a:solidFill>
                <a:latin typeface="Times New Roman" panose="02020603050405020304" pitchFamily="18" charset="0"/>
                <a:cs typeface="Times New Roman" panose="02020603050405020304" pitchFamily="18" charset="0"/>
              </a:rPr>
              <a:t>ASST.PROF.CES,CBIT</a:t>
            </a:r>
          </a:p>
          <a:p>
            <a:endParaRPr lang="en-IN" b="1" dirty="0">
              <a:solidFill>
                <a:srgbClr val="00B0F0"/>
              </a:solidFill>
            </a:endParaRPr>
          </a:p>
        </p:txBody>
      </p:sp>
      <p:pic>
        <p:nvPicPr>
          <p:cNvPr id="21" name="object 10">
            <a:extLst>
              <a:ext uri="{FF2B5EF4-FFF2-40B4-BE49-F238E27FC236}">
                <a16:creationId xmlns:a16="http://schemas.microsoft.com/office/drawing/2014/main" id="{B6BE7718-D072-C180-BEC1-07FD4FB3C835}"/>
              </a:ext>
            </a:extLst>
          </p:cNvPr>
          <p:cNvPicPr/>
          <p:nvPr/>
        </p:nvPicPr>
        <p:blipFill>
          <a:blip r:embed="rId3" cstate="print"/>
          <a:stretch>
            <a:fillRect/>
          </a:stretch>
        </p:blipFill>
        <p:spPr>
          <a:xfrm>
            <a:off x="5307107" y="1192305"/>
            <a:ext cx="1407459" cy="1111624"/>
          </a:xfrm>
          <a:prstGeom prst="rect">
            <a:avLst/>
          </a:prstGeom>
        </p:spPr>
      </p:pic>
    </p:spTree>
    <p:extLst>
      <p:ext uri="{BB962C8B-B14F-4D97-AF65-F5344CB8AC3E}">
        <p14:creationId xmlns:p14="http://schemas.microsoft.com/office/powerpoint/2010/main" val="3044407468"/>
      </p:ext>
    </p:extLst>
  </p:cSld>
  <p:clrMapOvr>
    <a:masterClrMapping/>
  </p:clrMapOvr>
  <mc:AlternateContent xmlns:mc="http://schemas.openxmlformats.org/markup-compatibility/2006" xmlns:p14="http://schemas.microsoft.com/office/powerpoint/2010/main">
    <mc:Choice Requires="p14">
      <p:transition spd="slow" p14:dur="2000" advTm="4785"/>
    </mc:Choice>
    <mc:Fallback xmlns="">
      <p:transition spd="slow" advTm="478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586FCC7-3AEB-4A8C-90CB-5B7C464EC3D7}"/>
              </a:ext>
            </a:extLst>
          </p:cNvPr>
          <p:cNvSpPr/>
          <p:nvPr/>
        </p:nvSpPr>
        <p:spPr>
          <a:xfrm>
            <a:off x="3053160" y="329138"/>
            <a:ext cx="307007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MODULES</a:t>
            </a:r>
          </a:p>
        </p:txBody>
      </p:sp>
      <p:pic>
        <p:nvPicPr>
          <p:cNvPr id="13" name="Picture 12">
            <a:extLst>
              <a:ext uri="{FF2B5EF4-FFF2-40B4-BE49-F238E27FC236}">
                <a16:creationId xmlns:a16="http://schemas.microsoft.com/office/drawing/2014/main" id="{98B82E8A-5D60-42E6-974A-BF4D49F3BD94}"/>
              </a:ext>
            </a:extLst>
          </p:cNvPr>
          <p:cNvPicPr>
            <a:picLocks noChangeAspect="1"/>
          </p:cNvPicPr>
          <p:nvPr/>
        </p:nvPicPr>
        <p:blipFill>
          <a:blip r:embed="rId2"/>
          <a:stretch>
            <a:fillRect/>
          </a:stretch>
        </p:blipFill>
        <p:spPr>
          <a:xfrm>
            <a:off x="756321" y="1392759"/>
            <a:ext cx="8718036" cy="4072481"/>
          </a:xfrm>
          <a:prstGeom prst="rect">
            <a:avLst/>
          </a:prstGeom>
        </p:spPr>
      </p:pic>
    </p:spTree>
    <p:extLst>
      <p:ext uri="{BB962C8B-B14F-4D97-AF65-F5344CB8AC3E}">
        <p14:creationId xmlns:p14="http://schemas.microsoft.com/office/powerpoint/2010/main" val="1198088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EF287126-38DE-4919-9E2A-F7F827619DED}"/>
              </a:ext>
            </a:extLst>
          </p:cNvPr>
          <p:cNvPicPr>
            <a:picLocks noChangeAspect="1"/>
          </p:cNvPicPr>
          <p:nvPr/>
        </p:nvPicPr>
        <p:blipFill>
          <a:blip r:embed="rId2"/>
          <a:stretch>
            <a:fillRect/>
          </a:stretch>
        </p:blipFill>
        <p:spPr>
          <a:xfrm>
            <a:off x="778589" y="958331"/>
            <a:ext cx="8620491" cy="4596782"/>
          </a:xfrm>
          <a:prstGeom prst="rect">
            <a:avLst/>
          </a:prstGeom>
        </p:spPr>
      </p:pic>
    </p:spTree>
    <p:extLst>
      <p:ext uri="{BB962C8B-B14F-4D97-AF65-F5344CB8AC3E}">
        <p14:creationId xmlns:p14="http://schemas.microsoft.com/office/powerpoint/2010/main" val="3712110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AF6CFB-9C34-47C1-8450-F509EFB6AC0C}"/>
              </a:ext>
            </a:extLst>
          </p:cNvPr>
          <p:cNvSpPr/>
          <p:nvPr/>
        </p:nvSpPr>
        <p:spPr>
          <a:xfrm>
            <a:off x="3086431" y="0"/>
            <a:ext cx="3744936"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SNAPSHOTS</a:t>
            </a:r>
          </a:p>
        </p:txBody>
      </p:sp>
      <p:pic>
        <p:nvPicPr>
          <p:cNvPr id="4" name="Picture 3">
            <a:extLst>
              <a:ext uri="{FF2B5EF4-FFF2-40B4-BE49-F238E27FC236}">
                <a16:creationId xmlns:a16="http://schemas.microsoft.com/office/drawing/2014/main" id="{73B6A050-68E1-4C22-9A38-FBEF976B4D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45" y="1294539"/>
            <a:ext cx="9332546" cy="4973716"/>
          </a:xfrm>
          <a:prstGeom prst="rect">
            <a:avLst/>
          </a:prstGeom>
        </p:spPr>
      </p:pic>
      <p:sp>
        <p:nvSpPr>
          <p:cNvPr id="7" name="Rectangle 6">
            <a:extLst>
              <a:ext uri="{FF2B5EF4-FFF2-40B4-BE49-F238E27FC236}">
                <a16:creationId xmlns:a16="http://schemas.microsoft.com/office/drawing/2014/main" id="{B35B8AA7-5348-4BEA-931D-B5C7827FD341}"/>
              </a:ext>
            </a:extLst>
          </p:cNvPr>
          <p:cNvSpPr/>
          <p:nvPr/>
        </p:nvSpPr>
        <p:spPr>
          <a:xfrm>
            <a:off x="580080" y="771319"/>
            <a:ext cx="4042453" cy="523220"/>
          </a:xfrm>
          <a:prstGeom prst="rect">
            <a:avLst/>
          </a:prstGeom>
          <a:noFill/>
        </p:spPr>
        <p:txBody>
          <a:bodyPr wrap="non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Table Organization Page</a:t>
            </a:r>
          </a:p>
        </p:txBody>
      </p:sp>
    </p:spTree>
    <p:extLst>
      <p:ext uri="{BB962C8B-B14F-4D97-AF65-F5344CB8AC3E}">
        <p14:creationId xmlns:p14="http://schemas.microsoft.com/office/powerpoint/2010/main" val="3930196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1A5640C-F6F5-4FC2-8A4F-F81AF37F8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68" y="968046"/>
            <a:ext cx="9235337" cy="4921908"/>
          </a:xfrm>
          <a:prstGeom prst="rect">
            <a:avLst/>
          </a:prstGeom>
        </p:spPr>
      </p:pic>
      <p:sp>
        <p:nvSpPr>
          <p:cNvPr id="10" name="Rectangle 9">
            <a:extLst>
              <a:ext uri="{FF2B5EF4-FFF2-40B4-BE49-F238E27FC236}">
                <a16:creationId xmlns:a16="http://schemas.microsoft.com/office/drawing/2014/main" id="{167DEB3C-75DB-4170-8FC1-7B23F390FD3C}"/>
              </a:ext>
            </a:extLst>
          </p:cNvPr>
          <p:cNvSpPr/>
          <p:nvPr/>
        </p:nvSpPr>
        <p:spPr>
          <a:xfrm>
            <a:off x="728868" y="383271"/>
            <a:ext cx="2220480"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Home Page</a:t>
            </a:r>
          </a:p>
        </p:txBody>
      </p:sp>
    </p:spTree>
    <p:extLst>
      <p:ext uri="{BB962C8B-B14F-4D97-AF65-F5344CB8AC3E}">
        <p14:creationId xmlns:p14="http://schemas.microsoft.com/office/powerpoint/2010/main" val="393903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5C2618-E536-4D47-8267-CEB3125F2D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634" y="961420"/>
            <a:ext cx="9260202" cy="4935159"/>
          </a:xfrm>
          <a:prstGeom prst="rect">
            <a:avLst/>
          </a:prstGeom>
        </p:spPr>
      </p:pic>
      <p:sp>
        <p:nvSpPr>
          <p:cNvPr id="4" name="Rectangle 3">
            <a:extLst>
              <a:ext uri="{FF2B5EF4-FFF2-40B4-BE49-F238E27FC236}">
                <a16:creationId xmlns:a16="http://schemas.microsoft.com/office/drawing/2014/main" id="{DF8F02AC-306E-4593-8CC5-CE2147A0ED9E}"/>
              </a:ext>
            </a:extLst>
          </p:cNvPr>
          <p:cNvSpPr/>
          <p:nvPr/>
        </p:nvSpPr>
        <p:spPr>
          <a:xfrm>
            <a:off x="821634" y="409666"/>
            <a:ext cx="1672253"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rPr>
              <a:t>Albu</a:t>
            </a:r>
            <a:r>
              <a:rPr lang="en-US" sz="3600" dirty="0">
                <a:ln w="0"/>
                <a:effectLst>
                  <a:outerShdw blurRad="38100" dist="19050" dir="2700000" algn="tl" rotWithShape="0">
                    <a:schemeClr val="dk1">
                      <a:alpha val="40000"/>
                    </a:schemeClr>
                  </a:outerShdw>
                </a:effectLst>
              </a:rPr>
              <a:t>ms</a:t>
            </a:r>
            <a:endParaRPr lang="en-US" sz="36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781366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79104B8-C43D-435B-9A5F-768FC075A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70" y="842788"/>
            <a:ext cx="9289774" cy="4950919"/>
          </a:xfrm>
          <a:prstGeom prst="rect">
            <a:avLst/>
          </a:prstGeom>
        </p:spPr>
      </p:pic>
      <p:sp>
        <p:nvSpPr>
          <p:cNvPr id="6" name="Rectangle 5">
            <a:extLst>
              <a:ext uri="{FF2B5EF4-FFF2-40B4-BE49-F238E27FC236}">
                <a16:creationId xmlns:a16="http://schemas.microsoft.com/office/drawing/2014/main" id="{CBD192B7-161C-49EC-880F-CF2CF455A36A}"/>
              </a:ext>
            </a:extLst>
          </p:cNvPr>
          <p:cNvSpPr/>
          <p:nvPr/>
        </p:nvSpPr>
        <p:spPr>
          <a:xfrm>
            <a:off x="728870" y="258013"/>
            <a:ext cx="1773049"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About As</a:t>
            </a:r>
          </a:p>
        </p:txBody>
      </p:sp>
    </p:spTree>
    <p:extLst>
      <p:ext uri="{BB962C8B-B14F-4D97-AF65-F5344CB8AC3E}">
        <p14:creationId xmlns:p14="http://schemas.microsoft.com/office/powerpoint/2010/main" val="3378127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FDDE42-2685-4E1F-BFA6-4F4ADE25C3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981298"/>
            <a:ext cx="9316278" cy="4965044"/>
          </a:xfrm>
          <a:prstGeom prst="rect">
            <a:avLst/>
          </a:prstGeom>
        </p:spPr>
      </p:pic>
      <p:sp>
        <p:nvSpPr>
          <p:cNvPr id="4" name="Rectangle 3">
            <a:extLst>
              <a:ext uri="{FF2B5EF4-FFF2-40B4-BE49-F238E27FC236}">
                <a16:creationId xmlns:a16="http://schemas.microsoft.com/office/drawing/2014/main" id="{DCDAFEF3-09EB-47A0-9C22-4DBDAB1399AE}"/>
              </a:ext>
            </a:extLst>
          </p:cNvPr>
          <p:cNvSpPr/>
          <p:nvPr/>
        </p:nvSpPr>
        <p:spPr>
          <a:xfrm>
            <a:off x="251792" y="396523"/>
            <a:ext cx="4664764" cy="584775"/>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rPr>
              <a:t>Admin </a:t>
            </a:r>
            <a:r>
              <a:rPr lang="en-US" sz="3200" b="0" cap="none" spc="0" dirty="0">
                <a:ln w="0"/>
                <a:solidFill>
                  <a:schemeClr val="tx1"/>
                </a:solidFill>
                <a:effectLst>
                  <a:outerShdw blurRad="38100" dist="19050" dir="2700000" algn="tl" rotWithShape="0">
                    <a:schemeClr val="dk1">
                      <a:alpha val="40000"/>
                    </a:schemeClr>
                  </a:outerShdw>
                </a:effectLst>
              </a:rPr>
              <a:t>Login Form</a:t>
            </a:r>
          </a:p>
        </p:txBody>
      </p:sp>
    </p:spTree>
    <p:extLst>
      <p:ext uri="{BB962C8B-B14F-4D97-AF65-F5344CB8AC3E}">
        <p14:creationId xmlns:p14="http://schemas.microsoft.com/office/powerpoint/2010/main" val="5822678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9C55401-2B95-45D5-97A0-FF09985E2C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3" y="893508"/>
            <a:ext cx="9515061" cy="5070984"/>
          </a:xfrm>
          <a:prstGeom prst="rect">
            <a:avLst/>
          </a:prstGeom>
        </p:spPr>
      </p:pic>
      <p:sp>
        <p:nvSpPr>
          <p:cNvPr id="4" name="Rectangle 3">
            <a:extLst>
              <a:ext uri="{FF2B5EF4-FFF2-40B4-BE49-F238E27FC236}">
                <a16:creationId xmlns:a16="http://schemas.microsoft.com/office/drawing/2014/main" id="{CF5C9B1F-1F5D-4391-9F47-5061284D785B}"/>
              </a:ext>
            </a:extLst>
          </p:cNvPr>
          <p:cNvSpPr/>
          <p:nvPr/>
        </p:nvSpPr>
        <p:spPr>
          <a:xfrm>
            <a:off x="649356" y="308733"/>
            <a:ext cx="3996414"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Admin Add New User</a:t>
            </a:r>
          </a:p>
        </p:txBody>
      </p:sp>
    </p:spTree>
    <p:extLst>
      <p:ext uri="{BB962C8B-B14F-4D97-AF65-F5344CB8AC3E}">
        <p14:creationId xmlns:p14="http://schemas.microsoft.com/office/powerpoint/2010/main" val="1847038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93AFB9-3BDA-41E8-8C40-259645F366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8870" y="842788"/>
            <a:ext cx="9260203" cy="4935160"/>
          </a:xfrm>
          <a:prstGeom prst="rect">
            <a:avLst/>
          </a:prstGeom>
        </p:spPr>
      </p:pic>
      <p:sp>
        <p:nvSpPr>
          <p:cNvPr id="4" name="Rectangle 3">
            <a:extLst>
              <a:ext uri="{FF2B5EF4-FFF2-40B4-BE49-F238E27FC236}">
                <a16:creationId xmlns:a16="http://schemas.microsoft.com/office/drawing/2014/main" id="{6B7C2745-1E90-42C2-80C1-25D5C8014634}"/>
              </a:ext>
            </a:extLst>
          </p:cNvPr>
          <p:cNvSpPr/>
          <p:nvPr/>
        </p:nvSpPr>
        <p:spPr>
          <a:xfrm>
            <a:off x="728870" y="258013"/>
            <a:ext cx="3934090" cy="584775"/>
          </a:xfrm>
          <a:prstGeom prst="rect">
            <a:avLst/>
          </a:prstGeom>
          <a:noFill/>
        </p:spPr>
        <p:txBody>
          <a:bodyPr wrap="non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User Feedback Form</a:t>
            </a:r>
          </a:p>
        </p:txBody>
      </p:sp>
    </p:spTree>
    <p:extLst>
      <p:ext uri="{BB962C8B-B14F-4D97-AF65-F5344CB8AC3E}">
        <p14:creationId xmlns:p14="http://schemas.microsoft.com/office/powerpoint/2010/main" val="656006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63F500-122E-4664-B393-9EFE47F933A6}"/>
              </a:ext>
            </a:extLst>
          </p:cNvPr>
          <p:cNvSpPr/>
          <p:nvPr/>
        </p:nvSpPr>
        <p:spPr>
          <a:xfrm>
            <a:off x="2878664" y="145774"/>
            <a:ext cx="4155305"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CONCLUSION</a:t>
            </a:r>
          </a:p>
        </p:txBody>
      </p:sp>
      <p:sp>
        <p:nvSpPr>
          <p:cNvPr id="3" name="TextBox 2">
            <a:extLst>
              <a:ext uri="{FF2B5EF4-FFF2-40B4-BE49-F238E27FC236}">
                <a16:creationId xmlns:a16="http://schemas.microsoft.com/office/drawing/2014/main" id="{0A306A12-AD16-4916-AD4A-6923A03AD6FC}"/>
              </a:ext>
            </a:extLst>
          </p:cNvPr>
          <p:cNvSpPr txBox="1"/>
          <p:nvPr/>
        </p:nvSpPr>
        <p:spPr>
          <a:xfrm>
            <a:off x="1033670" y="1334148"/>
            <a:ext cx="7070698" cy="3477875"/>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This Project concentrates on Online Music Streaming</a:t>
            </a:r>
          </a:p>
          <a:p>
            <a:pPr marL="34290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Songs added by Admin, accessed by registered Users</a:t>
            </a:r>
          </a:p>
          <a:p>
            <a:pPr marL="34290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US" sz="2000" dirty="0">
                <a:latin typeface="Calibri" panose="020F0502020204030204" pitchFamily="34" charset="0"/>
                <a:cs typeface="Calibri" panose="020F0502020204030204" pitchFamily="34" charset="0"/>
              </a:rPr>
              <a:t>Search a song as per album, genre, Lyrics, artist </a:t>
            </a:r>
          </a:p>
          <a:p>
            <a:pPr marL="342900" indent="-342900">
              <a:buFont typeface="Wingdings" panose="05000000000000000000" pitchFamily="2" charset="2"/>
              <a:buChar char="Ø"/>
            </a:pPr>
            <a:endParaRPr lang="en-US"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Can create Playlists</a:t>
            </a:r>
          </a:p>
          <a:p>
            <a:pPr marL="342900" indent="-3429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Can Maintain </a:t>
            </a:r>
            <a:r>
              <a:rPr lang="en-IN" sz="2000" dirty="0" err="1">
                <a:latin typeface="Calibri" panose="020F0502020204030204" pitchFamily="34" charset="0"/>
                <a:cs typeface="Calibri" panose="020F0502020204030204" pitchFamily="34" charset="0"/>
              </a:rPr>
              <a:t>Favorite</a:t>
            </a:r>
            <a:r>
              <a:rPr lang="en-IN" sz="2000" dirty="0">
                <a:latin typeface="Calibri" panose="020F0502020204030204" pitchFamily="34" charset="0"/>
                <a:cs typeface="Calibri" panose="020F0502020204030204" pitchFamily="34" charset="0"/>
              </a:rPr>
              <a:t> Songs</a:t>
            </a:r>
          </a:p>
          <a:p>
            <a:pPr marL="342900" indent="-342900">
              <a:buFont typeface="Wingdings" panose="05000000000000000000" pitchFamily="2" charset="2"/>
              <a:buChar char="Ø"/>
            </a:pPr>
            <a:endParaRPr lang="en-IN" sz="2000" dirty="0">
              <a:latin typeface="Calibri" panose="020F0502020204030204" pitchFamily="34" charset="0"/>
              <a:cs typeface="Calibri" panose="020F0502020204030204" pitchFamily="34" charset="0"/>
            </a:endParaRPr>
          </a:p>
          <a:p>
            <a:pPr marL="342900" indent="-342900">
              <a:buFont typeface="Wingdings" panose="05000000000000000000" pitchFamily="2" charset="2"/>
              <a:buChar char="Ø"/>
            </a:pPr>
            <a:r>
              <a:rPr lang="en-IN" sz="2000" dirty="0">
                <a:latin typeface="Calibri" panose="020F0502020204030204" pitchFamily="34" charset="0"/>
                <a:cs typeface="Calibri" panose="020F0502020204030204" pitchFamily="34" charset="0"/>
              </a:rPr>
              <a:t>Users can maintain their music files on their account</a:t>
            </a:r>
          </a:p>
        </p:txBody>
      </p:sp>
    </p:spTree>
    <p:extLst>
      <p:ext uri="{BB962C8B-B14F-4D97-AF65-F5344CB8AC3E}">
        <p14:creationId xmlns:p14="http://schemas.microsoft.com/office/powerpoint/2010/main" val="827267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11A1EA7-2066-470D-B919-73A1731BE527}"/>
              </a:ext>
            </a:extLst>
          </p:cNvPr>
          <p:cNvSpPr/>
          <p:nvPr/>
        </p:nvSpPr>
        <p:spPr>
          <a:xfrm>
            <a:off x="3140745" y="0"/>
            <a:ext cx="2707793"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AGENDA</a:t>
            </a:r>
          </a:p>
        </p:txBody>
      </p:sp>
      <p:sp>
        <p:nvSpPr>
          <p:cNvPr id="3" name="Rectangle 2">
            <a:extLst>
              <a:ext uri="{FF2B5EF4-FFF2-40B4-BE49-F238E27FC236}">
                <a16:creationId xmlns:a16="http://schemas.microsoft.com/office/drawing/2014/main" id="{48E8E5CA-3F6A-4BCF-82C9-43CCFA07EE1B}"/>
              </a:ext>
            </a:extLst>
          </p:cNvPr>
          <p:cNvSpPr/>
          <p:nvPr/>
        </p:nvSpPr>
        <p:spPr>
          <a:xfrm>
            <a:off x="1092963" y="923330"/>
            <a:ext cx="4320413" cy="5509200"/>
          </a:xfrm>
          <a:prstGeom prst="rect">
            <a:avLst/>
          </a:prstGeom>
          <a:noFill/>
        </p:spPr>
        <p:txBody>
          <a:bodyPr wrap="none" lIns="91440" tIns="45720" rIns="91440" bIns="45720">
            <a:spAutoFit/>
          </a:bodyPr>
          <a:lstStyle/>
          <a:p>
            <a:r>
              <a:rPr lang="en-US" sz="3200" b="1" cap="none" spc="0" dirty="0">
                <a:ln w="0"/>
                <a:gradFill>
                  <a:gsLst>
                    <a:gs pos="21000">
                      <a:srgbClr val="53575C"/>
                    </a:gs>
                    <a:gs pos="88000">
                      <a:srgbClr val="C5C7CA"/>
                    </a:gs>
                  </a:gsLst>
                  <a:lin ang="5400000"/>
                </a:gradFill>
                <a:effectLst/>
              </a:rPr>
              <a:t>Abstract</a:t>
            </a:r>
          </a:p>
          <a:p>
            <a:r>
              <a:rPr lang="en-US" sz="3200" b="1" dirty="0">
                <a:ln w="0"/>
                <a:gradFill>
                  <a:gsLst>
                    <a:gs pos="21000">
                      <a:srgbClr val="53575C"/>
                    </a:gs>
                    <a:gs pos="88000">
                      <a:srgbClr val="C5C7CA"/>
                    </a:gs>
                  </a:gsLst>
                  <a:lin ang="5400000"/>
                </a:gradFill>
              </a:rPr>
              <a:t>Introduction</a:t>
            </a:r>
            <a:endParaRPr lang="en-US" sz="3200" b="1" cap="none" spc="0" dirty="0">
              <a:ln w="0"/>
              <a:gradFill>
                <a:gsLst>
                  <a:gs pos="21000">
                    <a:srgbClr val="53575C"/>
                  </a:gs>
                  <a:gs pos="88000">
                    <a:srgbClr val="C5C7CA"/>
                  </a:gs>
                </a:gsLst>
                <a:lin ang="5400000"/>
              </a:gradFill>
              <a:effectLst/>
            </a:endParaRPr>
          </a:p>
          <a:p>
            <a:r>
              <a:rPr lang="en-US" sz="3200" b="1" cap="none" spc="0" dirty="0">
                <a:ln w="0"/>
                <a:gradFill>
                  <a:gsLst>
                    <a:gs pos="21000">
                      <a:srgbClr val="53575C"/>
                    </a:gs>
                    <a:gs pos="88000">
                      <a:srgbClr val="C5C7CA"/>
                    </a:gs>
                  </a:gsLst>
                  <a:lin ang="5400000"/>
                </a:gradFill>
                <a:effectLst/>
              </a:rPr>
              <a:t>Existing System</a:t>
            </a:r>
          </a:p>
          <a:p>
            <a:r>
              <a:rPr lang="en-US" sz="3200" b="1" cap="none" spc="0" dirty="0">
                <a:ln w="0"/>
                <a:gradFill>
                  <a:gsLst>
                    <a:gs pos="21000">
                      <a:srgbClr val="53575C"/>
                    </a:gs>
                    <a:gs pos="88000">
                      <a:srgbClr val="C5C7CA"/>
                    </a:gs>
                  </a:gsLst>
                  <a:lin ang="5400000"/>
                </a:gradFill>
                <a:effectLst/>
              </a:rPr>
              <a:t>Proposed System</a:t>
            </a:r>
          </a:p>
          <a:p>
            <a:r>
              <a:rPr lang="en-US" sz="3200" b="1" dirty="0">
                <a:ln w="0"/>
                <a:gradFill>
                  <a:gsLst>
                    <a:gs pos="21000">
                      <a:srgbClr val="53575C"/>
                    </a:gs>
                    <a:gs pos="88000">
                      <a:srgbClr val="C5C7CA"/>
                    </a:gs>
                  </a:gsLst>
                  <a:lin ang="5400000"/>
                </a:gradFill>
              </a:rPr>
              <a:t>System Specifications</a:t>
            </a:r>
          </a:p>
          <a:p>
            <a:r>
              <a:rPr lang="en-US" sz="3200" b="1" dirty="0">
                <a:ln w="0"/>
                <a:gradFill>
                  <a:gsLst>
                    <a:gs pos="21000">
                      <a:srgbClr val="53575C"/>
                    </a:gs>
                    <a:gs pos="88000">
                      <a:srgbClr val="C5C7CA"/>
                    </a:gs>
                  </a:gsLst>
                  <a:lin ang="5400000"/>
                </a:gradFill>
              </a:rPr>
              <a:t>ER Diagram</a:t>
            </a:r>
          </a:p>
          <a:p>
            <a:r>
              <a:rPr lang="en-US" sz="3200" b="1" dirty="0">
                <a:ln w="0"/>
                <a:gradFill>
                  <a:gsLst>
                    <a:gs pos="21000">
                      <a:srgbClr val="53575C"/>
                    </a:gs>
                    <a:gs pos="88000">
                      <a:srgbClr val="C5C7CA"/>
                    </a:gs>
                  </a:gsLst>
                  <a:lin ang="5400000"/>
                </a:gradFill>
              </a:rPr>
              <a:t>System Design</a:t>
            </a:r>
          </a:p>
          <a:p>
            <a:r>
              <a:rPr lang="en-US" sz="3200" b="1" dirty="0">
                <a:ln w="0"/>
                <a:gradFill>
                  <a:gsLst>
                    <a:gs pos="21000">
                      <a:srgbClr val="53575C"/>
                    </a:gs>
                    <a:gs pos="88000">
                      <a:srgbClr val="C5C7CA"/>
                    </a:gs>
                  </a:gsLst>
                  <a:lin ang="5400000"/>
                </a:gradFill>
              </a:rPr>
              <a:t>Modules</a:t>
            </a:r>
          </a:p>
          <a:p>
            <a:r>
              <a:rPr lang="en-US" sz="3200" b="1" dirty="0">
                <a:ln w="0"/>
                <a:gradFill>
                  <a:gsLst>
                    <a:gs pos="21000">
                      <a:srgbClr val="53575C"/>
                    </a:gs>
                    <a:gs pos="88000">
                      <a:srgbClr val="C5C7CA"/>
                    </a:gs>
                  </a:gsLst>
                  <a:lin ang="5400000"/>
                </a:gradFill>
              </a:rPr>
              <a:t>Snapshots</a:t>
            </a:r>
          </a:p>
          <a:p>
            <a:r>
              <a:rPr lang="en-US" sz="3200" b="1" dirty="0">
                <a:ln w="0"/>
                <a:gradFill>
                  <a:gsLst>
                    <a:gs pos="21000">
                      <a:srgbClr val="53575C"/>
                    </a:gs>
                    <a:gs pos="88000">
                      <a:srgbClr val="C5C7CA"/>
                    </a:gs>
                  </a:gsLst>
                  <a:lin ang="5400000"/>
                </a:gradFill>
              </a:rPr>
              <a:t>Conclusion</a:t>
            </a:r>
          </a:p>
          <a:p>
            <a:r>
              <a:rPr lang="en-US" sz="3200" b="1" dirty="0">
                <a:ln w="0"/>
                <a:gradFill>
                  <a:gsLst>
                    <a:gs pos="21000">
                      <a:srgbClr val="53575C"/>
                    </a:gs>
                    <a:gs pos="88000">
                      <a:srgbClr val="C5C7CA"/>
                    </a:gs>
                  </a:gsLst>
                  <a:lin ang="5400000"/>
                </a:gradFill>
              </a:rPr>
              <a:t>References</a:t>
            </a:r>
            <a:endParaRPr lang="en-US" sz="3200" b="1" cap="none" spc="0" dirty="0">
              <a:ln w="0"/>
              <a:gradFill>
                <a:gsLst>
                  <a:gs pos="21000">
                    <a:srgbClr val="53575C"/>
                  </a:gs>
                  <a:gs pos="88000">
                    <a:srgbClr val="C5C7CA"/>
                  </a:gs>
                </a:gsLst>
                <a:lin ang="5400000"/>
              </a:gradFill>
              <a:effectLst/>
            </a:endParaRPr>
          </a:p>
        </p:txBody>
      </p:sp>
      <p:pic>
        <p:nvPicPr>
          <p:cNvPr id="5" name="Picture 4">
            <a:extLst>
              <a:ext uri="{FF2B5EF4-FFF2-40B4-BE49-F238E27FC236}">
                <a16:creationId xmlns:a16="http://schemas.microsoft.com/office/drawing/2014/main" id="{5CF3A462-8B63-4EC4-8905-D0F8962430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625" y="1630291"/>
            <a:ext cx="4003675" cy="3506869"/>
          </a:xfrm>
          <a:prstGeom prst="rect">
            <a:avLst/>
          </a:prstGeom>
        </p:spPr>
      </p:pic>
    </p:spTree>
    <p:extLst>
      <p:ext uri="{BB962C8B-B14F-4D97-AF65-F5344CB8AC3E}">
        <p14:creationId xmlns:p14="http://schemas.microsoft.com/office/powerpoint/2010/main" val="2857474338"/>
      </p:ext>
    </p:extLst>
  </p:cSld>
  <p:clrMapOvr>
    <a:masterClrMapping/>
  </p:clrMapOvr>
  <mc:AlternateContent xmlns:mc="http://schemas.openxmlformats.org/markup-compatibility/2006" xmlns:p14="http://schemas.microsoft.com/office/powerpoint/2010/main">
    <mc:Choice Requires="p14">
      <p:transition spd="slow" p14:dur="2000" advTm="6545"/>
    </mc:Choice>
    <mc:Fallback xmlns="">
      <p:transition spd="slow" advTm="6545"/>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A0E8C1E-28BD-422A-A9E9-B83D3AEEE06E}"/>
              </a:ext>
            </a:extLst>
          </p:cNvPr>
          <p:cNvSpPr/>
          <p:nvPr/>
        </p:nvSpPr>
        <p:spPr>
          <a:xfrm>
            <a:off x="3222682" y="197630"/>
            <a:ext cx="4023858"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REFERENCES</a:t>
            </a:r>
          </a:p>
        </p:txBody>
      </p:sp>
      <p:sp>
        <p:nvSpPr>
          <p:cNvPr id="3" name="TextBox 2">
            <a:extLst>
              <a:ext uri="{FF2B5EF4-FFF2-40B4-BE49-F238E27FC236}">
                <a16:creationId xmlns:a16="http://schemas.microsoft.com/office/drawing/2014/main" id="{FF551F54-EFB6-4623-8891-6D2E13C54D90}"/>
              </a:ext>
            </a:extLst>
          </p:cNvPr>
          <p:cNvSpPr txBox="1"/>
          <p:nvPr/>
        </p:nvSpPr>
        <p:spPr>
          <a:xfrm>
            <a:off x="967409" y="1722783"/>
            <a:ext cx="8825948" cy="2585323"/>
          </a:xfrm>
          <a:prstGeom prst="rect">
            <a:avLst/>
          </a:prstGeom>
          <a:noFill/>
        </p:spPr>
        <p:txBody>
          <a:bodyPr wrap="square" rtlCol="0">
            <a:spAutoFit/>
          </a:bodyPr>
          <a:lstStyle/>
          <a:p>
            <a:r>
              <a:rPr lang="en-US" dirty="0">
                <a:hlinkClick r:id="rId2"/>
              </a:rPr>
              <a:t>Book : </a:t>
            </a:r>
            <a:r>
              <a:rPr lang="en-US" dirty="0" err="1">
                <a:hlinkClick r:id="rId2"/>
              </a:rPr>
              <a:t>Ramez</a:t>
            </a:r>
            <a:r>
              <a:rPr lang="en-US" dirty="0">
                <a:hlinkClick r:id="rId2"/>
              </a:rPr>
              <a:t> </a:t>
            </a:r>
            <a:r>
              <a:rPr lang="en-US" dirty="0" err="1">
                <a:hlinkClick r:id="rId2"/>
              </a:rPr>
              <a:t>Elmasri</a:t>
            </a:r>
            <a:r>
              <a:rPr lang="en-US" dirty="0">
                <a:hlinkClick r:id="rId2"/>
              </a:rPr>
              <a:t> and </a:t>
            </a:r>
            <a:r>
              <a:rPr lang="en-US" dirty="0" err="1">
                <a:hlinkClick r:id="rId2"/>
              </a:rPr>
              <a:t>Shamkant</a:t>
            </a:r>
            <a:r>
              <a:rPr lang="en-US" dirty="0">
                <a:hlinkClick r:id="rId2"/>
              </a:rPr>
              <a:t> </a:t>
            </a:r>
            <a:r>
              <a:rPr lang="en-US" dirty="0" err="1">
                <a:hlinkClick r:id="rId2"/>
              </a:rPr>
              <a:t>B.Navanthe</a:t>
            </a:r>
            <a:r>
              <a:rPr lang="en-US" dirty="0">
                <a:hlinkClick r:id="rId2"/>
              </a:rPr>
              <a:t>, 7</a:t>
            </a:r>
            <a:r>
              <a:rPr lang="en-US" baseline="30000" dirty="0">
                <a:hlinkClick r:id="rId2"/>
              </a:rPr>
              <a:t>th</a:t>
            </a:r>
            <a:r>
              <a:rPr lang="en-US" dirty="0">
                <a:hlinkClick r:id="rId2"/>
              </a:rPr>
              <a:t> Edition,2017,Pearson</a:t>
            </a:r>
          </a:p>
          <a:p>
            <a:endParaRPr lang="en-US" dirty="0">
              <a:hlinkClick r:id="rId2"/>
            </a:endParaRPr>
          </a:p>
          <a:p>
            <a:r>
              <a:rPr lang="en-US" dirty="0">
                <a:hlinkClick r:id="rId2"/>
              </a:rPr>
              <a:t>Book : Ramakrishnan and 3</a:t>
            </a:r>
            <a:r>
              <a:rPr lang="en-US" baseline="30000" dirty="0">
                <a:hlinkClick r:id="rId2"/>
              </a:rPr>
              <a:t>rd</a:t>
            </a:r>
            <a:r>
              <a:rPr lang="en-US" dirty="0">
                <a:hlinkClick r:id="rId2"/>
              </a:rPr>
              <a:t> Edition, 2014, McGraw Hill Reference</a:t>
            </a:r>
          </a:p>
          <a:p>
            <a:endParaRPr lang="en-US" dirty="0">
              <a:hlinkClick r:id="rId2"/>
            </a:endParaRPr>
          </a:p>
          <a:p>
            <a:r>
              <a:rPr lang="en-US" dirty="0">
                <a:hlinkClick r:id="rId2"/>
              </a:rPr>
              <a:t>www.freeprojectz.com</a:t>
            </a:r>
            <a:endParaRPr lang="en-US" dirty="0"/>
          </a:p>
          <a:p>
            <a:endParaRPr lang="en-IN" dirty="0"/>
          </a:p>
          <a:p>
            <a:r>
              <a:rPr lang="en-IN" dirty="0">
                <a:hlinkClick r:id="rId3"/>
              </a:rPr>
              <a:t>www.googlegroups.com/MUKESHKUMAR</a:t>
            </a:r>
            <a:endParaRPr lang="en-IN" dirty="0"/>
          </a:p>
          <a:p>
            <a:endParaRPr lang="en-IN" dirty="0"/>
          </a:p>
          <a:p>
            <a:r>
              <a:rPr lang="en-IN" u="sng" dirty="0">
                <a:solidFill>
                  <a:schemeClr val="accent1"/>
                </a:solidFill>
              </a:rPr>
              <a:t>www.slideshare.net</a:t>
            </a:r>
          </a:p>
        </p:txBody>
      </p:sp>
    </p:spTree>
    <p:extLst>
      <p:ext uri="{BB962C8B-B14F-4D97-AF65-F5344CB8AC3E}">
        <p14:creationId xmlns:p14="http://schemas.microsoft.com/office/powerpoint/2010/main" val="912343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CB5B1E-15B0-407A-B394-CF9CE269555C}"/>
              </a:ext>
            </a:extLst>
          </p:cNvPr>
          <p:cNvSpPr/>
          <p:nvPr/>
        </p:nvSpPr>
        <p:spPr>
          <a:xfrm>
            <a:off x="2694488" y="2533039"/>
            <a:ext cx="5080238" cy="1107996"/>
          </a:xfrm>
          <a:prstGeom prst="rect">
            <a:avLst/>
          </a:prstGeom>
          <a:noFill/>
          <a:ln>
            <a:noFill/>
          </a:ln>
        </p:spPr>
        <p:style>
          <a:lnRef idx="0">
            <a:scrgbClr r="0" g="0" b="0"/>
          </a:lnRef>
          <a:fillRef idx="0">
            <a:scrgbClr r="0" g="0" b="0"/>
          </a:fillRef>
          <a:effectRef idx="0">
            <a:scrgbClr r="0" g="0" b="0"/>
          </a:effectRef>
          <a:fontRef idx="minor">
            <a:schemeClr val="dk1"/>
          </a:fontRef>
        </p:style>
        <p:txBody>
          <a:bodyPr wrap="none" lIns="91440" tIns="45720" rIns="91440" bIns="45720">
            <a:spAutoFit/>
          </a:bodyPr>
          <a:lstStyle/>
          <a:p>
            <a:pPr algn="ctr"/>
            <a:r>
              <a:rPr lang="en-US" sz="6600" b="1" cap="none" spc="0" dirty="0">
                <a:ln w="6600">
                  <a:solidFill>
                    <a:schemeClr val="accent2"/>
                  </a:solidFill>
                  <a:prstDash val="solid"/>
                </a:ln>
                <a:solidFill>
                  <a:srgbClr val="FFFFFF"/>
                </a:solidFill>
                <a:effectLst>
                  <a:outerShdw dist="38100" dir="2700000" algn="tl" rotWithShape="0">
                    <a:schemeClr val="accent2"/>
                  </a:outerShdw>
                </a:effectLst>
                <a:latin typeface="Snap ITC" panose="04040A07060A02020202" pitchFamily="82" charset="0"/>
              </a:rPr>
              <a:t>Thank You</a:t>
            </a:r>
          </a:p>
        </p:txBody>
      </p:sp>
    </p:spTree>
    <p:extLst>
      <p:ext uri="{BB962C8B-B14F-4D97-AF65-F5344CB8AC3E}">
        <p14:creationId xmlns:p14="http://schemas.microsoft.com/office/powerpoint/2010/main" val="2579251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FC05521-4D64-42AF-8962-841BBBB2E3A7}"/>
              </a:ext>
            </a:extLst>
          </p:cNvPr>
          <p:cNvSpPr/>
          <p:nvPr/>
        </p:nvSpPr>
        <p:spPr>
          <a:xfrm>
            <a:off x="3341131" y="108821"/>
            <a:ext cx="334739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ABSTRACT</a:t>
            </a:r>
          </a:p>
        </p:txBody>
      </p:sp>
      <p:sp>
        <p:nvSpPr>
          <p:cNvPr id="3" name="TextBox 2">
            <a:extLst>
              <a:ext uri="{FF2B5EF4-FFF2-40B4-BE49-F238E27FC236}">
                <a16:creationId xmlns:a16="http://schemas.microsoft.com/office/drawing/2014/main" id="{5BD69578-6F0E-4374-8CDC-E9E5B7AC49AB}"/>
              </a:ext>
            </a:extLst>
          </p:cNvPr>
          <p:cNvSpPr txBox="1"/>
          <p:nvPr/>
        </p:nvSpPr>
        <p:spPr>
          <a:xfrm>
            <a:off x="569434" y="1074509"/>
            <a:ext cx="9196866" cy="5124480"/>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The Music Database project is to categorize and catalog every single piece of music, for Internet music service, listing record collections, music downloading and sharing, etc.</a:t>
            </a:r>
          </a:p>
          <a:p>
            <a:endParaRPr lang="en-US" sz="2000" dirty="0">
              <a:latin typeface="Calibri" panose="020F0502020204030204" pitchFamily="34" charset="0"/>
              <a:cs typeface="Calibri" panose="020F0502020204030204" pitchFamily="34" charset="0"/>
            </a:endParaRPr>
          </a:p>
          <a:p>
            <a:r>
              <a:rPr lang="en-IN" sz="2000" dirty="0">
                <a:latin typeface="Calibri" panose="020F0502020204030204" pitchFamily="34" charset="0"/>
                <a:cs typeface="Calibri" panose="020F0502020204030204" pitchFamily="34" charset="0"/>
              </a:rPr>
              <a:t>The System features both on online digital music store and people who are into the online digital music trading activity</a:t>
            </a:r>
          </a:p>
          <a:p>
            <a:endParaRPr lang="en-IN" sz="2000" dirty="0">
              <a:effectLst/>
              <a:latin typeface="Calibri" panose="020F0502020204030204" pitchFamily="34" charset="0"/>
              <a:ea typeface="Calibri" panose="020F0502020204030204" pitchFamily="34" charset="0"/>
              <a:cs typeface="Calibri" panose="020F0502020204030204" pitchFamily="34"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Music store have to sale various musical items and each items comes with number of models and variety.</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This system will having the ability to store the vendors shop address, their contact number of type of instruments that has been purchased from their shop. </a:t>
            </a:r>
          </a:p>
          <a:p>
            <a:pPr algn="just">
              <a:lnSpc>
                <a:spcPct val="107000"/>
              </a:lnSpc>
              <a:spcAft>
                <a:spcPts val="800"/>
              </a:spcAft>
            </a:pPr>
            <a:endParaRPr lang="en-US" sz="20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dirty="0">
                <a:effectLst/>
                <a:latin typeface="Calibri" panose="020F0502020204030204" pitchFamily="34" charset="0"/>
                <a:ea typeface="Calibri" panose="020F0502020204030204" pitchFamily="34" charset="0"/>
                <a:cs typeface="Times New Roman" panose="02020603050405020304" pitchFamily="18" charset="0"/>
              </a:rPr>
              <a:t>Through this contact information, shop owner will able to contact their vendors whenever they are in need of purchasing any items.</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Oval 5">
            <a:extLst>
              <a:ext uri="{FF2B5EF4-FFF2-40B4-BE49-F238E27FC236}">
                <a16:creationId xmlns:a16="http://schemas.microsoft.com/office/drawing/2014/main" id="{23305C6F-F5E3-4CD5-8A76-D7F7EA034435}"/>
              </a:ext>
            </a:extLst>
          </p:cNvPr>
          <p:cNvSpPr/>
          <p:nvPr/>
        </p:nvSpPr>
        <p:spPr>
          <a:xfrm>
            <a:off x="457200" y="1282700"/>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89DD15B4-594D-427E-8070-5F3B643B0D24}"/>
              </a:ext>
            </a:extLst>
          </p:cNvPr>
          <p:cNvSpPr/>
          <p:nvPr/>
        </p:nvSpPr>
        <p:spPr>
          <a:xfrm>
            <a:off x="457200" y="2159000"/>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49D9CA6A-5967-403C-9CDB-6B8FB8B3E946}"/>
              </a:ext>
            </a:extLst>
          </p:cNvPr>
          <p:cNvSpPr/>
          <p:nvPr/>
        </p:nvSpPr>
        <p:spPr>
          <a:xfrm>
            <a:off x="457200" y="3035300"/>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Oval 8">
            <a:extLst>
              <a:ext uri="{FF2B5EF4-FFF2-40B4-BE49-F238E27FC236}">
                <a16:creationId xmlns:a16="http://schemas.microsoft.com/office/drawing/2014/main" id="{4A92E097-81A8-4325-9C73-3469AA7734C9}"/>
              </a:ext>
            </a:extLst>
          </p:cNvPr>
          <p:cNvSpPr/>
          <p:nvPr/>
        </p:nvSpPr>
        <p:spPr>
          <a:xfrm>
            <a:off x="457200" y="4041140"/>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Oval 9">
            <a:extLst>
              <a:ext uri="{FF2B5EF4-FFF2-40B4-BE49-F238E27FC236}">
                <a16:creationId xmlns:a16="http://schemas.microsoft.com/office/drawing/2014/main" id="{EF4E2F05-AF4D-4B6C-A593-965F979FC644}"/>
              </a:ext>
            </a:extLst>
          </p:cNvPr>
          <p:cNvSpPr/>
          <p:nvPr/>
        </p:nvSpPr>
        <p:spPr>
          <a:xfrm>
            <a:off x="451883" y="5208964"/>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56962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92759-EB9B-46B9-BDAD-51B2E1CEA9D3}"/>
              </a:ext>
            </a:extLst>
          </p:cNvPr>
          <p:cNvSpPr/>
          <p:nvPr/>
        </p:nvSpPr>
        <p:spPr>
          <a:xfrm>
            <a:off x="2727619" y="131371"/>
            <a:ext cx="4881465"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INTRODUCTION</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4" name="TextBox 3">
            <a:extLst>
              <a:ext uri="{FF2B5EF4-FFF2-40B4-BE49-F238E27FC236}">
                <a16:creationId xmlns:a16="http://schemas.microsoft.com/office/drawing/2014/main" id="{B2204480-65DA-4F8C-BD5C-A250A10C5F88}"/>
              </a:ext>
            </a:extLst>
          </p:cNvPr>
          <p:cNvSpPr txBox="1"/>
          <p:nvPr/>
        </p:nvSpPr>
        <p:spPr>
          <a:xfrm>
            <a:off x="853945" y="1324613"/>
            <a:ext cx="7262191" cy="2862322"/>
          </a:xfrm>
          <a:prstGeom prst="rect">
            <a:avLst/>
          </a:prstGeom>
          <a:noFill/>
        </p:spPr>
        <p:txBody>
          <a:bodyPr wrap="square" rtlCol="0">
            <a:spAutoFit/>
          </a:bodyPr>
          <a:lstStyle/>
          <a:p>
            <a:r>
              <a:rPr lang="en-US" sz="2000" dirty="0">
                <a:latin typeface="Calibri" panose="020F0502020204030204" pitchFamily="34" charset="0"/>
                <a:cs typeface="Calibri" panose="020F0502020204030204" pitchFamily="34" charset="0"/>
              </a:rPr>
              <a:t>Music Management System is a Website that contains Audio Clips .</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User can listen the Songs.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Songs are stored in database in the form of bytes,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Reduces storage space and load</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Makes the website quick.</a:t>
            </a:r>
            <a:endParaRPr lang="en-IN" sz="2000" dirty="0">
              <a:latin typeface="Calibri" panose="020F0502020204030204" pitchFamily="34" charset="0"/>
              <a:cs typeface="Calibri" panose="020F0502020204030204" pitchFamily="34" charset="0"/>
            </a:endParaRPr>
          </a:p>
        </p:txBody>
      </p:sp>
      <p:sp>
        <p:nvSpPr>
          <p:cNvPr id="5" name="Oval 4">
            <a:extLst>
              <a:ext uri="{FF2B5EF4-FFF2-40B4-BE49-F238E27FC236}">
                <a16:creationId xmlns:a16="http://schemas.microsoft.com/office/drawing/2014/main" id="{3148944D-F3DA-4071-AA43-0A67C8A9CB35}"/>
              </a:ext>
            </a:extLst>
          </p:cNvPr>
          <p:cNvSpPr/>
          <p:nvPr/>
        </p:nvSpPr>
        <p:spPr>
          <a:xfrm>
            <a:off x="749157" y="2151381"/>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E5E5FC44-6E6C-4ABA-ADE5-C712060B3E93}"/>
              </a:ext>
            </a:extLst>
          </p:cNvPr>
          <p:cNvSpPr/>
          <p:nvPr/>
        </p:nvSpPr>
        <p:spPr>
          <a:xfrm rot="10800000" flipV="1">
            <a:off x="748338" y="1518772"/>
            <a:ext cx="113053"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FCEA93C0-FCEB-4C62-9389-9B49BA66B2C4}"/>
              </a:ext>
            </a:extLst>
          </p:cNvPr>
          <p:cNvSpPr/>
          <p:nvPr/>
        </p:nvSpPr>
        <p:spPr>
          <a:xfrm>
            <a:off x="749157" y="2755774"/>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BAE04CF0-F369-4FC8-9EF7-4E2AC5146825}"/>
              </a:ext>
            </a:extLst>
          </p:cNvPr>
          <p:cNvSpPr/>
          <p:nvPr/>
        </p:nvSpPr>
        <p:spPr>
          <a:xfrm>
            <a:off x="749157" y="3337307"/>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1" name="Picture 10">
            <a:extLst>
              <a:ext uri="{FF2B5EF4-FFF2-40B4-BE49-F238E27FC236}">
                <a16:creationId xmlns:a16="http://schemas.microsoft.com/office/drawing/2014/main" id="{5D378EF0-9B5C-4696-A667-90342A25097B}"/>
              </a:ext>
            </a:extLst>
          </p:cNvPr>
          <p:cNvPicPr>
            <a:picLocks noChangeAspect="1"/>
          </p:cNvPicPr>
          <p:nvPr/>
        </p:nvPicPr>
        <p:blipFill>
          <a:blip r:embed="rId2"/>
          <a:stretch>
            <a:fillRect/>
          </a:stretch>
        </p:blipFill>
        <p:spPr>
          <a:xfrm flipH="1" flipV="1">
            <a:off x="749156" y="3918840"/>
            <a:ext cx="112235" cy="58790"/>
          </a:xfrm>
          <a:prstGeom prst="rect">
            <a:avLst/>
          </a:prstGeom>
        </p:spPr>
      </p:pic>
    </p:spTree>
    <p:extLst>
      <p:ext uri="{BB962C8B-B14F-4D97-AF65-F5344CB8AC3E}">
        <p14:creationId xmlns:p14="http://schemas.microsoft.com/office/powerpoint/2010/main" val="2777405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2FF9F5-2545-4AC6-B4C7-A23D24436D01}"/>
              </a:ext>
            </a:extLst>
          </p:cNvPr>
          <p:cNvSpPr/>
          <p:nvPr/>
        </p:nvSpPr>
        <p:spPr>
          <a:xfrm>
            <a:off x="2304096" y="108943"/>
            <a:ext cx="5503430"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EXISTING SYSTEM</a:t>
            </a:r>
          </a:p>
        </p:txBody>
      </p:sp>
      <p:sp>
        <p:nvSpPr>
          <p:cNvPr id="3" name="TextBox 2">
            <a:extLst>
              <a:ext uri="{FF2B5EF4-FFF2-40B4-BE49-F238E27FC236}">
                <a16:creationId xmlns:a16="http://schemas.microsoft.com/office/drawing/2014/main" id="{37EB9524-40BC-4A6C-AF0A-3C02B93FE0B1}"/>
              </a:ext>
            </a:extLst>
          </p:cNvPr>
          <p:cNvSpPr txBox="1"/>
          <p:nvPr/>
        </p:nvSpPr>
        <p:spPr>
          <a:xfrm>
            <a:off x="590028" y="1228397"/>
            <a:ext cx="8721970" cy="4401205"/>
          </a:xfrm>
          <a:prstGeom prst="rect">
            <a:avLst/>
          </a:prstGeom>
          <a:noFill/>
        </p:spPr>
        <p:txBody>
          <a:bodyPr wrap="squar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Maintaining customers records was not so easy manually and every time whenever customers visit this music store have to show their customer card to get rebate on any special offers.</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If due to any reasons they will lost their card, customer will not able to get exclusive offers while purchasing and have to make new cards by which they have to paid again for taking the same service.</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Customers were not free within the shop to search their particular musical items on their own and select under their shop cart.</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The manual system was not able to create a virtual environment within their shop by which more working assistants were required to handle the customers and thus increase in investment by which shop owner not able to make more profits</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IN" dirty="0"/>
          </a:p>
        </p:txBody>
      </p:sp>
      <p:sp>
        <p:nvSpPr>
          <p:cNvPr id="4" name="Oval 3">
            <a:extLst>
              <a:ext uri="{FF2B5EF4-FFF2-40B4-BE49-F238E27FC236}">
                <a16:creationId xmlns:a16="http://schemas.microsoft.com/office/drawing/2014/main" id="{7962967F-9723-45FE-8746-109E9953348E}"/>
              </a:ext>
            </a:extLst>
          </p:cNvPr>
          <p:cNvSpPr/>
          <p:nvPr/>
        </p:nvSpPr>
        <p:spPr>
          <a:xfrm>
            <a:off x="465350" y="1394459"/>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Oval 4">
            <a:extLst>
              <a:ext uri="{FF2B5EF4-FFF2-40B4-BE49-F238E27FC236}">
                <a16:creationId xmlns:a16="http://schemas.microsoft.com/office/drawing/2014/main" id="{EC0E66F4-E8CD-41A9-B5D9-0E17431840B9}"/>
              </a:ext>
            </a:extLst>
          </p:cNvPr>
          <p:cNvSpPr/>
          <p:nvPr/>
        </p:nvSpPr>
        <p:spPr>
          <a:xfrm>
            <a:off x="452905" y="2628900"/>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88C18766-5B19-4345-B523-C7DE47680406}"/>
              </a:ext>
            </a:extLst>
          </p:cNvPr>
          <p:cNvSpPr/>
          <p:nvPr/>
        </p:nvSpPr>
        <p:spPr>
          <a:xfrm>
            <a:off x="459244" y="3886200"/>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EB4590D8-8AF5-4032-A79A-238DE1D077DA}"/>
              </a:ext>
            </a:extLst>
          </p:cNvPr>
          <p:cNvSpPr/>
          <p:nvPr/>
        </p:nvSpPr>
        <p:spPr>
          <a:xfrm>
            <a:off x="452905" y="4724400"/>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44717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DE8AC7-05D3-4517-BE70-44CD2D3F74C1}"/>
              </a:ext>
            </a:extLst>
          </p:cNvPr>
          <p:cNvSpPr/>
          <p:nvPr/>
        </p:nvSpPr>
        <p:spPr>
          <a:xfrm>
            <a:off x="2120261" y="392947"/>
            <a:ext cx="595387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PROPOSED SYSTEM</a:t>
            </a:r>
          </a:p>
        </p:txBody>
      </p:sp>
      <p:sp>
        <p:nvSpPr>
          <p:cNvPr id="3" name="TextBox 2">
            <a:extLst>
              <a:ext uri="{FF2B5EF4-FFF2-40B4-BE49-F238E27FC236}">
                <a16:creationId xmlns:a16="http://schemas.microsoft.com/office/drawing/2014/main" id="{4C35AE4D-7160-4018-A347-FF3B1DA2538A}"/>
              </a:ext>
            </a:extLst>
          </p:cNvPr>
          <p:cNvSpPr txBox="1"/>
          <p:nvPr/>
        </p:nvSpPr>
        <p:spPr>
          <a:xfrm>
            <a:off x="553533" y="1478028"/>
            <a:ext cx="8496886" cy="2862322"/>
          </a:xfrm>
          <a:prstGeom prst="rect">
            <a:avLst/>
          </a:prstGeom>
          <a:noFill/>
        </p:spPr>
        <p:txBody>
          <a:bodyPr wrap="squar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With this system audit any particular section can be easily be known by using single option which has been provided under the account section.</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Even preparing salary sheet and balance sheet can be easily achieve by using the options available under the account section.</a:t>
            </a:r>
          </a:p>
          <a:p>
            <a:endParaRPr lang="en-US" sz="2000" dirty="0">
              <a:latin typeface="Calibri" panose="020F0502020204030204" pitchFamily="34" charset="0"/>
              <a:ea typeface="Calibri" panose="020F0502020204030204" pitchFamily="34" charset="0"/>
              <a:cs typeface="Times New Roman" panose="02020603050405020304" pitchFamily="18" charset="0"/>
            </a:endParaRPr>
          </a:p>
          <a:p>
            <a:r>
              <a:rPr lang="en-US" sz="2000" dirty="0">
                <a:effectLst/>
                <a:latin typeface="Calibri" panose="020F0502020204030204" pitchFamily="34" charset="0"/>
                <a:ea typeface="Calibri" panose="020F0502020204030204" pitchFamily="34" charset="0"/>
                <a:cs typeface="Times New Roman" panose="02020603050405020304" pitchFamily="18" charset="0"/>
              </a:rPr>
              <a:t>It will also help the shop owner to set salary for each working members within their shop thus saving time and money for preparing final salary sheet for each working employee.</a:t>
            </a:r>
          </a:p>
        </p:txBody>
      </p:sp>
      <p:sp>
        <p:nvSpPr>
          <p:cNvPr id="6" name="Oval 5">
            <a:extLst>
              <a:ext uri="{FF2B5EF4-FFF2-40B4-BE49-F238E27FC236}">
                <a16:creationId xmlns:a16="http://schemas.microsoft.com/office/drawing/2014/main" id="{322BD6C9-2E88-4691-84E0-8B0CC51AC486}"/>
              </a:ext>
            </a:extLst>
          </p:cNvPr>
          <p:cNvSpPr/>
          <p:nvPr/>
        </p:nvSpPr>
        <p:spPr>
          <a:xfrm>
            <a:off x="441299" y="1673859"/>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Oval 6">
            <a:extLst>
              <a:ext uri="{FF2B5EF4-FFF2-40B4-BE49-F238E27FC236}">
                <a16:creationId xmlns:a16="http://schemas.microsoft.com/office/drawing/2014/main" id="{3875EAEC-5245-4E4C-B653-FB850DEEF4A5}"/>
              </a:ext>
            </a:extLst>
          </p:cNvPr>
          <p:cNvSpPr/>
          <p:nvPr/>
        </p:nvSpPr>
        <p:spPr>
          <a:xfrm>
            <a:off x="441299" y="2667302"/>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664679F4-747B-466A-9825-FC1600800911}"/>
              </a:ext>
            </a:extLst>
          </p:cNvPr>
          <p:cNvSpPr/>
          <p:nvPr/>
        </p:nvSpPr>
        <p:spPr>
          <a:xfrm>
            <a:off x="441299" y="3503826"/>
            <a:ext cx="112234"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36034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171842-287E-40C4-981F-FEFB23E8580A}"/>
              </a:ext>
            </a:extLst>
          </p:cNvPr>
          <p:cNvSpPr txBox="1"/>
          <p:nvPr/>
        </p:nvSpPr>
        <p:spPr>
          <a:xfrm>
            <a:off x="702367" y="1468978"/>
            <a:ext cx="11635408" cy="4370427"/>
          </a:xfrm>
          <a:prstGeom prst="rect">
            <a:avLst/>
          </a:prstGeom>
          <a:noFill/>
        </p:spPr>
        <p:txBody>
          <a:bodyPr wrap="square">
            <a:spAutoFit/>
          </a:bodyPr>
          <a:lstStyle/>
          <a:p>
            <a:r>
              <a:rPr lang="en-US" sz="3200" dirty="0"/>
              <a:t>Hardware Requirements</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1. Processor : Min IntelX86</a:t>
            </a:r>
          </a:p>
          <a:p>
            <a:r>
              <a:rPr lang="en-US" sz="2000" dirty="0">
                <a:latin typeface="Calibri" panose="020F0502020204030204" pitchFamily="34" charset="0"/>
                <a:cs typeface="Calibri" panose="020F0502020204030204" pitchFamily="34" charset="0"/>
              </a:rPr>
              <a:t>2. Memory requirement : Min 20MB</a:t>
            </a:r>
          </a:p>
          <a:p>
            <a:r>
              <a:rPr lang="en-US" sz="2000" dirty="0">
                <a:latin typeface="Calibri" panose="020F0502020204030204" pitchFamily="34" charset="0"/>
                <a:cs typeface="Calibri" panose="020F0502020204030204" pitchFamily="34" charset="0"/>
              </a:rPr>
              <a:t>3. Display type resolution : 1366x768 pixel</a:t>
            </a:r>
          </a:p>
          <a:p>
            <a:endParaRPr lang="en-US" dirty="0"/>
          </a:p>
          <a:p>
            <a:endParaRPr lang="en-US" dirty="0"/>
          </a:p>
          <a:p>
            <a:r>
              <a:rPr lang="en-US" sz="3200" dirty="0"/>
              <a:t>Software Requirements</a:t>
            </a:r>
          </a:p>
          <a:p>
            <a:endParaRPr lang="en-US" dirty="0"/>
          </a:p>
          <a:p>
            <a:r>
              <a:rPr lang="en-US" sz="2000" dirty="0">
                <a:latin typeface="Calibri" panose="020F0502020204030204" pitchFamily="34" charset="0"/>
                <a:cs typeface="Calibri" panose="020F0502020204030204" pitchFamily="34" charset="0"/>
              </a:rPr>
              <a:t>1. Software type : XAMPP</a:t>
            </a:r>
          </a:p>
          <a:p>
            <a:r>
              <a:rPr lang="en-US" sz="2000" dirty="0">
                <a:latin typeface="Calibri" panose="020F0502020204030204" pitchFamily="34" charset="0"/>
                <a:cs typeface="Calibri" panose="020F0502020204030204" pitchFamily="34" charset="0"/>
              </a:rPr>
              <a:t>2. Implementation Language : PHP, MYSQL</a:t>
            </a:r>
          </a:p>
          <a:p>
            <a:r>
              <a:rPr lang="en-US" sz="2000" dirty="0">
                <a:latin typeface="Calibri" panose="020F0502020204030204" pitchFamily="34" charset="0"/>
                <a:cs typeface="Calibri" panose="020F0502020204030204" pitchFamily="34" charset="0"/>
              </a:rPr>
              <a:t>3. Source code lines : About 1000 lines</a:t>
            </a:r>
          </a:p>
          <a:p>
            <a:r>
              <a:rPr lang="en-US" sz="2000" dirty="0">
                <a:latin typeface="Calibri" panose="020F0502020204030204" pitchFamily="34" charset="0"/>
                <a:cs typeface="Calibri" panose="020F0502020204030204" pitchFamily="34" charset="0"/>
              </a:rPr>
              <a:t>4. Operating System required : Windows 10</a:t>
            </a:r>
            <a:endParaRPr lang="en-IN" sz="20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E9F1BACA-C591-4540-AF44-9E273C49C827}"/>
              </a:ext>
            </a:extLst>
          </p:cNvPr>
          <p:cNvPicPr>
            <a:picLocks noChangeAspect="1"/>
          </p:cNvPicPr>
          <p:nvPr/>
        </p:nvPicPr>
        <p:blipFill>
          <a:blip r:embed="rId2"/>
          <a:stretch>
            <a:fillRect/>
          </a:stretch>
        </p:blipFill>
        <p:spPr>
          <a:xfrm>
            <a:off x="1496609" y="112312"/>
            <a:ext cx="8218120" cy="1518036"/>
          </a:xfrm>
          <a:prstGeom prst="rect">
            <a:avLst/>
          </a:prstGeom>
        </p:spPr>
      </p:pic>
    </p:spTree>
    <p:extLst>
      <p:ext uri="{BB962C8B-B14F-4D97-AF65-F5344CB8AC3E}">
        <p14:creationId xmlns:p14="http://schemas.microsoft.com/office/powerpoint/2010/main" val="34609971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9238BD0-6CAF-44B2-ABC4-A7CDA6FC8BB9}"/>
              </a:ext>
            </a:extLst>
          </p:cNvPr>
          <p:cNvSpPr/>
          <p:nvPr/>
        </p:nvSpPr>
        <p:spPr>
          <a:xfrm>
            <a:off x="3094914" y="157873"/>
            <a:ext cx="3961341"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ER DIAGRAM</a:t>
            </a:r>
          </a:p>
        </p:txBody>
      </p:sp>
      <p:sp>
        <p:nvSpPr>
          <p:cNvPr id="10" name="Rectangle 9">
            <a:extLst>
              <a:ext uri="{FF2B5EF4-FFF2-40B4-BE49-F238E27FC236}">
                <a16:creationId xmlns:a16="http://schemas.microsoft.com/office/drawing/2014/main" id="{1828E387-A854-4190-8860-7A8A21E04BF8}"/>
              </a:ext>
            </a:extLst>
          </p:cNvPr>
          <p:cNvSpPr/>
          <p:nvPr/>
        </p:nvSpPr>
        <p:spPr>
          <a:xfrm>
            <a:off x="2197100" y="749300"/>
            <a:ext cx="1041400" cy="114300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12" name="Picture 11">
            <a:extLst>
              <a:ext uri="{FF2B5EF4-FFF2-40B4-BE49-F238E27FC236}">
                <a16:creationId xmlns:a16="http://schemas.microsoft.com/office/drawing/2014/main" id="{9D7EF708-8961-4555-B4E8-1065215EA0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134" y="1023227"/>
            <a:ext cx="6566368" cy="5676900"/>
          </a:xfrm>
          <a:prstGeom prst="rect">
            <a:avLst/>
          </a:prstGeom>
        </p:spPr>
      </p:pic>
    </p:spTree>
    <p:extLst>
      <p:ext uri="{BB962C8B-B14F-4D97-AF65-F5344CB8AC3E}">
        <p14:creationId xmlns:p14="http://schemas.microsoft.com/office/powerpoint/2010/main" val="375566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1B773E5-E758-4B80-9EC4-D77C40DC6DB3}"/>
              </a:ext>
            </a:extLst>
          </p:cNvPr>
          <p:cNvSpPr/>
          <p:nvPr/>
        </p:nvSpPr>
        <p:spPr>
          <a:xfrm>
            <a:off x="2773467" y="0"/>
            <a:ext cx="4948791" cy="923330"/>
          </a:xfrm>
          <a:prstGeom prst="rect">
            <a:avLst/>
          </a:prstGeom>
          <a:noFill/>
        </p:spPr>
        <p:txBody>
          <a:bodyPr wrap="none" lIns="91440" tIns="45720" rIns="91440" bIns="45720">
            <a:spAutoFit/>
          </a:bodyPr>
          <a:lstStyle/>
          <a:p>
            <a:pPr algn="ctr"/>
            <a:r>
              <a:rPr lang="en-US" sz="5400" dirty="0">
                <a:ln w="0"/>
                <a:effectLst>
                  <a:outerShdw blurRad="38100" dist="19050" dir="2700000" algn="tl" rotWithShape="0">
                    <a:schemeClr val="dk1">
                      <a:alpha val="40000"/>
                    </a:schemeClr>
                  </a:outerShdw>
                </a:effectLst>
              </a:rPr>
              <a:t>SYSTEM DESIGN</a:t>
            </a:r>
            <a:endParaRPr lang="en-US" sz="5400" b="0" cap="none" spc="0" dirty="0">
              <a:ln w="0"/>
              <a:solidFill>
                <a:schemeClr val="tx1"/>
              </a:solidFill>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F6106F40-F968-4C7D-B5B6-191D2ED942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8385" y="923330"/>
            <a:ext cx="6561033" cy="5518987"/>
          </a:xfrm>
          <a:prstGeom prst="rect">
            <a:avLst/>
          </a:prstGeom>
        </p:spPr>
      </p:pic>
    </p:spTree>
    <p:extLst>
      <p:ext uri="{BB962C8B-B14F-4D97-AF65-F5344CB8AC3E}">
        <p14:creationId xmlns:p14="http://schemas.microsoft.com/office/powerpoint/2010/main" val="1595012854"/>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Atlas</Template>
  <TotalTime>499</TotalTime>
  <Words>626</Words>
  <Application>Microsoft Office PowerPoint</Application>
  <PresentationFormat>Widescreen</PresentationFormat>
  <Paragraphs>104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Calibri Light</vt:lpstr>
      <vt:lpstr>Rockwell</vt:lpstr>
      <vt:lpstr>Snap ITC</vt:lpstr>
      <vt:lpstr>Times New Roman</vt:lpstr>
      <vt:lpstr>Wingdings</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BYREGOWDA INSTITUTE OF TECHNOLOGY</dc:title>
  <dc:creator>Pradeep Reddy</dc:creator>
  <cp:lastModifiedBy>chandan b</cp:lastModifiedBy>
  <cp:revision>55</cp:revision>
  <dcterms:created xsi:type="dcterms:W3CDTF">2020-12-17T04:05:36Z</dcterms:created>
  <dcterms:modified xsi:type="dcterms:W3CDTF">2024-03-26T16:23:41Z</dcterms:modified>
</cp:coreProperties>
</file>