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37"/>
  </p:notesMasterIdLst>
  <p:handoutMasterIdLst>
    <p:handoutMasterId r:id="rId38"/>
  </p:handoutMasterIdLst>
  <p:sldIdLst>
    <p:sldId id="1719" r:id="rId2"/>
    <p:sldId id="1906" r:id="rId3"/>
    <p:sldId id="1888" r:id="rId4"/>
    <p:sldId id="1892" r:id="rId5"/>
    <p:sldId id="1881" r:id="rId6"/>
    <p:sldId id="1940" r:id="rId7"/>
    <p:sldId id="1943" r:id="rId8"/>
    <p:sldId id="1893" r:id="rId9"/>
    <p:sldId id="1908" r:id="rId10"/>
    <p:sldId id="1894" r:id="rId11"/>
    <p:sldId id="1909" r:id="rId12"/>
    <p:sldId id="1942" r:id="rId13"/>
    <p:sldId id="1890" r:id="rId14"/>
    <p:sldId id="1947" r:id="rId15"/>
    <p:sldId id="1897" r:id="rId16"/>
    <p:sldId id="1948" r:id="rId17"/>
    <p:sldId id="1949" r:id="rId18"/>
    <p:sldId id="1898" r:id="rId19"/>
    <p:sldId id="1899" r:id="rId20"/>
    <p:sldId id="1891" r:id="rId21"/>
    <p:sldId id="1911" r:id="rId22"/>
    <p:sldId id="1882" r:id="rId23"/>
    <p:sldId id="1913" r:id="rId24"/>
    <p:sldId id="1883" r:id="rId25"/>
    <p:sldId id="1946" r:id="rId26"/>
    <p:sldId id="1901" r:id="rId27"/>
    <p:sldId id="1910" r:id="rId28"/>
    <p:sldId id="1879" r:id="rId29"/>
    <p:sldId id="1945" r:id="rId30"/>
    <p:sldId id="1904" r:id="rId31"/>
    <p:sldId id="1905" r:id="rId32"/>
    <p:sldId id="1912" r:id="rId33"/>
    <p:sldId id="1939" r:id="rId34"/>
    <p:sldId id="1907" r:id="rId35"/>
    <p:sldId id="1886" r:id="rId3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4FCD9F7-17B3-44B0-9668-0BB8E9A7C3C2}">
          <p14:sldIdLst>
            <p14:sldId id="1719"/>
            <p14:sldId id="1906"/>
          </p14:sldIdLst>
        </p14:section>
        <p14:section name="Lesson 01: Azure Table Storage" id="{AB386F36-7719-459B-8C21-81787E53B6C5}">
          <p14:sldIdLst>
            <p14:sldId id="1888"/>
            <p14:sldId id="1892"/>
            <p14:sldId id="1881"/>
            <p14:sldId id="1940"/>
            <p14:sldId id="1943"/>
            <p14:sldId id="1893"/>
            <p14:sldId id="1908"/>
            <p14:sldId id="1894"/>
            <p14:sldId id="1909"/>
            <p14:sldId id="1942"/>
          </p14:sldIdLst>
        </p14:section>
        <p14:section name="Lesson 02: Authorization in Azure Storage" id="{5D35622F-AC0B-4EED-AB9D-72855AE26B18}">
          <p14:sldIdLst>
            <p14:sldId id="1890"/>
            <p14:sldId id="1947"/>
            <p14:sldId id="1897"/>
            <p14:sldId id="1948"/>
            <p14:sldId id="1949"/>
            <p14:sldId id="1898"/>
            <p14:sldId id="1899"/>
          </p14:sldIdLst>
        </p14:section>
        <p14:section name="Lesson 03: Table Service REST API" id="{F3BA7C99-D563-4FDB-A42D-FA2D89C5A693}">
          <p14:sldIdLst>
            <p14:sldId id="1891"/>
            <p14:sldId id="1911"/>
            <p14:sldId id="1882"/>
            <p14:sldId id="1913"/>
            <p14:sldId id="1883"/>
            <p14:sldId id="1946"/>
            <p14:sldId id="1901"/>
            <p14:sldId id="1910"/>
            <p14:sldId id="1879"/>
            <p14:sldId id="1945"/>
            <p14:sldId id="1904"/>
            <p14:sldId id="1905"/>
            <p14:sldId id="1912"/>
            <p14:sldId id="1939"/>
          </p14:sldIdLst>
        </p14:section>
        <p14:section name="Closing" id="{3F6CD425-E711-4727-8101-D5BDAE9F46FA}">
          <p14:sldIdLst>
            <p14:sldId id="1907"/>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145"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3B01"/>
    <a:srgbClr val="005B70"/>
    <a:srgbClr val="A80000"/>
    <a:srgbClr val="881798"/>
    <a:srgbClr val="750B1C"/>
    <a:srgbClr val="D73B02"/>
    <a:srgbClr val="D83B01"/>
    <a:srgbClr val="00B294"/>
    <a:srgbClr val="2A3282"/>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63" autoAdjust="0"/>
    <p:restoredTop sz="89674" autoAdjust="0"/>
  </p:normalViewPr>
  <p:slideViewPr>
    <p:cSldViewPr snapToGrid="0">
      <p:cViewPr varScale="1">
        <p:scale>
          <a:sx n="112" d="100"/>
          <a:sy n="112" d="100"/>
        </p:scale>
        <p:origin x="998" y="77"/>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6557"/>
    </p:cViewPr>
  </p:sorterViewPr>
  <p:notesViewPr>
    <p:cSldViewPr snapToGrid="0">
      <p:cViewPr>
        <p:scale>
          <a:sx n="150" d="100"/>
          <a:sy n="150" d="100"/>
        </p:scale>
        <p:origin x="216" y="-25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8/13/2019 2:56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8/13/2019 2:56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Microsoft Azure Table storage</a:t>
            </a:r>
          </a:p>
          <a:p>
            <a:pPr marL="171450" indent="-171450">
              <a:buFontTx/>
              <a:buChar char="-"/>
            </a:pPr>
            <a:r>
              <a:rPr lang="en-US" dirty="0"/>
              <a:t>Authorization in Azure storage</a:t>
            </a:r>
          </a:p>
          <a:p>
            <a:pPr marL="171450" indent="-171450">
              <a:buFontTx/>
              <a:buChar char="-"/>
            </a:pPr>
            <a:r>
              <a:rPr lang="en-US" dirty="0"/>
              <a:t>Table Service REST </a:t>
            </a:r>
            <a:r>
              <a:rPr lang="en-US" sz="882" kern="1200" dirty="0">
                <a:solidFill>
                  <a:schemeClr val="tx1"/>
                </a:solidFill>
                <a:effectLst/>
                <a:latin typeface="Segoe UI Light" pitchFamily="34" charset="0"/>
                <a:ea typeface="+mn-ea"/>
                <a:cs typeface="+mn-cs"/>
              </a:rPr>
              <a:t>application programming interface (</a:t>
            </a:r>
            <a:r>
              <a:rPr lang="en-US" dirty="0"/>
              <a:t>API)</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8/13/2019 2:56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Design for querying in read-heavy applications.</a:t>
            </a:r>
            <a:r>
              <a:rPr lang="en-US" sz="882" b="0" i="0" kern="1200" dirty="0">
                <a:solidFill>
                  <a:schemeClr val="tx1"/>
                </a:solidFill>
                <a:effectLst/>
                <a:latin typeface="Segoe UI Light" pitchFamily="34" charset="0"/>
                <a:ea typeface="+mn-ea"/>
                <a:cs typeface="+mn-cs"/>
              </a:rPr>
              <a:t> When you are designing your tables, think about the queries (especially the latency sensitive ones) that you will execute before you think about how you will update your entities. This typically results in an efficient and performant solution.</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Specify both PartitionKey and RowKey in your queries.</a:t>
            </a:r>
            <a:r>
              <a:rPr lang="en-US" sz="882" b="0" i="0" kern="1200" dirty="0">
                <a:solidFill>
                  <a:schemeClr val="tx1"/>
                </a:solidFill>
                <a:effectLst/>
                <a:latin typeface="Segoe UI Light" pitchFamily="34" charset="0"/>
                <a:ea typeface="+mn-ea"/>
                <a:cs typeface="+mn-cs"/>
              </a:rPr>
              <a:t> Point queries such as these are the most efficient table service queries. Consider storing duplicate copies of entities. Table storage is inexpensive, so consider storing the same entity multiple times (with different keys) to enable more efficient queries.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Consider denormalizing your data.</a:t>
            </a:r>
            <a:r>
              <a:rPr lang="en-US" sz="882" b="0" i="0" kern="1200" dirty="0">
                <a:solidFill>
                  <a:schemeClr val="tx1"/>
                </a:solidFill>
                <a:effectLst/>
                <a:latin typeface="Segoe UI Light" pitchFamily="34" charset="0"/>
                <a:ea typeface="+mn-ea"/>
                <a:cs typeface="+mn-cs"/>
              </a:rPr>
              <a:t> Table storage is inexpensive, so consider denormalizing your data. For example, store summary entities so that queries for aggregate data only need to access a single entity.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Use compound key values.</a:t>
            </a:r>
            <a:r>
              <a:rPr lang="en-US" sz="882" b="0" i="0" kern="1200" dirty="0">
                <a:solidFill>
                  <a:schemeClr val="tx1"/>
                </a:solidFill>
                <a:effectLst/>
                <a:latin typeface="Segoe UI Light" pitchFamily="34" charset="0"/>
                <a:ea typeface="+mn-ea"/>
                <a:cs typeface="+mn-cs"/>
              </a:rPr>
              <a:t> The only keys you have are </a:t>
            </a:r>
            <a:r>
              <a:rPr lang="en-US" sz="882" b="1" i="0" kern="1200" dirty="0">
                <a:solidFill>
                  <a:schemeClr val="tx1"/>
                </a:solidFill>
                <a:effectLst/>
                <a:latin typeface="Segoe UI Light" pitchFamily="34" charset="0"/>
                <a:ea typeface="+mn-ea"/>
                <a:cs typeface="+mn-cs"/>
              </a:rPr>
              <a:t>PartitionKey</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RowKey</a:t>
            </a:r>
            <a:r>
              <a:rPr lang="en-US" sz="882" b="0" i="0" kern="1200" dirty="0">
                <a:solidFill>
                  <a:schemeClr val="tx1"/>
                </a:solidFill>
                <a:effectLst/>
                <a:latin typeface="Segoe UI Light" pitchFamily="34" charset="0"/>
                <a:ea typeface="+mn-ea"/>
                <a:cs typeface="+mn-cs"/>
              </a:rPr>
              <a:t>. For example, use compound key values to enable alternate keyed access paths to entities.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Use query projection.</a:t>
            </a:r>
            <a:r>
              <a:rPr lang="en-US" sz="882" b="0" i="0" kern="1200" dirty="0">
                <a:solidFill>
                  <a:schemeClr val="tx1"/>
                </a:solidFill>
                <a:effectLst/>
                <a:latin typeface="Segoe UI Light" pitchFamily="34" charset="0"/>
                <a:ea typeface="+mn-ea"/>
                <a:cs typeface="+mn-cs"/>
              </a:rPr>
              <a:t> You can reduce the amount of data that you transfer over the network by using queries that select just the fields you need.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275216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Do not create hot partitions.</a:t>
            </a:r>
            <a:r>
              <a:rPr lang="en-US" sz="882" b="0" i="0" kern="1200" dirty="0">
                <a:solidFill>
                  <a:schemeClr val="tx1"/>
                </a:solidFill>
                <a:effectLst/>
                <a:latin typeface="Segoe UI Light" pitchFamily="34" charset="0"/>
                <a:ea typeface="+mn-ea"/>
                <a:cs typeface="+mn-cs"/>
              </a:rPr>
              <a:t> Choose keys that enable you to spread your requests across multiple partitions at any point in time.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Avoid spikes in traffic.</a:t>
            </a:r>
            <a:r>
              <a:rPr lang="en-US" sz="882" b="0" i="0" kern="1200" dirty="0">
                <a:solidFill>
                  <a:schemeClr val="tx1"/>
                </a:solidFill>
                <a:effectLst/>
                <a:latin typeface="Segoe UI Light" pitchFamily="34" charset="0"/>
                <a:ea typeface="+mn-ea"/>
                <a:cs typeface="+mn-cs"/>
              </a:rPr>
              <a:t> Smooth the traffic over a reasonable period of time and avoid spikes in traffic.</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Don't necessarily create a separate table for each type of entity.</a:t>
            </a:r>
            <a:r>
              <a:rPr lang="en-US" sz="882" b="0" i="0" kern="1200" dirty="0">
                <a:solidFill>
                  <a:schemeClr val="tx1"/>
                </a:solidFill>
                <a:effectLst/>
                <a:latin typeface="Segoe UI Light" pitchFamily="34" charset="0"/>
                <a:ea typeface="+mn-ea"/>
                <a:cs typeface="+mn-cs"/>
              </a:rPr>
              <a:t> When you require atomic transactions across entity types, you can store these multiple entity types in the same partition in the same table.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Consider the maximum throughput that you must achieve.</a:t>
            </a:r>
            <a:r>
              <a:rPr lang="en-US" sz="882" b="0" i="0" kern="1200" dirty="0">
                <a:solidFill>
                  <a:schemeClr val="tx1"/>
                </a:solidFill>
                <a:effectLst/>
                <a:latin typeface="Segoe UI Light" pitchFamily="34" charset="0"/>
                <a:ea typeface="+mn-ea"/>
                <a:cs typeface="+mn-cs"/>
              </a:rPr>
              <a:t> You must be aware of the scalability targets for the Table service and ensure that your design will not cause you to exceed them.</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995042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design data for a NoSQL system, you must decide between a normalized and a de-normalized data structure. Update operations update the entire document, not specific fields or parts of the document. When updating the entire document, risks and benefits are associated with minimizing or maximizing the number of documents in your data structure through normalization/de-normalization.</a:t>
            </a:r>
          </a:p>
          <a:p>
            <a:endParaRPr lang="en-US" dirty="0"/>
          </a:p>
          <a:p>
            <a:r>
              <a:rPr lang="en-US" dirty="0"/>
              <a:t>De-normalized documents can be expensive to update. De-normalization has benefits for read operations, but you must weigh these benefits against the costs for write operations. De-normalization might require fanning out update operations.</a:t>
            </a:r>
          </a:p>
          <a:p>
            <a:endParaRPr lang="en-US" dirty="0"/>
          </a:p>
          <a:p>
            <a:r>
              <a:rPr lang="en-US" dirty="0"/>
              <a:t>Normalization might require chaining a series of requests to resolve relationships.</a:t>
            </a:r>
          </a:p>
          <a:p>
            <a:endParaRPr lang="en-US" dirty="0"/>
          </a:p>
          <a:p>
            <a:r>
              <a:rPr lang="en-US" dirty="0"/>
              <a:t>In this example, the normalized JavaScript Object Notation (JSON) objects are smaller and easier to update with strong write performance. Conversely, the normalized documents can potentially, but not always, require an expensive query to retrieve. The de-normalized document is more expensive to update because the indexer must index additional fields. However, the de-normalized document is a single document and can therefore be queried in a single, fixed-performance request.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161953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Authorizing with Shared Key.</a:t>
            </a:r>
          </a:p>
          <a:p>
            <a:pPr marL="171450" indent="-171450">
              <a:buFontTx/>
              <a:buChar char="-"/>
            </a:pPr>
            <a:r>
              <a:rPr lang="en-US" baseline="0" dirty="0"/>
              <a:t>Establishing a stored access policy.</a:t>
            </a:r>
          </a:p>
          <a:p>
            <a:pPr marL="171450" indent="-171450">
              <a:buFontTx/>
              <a:buChar char="-"/>
            </a:pPr>
            <a:r>
              <a:rPr lang="en-US" baseline="0" dirty="0"/>
              <a:t>CORS support for the Azure Storage services.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31098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Every request made against a storage service must be authorized, unless the request is for a blob or container resource that has been made available for public or signed access. One option for authorizing a request is by using Shared Key.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the Shared Key authorization scheme to make requests against the Table service by using the REST API. Shared Key authorization for the Table service in version 2009-09-19 and later uses the same signature string as in previous versions of the Table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39055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stored access policy provides an additional level of control over service-level Shared Access Signatures (SASs) on the server side. Establishing a stored access policy serves to group shared access signatures and to provide additional restrictions for signatures that are bound by the policy. You can use a stored access policy to change the start time, expiration time, or permissions for a signature, or to revoke it after it has been issued.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38185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Beginning with version 2013-08-15, Azure Storage services support Cross-Origin Resource Sharing (CORS) for the Blob, Table, and Queue services. The File service supports CORS beginning with version 2015-02-21.</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CORS is an HTTP feature that enables a web application running under one domain to access resources in another domain. Web browsers implement a security restriction known as same-origin policy that prevents a webpage from calling APIs in a different domain; CORS provides a secure way to allow one domain (the origin domain) to call APIs in another domain.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set CORS rules individually for each of the storage services, by calling Set Blob Service Properties, Set File Service Properties, Set Queue Service Properties, and Set Table Service Properties. Once you set the CORS rules for the service, then a properly authenticated request made against the service from a different domain will be evaluated to determine whether it is allowed according to the rules you have specified.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942182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Table services resources.</a:t>
            </a:r>
          </a:p>
          <a:p>
            <a:pPr marL="171450" indent="-171450">
              <a:buFontTx/>
              <a:buChar char="-"/>
            </a:pPr>
            <a:r>
              <a:rPr lang="en-US" baseline="0" dirty="0"/>
              <a:t>Query timeout and pagination.</a:t>
            </a:r>
          </a:p>
          <a:p>
            <a:pPr marL="171450" indent="-171450">
              <a:buFontTx/>
              <a:buChar char="-"/>
            </a:pPr>
            <a:r>
              <a:rPr lang="en-US" baseline="0" dirty="0"/>
              <a:t>Querying Tables and Entities.</a:t>
            </a:r>
          </a:p>
          <a:p>
            <a:pPr marL="171450" indent="-171450">
              <a:buFontTx/>
              <a:buChar char="-"/>
            </a:pPr>
            <a:r>
              <a:rPr lang="en-US" baseline="0" dirty="0"/>
              <a:t>Inserting and updating entities.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799286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example URL shows the structure of a URL for a Table service request.</a:t>
            </a:r>
          </a:p>
          <a:p>
            <a:endParaRPr lang="en-US" dirty="0"/>
          </a:p>
          <a:p>
            <a:r>
              <a:rPr lang="en-US" dirty="0"/>
              <a:t>The following example URLs show how a table and individual entities are requested using the structured described in the first example URL and the fictitious data in the table.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498149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URL shows the structure of the URL for any REST API request against the Table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25312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279022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971519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This slide explains a few things you can do with the OData syntax by using three examples.</a:t>
            </a:r>
          </a:p>
          <a:p>
            <a:endParaRPr lang="en-US" b="0" dirty="0"/>
          </a:p>
          <a:p>
            <a:r>
              <a:rPr lang="en-US" b="1" dirty="0"/>
              <a:t>Example 1: Retrieve entity</a:t>
            </a:r>
            <a:r>
              <a:rPr lang="en-US" b="0" dirty="0"/>
              <a:t>.</a:t>
            </a:r>
            <a:r>
              <a:rPr lang="en-US" b="1" dirty="0"/>
              <a:t> </a:t>
            </a:r>
            <a:r>
              <a:rPr lang="en-US" b="0" dirty="0"/>
              <a:t>The first example explains retrieving a specific entity from the table. Remember, you can’t retrieve an entity unless you have both the </a:t>
            </a:r>
            <a:r>
              <a:rPr lang="en-US" b="1" dirty="0"/>
              <a:t>rowKey</a:t>
            </a:r>
            <a:r>
              <a:rPr lang="en-US" b="0" dirty="0"/>
              <a:t> and </a:t>
            </a:r>
            <a:r>
              <a:rPr lang="en-US" b="1" dirty="0"/>
              <a:t>partitionKey</a:t>
            </a:r>
            <a:r>
              <a:rPr lang="en-US" b="0" dirty="0"/>
              <a:t> values. They are both part of the composite key.</a:t>
            </a:r>
          </a:p>
          <a:p>
            <a:endParaRPr lang="en-US" b="0" dirty="0"/>
          </a:p>
          <a:p>
            <a:r>
              <a:rPr lang="en-US" b="1" dirty="0"/>
              <a:t>Example 2: Filtering</a:t>
            </a:r>
            <a:r>
              <a:rPr lang="en-US" b="0" dirty="0"/>
              <a:t>. The second example explains filtering by using standard OData syntax. </a:t>
            </a:r>
          </a:p>
          <a:p>
            <a:endParaRPr lang="en-US" b="0" dirty="0"/>
          </a:p>
          <a:p>
            <a:r>
              <a:rPr lang="en-US" b="1" dirty="0"/>
              <a:t>Example 3: Projection</a:t>
            </a:r>
            <a:r>
              <a:rPr lang="en-US" b="0" dirty="0"/>
              <a:t>. The third example also uses standard OData syntax for projection.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055102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Table service supports the following two types of query operations: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Query</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Tables</a:t>
            </a:r>
            <a:r>
              <a:rPr lang="en-US" sz="882" b="0" i="0" kern="1200" dirty="0">
                <a:solidFill>
                  <a:schemeClr val="tx1"/>
                </a:solidFill>
                <a:effectLst/>
                <a:latin typeface="Segoe UI Light" pitchFamily="34" charset="0"/>
                <a:ea typeface="+mn-ea"/>
                <a:cs typeface="+mn-cs"/>
              </a:rPr>
              <a:t> operation returns the list of tables within the specified storage account. The list of tables may be filtered according to criteria specified on the request.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Query</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Entities</a:t>
            </a:r>
            <a:r>
              <a:rPr lang="en-US" sz="882" b="0" i="0" kern="1200" dirty="0">
                <a:solidFill>
                  <a:schemeClr val="tx1"/>
                </a:solidFill>
                <a:effectLst/>
                <a:latin typeface="Segoe UI Light" pitchFamily="34" charset="0"/>
                <a:ea typeface="+mn-ea"/>
                <a:cs typeface="+mn-cs"/>
              </a:rPr>
              <a:t> operation returns a set of entities from the specified table. Query results may be filtered according to criteria specified on the request.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query against the Table service may return a maximum of 1,000 items at one time and may execute for a maximum of five seconds. If the result set contains more than 1,000 items, if the query did not complete within five seconds, or if the query crosses the partition boundary, the response includes headers that provide the developer with continuation tokens to use to resume the query at the next item in the result set.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60582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Continuation token headers may be returned for a Query Tables operation or a Query Entities operation.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retrieve the continuation tokens and execute a subsequent query to return the next page of results, first inspect the response headers for continuation tokens. If there are no headers or the header values are null, there are no additional entities to return.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4679133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must use the same </a:t>
            </a:r>
            <a:r>
              <a:rPr lang="en-US" b="1" dirty="0"/>
              <a:t>CloudStorageAccount</a:t>
            </a:r>
            <a:r>
              <a:rPr lang="en-US" dirty="0"/>
              <a:t> class that you use for Azure Storage Blobs and Queues to access the Table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920784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a:t>
            </a:r>
            <a:r>
              <a:rPr lang="en-US" b="1" dirty="0" err="1"/>
              <a:t>CloudTable</a:t>
            </a:r>
            <a:r>
              <a:rPr lang="en-US" dirty="0"/>
              <a:t> class has a special helper method (</a:t>
            </a:r>
            <a:r>
              <a:rPr lang="en-US" dirty="0" err="1"/>
              <a:t>CreateIfNotExists</a:t>
            </a:r>
            <a:r>
              <a:rPr lang="en-US" dirty="0"/>
              <a:t>) that will check for the existence of a table with the name and properties that you specify. If the table doesn’t already exist, it will create the table on your behalf.</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6034139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insert or query an entity, the easiest way is to implement a </a:t>
            </a:r>
            <a:r>
              <a:rPr lang="en-US" b="1" dirty="0"/>
              <a:t>POCO</a:t>
            </a:r>
            <a:r>
              <a:rPr lang="en-US" dirty="0"/>
              <a:t> (class) that inherits from the </a:t>
            </a:r>
            <a:r>
              <a:rPr lang="en-US" b="1" dirty="0"/>
              <a:t>TableEntity</a:t>
            </a:r>
            <a:r>
              <a:rPr lang="en-US" dirty="0"/>
              <a:t> class.</a:t>
            </a:r>
          </a:p>
          <a:p>
            <a:endParaRPr lang="en-US" dirty="0"/>
          </a:p>
          <a:p>
            <a:r>
              <a:rPr lang="en-US" dirty="0"/>
              <a:t>This class contains properties for required fields such as </a:t>
            </a:r>
            <a:r>
              <a:rPr lang="en-US" b="1" dirty="0"/>
              <a:t>RowKey</a:t>
            </a:r>
            <a:r>
              <a:rPr lang="en-US" dirty="0"/>
              <a:t>, </a:t>
            </a:r>
            <a:r>
              <a:rPr lang="en-US" b="1" dirty="0"/>
              <a:t>PartitionKey</a:t>
            </a:r>
            <a:r>
              <a:rPr lang="en-US" dirty="0"/>
              <a:t> and </a:t>
            </a:r>
            <a:r>
              <a:rPr lang="en-US" b="1" dirty="0" err="1"/>
              <a:t>ETag</a:t>
            </a:r>
            <a:r>
              <a:rPr lang="en-US" dirty="0"/>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4064325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issue a new query by building a query using the </a:t>
            </a:r>
            <a:r>
              <a:rPr lang="en-US" b="1" dirty="0"/>
              <a:t>TableQuery.GenerateFilterCondition </a:t>
            </a:r>
            <a:r>
              <a:rPr lang="en-US" dirty="0"/>
              <a:t>static method.</a:t>
            </a:r>
          </a:p>
          <a:p>
            <a:endParaRPr lang="en-US" dirty="0"/>
          </a:p>
          <a:p>
            <a:r>
              <a:rPr lang="en-US" dirty="0"/>
              <a:t>The SDK will convert the filter conditions into the appropriate OData queries.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4151002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a:t>
            </a:r>
            <a:r>
              <a:rPr lang="en-US" dirty="0"/>
              <a:t>can build an insert request for a new entity using the </a:t>
            </a:r>
            <a:r>
              <a:rPr lang="en-US" b="1" dirty="0"/>
              <a:t>TableOperation.Insert</a:t>
            </a:r>
            <a:r>
              <a:rPr lang="en-US" dirty="0"/>
              <a:t> static method. This method expects an object that inherits from the </a:t>
            </a:r>
            <a:r>
              <a:rPr lang="en-US" b="1" dirty="0"/>
              <a:t>TableEntity</a:t>
            </a:r>
            <a:r>
              <a:rPr lang="en-US" dirty="0"/>
              <a:t> class.</a:t>
            </a:r>
          </a:p>
          <a:p>
            <a:endParaRPr lang="en-US" dirty="0"/>
          </a:p>
          <a:p>
            <a:r>
              <a:rPr lang="en-US" dirty="0"/>
              <a:t>Once you build the request, you can use the </a:t>
            </a:r>
            <a:r>
              <a:rPr lang="en-US" b="1" dirty="0"/>
              <a:t>CloudTableClient.Execute </a:t>
            </a:r>
            <a:r>
              <a:rPr lang="en-US" dirty="0"/>
              <a:t>method to issue the request to the Table service.</a:t>
            </a:r>
          </a:p>
          <a:p>
            <a:r>
              <a:rPr lang="en-US" dirty="0"/>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275990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Table storage in Azure.</a:t>
            </a:r>
          </a:p>
          <a:p>
            <a:pPr marL="171450" indent="-171450">
              <a:buFontTx/>
              <a:buChar char="-"/>
            </a:pPr>
            <a:r>
              <a:rPr lang="en-US" dirty="0"/>
              <a:t>Choosing Azure Storage or Azure Cosmos DB.</a:t>
            </a:r>
          </a:p>
          <a:p>
            <a:pPr marL="171450" indent="-171450">
              <a:buFontTx/>
              <a:buChar char="-"/>
            </a:pPr>
            <a:r>
              <a:rPr lang="en-US" dirty="0"/>
              <a:t>Guidelines for table design.</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dirty="0"/>
              <a:t>Read-efficient table design.</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dirty="0"/>
              <a:t>Write-efficient table design.</a:t>
            </a:r>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Use the Azure Storage SDK for .NET to create and validate tables in Azure Storage</a:t>
            </a:r>
          </a:p>
          <a:p>
            <a:pPr marL="171450" indent="-171450">
              <a:buFont typeface="Arial" panose="020B0604020202020204" pitchFamily="34" charset="0"/>
              <a:buChar char="•"/>
            </a:pPr>
            <a:r>
              <a:rPr lang="en-US" dirty="0"/>
              <a:t>Manage the table by creating, querying and deleting table entities using the Azure Storage SDK for .NET</a:t>
            </a:r>
          </a:p>
        </p:txBody>
      </p:sp>
      <p:sp>
        <p:nvSpPr>
          <p:cNvPr id="4" name="Slide Number Placeholder 3"/>
          <p:cNvSpPr>
            <a:spLocks noGrp="1"/>
          </p:cNvSpPr>
          <p:nvPr>
            <p:ph type="sldNum" sz="quarter" idx="5"/>
          </p:nvPr>
        </p:nvSpPr>
        <p:spPr/>
        <p:txBody>
          <a:bodyPr/>
          <a:lstStyle/>
          <a:p>
            <a:fld id="{C36DE848-917B-4977-8FFB-D5973E30E536}" type="slidenum">
              <a:rPr lang="en-US" smtClean="0"/>
              <a:t>33</a:t>
            </a:fld>
            <a:endParaRPr lang="en-US" dirty="0"/>
          </a:p>
        </p:txBody>
      </p:sp>
    </p:spTree>
    <p:extLst>
      <p:ext uri="{BB962C8B-B14F-4D97-AF65-F5344CB8AC3E}">
        <p14:creationId xmlns:p14="http://schemas.microsoft.com/office/powerpoint/2010/main" val="2709600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693935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613819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Table storage is a service that stores structured NoSQL data in the cloud, providing a key/attribute store with a schemaless design. Because Table storage is schemaless, it's easy to adapt your data as the needs of your application evolve. Access to Table storage data is fast and cost-effective for many types of applications and is typically lower in cost than traditional SQL for similar volumes of data.</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3656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Table storage contains the following components: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Accounts:</a:t>
            </a:r>
            <a:r>
              <a:rPr lang="en-US" sz="882" b="0" i="0" kern="1200" dirty="0">
                <a:solidFill>
                  <a:schemeClr val="tx1"/>
                </a:solidFill>
                <a:effectLst/>
                <a:latin typeface="Segoe UI Light" pitchFamily="34" charset="0"/>
                <a:ea typeface="+mn-ea"/>
                <a:cs typeface="+mn-cs"/>
              </a:rPr>
              <a:t> All access to Azure Storage is done through a storage account.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Table:</a:t>
            </a:r>
            <a:r>
              <a:rPr lang="en-US" sz="882" b="0" i="0" kern="1200" dirty="0">
                <a:solidFill>
                  <a:schemeClr val="tx1"/>
                </a:solidFill>
                <a:effectLst/>
                <a:latin typeface="Segoe UI Light" pitchFamily="34" charset="0"/>
                <a:ea typeface="+mn-ea"/>
                <a:cs typeface="+mn-cs"/>
              </a:rPr>
              <a:t> A table is a collection of entities. Tables don't enforce a schema on entities, which means that a single table can contain entities that have different sets of properties.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i="0" kern="1200" dirty="0">
                <a:solidFill>
                  <a:schemeClr val="tx1"/>
                </a:solidFill>
                <a:effectLst/>
                <a:latin typeface="Segoe UI Light" pitchFamily="34" charset="0"/>
                <a:ea typeface="+mn-ea"/>
                <a:cs typeface="+mn-cs"/>
              </a:rPr>
              <a:t>Entity:</a:t>
            </a:r>
            <a:r>
              <a:rPr lang="en-US" sz="882" b="0" i="0" kern="1200" dirty="0">
                <a:solidFill>
                  <a:schemeClr val="tx1"/>
                </a:solidFill>
                <a:effectLst/>
                <a:latin typeface="Segoe UI Light" pitchFamily="34" charset="0"/>
                <a:ea typeface="+mn-ea"/>
                <a:cs typeface="+mn-cs"/>
              </a:rPr>
              <a:t> An entity is a set of </a:t>
            </a:r>
            <a:r>
              <a:rPr lang="en-US" sz="882" b="0" i="0" kern="1200" dirty="0" err="1">
                <a:solidFill>
                  <a:schemeClr val="tx1"/>
                </a:solidFill>
                <a:effectLst/>
                <a:latin typeface="Segoe UI Light" pitchFamily="34" charset="0"/>
                <a:ea typeface="+mn-ea"/>
                <a:cs typeface="+mn-cs"/>
              </a:rPr>
              <a:t>propertie</a:t>
            </a:r>
            <a:r>
              <a:rPr lang="en-US" sz="882" dirty="0" err="1">
                <a:effectLst/>
                <a:latin typeface="Calibri" panose="020F0502020204030204" pitchFamily="34" charset="0"/>
                <a:ea typeface="Calibri" panose="020F0502020204030204" pitchFamily="34" charset="0"/>
                <a:cs typeface="Times New Roman" panose="02020603050405020304" pitchFamily="18" charset="0"/>
              </a:rPr>
              <a:t>The</a:t>
            </a:r>
            <a:r>
              <a:rPr lang="en-US" sz="882" dirty="0">
                <a:effectLst/>
                <a:latin typeface="Calibri" panose="020F0502020204030204" pitchFamily="34" charset="0"/>
                <a:ea typeface="Calibri" panose="020F0502020204030204" pitchFamily="34" charset="0"/>
                <a:cs typeface="Times New Roman" panose="02020603050405020304" pitchFamily="18" charset="0"/>
              </a:rPr>
              <a:t> diagram depicts the resource hierarchy for an Azure Table storage resource, including the parent account and child entities. It shows the relationship of the parent account—that is, the storage account store, the tables customers and orders, and the entities such as name and email. </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 similar to a database row. An entity in Azure Storage can be up to 1 megabyte (MB) in size. An entity in Azure Cosmos DB can be up to 2 MB in size.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Properties:</a:t>
            </a:r>
            <a:r>
              <a:rPr lang="en-US" sz="882" b="0" i="0" kern="1200" dirty="0">
                <a:solidFill>
                  <a:schemeClr val="tx1"/>
                </a:solidFill>
                <a:effectLst/>
                <a:latin typeface="Segoe UI Light" pitchFamily="34" charset="0"/>
                <a:ea typeface="+mn-ea"/>
                <a:cs typeface="+mn-cs"/>
              </a:rPr>
              <a:t> A property is a name-value pair. Each entity can include up to 252 properties to store data. Each entity also has three system properties that specify a partition key, a row key, and a timestamp. Entities with the same partition key can be queried more quickly, and inserted/updated in atomic operations. An entity's row key is its unique identifier within a partition.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54132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solidFill>
                  <a:srgbClr val="FF0000"/>
                </a:solidFill>
              </a:rPr>
              <a:t>Let's now understand the structure of Table storage. </a:t>
            </a:r>
            <a:r>
              <a:rPr lang="en-US" b="0" dirty="0">
                <a:solidFill>
                  <a:srgbClr val="FF0000"/>
                </a:solidFill>
                <a:highlight>
                  <a:srgbClr val="FFFF00"/>
                </a:highlight>
              </a:rPr>
              <a:t>The </a:t>
            </a:r>
            <a:r>
              <a:rPr lang="en-US" b="0" dirty="0">
                <a:solidFill>
                  <a:schemeClr val="accent1"/>
                </a:solidFill>
                <a:highlight>
                  <a:srgbClr val="FFFF00"/>
                </a:highlight>
              </a:rPr>
              <a:t>d</a:t>
            </a:r>
            <a:r>
              <a:rPr lang="en-US" b="0" dirty="0">
                <a:solidFill>
                  <a:schemeClr val="accent1"/>
                </a:solidFill>
              </a:rPr>
              <a:t>ata in Azure Table storage does not conform to a specific schema. It is very common to see data stored within the same table with different combinations of fields and values.</a:t>
            </a:r>
          </a:p>
          <a:p>
            <a:pPr algn="l"/>
            <a:endParaRPr lang="en-US" b="0" dirty="0">
              <a:solidFill>
                <a:schemeClr val="accent1"/>
              </a:solidFill>
            </a:endParaRPr>
          </a:p>
          <a:p>
            <a:pPr algn="l"/>
            <a:r>
              <a:rPr lang="en-US" b="0" dirty="0">
                <a:solidFill>
                  <a:schemeClr val="accent1"/>
                </a:solidFill>
              </a:rPr>
              <a:t>The data in Azure Table storage is also physically partitioned by using the partition key field. This means that data with the same partition key can be queried together in an efficient manner. Cross-partition queries, while sometimes unavoidable, do incur an additional performance cost when they are run.</a:t>
            </a:r>
          </a:p>
          <a:p>
            <a:pPr algn="l"/>
            <a:endParaRPr lang="en-US" b="0" dirty="0">
              <a:solidFill>
                <a:schemeClr val="accent1"/>
              </a:solidFill>
            </a:endParaRPr>
          </a:p>
          <a:p>
            <a:pPr algn="l"/>
            <a:r>
              <a:rPr lang="en-US" sz="882" kern="1200" dirty="0">
                <a:solidFill>
                  <a:schemeClr val="tx1"/>
                </a:solidFill>
                <a:latin typeface="Segoe UI Light" pitchFamily="34" charset="0"/>
                <a:ea typeface="+mn-ea"/>
                <a:cs typeface="+mn-cs"/>
              </a:rPr>
              <a:t>In the example shown, the table has a few records of students in elementary school, split across two partition key values.</a:t>
            </a:r>
            <a:r>
              <a:rPr lang="en-US" b="0" dirty="0">
                <a:solidFill>
                  <a:schemeClr val="accent1"/>
                </a:solidFill>
              </a:rPr>
              <a:t> These records have a different combination of fields. The records are illustrated as a table even though the underlying storage mechanism is not relational in nature.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65411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When you have key-value structured storage data, you can store it in Azure Table storage or Azure Cosmos DB. The next set of slides will discuss some of the variations between each service.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3249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Table storage and Azure Cosmos DB Table API share the same table data model and expose the same </a:t>
            </a:r>
            <a:r>
              <a:rPr lang="en-US" sz="882" b="1" i="0" kern="1200" dirty="0">
                <a:solidFill>
                  <a:schemeClr val="tx1"/>
                </a:solidFill>
                <a:effectLst/>
                <a:latin typeface="Segoe UI Light" pitchFamily="34" charset="0"/>
                <a:ea typeface="+mn-ea"/>
                <a:cs typeface="+mn-cs"/>
              </a:rPr>
              <a:t>create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delete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update</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query</a:t>
            </a:r>
            <a:r>
              <a:rPr lang="en-US" sz="882" b="0" i="0" kern="1200" dirty="0">
                <a:solidFill>
                  <a:schemeClr val="tx1"/>
                </a:solidFill>
                <a:effectLst/>
                <a:latin typeface="Segoe UI Light" pitchFamily="34" charset="0"/>
                <a:ea typeface="+mn-ea"/>
                <a:cs typeface="+mn-cs"/>
              </a:rPr>
              <a:t> operations through their SDKs.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35329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Table API and Azure Table storage share the same table data model and expose the same </a:t>
            </a:r>
            <a:r>
              <a:rPr lang="en-US" sz="882" b="1" i="0" kern="1200" dirty="0">
                <a:solidFill>
                  <a:schemeClr val="tx1"/>
                </a:solidFill>
                <a:effectLst/>
                <a:latin typeface="Segoe UI Light" pitchFamily="34" charset="0"/>
                <a:ea typeface="+mn-ea"/>
                <a:cs typeface="+mn-cs"/>
              </a:rPr>
              <a:t>create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delete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update</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query</a:t>
            </a:r>
            <a:r>
              <a:rPr lang="en-US" sz="882" b="0" i="0" kern="1200" dirty="0">
                <a:solidFill>
                  <a:schemeClr val="tx1"/>
                </a:solidFill>
                <a:effectLst/>
                <a:latin typeface="Segoe UI Light" pitchFamily="34" charset="0"/>
                <a:ea typeface="+mn-ea"/>
                <a:cs typeface="+mn-cs"/>
              </a:rPr>
              <a:t> operations through their SDKs.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0960736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87337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17288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126077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314191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92859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6832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10858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214662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889422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254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969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84905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75535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82755662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263"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cornfielddistrict.table.core.windows.net/students(appleorchardmiddle,%20237548902)"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account].table.core.windows.net/table"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AZ-203.3</a:t>
            </a:r>
            <a:br>
              <a:rPr lang="en-US" dirty="0"/>
            </a:br>
            <a:r>
              <a:rPr lang="en-US" dirty="0"/>
              <a:t>Module 01: Develop solutions that use Azure Table storage</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A08E-0426-492E-B087-90010E8ED711}"/>
              </a:ext>
            </a:extLst>
          </p:cNvPr>
          <p:cNvSpPr>
            <a:spLocks noGrp="1"/>
          </p:cNvSpPr>
          <p:nvPr>
            <p:ph type="title"/>
          </p:nvPr>
        </p:nvSpPr>
        <p:spPr/>
        <p:txBody>
          <a:bodyPr/>
          <a:lstStyle/>
          <a:p>
            <a:r>
              <a:rPr lang="en-US" dirty="0"/>
              <a:t>Read-efficient table design</a:t>
            </a:r>
          </a:p>
        </p:txBody>
      </p:sp>
      <p:sp>
        <p:nvSpPr>
          <p:cNvPr id="3" name="Text Placeholder 2">
            <a:extLst>
              <a:ext uri="{FF2B5EF4-FFF2-40B4-BE49-F238E27FC236}">
                <a16:creationId xmlns:a16="http://schemas.microsoft.com/office/drawing/2014/main" id="{3EA1E70F-1A0B-4D6A-A3F0-605836517EA3}"/>
              </a:ext>
            </a:extLst>
          </p:cNvPr>
          <p:cNvSpPr>
            <a:spLocks noGrp="1"/>
          </p:cNvSpPr>
          <p:nvPr>
            <p:ph type="body" sz="quarter" idx="10"/>
          </p:nvPr>
        </p:nvSpPr>
        <p:spPr>
          <a:xfrm>
            <a:off x="584200" y="1435497"/>
            <a:ext cx="11018520" cy="4345805"/>
          </a:xfrm>
        </p:spPr>
        <p:txBody>
          <a:bodyPr/>
          <a:lstStyle/>
          <a:p>
            <a:r>
              <a:rPr lang="en-US" dirty="0">
                <a:latin typeface="+mn-lt"/>
              </a:rPr>
              <a:t>Design for querying</a:t>
            </a:r>
          </a:p>
          <a:p>
            <a:pPr lvl="1"/>
            <a:r>
              <a:rPr lang="en-US" dirty="0"/>
              <a:t>Consider query priorities when designing partition and row keys</a:t>
            </a:r>
          </a:p>
          <a:p>
            <a:r>
              <a:rPr lang="en-US" dirty="0">
                <a:latin typeface="+mn-lt"/>
              </a:rPr>
              <a:t>Specify partition and row keys in queries</a:t>
            </a:r>
          </a:p>
          <a:p>
            <a:pPr lvl="1"/>
            <a:r>
              <a:rPr lang="en-US" dirty="0"/>
              <a:t>Avoid table scans in your queries</a:t>
            </a:r>
          </a:p>
          <a:p>
            <a:pPr lvl="1"/>
            <a:r>
              <a:rPr lang="en-US" dirty="0"/>
              <a:t>Avoid cross-partition queries</a:t>
            </a:r>
          </a:p>
          <a:p>
            <a:r>
              <a:rPr lang="en-US" dirty="0">
                <a:latin typeface="+mn-lt"/>
              </a:rPr>
              <a:t>Denormalize data</a:t>
            </a:r>
          </a:p>
          <a:p>
            <a:pPr lvl="1"/>
            <a:r>
              <a:rPr lang="en-US" dirty="0"/>
              <a:t>Storage can be cost optimized, making multiple copies of data ideal sometimes</a:t>
            </a:r>
          </a:p>
          <a:p>
            <a:r>
              <a:rPr lang="en-US" dirty="0">
                <a:latin typeface="+mn-lt"/>
              </a:rPr>
              <a:t>Use compound keys</a:t>
            </a:r>
          </a:p>
          <a:p>
            <a:r>
              <a:rPr lang="en-US" dirty="0">
                <a:latin typeface="+mn-lt"/>
              </a:rPr>
              <a:t>Use query projection</a:t>
            </a:r>
          </a:p>
          <a:p>
            <a:pPr lvl="1"/>
            <a:r>
              <a:rPr lang="en-US" dirty="0"/>
              <a:t>Reduce the transferred amount of data</a:t>
            </a:r>
          </a:p>
        </p:txBody>
      </p:sp>
    </p:spTree>
    <p:extLst>
      <p:ext uri="{BB962C8B-B14F-4D97-AF65-F5344CB8AC3E}">
        <p14:creationId xmlns:p14="http://schemas.microsoft.com/office/powerpoint/2010/main" val="10757764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A08E-0426-492E-B087-90010E8ED711}"/>
              </a:ext>
            </a:extLst>
          </p:cNvPr>
          <p:cNvSpPr>
            <a:spLocks noGrp="1"/>
          </p:cNvSpPr>
          <p:nvPr>
            <p:ph type="title"/>
          </p:nvPr>
        </p:nvSpPr>
        <p:spPr/>
        <p:txBody>
          <a:bodyPr/>
          <a:lstStyle/>
          <a:p>
            <a:r>
              <a:rPr lang="en-US" dirty="0"/>
              <a:t>Write-efficient table design</a:t>
            </a:r>
          </a:p>
        </p:txBody>
      </p:sp>
      <p:sp>
        <p:nvSpPr>
          <p:cNvPr id="3" name="Text Placeholder 2">
            <a:extLst>
              <a:ext uri="{FF2B5EF4-FFF2-40B4-BE49-F238E27FC236}">
                <a16:creationId xmlns:a16="http://schemas.microsoft.com/office/drawing/2014/main" id="{3EA1E70F-1A0B-4D6A-A3F0-605836517EA3}"/>
              </a:ext>
            </a:extLst>
          </p:cNvPr>
          <p:cNvSpPr>
            <a:spLocks noGrp="1"/>
          </p:cNvSpPr>
          <p:nvPr>
            <p:ph type="body" sz="quarter" idx="10"/>
          </p:nvPr>
        </p:nvSpPr>
        <p:spPr>
          <a:xfrm>
            <a:off x="584200" y="1435497"/>
            <a:ext cx="11018520" cy="3459409"/>
          </a:xfrm>
        </p:spPr>
        <p:txBody>
          <a:bodyPr/>
          <a:lstStyle/>
          <a:p>
            <a:r>
              <a:rPr lang="en-US" dirty="0">
                <a:latin typeface="+mn-lt"/>
              </a:rPr>
              <a:t>Avoid hot partitions</a:t>
            </a:r>
          </a:p>
          <a:p>
            <a:pPr lvl="1"/>
            <a:r>
              <a:rPr lang="en-US" dirty="0"/>
              <a:t>Keys should spread requests across partitions</a:t>
            </a:r>
          </a:p>
          <a:p>
            <a:r>
              <a:rPr lang="en-US" dirty="0">
                <a:latin typeface="+mn-lt"/>
              </a:rPr>
              <a:t>Avoid traffic spikes</a:t>
            </a:r>
          </a:p>
          <a:p>
            <a:pPr lvl="1"/>
            <a:r>
              <a:rPr lang="en-US" dirty="0"/>
              <a:t>Smooth traffic over time</a:t>
            </a:r>
          </a:p>
          <a:p>
            <a:r>
              <a:rPr lang="en-US" dirty="0">
                <a:latin typeface="+mn-lt"/>
              </a:rPr>
              <a:t>Don’t create a separate table per entity</a:t>
            </a:r>
          </a:p>
          <a:p>
            <a:pPr lvl="1"/>
            <a:r>
              <a:rPr lang="en-US" dirty="0"/>
              <a:t>Atomic transactions across entity types are more efficient in a single table</a:t>
            </a:r>
          </a:p>
          <a:p>
            <a:r>
              <a:rPr lang="en-US" dirty="0">
                <a:latin typeface="+mn-lt"/>
              </a:rPr>
              <a:t>Consider maximum throughput</a:t>
            </a:r>
          </a:p>
          <a:p>
            <a:pPr lvl="1"/>
            <a:r>
              <a:rPr lang="en-US" dirty="0"/>
              <a:t>Be aware of scalability targets for Azure Storage</a:t>
            </a:r>
          </a:p>
        </p:txBody>
      </p:sp>
    </p:spTree>
    <p:extLst>
      <p:ext uri="{BB962C8B-B14F-4D97-AF65-F5344CB8AC3E}">
        <p14:creationId xmlns:p14="http://schemas.microsoft.com/office/powerpoint/2010/main" val="42465871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D97B-7364-4098-B66C-D073CC84A3D4}"/>
              </a:ext>
            </a:extLst>
          </p:cNvPr>
          <p:cNvSpPr>
            <a:spLocks noGrp="1"/>
          </p:cNvSpPr>
          <p:nvPr>
            <p:ph type="title"/>
          </p:nvPr>
        </p:nvSpPr>
        <p:spPr>
          <a:xfrm>
            <a:off x="588263" y="457200"/>
            <a:ext cx="11018520" cy="553998"/>
          </a:xfrm>
        </p:spPr>
        <p:txBody>
          <a:bodyPr/>
          <a:lstStyle/>
          <a:p>
            <a:r>
              <a:rPr lang="en-US" dirty="0"/>
              <a:t>Normalization vs. de-normalization</a:t>
            </a:r>
          </a:p>
        </p:txBody>
      </p:sp>
      <p:sp>
        <p:nvSpPr>
          <p:cNvPr id="3" name="Text Placeholder 2">
            <a:extLst>
              <a:ext uri="{FF2B5EF4-FFF2-40B4-BE49-F238E27FC236}">
                <a16:creationId xmlns:a16="http://schemas.microsoft.com/office/drawing/2014/main" id="{AB2DF016-95EE-4F64-8F59-C726C4A10AB1}"/>
              </a:ext>
            </a:extLst>
          </p:cNvPr>
          <p:cNvSpPr txBox="1">
            <a:spLocks/>
          </p:cNvSpPr>
          <p:nvPr/>
        </p:nvSpPr>
        <p:spPr>
          <a:xfrm>
            <a:off x="6413500" y="1320003"/>
            <a:ext cx="5344159" cy="369332"/>
          </a:xfrm>
          <a:prstGeom prst="rect">
            <a:avLst/>
          </a:prstGeom>
        </p:spPr>
        <p:txBody>
          <a:bodyPr>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buNone/>
            </a:pPr>
            <a:r>
              <a:rPr lang="en-US" sz="1800" b="1" dirty="0">
                <a:solidFill>
                  <a:schemeClr val="dk1"/>
                </a:solidFill>
                <a:latin typeface="+mn-lt"/>
                <a:cs typeface="+mn-cs"/>
              </a:rPr>
              <a:t>De-normalized: Optimized for reads over writes</a:t>
            </a:r>
          </a:p>
        </p:txBody>
      </p:sp>
      <p:sp>
        <p:nvSpPr>
          <p:cNvPr id="5" name="Text Placeholder 2">
            <a:extLst>
              <a:ext uri="{FF2B5EF4-FFF2-40B4-BE49-F238E27FC236}">
                <a16:creationId xmlns:a16="http://schemas.microsoft.com/office/drawing/2014/main" id="{28522196-468E-4409-B2A0-9A5DAE39F344}"/>
              </a:ext>
            </a:extLst>
          </p:cNvPr>
          <p:cNvSpPr txBox="1">
            <a:spLocks/>
          </p:cNvSpPr>
          <p:nvPr/>
        </p:nvSpPr>
        <p:spPr>
          <a:xfrm>
            <a:off x="535940" y="1320003"/>
            <a:ext cx="5435600" cy="369332"/>
          </a:xfrm>
          <a:prstGeom prst="rect">
            <a:avLst/>
          </a:prstGeom>
          <a:noFill/>
        </p:spPr>
        <p:txBody>
          <a:bodyPr vert="horz" wrap="square" lIns="91440" tIns="45720" rIns="91440" bIns="45720" rtlCol="0">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800" dirty="0">
                <a:solidFill>
                  <a:schemeClr val="dk1"/>
                </a:solidFill>
                <a:latin typeface="+mn-lt"/>
                <a:ea typeface="+mn-ea"/>
                <a:cs typeface="+mn-cs"/>
              </a:rPr>
              <a:t>Normalized: Optimized for writes over reads</a:t>
            </a:r>
          </a:p>
        </p:txBody>
      </p:sp>
      <p:sp>
        <p:nvSpPr>
          <p:cNvPr id="4" name="TextBox 3">
            <a:extLst>
              <a:ext uri="{FF2B5EF4-FFF2-40B4-BE49-F238E27FC236}">
                <a16:creationId xmlns:a16="http://schemas.microsoft.com/office/drawing/2014/main" id="{CD520F84-E7D9-450F-8565-C04E0BCF8DC9}"/>
              </a:ext>
            </a:extLst>
          </p:cNvPr>
          <p:cNvSpPr txBox="1"/>
          <p:nvPr/>
        </p:nvSpPr>
        <p:spPr>
          <a:xfrm>
            <a:off x="6268991" y="1752835"/>
            <a:ext cx="5359130" cy="4516203"/>
          </a:xfrm>
          <a:prstGeom prst="rect">
            <a:avLst/>
          </a:prstGeom>
          <a:solidFill>
            <a:schemeClr val="bg1">
              <a:lumMod val="95000"/>
            </a:schemeClr>
          </a:solidFill>
          <a:ln>
            <a:noFill/>
          </a:ln>
        </p:spPr>
        <p:txBody>
          <a:bodyPr wrap="square" lIns="182880" tIns="146304" rIns="182880" bIns="146304" rtlCol="0">
            <a:noAutofit/>
          </a:bodyPr>
          <a:lstStyle/>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"id": "08259",</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  "ticketPrice": 255.00,</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  "flightCode": "3754",</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  "origin": {</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    "airport": "SEA", "gate": "A13"</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  },</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  "destination": {</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    "airport": "JFK", "gate": "D4"</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  },</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  "pilot": [{</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    "name": "Hailey Nelson"</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  }]	</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a:t>
            </a:r>
          </a:p>
        </p:txBody>
      </p:sp>
      <p:sp>
        <p:nvSpPr>
          <p:cNvPr id="6" name="TextBox 5">
            <a:extLst>
              <a:ext uri="{FF2B5EF4-FFF2-40B4-BE49-F238E27FC236}">
                <a16:creationId xmlns:a16="http://schemas.microsoft.com/office/drawing/2014/main" id="{FF053121-4E7E-453A-92AF-CB84779B6B16}"/>
              </a:ext>
            </a:extLst>
          </p:cNvPr>
          <p:cNvSpPr txBox="1"/>
          <p:nvPr/>
        </p:nvSpPr>
        <p:spPr>
          <a:xfrm>
            <a:off x="587298" y="1752835"/>
            <a:ext cx="5359130" cy="4516203"/>
          </a:xfrm>
          <a:prstGeom prst="rect">
            <a:avLst/>
          </a:prstGeom>
          <a:solidFill>
            <a:schemeClr val="bg1">
              <a:lumMod val="95000"/>
            </a:schemeClr>
          </a:solidFill>
          <a:ln>
            <a:noFill/>
          </a:ln>
        </p:spPr>
        <p:txBody>
          <a:bodyPr wrap="square" lIns="182880" tIns="146304" rIns="182880" bIns="146304" rtlCol="0">
            <a:noAutofit/>
          </a:bodyPr>
          <a:lstStyle/>
          <a:p>
            <a:pPr>
              <a:lnSpc>
                <a:spcPct val="90000"/>
              </a:lnSpc>
              <a:spcAft>
                <a:spcPts val="300"/>
              </a:spcAft>
            </a:pPr>
            <a:r>
              <a:rPr lang="en-US" sz="1650" dirty="0">
                <a:latin typeface="Consolas" panose="020B0609020204030204" pitchFamily="49" charset="0"/>
              </a:rPr>
              <a:t>{</a:t>
            </a:r>
          </a:p>
          <a:p>
            <a:pPr>
              <a:lnSpc>
                <a:spcPct val="90000"/>
              </a:lnSpc>
              <a:spcAft>
                <a:spcPts val="300"/>
              </a:spcAft>
            </a:pPr>
            <a:r>
              <a:rPr lang="en-US" sz="1650" dirty="0">
                <a:latin typeface="Consolas" panose="020B0609020204030204" pitchFamily="49" charset="0"/>
              </a:rPr>
              <a:t>  "id": "08259", </a:t>
            </a:r>
          </a:p>
          <a:p>
            <a:pPr>
              <a:lnSpc>
                <a:spcPct val="90000"/>
              </a:lnSpc>
              <a:spcAft>
                <a:spcPts val="300"/>
              </a:spcAft>
            </a:pPr>
            <a:r>
              <a:rPr lang="en-US" sz="1650" dirty="0">
                <a:latin typeface="Consolas" panose="020B0609020204030204" pitchFamily="49" charset="0"/>
              </a:rPr>
              <a:t>  "pilot": [{ "name": "Hailey Nelson" }]</a:t>
            </a:r>
          </a:p>
          <a:p>
            <a:pPr>
              <a:lnSpc>
                <a:spcPct val="90000"/>
              </a:lnSpc>
              <a:spcAft>
                <a:spcPts val="300"/>
              </a:spcAft>
            </a:pPr>
            <a:r>
              <a:rPr lang="en-US" sz="1650" dirty="0">
                <a:latin typeface="Consolas" panose="020B0609020204030204" pitchFamily="49" charset="0"/>
              </a:rPr>
              <a:t>},</a:t>
            </a:r>
          </a:p>
          <a:p>
            <a:pPr>
              <a:lnSpc>
                <a:spcPct val="90000"/>
              </a:lnSpc>
              <a:spcAft>
                <a:spcPts val="300"/>
              </a:spcAft>
            </a:pPr>
            <a:r>
              <a:rPr lang="en-US" sz="1650" dirty="0">
                <a:latin typeface="Consolas" panose="020B0609020204030204" pitchFamily="49" charset="0"/>
              </a:rPr>
              <a:t>{</a:t>
            </a:r>
          </a:p>
          <a:p>
            <a:pPr>
              <a:lnSpc>
                <a:spcPct val="90000"/>
              </a:lnSpc>
              <a:spcAft>
                <a:spcPts val="300"/>
              </a:spcAft>
            </a:pPr>
            <a:r>
              <a:rPr lang="en-US" sz="1650" dirty="0">
                <a:latin typeface="Consolas" panose="020B0609020204030204" pitchFamily="49" charset="0"/>
              </a:rPr>
              <a:t>  "id": "08259", </a:t>
            </a:r>
          </a:p>
          <a:p>
            <a:pPr>
              <a:lnSpc>
                <a:spcPct val="90000"/>
              </a:lnSpc>
              <a:spcAft>
                <a:spcPts val="300"/>
              </a:spcAft>
            </a:pPr>
            <a:r>
              <a:rPr lang="en-US" sz="1650" dirty="0">
                <a:latin typeface="Consolas" panose="020B0609020204030204" pitchFamily="49" charset="0"/>
              </a:rPr>
              <a:t>  "ticketPrice": 255.00, "flightCode": "3754"</a:t>
            </a:r>
          </a:p>
          <a:p>
            <a:pPr>
              <a:lnSpc>
                <a:spcPct val="90000"/>
              </a:lnSpc>
              <a:spcAft>
                <a:spcPts val="300"/>
              </a:spcAft>
            </a:pPr>
            <a:r>
              <a:rPr lang="en-US" sz="1650" dirty="0">
                <a:latin typeface="Consolas" panose="020B0609020204030204" pitchFamily="49" charset="0"/>
              </a:rPr>
              <a:t>},</a:t>
            </a:r>
          </a:p>
          <a:p>
            <a:pPr>
              <a:lnSpc>
                <a:spcPct val="90000"/>
              </a:lnSpc>
              <a:spcAft>
                <a:spcPts val="300"/>
              </a:spcAft>
            </a:pPr>
            <a:r>
              <a:rPr lang="en-US" sz="1650" dirty="0">
                <a:latin typeface="Consolas" panose="020B0609020204030204" pitchFamily="49" charset="0"/>
              </a:rPr>
              <a:t>{</a:t>
            </a:r>
          </a:p>
          <a:p>
            <a:pPr>
              <a:lnSpc>
                <a:spcPct val="90000"/>
              </a:lnSpc>
              <a:spcAft>
                <a:spcPts val="300"/>
              </a:spcAft>
            </a:pPr>
            <a:r>
              <a:rPr lang="en-US" sz="1650" dirty="0">
                <a:latin typeface="Consolas" panose="020B0609020204030204" pitchFamily="49" charset="0"/>
              </a:rPr>
              <a:t>  "id": "08259",</a:t>
            </a:r>
          </a:p>
          <a:p>
            <a:pPr>
              <a:lnSpc>
                <a:spcPct val="90000"/>
              </a:lnSpc>
              <a:spcAft>
                <a:spcPts val="300"/>
              </a:spcAft>
            </a:pPr>
            <a:r>
              <a:rPr lang="en-US" sz="1650" dirty="0">
                <a:latin typeface="Consolas" panose="020B0609020204030204" pitchFamily="49" charset="0"/>
              </a:rPr>
              <a:t>  "origin": { "airport": "SEA", "gate": "A13" },</a:t>
            </a:r>
          </a:p>
          <a:p>
            <a:pPr>
              <a:lnSpc>
                <a:spcPct val="90000"/>
              </a:lnSpc>
              <a:spcAft>
                <a:spcPts val="300"/>
              </a:spcAft>
            </a:pPr>
            <a:r>
              <a:rPr lang="en-US" sz="1650" dirty="0">
                <a:latin typeface="Consolas" panose="020B0609020204030204" pitchFamily="49" charset="0"/>
              </a:rPr>
              <a:t>  "destination": { "airport": "JFK", "gate": "D4" }	</a:t>
            </a:r>
          </a:p>
          <a:p>
            <a:pPr>
              <a:lnSpc>
                <a:spcPct val="90000"/>
              </a:lnSpc>
              <a:spcAft>
                <a:spcPts val="300"/>
              </a:spcAft>
            </a:pPr>
            <a:r>
              <a:rPr lang="en-US" sz="1650" dirty="0">
                <a:latin typeface="Consolas" panose="020B0609020204030204" pitchFamily="49" charset="0"/>
              </a:rPr>
              <a:t>}</a:t>
            </a:r>
          </a:p>
        </p:txBody>
      </p:sp>
    </p:spTree>
    <p:extLst>
      <p:ext uri="{BB962C8B-B14F-4D97-AF65-F5344CB8AC3E}">
        <p14:creationId xmlns:p14="http://schemas.microsoft.com/office/powerpoint/2010/main" val="8348053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Authorization in Azure Storage</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F1A4-113D-4C80-BE32-D3113A51F610}"/>
              </a:ext>
            </a:extLst>
          </p:cNvPr>
          <p:cNvSpPr>
            <a:spLocks noGrp="1"/>
          </p:cNvSpPr>
          <p:nvPr>
            <p:ph type="title"/>
          </p:nvPr>
        </p:nvSpPr>
        <p:spPr/>
        <p:txBody>
          <a:bodyPr/>
          <a:lstStyle/>
          <a:p>
            <a:r>
              <a:rPr lang="en-US" dirty="0"/>
              <a:t>Container permissions</a:t>
            </a:r>
          </a:p>
        </p:txBody>
      </p:sp>
      <p:sp>
        <p:nvSpPr>
          <p:cNvPr id="3" name="Text Placeholder 2">
            <a:extLst>
              <a:ext uri="{FF2B5EF4-FFF2-40B4-BE49-F238E27FC236}">
                <a16:creationId xmlns:a16="http://schemas.microsoft.com/office/drawing/2014/main" id="{BE0CFA32-96A0-42FE-A6A8-BAECFCF10F6D}"/>
              </a:ext>
            </a:extLst>
          </p:cNvPr>
          <p:cNvSpPr>
            <a:spLocks noGrp="1"/>
          </p:cNvSpPr>
          <p:nvPr>
            <p:ph type="body" sz="quarter" idx="10"/>
          </p:nvPr>
        </p:nvSpPr>
        <p:spPr>
          <a:xfrm>
            <a:off x="584200" y="1435497"/>
            <a:ext cx="11018520" cy="3533275"/>
          </a:xfrm>
        </p:spPr>
        <p:txBody>
          <a:bodyPr/>
          <a:lstStyle/>
          <a:p>
            <a:r>
              <a:rPr lang="en-US" dirty="0"/>
              <a:t>There are three levels of container access that are available:</a:t>
            </a:r>
          </a:p>
          <a:p>
            <a:pPr lvl="1"/>
            <a:r>
              <a:rPr lang="en-US" b="1" dirty="0">
                <a:latin typeface="+mj-lt"/>
              </a:rPr>
              <a:t>Full public read access:</a:t>
            </a:r>
          </a:p>
          <a:p>
            <a:pPr lvl="2"/>
            <a:r>
              <a:rPr lang="en-US" dirty="0"/>
              <a:t>Enumerate container blobs</a:t>
            </a:r>
          </a:p>
          <a:p>
            <a:pPr lvl="2"/>
            <a:r>
              <a:rPr lang="en-US" dirty="0"/>
              <a:t>Read individual blobs</a:t>
            </a:r>
          </a:p>
          <a:p>
            <a:pPr lvl="2"/>
            <a:r>
              <a:rPr lang="en-US" dirty="0"/>
              <a:t>Cannot enumerate containers</a:t>
            </a:r>
          </a:p>
          <a:p>
            <a:pPr lvl="1"/>
            <a:r>
              <a:rPr lang="en-US" b="1" dirty="0">
                <a:latin typeface="+mj-lt"/>
              </a:rPr>
              <a:t>Public read access for blobs only:</a:t>
            </a:r>
          </a:p>
          <a:p>
            <a:pPr lvl="2"/>
            <a:r>
              <a:rPr lang="en-US" dirty="0"/>
              <a:t>Read individual blobs</a:t>
            </a:r>
          </a:p>
          <a:p>
            <a:pPr lvl="1"/>
            <a:r>
              <a:rPr lang="en-US" b="1" dirty="0">
                <a:latin typeface="+mj-lt"/>
              </a:rPr>
              <a:t>No public read access:</a:t>
            </a:r>
          </a:p>
          <a:p>
            <a:pPr lvl="2"/>
            <a:r>
              <a:rPr lang="en-US" dirty="0"/>
              <a:t>No access to blobs, containers, or enumerating contents</a:t>
            </a:r>
          </a:p>
          <a:p>
            <a:endParaRPr lang="en-US" dirty="0"/>
          </a:p>
        </p:txBody>
      </p:sp>
    </p:spTree>
    <p:extLst>
      <p:ext uri="{BB962C8B-B14F-4D97-AF65-F5344CB8AC3E}">
        <p14:creationId xmlns:p14="http://schemas.microsoft.com/office/powerpoint/2010/main" val="255165011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6C9B-2651-4F53-B102-7999EFFEA754}"/>
              </a:ext>
            </a:extLst>
          </p:cNvPr>
          <p:cNvSpPr>
            <a:spLocks noGrp="1"/>
          </p:cNvSpPr>
          <p:nvPr>
            <p:ph type="title"/>
          </p:nvPr>
        </p:nvSpPr>
        <p:spPr/>
        <p:txBody>
          <a:bodyPr/>
          <a:lstStyle/>
          <a:p>
            <a:r>
              <a:rPr lang="en-US" dirty="0"/>
              <a:t>Authorization</a:t>
            </a:r>
          </a:p>
        </p:txBody>
      </p:sp>
      <p:sp>
        <p:nvSpPr>
          <p:cNvPr id="3" name="Text Placeholder 2">
            <a:extLst>
              <a:ext uri="{FF2B5EF4-FFF2-40B4-BE49-F238E27FC236}">
                <a16:creationId xmlns:a16="http://schemas.microsoft.com/office/drawing/2014/main" id="{92BAB67A-F911-42DB-88C0-98598A22A5C9}"/>
              </a:ext>
            </a:extLst>
          </p:cNvPr>
          <p:cNvSpPr>
            <a:spLocks noGrp="1"/>
          </p:cNvSpPr>
          <p:nvPr>
            <p:ph type="body" sz="quarter" idx="10"/>
          </p:nvPr>
        </p:nvSpPr>
        <p:spPr>
          <a:xfrm>
            <a:off x="584200" y="1435497"/>
            <a:ext cx="6553200" cy="3090077"/>
          </a:xfrm>
        </p:spPr>
        <p:txBody>
          <a:bodyPr/>
          <a:lstStyle/>
          <a:p>
            <a:r>
              <a:rPr lang="en-US" dirty="0">
                <a:latin typeface="+mn-lt"/>
              </a:rPr>
              <a:t>Every request must be authorized</a:t>
            </a:r>
          </a:p>
          <a:p>
            <a:pPr lvl="1"/>
            <a:r>
              <a:rPr lang="en-US" dirty="0"/>
              <a:t>Exception - blob or container resources that have been made publicly available (opt-in)</a:t>
            </a:r>
          </a:p>
          <a:p>
            <a:r>
              <a:rPr lang="en-US" dirty="0">
                <a:latin typeface="+mn-lt"/>
              </a:rPr>
              <a:t>REST API requests can use Shared Key authorization scheme</a:t>
            </a:r>
          </a:p>
          <a:p>
            <a:pPr lvl="1"/>
            <a:r>
              <a:rPr lang="en-US" dirty="0"/>
              <a:t>Requires two headers</a:t>
            </a:r>
          </a:p>
          <a:p>
            <a:pPr lvl="2"/>
            <a:r>
              <a:rPr lang="en-US" sz="1800" dirty="0"/>
              <a:t>Date (or x-ms-date)</a:t>
            </a:r>
          </a:p>
          <a:p>
            <a:pPr lvl="2"/>
            <a:r>
              <a:rPr lang="en-US" sz="1800" dirty="0"/>
              <a:t>Authorization</a:t>
            </a:r>
          </a:p>
        </p:txBody>
      </p:sp>
      <p:pic>
        <p:nvPicPr>
          <p:cNvPr id="6" name="Picture 5">
            <a:extLst>
              <a:ext uri="{FF2B5EF4-FFF2-40B4-BE49-F238E27FC236}">
                <a16:creationId xmlns:a16="http://schemas.microsoft.com/office/drawing/2014/main" id="{AA4B699F-ACAF-47E7-9EE2-D43C344C38D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9523" y="1451185"/>
            <a:ext cx="1564277" cy="2917979"/>
          </a:xfrm>
          <a:prstGeom prst="rect">
            <a:avLst/>
          </a:prstGeom>
        </p:spPr>
      </p:pic>
    </p:spTree>
    <p:extLst>
      <p:ext uri="{BB962C8B-B14F-4D97-AF65-F5344CB8AC3E}">
        <p14:creationId xmlns:p14="http://schemas.microsoft.com/office/powerpoint/2010/main" val="263842239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C9C6-CC28-48DF-8BCC-FC52AD6E7497}"/>
              </a:ext>
            </a:extLst>
          </p:cNvPr>
          <p:cNvSpPr>
            <a:spLocks noGrp="1"/>
          </p:cNvSpPr>
          <p:nvPr>
            <p:ph type="title"/>
          </p:nvPr>
        </p:nvSpPr>
        <p:spPr/>
        <p:txBody>
          <a:bodyPr/>
          <a:lstStyle/>
          <a:p>
            <a:r>
              <a:rPr lang="en-US" dirty="0"/>
              <a:t>Shared Access Signatures</a:t>
            </a:r>
          </a:p>
        </p:txBody>
      </p:sp>
      <p:sp>
        <p:nvSpPr>
          <p:cNvPr id="3" name="Text Placeholder 2">
            <a:extLst>
              <a:ext uri="{FF2B5EF4-FFF2-40B4-BE49-F238E27FC236}">
                <a16:creationId xmlns:a16="http://schemas.microsoft.com/office/drawing/2014/main" id="{49EFCC00-FC99-41F9-B7A8-7AEF36F45C31}"/>
              </a:ext>
            </a:extLst>
          </p:cNvPr>
          <p:cNvSpPr>
            <a:spLocks noGrp="1"/>
          </p:cNvSpPr>
          <p:nvPr>
            <p:ph type="body" sz="quarter" idx="10"/>
          </p:nvPr>
        </p:nvSpPr>
        <p:spPr>
          <a:xfrm>
            <a:off x="584200" y="1435497"/>
            <a:ext cx="11018520" cy="4185761"/>
          </a:xfrm>
        </p:spPr>
        <p:txBody>
          <a:bodyPr/>
          <a:lstStyle/>
          <a:p>
            <a:r>
              <a:rPr lang="en-US" dirty="0"/>
              <a:t>A Shared Access Signature (SAS Token) is a URI that grants access to a protected container, blob, queue, or table for a specific time interval</a:t>
            </a:r>
          </a:p>
          <a:p>
            <a:pPr lvl="1"/>
            <a:r>
              <a:rPr lang="en-US" sz="2400" dirty="0"/>
              <a:t>Allows client application to access a resource without using the storage account key</a:t>
            </a:r>
          </a:p>
          <a:p>
            <a:pPr lvl="1"/>
            <a:r>
              <a:rPr lang="en-US" sz="2400" dirty="0"/>
              <a:t>Should only be used with secure (HTTPS) requests</a:t>
            </a:r>
          </a:p>
          <a:p>
            <a:pPr lvl="1"/>
            <a:r>
              <a:rPr lang="en-US" sz="2400" dirty="0"/>
              <a:t>Can be generated with the following components:</a:t>
            </a:r>
          </a:p>
          <a:p>
            <a:pPr lvl="2"/>
            <a:r>
              <a:rPr lang="en-US" sz="2000" dirty="0"/>
              <a:t>Start Time</a:t>
            </a:r>
          </a:p>
          <a:p>
            <a:pPr lvl="2"/>
            <a:r>
              <a:rPr lang="en-US" sz="2000" dirty="0"/>
              <a:t>Expiry Time</a:t>
            </a:r>
          </a:p>
          <a:p>
            <a:pPr lvl="2"/>
            <a:r>
              <a:rPr lang="en-US" sz="2000" dirty="0"/>
              <a:t>Permission Levels (Read, Write, Delete, List, None)</a:t>
            </a:r>
          </a:p>
          <a:p>
            <a:endParaRPr lang="en-US" dirty="0"/>
          </a:p>
        </p:txBody>
      </p:sp>
    </p:spTree>
    <p:extLst>
      <p:ext uri="{BB962C8B-B14F-4D97-AF65-F5344CB8AC3E}">
        <p14:creationId xmlns:p14="http://schemas.microsoft.com/office/powerpoint/2010/main" val="24265018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68C1-47E5-4708-8E7D-85EBF8FE5E8D}"/>
              </a:ext>
            </a:extLst>
          </p:cNvPr>
          <p:cNvSpPr>
            <a:spLocks noGrp="1"/>
          </p:cNvSpPr>
          <p:nvPr>
            <p:ph type="title"/>
          </p:nvPr>
        </p:nvSpPr>
        <p:spPr/>
        <p:txBody>
          <a:bodyPr/>
          <a:lstStyle/>
          <a:p>
            <a:r>
              <a:rPr lang="en-US" dirty="0"/>
              <a:t>Stored Access Policies</a:t>
            </a:r>
          </a:p>
        </p:txBody>
      </p:sp>
      <p:sp>
        <p:nvSpPr>
          <p:cNvPr id="3" name="Text Placeholder 2">
            <a:extLst>
              <a:ext uri="{FF2B5EF4-FFF2-40B4-BE49-F238E27FC236}">
                <a16:creationId xmlns:a16="http://schemas.microsoft.com/office/drawing/2014/main" id="{FBC06BC4-1008-4604-885B-8E2DE5828FFE}"/>
              </a:ext>
            </a:extLst>
          </p:cNvPr>
          <p:cNvSpPr>
            <a:spLocks noGrp="1"/>
          </p:cNvSpPr>
          <p:nvPr>
            <p:ph type="body" sz="quarter" idx="10"/>
          </p:nvPr>
        </p:nvSpPr>
        <p:spPr>
          <a:xfrm>
            <a:off x="584200" y="1435497"/>
            <a:ext cx="11018520" cy="2843855"/>
          </a:xfrm>
        </p:spPr>
        <p:txBody>
          <a:bodyPr/>
          <a:lstStyle/>
          <a:p>
            <a:pPr lvl="0"/>
            <a:r>
              <a:rPr lang="en-US" kern="0" dirty="0">
                <a:solidFill>
                  <a:srgbClr val="000000"/>
                </a:solidFill>
              </a:rPr>
              <a:t>Granular control over a set of shared access signatures</a:t>
            </a:r>
          </a:p>
          <a:p>
            <a:pPr lvl="1"/>
            <a:r>
              <a:rPr lang="en-US" sz="2400" kern="0" dirty="0">
                <a:solidFill>
                  <a:srgbClr val="000000"/>
                </a:solidFill>
              </a:rPr>
              <a:t>Signature lifetime and permissions are stored in the policy as opposed to the URL</a:t>
            </a:r>
          </a:p>
          <a:p>
            <a:r>
              <a:rPr lang="en-US" sz="3200" kern="0" dirty="0">
                <a:solidFill>
                  <a:srgbClr val="000000"/>
                </a:solidFill>
              </a:rPr>
              <a:t>Container, Queue, or Table can have up to five stored access policies</a:t>
            </a:r>
          </a:p>
          <a:p>
            <a:endParaRPr lang="en-US" dirty="0"/>
          </a:p>
        </p:txBody>
      </p:sp>
    </p:spTree>
    <p:extLst>
      <p:ext uri="{BB962C8B-B14F-4D97-AF65-F5344CB8AC3E}">
        <p14:creationId xmlns:p14="http://schemas.microsoft.com/office/powerpoint/2010/main" val="4929617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B4B9-9C2A-4B58-846A-68E964F78F31}"/>
              </a:ext>
            </a:extLst>
          </p:cNvPr>
          <p:cNvSpPr>
            <a:spLocks noGrp="1"/>
          </p:cNvSpPr>
          <p:nvPr>
            <p:ph type="title"/>
          </p:nvPr>
        </p:nvSpPr>
        <p:spPr/>
        <p:txBody>
          <a:bodyPr/>
          <a:lstStyle/>
          <a:p>
            <a:r>
              <a:rPr lang="en-US" dirty="0"/>
              <a:t>Establishing a stored access policy</a:t>
            </a:r>
          </a:p>
        </p:txBody>
      </p:sp>
      <p:sp>
        <p:nvSpPr>
          <p:cNvPr id="3" name="Text Placeholder 2">
            <a:extLst>
              <a:ext uri="{FF2B5EF4-FFF2-40B4-BE49-F238E27FC236}">
                <a16:creationId xmlns:a16="http://schemas.microsoft.com/office/drawing/2014/main" id="{B0E06F2F-D241-4691-AFDF-88AD7055DB39}"/>
              </a:ext>
            </a:extLst>
          </p:cNvPr>
          <p:cNvSpPr>
            <a:spLocks noGrp="1"/>
          </p:cNvSpPr>
          <p:nvPr>
            <p:ph type="body" sz="quarter" idx="10"/>
          </p:nvPr>
        </p:nvSpPr>
        <p:spPr>
          <a:xfrm>
            <a:off x="584200" y="1435497"/>
            <a:ext cx="11018520" cy="4111895"/>
          </a:xfrm>
        </p:spPr>
        <p:txBody>
          <a:bodyPr/>
          <a:lstStyle/>
          <a:p>
            <a:r>
              <a:rPr lang="en-US" dirty="0">
                <a:latin typeface="+mn-lt"/>
              </a:rPr>
              <a:t>Policy that can generate short-lifetime signatures to access resources</a:t>
            </a:r>
          </a:p>
          <a:p>
            <a:pPr lvl="1"/>
            <a:r>
              <a:rPr lang="en-US" dirty="0"/>
              <a:t>Signatures are concatenated to the end of the resource URI</a:t>
            </a:r>
          </a:p>
          <a:p>
            <a:pPr lvl="1"/>
            <a:r>
              <a:rPr lang="en-US" dirty="0"/>
              <a:t>Signatures are verified on the server for validity</a:t>
            </a:r>
          </a:p>
          <a:p>
            <a:r>
              <a:rPr lang="en-US" dirty="0">
                <a:latin typeface="+mn-lt"/>
              </a:rPr>
              <a:t>Signatures generated from a single policy share characteristics:</a:t>
            </a:r>
          </a:p>
          <a:p>
            <a:pPr lvl="1"/>
            <a:r>
              <a:rPr lang="en-US" dirty="0"/>
              <a:t>Permission (read, write, read-write, delete)</a:t>
            </a:r>
          </a:p>
          <a:p>
            <a:pPr lvl="1"/>
            <a:r>
              <a:rPr lang="en-US" dirty="0"/>
              <a:t>Start time</a:t>
            </a:r>
          </a:p>
          <a:p>
            <a:pPr lvl="1"/>
            <a:r>
              <a:rPr lang="en-US" dirty="0"/>
              <a:t>Expiry time</a:t>
            </a:r>
          </a:p>
          <a:p>
            <a:pPr lvl="1"/>
            <a:r>
              <a:rPr lang="en-US" dirty="0"/>
              <a:t>Resource scope (blob, table, etc.)</a:t>
            </a:r>
          </a:p>
          <a:p>
            <a:r>
              <a:rPr lang="en-US" dirty="0">
                <a:latin typeface="+mn-lt"/>
              </a:rPr>
              <a:t>All signatures generated by a single policy can be revoked as a group</a:t>
            </a:r>
          </a:p>
        </p:txBody>
      </p:sp>
    </p:spTree>
    <p:extLst>
      <p:ext uri="{BB962C8B-B14F-4D97-AF65-F5344CB8AC3E}">
        <p14:creationId xmlns:p14="http://schemas.microsoft.com/office/powerpoint/2010/main" val="24378458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D10C-87E4-45BE-9BBA-03305A89389D}"/>
              </a:ext>
            </a:extLst>
          </p:cNvPr>
          <p:cNvSpPr>
            <a:spLocks noGrp="1"/>
          </p:cNvSpPr>
          <p:nvPr>
            <p:ph type="title"/>
          </p:nvPr>
        </p:nvSpPr>
        <p:spPr>
          <a:xfrm>
            <a:off x="588263" y="457200"/>
            <a:ext cx="11018520" cy="553998"/>
          </a:xfrm>
        </p:spPr>
        <p:txBody>
          <a:bodyPr/>
          <a:lstStyle/>
          <a:p>
            <a:r>
              <a:rPr lang="en-US" dirty="0"/>
              <a:t>CORS support for the Azure Storage services</a:t>
            </a:r>
          </a:p>
        </p:txBody>
      </p:sp>
      <p:sp>
        <p:nvSpPr>
          <p:cNvPr id="3" name="Text Placeholder 2">
            <a:extLst>
              <a:ext uri="{FF2B5EF4-FFF2-40B4-BE49-F238E27FC236}">
                <a16:creationId xmlns:a16="http://schemas.microsoft.com/office/drawing/2014/main" id="{28A7A2E4-568E-43C8-B0BD-4F5B0F7536CE}"/>
              </a:ext>
            </a:extLst>
          </p:cNvPr>
          <p:cNvSpPr>
            <a:spLocks noGrp="1"/>
          </p:cNvSpPr>
          <p:nvPr>
            <p:ph type="body" sz="quarter" idx="10"/>
          </p:nvPr>
        </p:nvSpPr>
        <p:spPr>
          <a:xfrm>
            <a:off x="584200" y="1435497"/>
            <a:ext cx="8331200" cy="3816429"/>
          </a:xfrm>
        </p:spPr>
        <p:txBody>
          <a:bodyPr/>
          <a:lstStyle/>
          <a:p>
            <a:r>
              <a:rPr lang="en-US" dirty="0">
                <a:latin typeface="+mn-lt"/>
              </a:rPr>
              <a:t>CORS is an HTTP feature that enables requests from one domain to another</a:t>
            </a:r>
          </a:p>
          <a:p>
            <a:pPr lvl="1"/>
            <a:r>
              <a:rPr lang="en-US" dirty="0"/>
              <a:t>This is mostly required to issue API calls from a JavaScript application</a:t>
            </a:r>
          </a:p>
          <a:p>
            <a:r>
              <a:rPr lang="en-US" dirty="0">
                <a:latin typeface="+mn-lt"/>
              </a:rPr>
              <a:t>Azure Storage supports enabling CORS at the service level</a:t>
            </a:r>
          </a:p>
          <a:p>
            <a:pPr lvl="1"/>
            <a:r>
              <a:rPr lang="en-US" dirty="0"/>
              <a:t>Can be scoped to specific domains and specific permissions</a:t>
            </a:r>
          </a:p>
          <a:p>
            <a:pPr lvl="1"/>
            <a:r>
              <a:rPr lang="en-US" dirty="0"/>
              <a:t>Can be scoped to storage services</a:t>
            </a:r>
          </a:p>
          <a:p>
            <a:pPr lvl="2"/>
            <a:r>
              <a:rPr lang="en-US" sz="1800" dirty="0"/>
              <a:t>Blob</a:t>
            </a:r>
          </a:p>
          <a:p>
            <a:pPr lvl="2"/>
            <a:r>
              <a:rPr lang="en-US" sz="1800" dirty="0"/>
              <a:t>File</a:t>
            </a:r>
          </a:p>
          <a:p>
            <a:pPr lvl="2"/>
            <a:r>
              <a:rPr lang="en-US" sz="1800" dirty="0"/>
              <a:t>Queue</a:t>
            </a:r>
          </a:p>
          <a:p>
            <a:pPr lvl="2"/>
            <a:r>
              <a:rPr lang="en-US" sz="1800" dirty="0"/>
              <a:t>Table</a:t>
            </a:r>
          </a:p>
        </p:txBody>
      </p:sp>
      <p:grpSp>
        <p:nvGrpSpPr>
          <p:cNvPr id="4" name="Group 3" descr="The diagram depicts how Azure Storage supports enabling cross-origin resource sharing (CORS) at the service level.">
            <a:extLst>
              <a:ext uri="{FF2B5EF4-FFF2-40B4-BE49-F238E27FC236}">
                <a16:creationId xmlns:a16="http://schemas.microsoft.com/office/drawing/2014/main" id="{4564440F-4CC6-4EC1-8FCB-2A7AEE1FC9B2}"/>
              </a:ext>
            </a:extLst>
          </p:cNvPr>
          <p:cNvGrpSpPr/>
          <p:nvPr/>
        </p:nvGrpSpPr>
        <p:grpSpPr>
          <a:xfrm>
            <a:off x="8186588" y="1409021"/>
            <a:ext cx="3103712" cy="4725079"/>
            <a:chOff x="8186588" y="1409021"/>
            <a:chExt cx="3103712" cy="4725079"/>
          </a:xfrm>
        </p:grpSpPr>
        <p:grpSp>
          <p:nvGrpSpPr>
            <p:cNvPr id="27" name="Group 26" descr="A diagram depicting how Azure Storage supports enabling CORS at the service level. &#10;">
              <a:extLst>
                <a:ext uri="{FF2B5EF4-FFF2-40B4-BE49-F238E27FC236}">
                  <a16:creationId xmlns:a16="http://schemas.microsoft.com/office/drawing/2014/main" id="{45B0E134-A53F-40C2-9D8B-C48F784CDBC3}"/>
                </a:ext>
              </a:extLst>
            </p:cNvPr>
            <p:cNvGrpSpPr/>
            <p:nvPr/>
          </p:nvGrpSpPr>
          <p:grpSpPr>
            <a:xfrm>
              <a:off x="8186588" y="1409021"/>
              <a:ext cx="3103712" cy="4725079"/>
              <a:chOff x="8567588" y="1269321"/>
              <a:chExt cx="3103712" cy="4725079"/>
            </a:xfrm>
          </p:grpSpPr>
          <p:cxnSp>
            <p:nvCxnSpPr>
              <p:cNvPr id="8" name="Straight Arrow Connector 7">
                <a:extLst>
                  <a:ext uri="{FF2B5EF4-FFF2-40B4-BE49-F238E27FC236}">
                    <a16:creationId xmlns:a16="http://schemas.microsoft.com/office/drawing/2014/main" id="{4EA7450B-A3C7-4411-A0CF-293D75BF7D4E}"/>
                  </a:ext>
                </a:extLst>
              </p:cNvPr>
              <p:cNvCxnSpPr>
                <a:cxnSpLocks/>
                <a:endCxn id="20" idx="0"/>
              </p:cNvCxnSpPr>
              <p:nvPr/>
            </p:nvCxnSpPr>
            <p:spPr>
              <a:xfrm flipH="1">
                <a:off x="10458450" y="2636837"/>
                <a:ext cx="438150" cy="906463"/>
              </a:xfrm>
              <a:prstGeom prst="straightConnector1">
                <a:avLst/>
              </a:prstGeom>
              <a:ln w="57150">
                <a:solidFill>
                  <a:srgbClr val="D73B02"/>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A31BD2E-C4B3-4FEF-A5E3-F72492234389}"/>
                  </a:ext>
                </a:extLst>
              </p:cNvPr>
              <p:cNvPicPr>
                <a:picLocks noChangeAspect="1"/>
              </p:cNvPicPr>
              <p:nvPr/>
            </p:nvPicPr>
            <p:blipFill>
              <a:blip r:embed="rId3"/>
              <a:stretch>
                <a:fillRect/>
              </a:stretch>
            </p:blipFill>
            <p:spPr>
              <a:xfrm>
                <a:off x="10442956" y="1269321"/>
                <a:ext cx="1228344" cy="1228344"/>
              </a:xfrm>
              <a:prstGeom prst="rect">
                <a:avLst/>
              </a:prstGeom>
            </p:spPr>
          </p:pic>
          <p:grpSp>
            <p:nvGrpSpPr>
              <p:cNvPr id="21" name="Group 20">
                <a:extLst>
                  <a:ext uri="{FF2B5EF4-FFF2-40B4-BE49-F238E27FC236}">
                    <a16:creationId xmlns:a16="http://schemas.microsoft.com/office/drawing/2014/main" id="{488E5D31-D337-4ECF-A121-BE17E8FD1846}"/>
                  </a:ext>
                </a:extLst>
              </p:cNvPr>
              <p:cNvGrpSpPr/>
              <p:nvPr/>
            </p:nvGrpSpPr>
            <p:grpSpPr>
              <a:xfrm>
                <a:off x="8567588" y="3543300"/>
                <a:ext cx="2544912" cy="2451100"/>
                <a:chOff x="3081188" y="4229100"/>
                <a:chExt cx="2544912" cy="2451100"/>
              </a:xfrm>
            </p:grpSpPr>
            <p:pic>
              <p:nvPicPr>
                <p:cNvPr id="18" name="Picture 17">
                  <a:extLst>
                    <a:ext uri="{FF2B5EF4-FFF2-40B4-BE49-F238E27FC236}">
                      <a16:creationId xmlns:a16="http://schemas.microsoft.com/office/drawing/2014/main" id="{1DE07803-DD3A-4DF5-B326-1FEB49B2D332}"/>
                    </a:ext>
                  </a:extLst>
                </p:cNvPr>
                <p:cNvPicPr>
                  <a:picLocks noChangeAspect="1"/>
                </p:cNvPicPr>
                <p:nvPr/>
              </p:nvPicPr>
              <p:blipFill>
                <a:blip r:embed="rId4"/>
                <a:srcRect/>
                <a:stretch/>
              </p:blipFill>
              <p:spPr>
                <a:xfrm>
                  <a:off x="3081188" y="4630588"/>
                  <a:ext cx="2049612" cy="2049612"/>
                </a:xfrm>
                <a:prstGeom prst="rect">
                  <a:avLst/>
                </a:prstGeom>
              </p:spPr>
            </p:pic>
            <p:sp>
              <p:nvSpPr>
                <p:cNvPr id="20" name="Rectangle 19">
                  <a:extLst>
                    <a:ext uri="{FF2B5EF4-FFF2-40B4-BE49-F238E27FC236}">
                      <a16:creationId xmlns:a16="http://schemas.microsoft.com/office/drawing/2014/main" id="{98187614-C29F-4115-AEDD-39E356ADADB2}"/>
                    </a:ext>
                  </a:extLst>
                </p:cNvPr>
                <p:cNvSpPr/>
                <p:nvPr/>
              </p:nvSpPr>
              <p:spPr bwMode="auto">
                <a:xfrm>
                  <a:off x="4318000" y="4229100"/>
                  <a:ext cx="1308100" cy="1168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5" name="Picture 4">
              <a:extLst>
                <a:ext uri="{FF2B5EF4-FFF2-40B4-BE49-F238E27FC236}">
                  <a16:creationId xmlns:a16="http://schemas.microsoft.com/office/drawing/2014/main" id="{F4057EC6-DACE-481D-8CFB-54CC60035D3E}"/>
                </a:ext>
              </a:extLst>
            </p:cNvPr>
            <p:cNvPicPr>
              <a:picLocks noChangeAspect="1"/>
            </p:cNvPicPr>
            <p:nvPr/>
          </p:nvPicPr>
          <p:blipFill>
            <a:blip r:embed="rId5"/>
            <a:stretch>
              <a:fillRect/>
            </a:stretch>
          </p:blipFill>
          <p:spPr>
            <a:xfrm>
              <a:off x="9612836" y="3882003"/>
              <a:ext cx="780290" cy="780290"/>
            </a:xfrm>
            <a:prstGeom prst="rect">
              <a:avLst/>
            </a:prstGeom>
          </p:spPr>
        </p:pic>
      </p:grpSp>
    </p:spTree>
    <p:extLst>
      <p:ext uri="{BB962C8B-B14F-4D97-AF65-F5344CB8AC3E}">
        <p14:creationId xmlns:p14="http://schemas.microsoft.com/office/powerpoint/2010/main" val="27756396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Table storage</a:t>
            </a:r>
          </a:p>
          <a:p>
            <a:pPr marL="342900" indent="-342900">
              <a:buFont typeface="Arial" panose="020B0604020202020204" pitchFamily="34" charset="0"/>
              <a:buChar char="•"/>
            </a:pPr>
            <a:r>
              <a:rPr lang="en-US" dirty="0"/>
              <a:t>Authorization in Azure Storage</a:t>
            </a:r>
          </a:p>
          <a:p>
            <a:pPr marL="342900" indent="-342900">
              <a:buFont typeface="Arial" panose="020B0604020202020204" pitchFamily="34" charset="0"/>
              <a:buChar char="•"/>
            </a:pPr>
            <a:r>
              <a:rPr lang="en-US" dirty="0"/>
              <a:t>Table service REST API</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Table service REST API</a:t>
            </a:r>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FCA4-1D21-4475-ADD6-4BCA8A241749}"/>
              </a:ext>
            </a:extLst>
          </p:cNvPr>
          <p:cNvSpPr>
            <a:spLocks noGrp="1"/>
          </p:cNvSpPr>
          <p:nvPr>
            <p:ph type="title"/>
          </p:nvPr>
        </p:nvSpPr>
        <p:spPr/>
        <p:txBody>
          <a:bodyPr/>
          <a:lstStyle/>
          <a:p>
            <a:r>
              <a:rPr lang="en-US" dirty="0"/>
              <a:t>Table service resources</a:t>
            </a:r>
          </a:p>
        </p:txBody>
      </p:sp>
      <p:sp>
        <p:nvSpPr>
          <p:cNvPr id="4" name="Text Placeholder 3">
            <a:extLst>
              <a:ext uri="{FF2B5EF4-FFF2-40B4-BE49-F238E27FC236}">
                <a16:creationId xmlns:a16="http://schemas.microsoft.com/office/drawing/2014/main" id="{BA69C3B5-B598-425E-B371-C5027FE45DD8}"/>
              </a:ext>
            </a:extLst>
          </p:cNvPr>
          <p:cNvSpPr>
            <a:spLocks noGrp="1"/>
          </p:cNvSpPr>
          <p:nvPr>
            <p:ph type="body" sz="quarter" idx="10"/>
          </p:nvPr>
        </p:nvSpPr>
        <p:spPr>
          <a:xfrm>
            <a:off x="593725" y="1445022"/>
            <a:ext cx="11018520" cy="4025717"/>
          </a:xfrm>
        </p:spPr>
        <p:txBody>
          <a:bodyPr/>
          <a:lstStyle/>
          <a:p>
            <a:r>
              <a:rPr lang="en-US" sz="2400" dirty="0"/>
              <a:t>http://account.table.core.windows.net/table(&lt;partition key&gt;,&lt;row key&gt;)</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000" dirty="0"/>
          </a:p>
          <a:p>
            <a:r>
              <a:rPr lang="en-US" sz="2400" dirty="0"/>
              <a:t>http://crmdata.table.core.windows.net/customerprofiles</a:t>
            </a:r>
          </a:p>
          <a:p>
            <a:r>
              <a:rPr lang="pt-BR" sz="2400" dirty="0"/>
              <a:t>http://crmdata.table.core.windows.net/customerprofiles(centraleurope, contoso)</a:t>
            </a:r>
            <a:endParaRPr lang="en-US" sz="2400" dirty="0"/>
          </a:p>
        </p:txBody>
      </p:sp>
      <p:graphicFrame>
        <p:nvGraphicFramePr>
          <p:cNvPr id="5" name="Table 4" descr="Lists example metadata for an Azure Storage account. Lists two columns: &quot;Resource&quot; (example, &quot;Storage account&quot;), and &quot;Name or value&quot; (example, &quot;crmdata&quot;).">
            <a:extLst>
              <a:ext uri="{FF2B5EF4-FFF2-40B4-BE49-F238E27FC236}">
                <a16:creationId xmlns:a16="http://schemas.microsoft.com/office/drawing/2014/main" id="{F12707F7-DE15-4861-AAAA-0F5562A9737E}"/>
              </a:ext>
            </a:extLst>
          </p:cNvPr>
          <p:cNvGraphicFramePr>
            <a:graphicFrameLocks noGrp="1"/>
          </p:cNvGraphicFramePr>
          <p:nvPr>
            <p:extLst>
              <p:ext uri="{D42A27DB-BD31-4B8C-83A1-F6EECF244321}">
                <p14:modId xmlns:p14="http://schemas.microsoft.com/office/powerpoint/2010/main" val="407489385"/>
              </p:ext>
            </p:extLst>
          </p:nvPr>
        </p:nvGraphicFramePr>
        <p:xfrm>
          <a:off x="2960791" y="2222064"/>
          <a:ext cx="6270418" cy="2173085"/>
        </p:xfrm>
        <a:graphic>
          <a:graphicData uri="http://schemas.openxmlformats.org/drawingml/2006/table">
            <a:tbl>
              <a:tblPr firstRow="1" firstCol="1">
                <a:tableStyleId>{793D81CF-94F2-401A-BA57-92F5A7B2D0C5}</a:tableStyleId>
              </a:tblPr>
              <a:tblGrid>
                <a:gridCol w="3135209">
                  <a:extLst>
                    <a:ext uri="{9D8B030D-6E8A-4147-A177-3AD203B41FA5}">
                      <a16:colId xmlns:a16="http://schemas.microsoft.com/office/drawing/2014/main" val="3581644574"/>
                    </a:ext>
                  </a:extLst>
                </a:gridCol>
                <a:gridCol w="3135209">
                  <a:extLst>
                    <a:ext uri="{9D8B030D-6E8A-4147-A177-3AD203B41FA5}">
                      <a16:colId xmlns:a16="http://schemas.microsoft.com/office/drawing/2014/main" val="2370071846"/>
                    </a:ext>
                  </a:extLst>
                </a:gridCol>
              </a:tblGrid>
              <a:tr h="434617">
                <a:tc>
                  <a:txBody>
                    <a:bodyPr/>
                    <a:lstStyle/>
                    <a:p>
                      <a:pPr marL="0" marR="0">
                        <a:lnSpc>
                          <a:spcPct val="107000"/>
                        </a:lnSpc>
                        <a:spcBef>
                          <a:spcPts val="0"/>
                        </a:spcBef>
                        <a:spcAft>
                          <a:spcPts val="0"/>
                        </a:spcAft>
                      </a:pPr>
                      <a:r>
                        <a:rPr lang="en-US" sz="1800" dirty="0">
                          <a:effectLst/>
                        </a:rPr>
                        <a:t>Resource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pPr marL="0" marR="0">
                        <a:lnSpc>
                          <a:spcPct val="107000"/>
                        </a:lnSpc>
                        <a:spcBef>
                          <a:spcPts val="0"/>
                        </a:spcBef>
                        <a:spcAft>
                          <a:spcPts val="0"/>
                        </a:spcAft>
                      </a:pPr>
                      <a:r>
                        <a:rPr lang="en-US" sz="1800" dirty="0">
                          <a:effectLst/>
                        </a:rPr>
                        <a:t>Name or value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extLst>
                  <a:ext uri="{0D108BD9-81ED-4DB2-BD59-A6C34878D82A}">
                    <a16:rowId xmlns:a16="http://schemas.microsoft.com/office/drawing/2014/main" val="3267754108"/>
                  </a:ext>
                </a:extLst>
              </a:tr>
              <a:tr h="434617">
                <a:tc>
                  <a:txBody>
                    <a:bodyPr/>
                    <a:lstStyle/>
                    <a:p>
                      <a:pPr marL="0" marR="0">
                        <a:lnSpc>
                          <a:spcPct val="107000"/>
                        </a:lnSpc>
                        <a:spcBef>
                          <a:spcPts val="0"/>
                        </a:spcBef>
                        <a:spcAft>
                          <a:spcPts val="0"/>
                        </a:spcAft>
                      </a:pPr>
                      <a:r>
                        <a:rPr lang="en-US" sz="1800" dirty="0">
                          <a:effectLst/>
                        </a:rPr>
                        <a:t>Storage account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crmdata</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3006361524"/>
                  </a:ext>
                </a:extLst>
              </a:tr>
              <a:tr h="434617">
                <a:tc>
                  <a:txBody>
                    <a:bodyPr/>
                    <a:lstStyle/>
                    <a:p>
                      <a:pPr marL="0" marR="0">
                        <a:lnSpc>
                          <a:spcPct val="107000"/>
                        </a:lnSpc>
                        <a:spcBef>
                          <a:spcPts val="0"/>
                        </a:spcBef>
                        <a:spcAft>
                          <a:spcPts val="0"/>
                        </a:spcAft>
                      </a:pPr>
                      <a:r>
                        <a:rPr lang="en-US" sz="1800" dirty="0">
                          <a:effectLst/>
                        </a:rPr>
                        <a:t>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customerprofiles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882475238"/>
                  </a:ext>
                </a:extLst>
              </a:tr>
              <a:tr h="434617">
                <a:tc>
                  <a:txBody>
                    <a:bodyPr/>
                    <a:lstStyle/>
                    <a:p>
                      <a:pPr marL="0" marR="0">
                        <a:lnSpc>
                          <a:spcPct val="107000"/>
                        </a:lnSpc>
                        <a:spcBef>
                          <a:spcPts val="0"/>
                        </a:spcBef>
                        <a:spcAft>
                          <a:spcPts val="0"/>
                        </a:spcAft>
                      </a:pPr>
                      <a:r>
                        <a:rPr lang="en-US" sz="1800" dirty="0">
                          <a:effectLst/>
                        </a:rPr>
                        <a:t>Partition key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centraleurope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1540301439"/>
                  </a:ext>
                </a:extLst>
              </a:tr>
              <a:tr h="434617">
                <a:tc>
                  <a:txBody>
                    <a:bodyPr/>
                    <a:lstStyle/>
                    <a:p>
                      <a:pPr marL="0" marR="0">
                        <a:lnSpc>
                          <a:spcPct val="107000"/>
                        </a:lnSpc>
                        <a:spcBef>
                          <a:spcPts val="0"/>
                        </a:spcBef>
                        <a:spcAft>
                          <a:spcPts val="0"/>
                        </a:spcAft>
                      </a:pPr>
                      <a:r>
                        <a:rPr lang="en-US" sz="1800" dirty="0">
                          <a:effectLst/>
                        </a:rPr>
                        <a:t>Row key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contoso</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921522563"/>
                  </a:ext>
                </a:extLst>
              </a:tr>
            </a:tbl>
          </a:graphicData>
        </a:graphic>
      </p:graphicFrame>
    </p:spTree>
    <p:extLst>
      <p:ext uri="{BB962C8B-B14F-4D97-AF65-F5344CB8AC3E}">
        <p14:creationId xmlns:p14="http://schemas.microsoft.com/office/powerpoint/2010/main" val="349570478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FCA4-1D21-4475-ADD6-4BCA8A241749}"/>
              </a:ext>
            </a:extLst>
          </p:cNvPr>
          <p:cNvSpPr>
            <a:spLocks noGrp="1"/>
          </p:cNvSpPr>
          <p:nvPr>
            <p:ph type="title"/>
          </p:nvPr>
        </p:nvSpPr>
        <p:spPr/>
        <p:txBody>
          <a:bodyPr/>
          <a:lstStyle/>
          <a:p>
            <a:r>
              <a:rPr lang="en-US" dirty="0"/>
              <a:t>Table service resources API</a:t>
            </a:r>
          </a:p>
        </p:txBody>
      </p:sp>
      <p:sp>
        <p:nvSpPr>
          <p:cNvPr id="4" name="Text Placeholder 3">
            <a:extLst>
              <a:ext uri="{FF2B5EF4-FFF2-40B4-BE49-F238E27FC236}">
                <a16:creationId xmlns:a16="http://schemas.microsoft.com/office/drawing/2014/main" id="{BA69C3B5-B598-425E-B371-C5027FE45DD8}"/>
              </a:ext>
            </a:extLst>
          </p:cNvPr>
          <p:cNvSpPr>
            <a:spLocks noGrp="1"/>
          </p:cNvSpPr>
          <p:nvPr>
            <p:ph type="body" sz="quarter" idx="10"/>
          </p:nvPr>
        </p:nvSpPr>
        <p:spPr>
          <a:xfrm>
            <a:off x="586390" y="1443895"/>
            <a:ext cx="11018520" cy="430887"/>
          </a:xfrm>
        </p:spPr>
        <p:txBody>
          <a:bodyPr/>
          <a:lstStyle/>
          <a:p>
            <a:r>
              <a:rPr lang="it-IT" dirty="0"/>
              <a:t>https://[account].table.core.windows.net/[table]</a:t>
            </a:r>
            <a:endParaRPr lang="en-US" dirty="0"/>
          </a:p>
        </p:txBody>
      </p:sp>
      <p:graphicFrame>
        <p:nvGraphicFramePr>
          <p:cNvPr id="3" name="Table 2" descr="Shows the various URLs used with common HTTP verbs. There are two columns, &quot;Method&quot; (example, &quot;GET&quot;) and &quot;Endpoint&quot; (example, &quot;https://[account].table.core.windows.net/table&quot;. ">
            <a:extLst>
              <a:ext uri="{FF2B5EF4-FFF2-40B4-BE49-F238E27FC236}">
                <a16:creationId xmlns:a16="http://schemas.microsoft.com/office/drawing/2014/main" id="{8A1BC948-A61B-4134-B46F-690DA1456E12}"/>
              </a:ext>
            </a:extLst>
          </p:cNvPr>
          <p:cNvGraphicFramePr>
            <a:graphicFrameLocks noGrp="1"/>
          </p:cNvGraphicFramePr>
          <p:nvPr>
            <p:extLst>
              <p:ext uri="{D42A27DB-BD31-4B8C-83A1-F6EECF244321}">
                <p14:modId xmlns:p14="http://schemas.microsoft.com/office/powerpoint/2010/main" val="3653005499"/>
              </p:ext>
            </p:extLst>
          </p:nvPr>
        </p:nvGraphicFramePr>
        <p:xfrm>
          <a:off x="2488231" y="2553556"/>
          <a:ext cx="7214838" cy="3223992"/>
        </p:xfrm>
        <a:graphic>
          <a:graphicData uri="http://schemas.openxmlformats.org/drawingml/2006/table">
            <a:tbl>
              <a:tblPr firstRow="1" firstCol="1">
                <a:tableStyleId>{793D81CF-94F2-401A-BA57-92F5A7B2D0C5}</a:tableStyleId>
              </a:tblPr>
              <a:tblGrid>
                <a:gridCol w="1574745">
                  <a:extLst>
                    <a:ext uri="{9D8B030D-6E8A-4147-A177-3AD203B41FA5}">
                      <a16:colId xmlns:a16="http://schemas.microsoft.com/office/drawing/2014/main" val="835564270"/>
                    </a:ext>
                  </a:extLst>
                </a:gridCol>
                <a:gridCol w="5640093">
                  <a:extLst>
                    <a:ext uri="{9D8B030D-6E8A-4147-A177-3AD203B41FA5}">
                      <a16:colId xmlns:a16="http://schemas.microsoft.com/office/drawing/2014/main" val="495582551"/>
                    </a:ext>
                  </a:extLst>
                </a:gridCol>
              </a:tblGrid>
              <a:tr h="537332">
                <a:tc>
                  <a:txBody>
                    <a:bodyPr/>
                    <a:lstStyle/>
                    <a:p>
                      <a:pPr marL="0" marR="0">
                        <a:lnSpc>
                          <a:spcPct val="107000"/>
                        </a:lnSpc>
                        <a:spcBef>
                          <a:spcPts val="0"/>
                        </a:spcBef>
                        <a:spcAft>
                          <a:spcPts val="0"/>
                        </a:spcAft>
                      </a:pPr>
                      <a:r>
                        <a:rPr lang="en-US" sz="1800" dirty="0">
                          <a:effectLst/>
                        </a:rPr>
                        <a:t>Method</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solidFill>
                      <a:srgbClr val="881798"/>
                    </a:solidFill>
                  </a:tcPr>
                </a:tc>
                <a:tc>
                  <a:txBody>
                    <a:bodyPr/>
                    <a:lstStyle/>
                    <a:p>
                      <a:pPr marL="0" marR="0">
                        <a:lnSpc>
                          <a:spcPct val="107000"/>
                        </a:lnSpc>
                        <a:spcBef>
                          <a:spcPts val="0"/>
                        </a:spcBef>
                        <a:spcAft>
                          <a:spcPts val="0"/>
                        </a:spcAft>
                      </a:pPr>
                      <a:r>
                        <a:rPr lang="en-US" sz="1800" dirty="0">
                          <a:effectLst/>
                        </a:rPr>
                        <a:t>Endpoint</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solidFill>
                      <a:srgbClr val="881798"/>
                    </a:solidFill>
                  </a:tcPr>
                </a:tc>
                <a:extLst>
                  <a:ext uri="{0D108BD9-81ED-4DB2-BD59-A6C34878D82A}">
                    <a16:rowId xmlns:a16="http://schemas.microsoft.com/office/drawing/2014/main" val="541768316"/>
                  </a:ext>
                </a:extLst>
              </a:tr>
              <a:tr h="537332">
                <a:tc>
                  <a:txBody>
                    <a:bodyPr/>
                    <a:lstStyle/>
                    <a:p>
                      <a:pPr marL="0" marR="0">
                        <a:lnSpc>
                          <a:spcPct val="107000"/>
                        </a:lnSpc>
                        <a:spcBef>
                          <a:spcPts val="0"/>
                        </a:spcBef>
                        <a:spcAft>
                          <a:spcPts val="0"/>
                        </a:spcAft>
                      </a:pPr>
                      <a:r>
                        <a:rPr lang="en-US" sz="1800" dirty="0">
                          <a:effectLst/>
                        </a:rPr>
                        <a:t>GET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https://[account].table.core.windows.net/table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578079811"/>
                  </a:ext>
                </a:extLst>
              </a:tr>
              <a:tr h="537332">
                <a:tc>
                  <a:txBody>
                    <a:bodyPr/>
                    <a:lstStyle/>
                    <a:p>
                      <a:pPr marL="0" marR="0">
                        <a:lnSpc>
                          <a:spcPct val="107000"/>
                        </a:lnSpc>
                        <a:spcBef>
                          <a:spcPts val="0"/>
                        </a:spcBef>
                        <a:spcAft>
                          <a:spcPts val="0"/>
                        </a:spcAft>
                      </a:pPr>
                      <a:r>
                        <a:rPr lang="en-US" sz="1800" dirty="0">
                          <a:effectLst/>
                        </a:rPr>
                        <a:t>PUT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https://[account].table.core.windows.net/table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78344178"/>
                  </a:ext>
                </a:extLst>
              </a:tr>
              <a:tr h="537332">
                <a:tc>
                  <a:txBody>
                    <a:bodyPr/>
                    <a:lstStyle/>
                    <a:p>
                      <a:pPr marL="0" marR="0">
                        <a:lnSpc>
                          <a:spcPct val="107000"/>
                        </a:lnSpc>
                        <a:spcBef>
                          <a:spcPts val="0"/>
                        </a:spcBef>
                        <a:spcAft>
                          <a:spcPts val="0"/>
                        </a:spcAft>
                      </a:pPr>
                      <a:r>
                        <a:rPr lang="en-US" sz="1800" dirty="0">
                          <a:effectLst/>
                        </a:rPr>
                        <a:t>POST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https://[account].table.core.windows.net/[table]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4110062021"/>
                  </a:ext>
                </a:extLst>
              </a:tr>
              <a:tr h="537332">
                <a:tc>
                  <a:txBody>
                    <a:bodyPr/>
                    <a:lstStyle/>
                    <a:p>
                      <a:pPr marL="0" marR="0">
                        <a:lnSpc>
                          <a:spcPct val="107000"/>
                        </a:lnSpc>
                        <a:spcBef>
                          <a:spcPts val="0"/>
                        </a:spcBef>
                        <a:spcAft>
                          <a:spcPts val="0"/>
                        </a:spcAft>
                      </a:pPr>
                      <a:r>
                        <a:rPr lang="en-US" sz="1800" dirty="0">
                          <a:effectLst/>
                        </a:rPr>
                        <a:t>DELETE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https://[account].table.core.windows.net/table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006774484"/>
                  </a:ext>
                </a:extLst>
              </a:tr>
              <a:tr h="537332">
                <a:tc>
                  <a:txBody>
                    <a:bodyPr/>
                    <a:lstStyle/>
                    <a:p>
                      <a:pPr marL="0" marR="0">
                        <a:lnSpc>
                          <a:spcPct val="107000"/>
                        </a:lnSpc>
                        <a:spcBef>
                          <a:spcPts val="0"/>
                        </a:spcBef>
                        <a:spcAft>
                          <a:spcPts val="0"/>
                        </a:spcAft>
                      </a:pPr>
                      <a:r>
                        <a:rPr lang="en-US" sz="1800" dirty="0">
                          <a:effectLst/>
                        </a:rPr>
                        <a:t>MERGE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https://[account].table.core.windows.net/table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037563466"/>
                  </a:ext>
                </a:extLst>
              </a:tr>
            </a:tbl>
          </a:graphicData>
        </a:graphic>
      </p:graphicFrame>
    </p:spTree>
    <p:extLst>
      <p:ext uri="{BB962C8B-B14F-4D97-AF65-F5344CB8AC3E}">
        <p14:creationId xmlns:p14="http://schemas.microsoft.com/office/powerpoint/2010/main" val="227304243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FCA4-1D21-4475-ADD6-4BCA8A241749}"/>
              </a:ext>
            </a:extLst>
          </p:cNvPr>
          <p:cNvSpPr>
            <a:spLocks noGrp="1"/>
          </p:cNvSpPr>
          <p:nvPr>
            <p:ph type="title"/>
          </p:nvPr>
        </p:nvSpPr>
        <p:spPr/>
        <p:txBody>
          <a:bodyPr/>
          <a:lstStyle/>
          <a:p>
            <a:r>
              <a:rPr lang="en-US" dirty="0"/>
              <a:t>Table services modifying resources</a:t>
            </a:r>
          </a:p>
        </p:txBody>
      </p:sp>
      <p:sp>
        <p:nvSpPr>
          <p:cNvPr id="4" name="Text Placeholder 3">
            <a:extLst>
              <a:ext uri="{FF2B5EF4-FFF2-40B4-BE49-F238E27FC236}">
                <a16:creationId xmlns:a16="http://schemas.microsoft.com/office/drawing/2014/main" id="{BA69C3B5-B598-425E-B371-C5027FE45DD8}"/>
              </a:ext>
            </a:extLst>
          </p:cNvPr>
          <p:cNvSpPr>
            <a:spLocks noGrp="1"/>
          </p:cNvSpPr>
          <p:nvPr>
            <p:ph type="body" sz="quarter" idx="10"/>
          </p:nvPr>
        </p:nvSpPr>
        <p:spPr>
          <a:xfrm>
            <a:off x="586390" y="2929739"/>
            <a:ext cx="11018520" cy="1785104"/>
          </a:xfrm>
        </p:spPr>
        <p:txBody>
          <a:bodyPr/>
          <a:lstStyle/>
          <a:p>
            <a:r>
              <a:rPr lang="en-US" sz="2000" dirty="0">
                <a:latin typeface="Segoe UI" panose="020B0502040204020203" pitchFamily="34" charset="0"/>
                <a:cs typeface="Segoe UI" panose="020B0502040204020203" pitchFamily="34" charset="0"/>
              </a:rPr>
              <a:t>PUT: </a:t>
            </a:r>
            <a:r>
              <a:rPr lang="en-US" sz="2000" dirty="0">
                <a:latin typeface="Segoe UI" panose="020B0502040204020203" pitchFamily="34" charset="0"/>
                <a:cs typeface="Segoe UI" panose="020B0502040204020203" pitchFamily="34" charset="0"/>
                <a:hlinkClick r:id="rId3"/>
              </a:rPr>
              <a:t>https://cornfielddistrict.table.core.windows.net/students(appleorchardmiddle, 237548902)</a:t>
            </a:r>
            <a:endParaRPr lang="en-US" sz="2000" dirty="0">
              <a:latin typeface="Segoe UI" panose="020B0502040204020203" pitchFamily="34" charset="0"/>
              <a:cs typeface="Segoe UI" panose="020B0502040204020203" pitchFamily="34" charset="0"/>
            </a:endParaRPr>
          </a:p>
          <a:p>
            <a:pPr marL="0" lvl="8" indent="0">
              <a:buSzPct val="90000"/>
              <a:buNone/>
            </a:pPr>
            <a:r>
              <a:rPr lang="en-US" dirty="0">
                <a:gradFill>
                  <a:gsLst>
                    <a:gs pos="61049">
                      <a:schemeClr val="tx1"/>
                    </a:gs>
                    <a:gs pos="43000">
                      <a:schemeClr val="tx1"/>
                    </a:gs>
                  </a:gsLst>
                  <a:lin ang="5400000" scaled="0"/>
                </a:gradFill>
                <a:latin typeface="Consolas" panose="020B0609020204030204" pitchFamily="49" charset="0"/>
                <a:cs typeface="Consolas" panose="020B0609020204030204" pitchFamily="49" charset="0"/>
              </a:rPr>
              <a:t>{</a:t>
            </a:r>
          </a:p>
          <a:p>
            <a:pPr marL="0" lvl="8" indent="0">
              <a:buSzPct val="90000"/>
              <a:buNone/>
            </a:pPr>
            <a:r>
              <a:rPr lang="en-US" dirty="0">
                <a:gradFill>
                  <a:gsLst>
                    <a:gs pos="61049">
                      <a:schemeClr val="tx1"/>
                    </a:gs>
                    <a:gs pos="43000">
                      <a:schemeClr val="tx1"/>
                    </a:gs>
                  </a:gsLst>
                  <a:lin ang="5400000" scaled="0"/>
                </a:gradFill>
                <a:latin typeface="Consolas" panose="020B0609020204030204" pitchFamily="49" charset="0"/>
                <a:cs typeface="Consolas" panose="020B0609020204030204" pitchFamily="49" charset="0"/>
              </a:rPr>
              <a:t> 	"Age": 12,</a:t>
            </a:r>
          </a:p>
          <a:p>
            <a:pPr marL="0" lvl="8" indent="0">
              <a:buSzPct val="90000"/>
              <a:buNone/>
            </a:pPr>
            <a:r>
              <a:rPr lang="en-US" dirty="0">
                <a:gradFill>
                  <a:gsLst>
                    <a:gs pos="61049">
                      <a:schemeClr val="tx1"/>
                    </a:gs>
                    <a:gs pos="43000">
                      <a:schemeClr val="tx1"/>
                    </a:gs>
                  </a:gsLst>
                  <a:lin ang="5400000" scaled="0"/>
                </a:gradFill>
                <a:latin typeface="Consolas" panose="020B0609020204030204" pitchFamily="49" charset="0"/>
                <a:cs typeface="Consolas" panose="020B0609020204030204" pitchFamily="49" charset="0"/>
              </a:rPr>
              <a:t>	"Sport": "Tennis"</a:t>
            </a:r>
          </a:p>
          <a:p>
            <a:pPr marL="0" lvl="8" indent="0">
              <a:buSzPct val="90000"/>
              <a:buNone/>
            </a:pPr>
            <a:r>
              <a:rPr lang="en-US" dirty="0">
                <a:gradFill>
                  <a:gsLst>
                    <a:gs pos="61049">
                      <a:schemeClr val="tx1"/>
                    </a:gs>
                    <a:gs pos="43000">
                      <a:schemeClr val="tx1"/>
                    </a:gs>
                  </a:gsLst>
                  <a:lin ang="5400000" scaled="0"/>
                </a:gradFill>
                <a:latin typeface="Consolas" panose="020B0609020204030204" pitchFamily="49" charset="0"/>
                <a:cs typeface="Consolas" panose="020B0609020204030204" pitchFamily="49" charset="0"/>
              </a:rPr>
              <a:t>}</a:t>
            </a:r>
          </a:p>
        </p:txBody>
      </p:sp>
      <p:graphicFrame>
        <p:nvGraphicFramePr>
          <p:cNvPr id="3" name="Table 2" descr="Illustrates an example Table entity before it is modified. Table shows two columns, &quot;Partition key&quot;, and &quot;middleschoolstudents&quot;. There are four rows of data (example, &quot;First name&quot;, and &quot;Susan&quot;).">
            <a:extLst>
              <a:ext uri="{FF2B5EF4-FFF2-40B4-BE49-F238E27FC236}">
                <a16:creationId xmlns:a16="http://schemas.microsoft.com/office/drawing/2014/main" id="{1073606C-609C-420B-8967-3369E6530891}"/>
              </a:ext>
            </a:extLst>
          </p:cNvPr>
          <p:cNvGraphicFramePr>
            <a:graphicFrameLocks noGrp="1"/>
          </p:cNvGraphicFramePr>
          <p:nvPr>
            <p:extLst>
              <p:ext uri="{D42A27DB-BD31-4B8C-83A1-F6EECF244321}">
                <p14:modId xmlns:p14="http://schemas.microsoft.com/office/powerpoint/2010/main" val="527632906"/>
              </p:ext>
            </p:extLst>
          </p:nvPr>
        </p:nvGraphicFramePr>
        <p:xfrm>
          <a:off x="2352907" y="1347897"/>
          <a:ext cx="6714543" cy="1393190"/>
        </p:xfrm>
        <a:graphic>
          <a:graphicData uri="http://schemas.openxmlformats.org/drawingml/2006/table">
            <a:tbl>
              <a:tblPr firstRow="1" firstCol="1">
                <a:tableStyleId>{793D81CF-94F2-401A-BA57-92F5A7B2D0C5}</a:tableStyleId>
              </a:tblPr>
              <a:tblGrid>
                <a:gridCol w="1962615">
                  <a:extLst>
                    <a:ext uri="{9D8B030D-6E8A-4147-A177-3AD203B41FA5}">
                      <a16:colId xmlns:a16="http://schemas.microsoft.com/office/drawing/2014/main" val="3359381091"/>
                    </a:ext>
                  </a:extLst>
                </a:gridCol>
                <a:gridCol w="4751928">
                  <a:extLst>
                    <a:ext uri="{9D8B030D-6E8A-4147-A177-3AD203B41FA5}">
                      <a16:colId xmlns:a16="http://schemas.microsoft.com/office/drawing/2014/main" val="2750785879"/>
                    </a:ext>
                  </a:extLst>
                </a:gridCol>
              </a:tblGrid>
              <a:tr h="0">
                <a:tc>
                  <a:txBody>
                    <a:bodyPr/>
                    <a:lstStyle/>
                    <a:p>
                      <a:pPr marL="0" marR="0">
                        <a:lnSpc>
                          <a:spcPct val="107000"/>
                        </a:lnSpc>
                        <a:spcBef>
                          <a:spcPts val="0"/>
                        </a:spcBef>
                        <a:spcAft>
                          <a:spcPts val="0"/>
                        </a:spcAft>
                      </a:pPr>
                      <a:r>
                        <a:rPr lang="en-US" sz="1800" dirty="0">
                          <a:effectLst/>
                        </a:rPr>
                        <a:t>Partition key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pPr marL="0" marR="0">
                        <a:lnSpc>
                          <a:spcPct val="107000"/>
                        </a:lnSpc>
                        <a:spcBef>
                          <a:spcPts val="0"/>
                        </a:spcBef>
                        <a:spcAft>
                          <a:spcPts val="0"/>
                        </a:spcAft>
                      </a:pPr>
                      <a:r>
                        <a:rPr lang="en-US" sz="1800" dirty="0">
                          <a:effectLst/>
                        </a:rPr>
                        <a:t>middleschoolstudents</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extLst>
                  <a:ext uri="{0D108BD9-81ED-4DB2-BD59-A6C34878D82A}">
                    <a16:rowId xmlns:a16="http://schemas.microsoft.com/office/drawing/2014/main" val="3240224960"/>
                  </a:ext>
                </a:extLst>
              </a:tr>
              <a:tr h="0">
                <a:tc>
                  <a:txBody>
                    <a:bodyPr/>
                    <a:lstStyle/>
                    <a:p>
                      <a:pPr marL="0" marR="0">
                        <a:lnSpc>
                          <a:spcPct val="107000"/>
                        </a:lnSpc>
                        <a:spcBef>
                          <a:spcPts val="0"/>
                        </a:spcBef>
                        <a:spcAft>
                          <a:spcPts val="0"/>
                        </a:spcAft>
                      </a:pPr>
                      <a:r>
                        <a:rPr lang="en-US" sz="1800" kern="1200" dirty="0">
                          <a:effectLst/>
                        </a:rPr>
                        <a:t>Row key</a:t>
                      </a:r>
                      <a:endParaRPr lang="en-US" sz="1800" b="1" kern="1200" dirty="0">
                        <a:solidFill>
                          <a:schemeClr val="tx1"/>
                        </a:solidFill>
                        <a:effectLst/>
                        <a:latin typeface="+mn-lt"/>
                        <a:ea typeface="+mn-ea"/>
                        <a:cs typeface="+mn-cs"/>
                      </a:endParaRPr>
                    </a:p>
                  </a:txBody>
                  <a:tcPr marL="68580" marR="68580" marT="0" marB="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237548902</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3946185635"/>
                  </a:ext>
                </a:extLst>
              </a:tr>
              <a:tr h="0">
                <a:tc>
                  <a:txBody>
                    <a:bodyPr/>
                    <a:lstStyle/>
                    <a:p>
                      <a:pPr marL="0" marR="0">
                        <a:lnSpc>
                          <a:spcPct val="107000"/>
                        </a:lnSpc>
                        <a:spcBef>
                          <a:spcPts val="0"/>
                        </a:spcBef>
                        <a:spcAft>
                          <a:spcPts val="0"/>
                        </a:spcAft>
                      </a:pPr>
                      <a:r>
                        <a:rPr lang="en-US" sz="1800" kern="1200" dirty="0">
                          <a:effectLst/>
                        </a:rPr>
                        <a:t>First name</a:t>
                      </a:r>
                      <a:endParaRPr lang="en-US" sz="1800" b="1" kern="1200" dirty="0">
                        <a:solidFill>
                          <a:schemeClr val="tx1"/>
                        </a:solidFill>
                        <a:effectLst/>
                        <a:latin typeface="+mn-lt"/>
                        <a:ea typeface="+mn-ea"/>
                        <a:cs typeface="+mn-cs"/>
                      </a:endParaRPr>
                    </a:p>
                  </a:txBody>
                  <a:tcPr marL="68580" marR="68580" marT="0" marB="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Emilia</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1309622497"/>
                  </a:ext>
                </a:extLst>
              </a:tr>
              <a:tr h="0">
                <a:tc>
                  <a:txBody>
                    <a:bodyPr/>
                    <a:lstStyle/>
                    <a:p>
                      <a:pPr marL="0" marR="0">
                        <a:lnSpc>
                          <a:spcPct val="107000"/>
                        </a:lnSpc>
                        <a:spcBef>
                          <a:spcPts val="0"/>
                        </a:spcBef>
                        <a:spcAft>
                          <a:spcPts val="0"/>
                        </a:spcAft>
                      </a:pPr>
                      <a:r>
                        <a:rPr lang="en-US" sz="1800" kern="1200" dirty="0">
                          <a:effectLst/>
                        </a:rPr>
                        <a:t>Last name</a:t>
                      </a:r>
                      <a:endParaRPr lang="en-US" sz="1800" b="1" kern="1200" dirty="0">
                        <a:solidFill>
                          <a:schemeClr val="tx1"/>
                        </a:solidFill>
                        <a:effectLst/>
                        <a:latin typeface="+mn-lt"/>
                        <a:ea typeface="+mn-ea"/>
                        <a:cs typeface="+mn-cs"/>
                      </a:endParaRPr>
                    </a:p>
                  </a:txBody>
                  <a:tcPr marL="68580" marR="68580" marT="0" marB="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McCarty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2895404189"/>
                  </a:ext>
                </a:extLst>
              </a:tr>
              <a:tr h="0">
                <a:tc>
                  <a:txBody>
                    <a:bodyPr/>
                    <a:lstStyle/>
                    <a:p>
                      <a:pPr marL="0" marR="0">
                        <a:lnSpc>
                          <a:spcPct val="107000"/>
                        </a:lnSpc>
                        <a:spcBef>
                          <a:spcPts val="0"/>
                        </a:spcBef>
                        <a:spcAft>
                          <a:spcPts val="0"/>
                        </a:spcAft>
                      </a:pPr>
                      <a:r>
                        <a:rPr lang="en-US" sz="1800" kern="1200" dirty="0">
                          <a:effectLst/>
                        </a:rPr>
                        <a:t>Age</a:t>
                      </a:r>
                      <a:endParaRPr lang="en-US" sz="1800" b="1" kern="1200" dirty="0">
                        <a:solidFill>
                          <a:schemeClr val="tx1"/>
                        </a:solidFill>
                        <a:effectLst/>
                        <a:latin typeface="+mn-lt"/>
                        <a:ea typeface="+mn-ea"/>
                        <a:cs typeface="+mn-cs"/>
                      </a:endParaRPr>
                    </a:p>
                  </a:txBody>
                  <a:tcPr marL="68580" marR="68580" marT="0" marB="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11</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2153003018"/>
                  </a:ext>
                </a:extLst>
              </a:tr>
            </a:tbl>
          </a:graphicData>
        </a:graphic>
      </p:graphicFrame>
      <p:graphicFrame>
        <p:nvGraphicFramePr>
          <p:cNvPr id="7" name="Table 6" descr="Illustrates an example entity after it has been modified with a PUT operation and a new property is added. Table shows two columns, &quot;Partition key&quot;, and &quot;middleschoolstudents&quot;, as above. There are now five rows of data.">
            <a:extLst>
              <a:ext uri="{FF2B5EF4-FFF2-40B4-BE49-F238E27FC236}">
                <a16:creationId xmlns:a16="http://schemas.microsoft.com/office/drawing/2014/main" id="{F82E8233-3BEE-4E76-B22F-21E4A0F8B3D8}"/>
              </a:ext>
            </a:extLst>
          </p:cNvPr>
          <p:cNvGraphicFramePr>
            <a:graphicFrameLocks noGrp="1"/>
          </p:cNvGraphicFramePr>
          <p:nvPr>
            <p:extLst>
              <p:ext uri="{D42A27DB-BD31-4B8C-83A1-F6EECF244321}">
                <p14:modId xmlns:p14="http://schemas.microsoft.com/office/powerpoint/2010/main" val="2348051939"/>
              </p:ext>
            </p:extLst>
          </p:nvPr>
        </p:nvGraphicFramePr>
        <p:xfrm>
          <a:off x="2352907" y="4825438"/>
          <a:ext cx="6714543" cy="1673670"/>
        </p:xfrm>
        <a:graphic>
          <a:graphicData uri="http://schemas.openxmlformats.org/drawingml/2006/table">
            <a:tbl>
              <a:tblPr firstRow="1" firstCol="1">
                <a:tableStyleId>{793D81CF-94F2-401A-BA57-92F5A7B2D0C5}</a:tableStyleId>
              </a:tblPr>
              <a:tblGrid>
                <a:gridCol w="1996069">
                  <a:extLst>
                    <a:ext uri="{9D8B030D-6E8A-4147-A177-3AD203B41FA5}">
                      <a16:colId xmlns:a16="http://schemas.microsoft.com/office/drawing/2014/main" val="4114456534"/>
                    </a:ext>
                  </a:extLst>
                </a:gridCol>
                <a:gridCol w="4718474">
                  <a:extLst>
                    <a:ext uri="{9D8B030D-6E8A-4147-A177-3AD203B41FA5}">
                      <a16:colId xmlns:a16="http://schemas.microsoft.com/office/drawing/2014/main" val="115557170"/>
                    </a:ext>
                  </a:extLst>
                </a:gridCol>
              </a:tblGrid>
              <a:tr h="263986">
                <a:tc>
                  <a:txBody>
                    <a:bodyPr/>
                    <a:lstStyle/>
                    <a:p>
                      <a:pPr marL="0" marR="0">
                        <a:lnSpc>
                          <a:spcPct val="107000"/>
                        </a:lnSpc>
                        <a:spcBef>
                          <a:spcPts val="0"/>
                        </a:spcBef>
                        <a:spcAft>
                          <a:spcPts val="0"/>
                        </a:spcAft>
                      </a:pPr>
                      <a:r>
                        <a:rPr lang="en-US" sz="1800" dirty="0">
                          <a:effectLst/>
                        </a:rPr>
                        <a:t>Partition key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pPr marL="0" marR="0">
                        <a:lnSpc>
                          <a:spcPct val="107000"/>
                        </a:lnSpc>
                        <a:spcBef>
                          <a:spcPts val="0"/>
                        </a:spcBef>
                        <a:spcAft>
                          <a:spcPts val="0"/>
                        </a:spcAft>
                      </a:pPr>
                      <a:r>
                        <a:rPr lang="en-US" sz="1800" dirty="0">
                          <a:effectLst/>
                        </a:rPr>
                        <a:t>middleschoolstudents</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extLst>
                  <a:ext uri="{0D108BD9-81ED-4DB2-BD59-A6C34878D82A}">
                    <a16:rowId xmlns:a16="http://schemas.microsoft.com/office/drawing/2014/main" val="3166128593"/>
                  </a:ext>
                </a:extLst>
              </a:tr>
              <a:tr h="263986">
                <a:tc>
                  <a:txBody>
                    <a:bodyPr/>
                    <a:lstStyle/>
                    <a:p>
                      <a:pPr marL="0" marR="0">
                        <a:lnSpc>
                          <a:spcPct val="107000"/>
                        </a:lnSpc>
                        <a:spcBef>
                          <a:spcPts val="0"/>
                        </a:spcBef>
                        <a:spcAft>
                          <a:spcPts val="0"/>
                        </a:spcAft>
                      </a:pPr>
                      <a:r>
                        <a:rPr lang="en-US" sz="1800" dirty="0">
                          <a:effectLst/>
                        </a:rPr>
                        <a:t>Row key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237548902</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3684715553"/>
                  </a:ext>
                </a:extLst>
              </a:tr>
              <a:tr h="263986">
                <a:tc>
                  <a:txBody>
                    <a:bodyPr/>
                    <a:lstStyle/>
                    <a:p>
                      <a:pPr marL="0" marR="0">
                        <a:lnSpc>
                          <a:spcPct val="107000"/>
                        </a:lnSpc>
                        <a:spcBef>
                          <a:spcPts val="0"/>
                        </a:spcBef>
                        <a:spcAft>
                          <a:spcPts val="0"/>
                        </a:spcAft>
                      </a:pPr>
                      <a:r>
                        <a:rPr lang="en-US" sz="1800" dirty="0">
                          <a:effectLst/>
                        </a:rPr>
                        <a:t>First name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Emilia</a:t>
                      </a:r>
                    </a:p>
                  </a:txBody>
                  <a:tcPr marL="68580" marR="68580" marT="0" marB="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3824470229"/>
                  </a:ext>
                </a:extLst>
              </a:tr>
              <a:tr h="263986">
                <a:tc>
                  <a:txBody>
                    <a:bodyPr/>
                    <a:lstStyle/>
                    <a:p>
                      <a:pPr marL="0" marR="0">
                        <a:lnSpc>
                          <a:spcPct val="107000"/>
                        </a:lnSpc>
                        <a:spcBef>
                          <a:spcPts val="0"/>
                        </a:spcBef>
                        <a:spcAft>
                          <a:spcPts val="0"/>
                        </a:spcAft>
                      </a:pPr>
                      <a:r>
                        <a:rPr lang="en-US" sz="1800" dirty="0">
                          <a:effectLst/>
                        </a:rPr>
                        <a:t>Last name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McCarty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4251021466"/>
                  </a:ext>
                </a:extLst>
              </a:tr>
              <a:tr h="263986">
                <a:tc>
                  <a:txBody>
                    <a:bodyPr/>
                    <a:lstStyle/>
                    <a:p>
                      <a:pPr marL="0" marR="0">
                        <a:lnSpc>
                          <a:spcPct val="107000"/>
                        </a:lnSpc>
                        <a:spcBef>
                          <a:spcPts val="0"/>
                        </a:spcBef>
                        <a:spcAft>
                          <a:spcPts val="0"/>
                        </a:spcAft>
                      </a:pPr>
                      <a:r>
                        <a:rPr lang="en-US" sz="1800" dirty="0">
                          <a:effectLst/>
                        </a:rPr>
                        <a:t>Age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12</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865570722"/>
                  </a:ext>
                </a:extLst>
              </a:tr>
              <a:tr h="263986">
                <a:tc>
                  <a:txBody>
                    <a:bodyPr/>
                    <a:lstStyle/>
                    <a:p>
                      <a:pPr marL="0" marR="0">
                        <a:lnSpc>
                          <a:spcPct val="107000"/>
                        </a:lnSpc>
                        <a:spcBef>
                          <a:spcPts val="0"/>
                        </a:spcBef>
                        <a:spcAft>
                          <a:spcPts val="0"/>
                        </a:spcAft>
                      </a:pPr>
                      <a:r>
                        <a:rPr lang="en-US" sz="1800" dirty="0">
                          <a:effectLst/>
                        </a:rPr>
                        <a:t>Sport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Tennis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3747391381"/>
                  </a:ext>
                </a:extLst>
              </a:tr>
            </a:tbl>
          </a:graphicData>
        </a:graphic>
      </p:graphicFrame>
    </p:spTree>
    <p:extLst>
      <p:ext uri="{BB962C8B-B14F-4D97-AF65-F5344CB8AC3E}">
        <p14:creationId xmlns:p14="http://schemas.microsoft.com/office/powerpoint/2010/main" val="41247639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7108-7BFF-4DBC-9461-37B8A30446AD}"/>
              </a:ext>
            </a:extLst>
          </p:cNvPr>
          <p:cNvSpPr>
            <a:spLocks noGrp="1"/>
          </p:cNvSpPr>
          <p:nvPr>
            <p:ph type="title"/>
          </p:nvPr>
        </p:nvSpPr>
        <p:spPr/>
        <p:txBody>
          <a:bodyPr/>
          <a:lstStyle/>
          <a:p>
            <a:r>
              <a:rPr lang="en-US" dirty="0"/>
              <a:t>Table services resource queries using OData</a:t>
            </a:r>
          </a:p>
        </p:txBody>
      </p:sp>
      <p:sp>
        <p:nvSpPr>
          <p:cNvPr id="4" name="Text Placeholder 3">
            <a:extLst>
              <a:ext uri="{FF2B5EF4-FFF2-40B4-BE49-F238E27FC236}">
                <a16:creationId xmlns:a16="http://schemas.microsoft.com/office/drawing/2014/main" id="{C6A759F5-9315-4312-A5E3-0F1D22CF6D8A}"/>
              </a:ext>
            </a:extLst>
          </p:cNvPr>
          <p:cNvSpPr>
            <a:spLocks noGrp="1"/>
          </p:cNvSpPr>
          <p:nvPr>
            <p:ph type="body" sz="quarter" idx="10"/>
          </p:nvPr>
        </p:nvSpPr>
        <p:spPr>
          <a:xfrm>
            <a:off x="593725" y="1445022"/>
            <a:ext cx="11018520" cy="430887"/>
          </a:xfrm>
        </p:spPr>
        <p:txBody>
          <a:bodyPr/>
          <a:lstStyle/>
          <a:p>
            <a:pPr marL="0" indent="0">
              <a:buNone/>
            </a:pPr>
            <a:r>
              <a:rPr lang="en-US" dirty="0">
                <a:latin typeface="Segoe UI" panose="020B0502040204020203" pitchFamily="34" charset="0"/>
                <a:cs typeface="Segoe UI" panose="020B0502040204020203" pitchFamily="34" charset="0"/>
                <a:hlinkClick r:id="rId3"/>
              </a:rPr>
              <a:t>https://[account].table.core.windows.net/table</a:t>
            </a:r>
            <a:endParaRPr lang="en-US" dirty="0">
              <a:latin typeface="Segoe UI" panose="020B0502040204020203" pitchFamily="34" charset="0"/>
              <a:cs typeface="Segoe UI" panose="020B0502040204020203" pitchFamily="34" charset="0"/>
            </a:endParaRPr>
          </a:p>
        </p:txBody>
      </p:sp>
      <p:graphicFrame>
        <p:nvGraphicFramePr>
          <p:cNvPr id="5" name="Table 4" descr="Shows common OData queries in the context of Azure Storage Tables. Table has two columns, &quot;Operation&quot; and &quot;OData Query&quot;. ">
            <a:extLst>
              <a:ext uri="{FF2B5EF4-FFF2-40B4-BE49-F238E27FC236}">
                <a16:creationId xmlns:a16="http://schemas.microsoft.com/office/drawing/2014/main" id="{01A1E58E-CF7E-4A56-8553-F6D429CCCCC7}"/>
              </a:ext>
            </a:extLst>
          </p:cNvPr>
          <p:cNvGraphicFramePr>
            <a:graphicFrameLocks noGrp="1"/>
          </p:cNvGraphicFramePr>
          <p:nvPr>
            <p:extLst>
              <p:ext uri="{D42A27DB-BD31-4B8C-83A1-F6EECF244321}">
                <p14:modId xmlns:p14="http://schemas.microsoft.com/office/powerpoint/2010/main" val="443170002"/>
              </p:ext>
            </p:extLst>
          </p:nvPr>
        </p:nvGraphicFramePr>
        <p:xfrm>
          <a:off x="588263" y="2637981"/>
          <a:ext cx="11018520" cy="2707740"/>
        </p:xfrm>
        <a:graphic>
          <a:graphicData uri="http://schemas.openxmlformats.org/drawingml/2006/table">
            <a:tbl>
              <a:tblPr firstRow="1" firstCol="1">
                <a:tableStyleId>{793D81CF-94F2-401A-BA57-92F5A7B2D0C5}</a:tableStyleId>
              </a:tblPr>
              <a:tblGrid>
                <a:gridCol w="6213981">
                  <a:extLst>
                    <a:ext uri="{9D8B030D-6E8A-4147-A177-3AD203B41FA5}">
                      <a16:colId xmlns:a16="http://schemas.microsoft.com/office/drawing/2014/main" val="1765491183"/>
                    </a:ext>
                  </a:extLst>
                </a:gridCol>
                <a:gridCol w="4804539">
                  <a:extLst>
                    <a:ext uri="{9D8B030D-6E8A-4147-A177-3AD203B41FA5}">
                      <a16:colId xmlns:a16="http://schemas.microsoft.com/office/drawing/2014/main" val="3719127204"/>
                    </a:ext>
                  </a:extLst>
                </a:gridCol>
              </a:tblGrid>
              <a:tr h="541548">
                <a:tc>
                  <a:txBody>
                    <a:bodyPr/>
                    <a:lstStyle/>
                    <a:p>
                      <a:pPr marL="0" marR="0">
                        <a:lnSpc>
                          <a:spcPct val="107000"/>
                        </a:lnSpc>
                        <a:spcBef>
                          <a:spcPts val="0"/>
                        </a:spcBef>
                        <a:spcAft>
                          <a:spcPts val="0"/>
                        </a:spcAft>
                      </a:pPr>
                      <a:r>
                        <a:rPr lang="en-US" sz="1800" dirty="0">
                          <a:effectLst/>
                        </a:rPr>
                        <a:t>Operation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marL="0" marR="0">
                        <a:lnSpc>
                          <a:spcPct val="107000"/>
                        </a:lnSpc>
                        <a:spcBef>
                          <a:spcPts val="0"/>
                        </a:spcBef>
                        <a:spcAft>
                          <a:spcPts val="0"/>
                        </a:spcAft>
                      </a:pPr>
                      <a:r>
                        <a:rPr lang="en-US" sz="1800" dirty="0">
                          <a:effectLst/>
                        </a:rPr>
                        <a:t>OData Query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2909472416"/>
                  </a:ext>
                </a:extLst>
              </a:tr>
              <a:tr h="541548">
                <a:tc>
                  <a:txBody>
                    <a:bodyPr/>
                    <a:lstStyle/>
                    <a:p>
                      <a:pPr marL="0" marR="0">
                        <a:lnSpc>
                          <a:spcPct val="107000"/>
                        </a:lnSpc>
                        <a:spcBef>
                          <a:spcPts val="0"/>
                        </a:spcBef>
                        <a:spcAft>
                          <a:spcPts val="0"/>
                        </a:spcAft>
                      </a:pPr>
                      <a:r>
                        <a:rPr lang="en-US" sz="1800" dirty="0">
                          <a:effectLst/>
                        </a:rPr>
                        <a:t>Get an entity by a partition and row key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[GET] /table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076869230"/>
                  </a:ext>
                </a:extLst>
              </a:tr>
              <a:tr h="541548">
                <a:tc>
                  <a:txBody>
                    <a:bodyPr/>
                    <a:lstStyle/>
                    <a:p>
                      <a:pPr marL="0" marR="0">
                        <a:lnSpc>
                          <a:spcPct val="107000"/>
                        </a:lnSpc>
                        <a:spcBef>
                          <a:spcPts val="0"/>
                        </a:spcBef>
                        <a:spcAft>
                          <a:spcPts val="0"/>
                        </a:spcAft>
                      </a:pPr>
                      <a:r>
                        <a:rPr lang="en-US" sz="1800" dirty="0">
                          <a:effectLst/>
                        </a:rPr>
                        <a:t>Query a table for entities that match an expression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[GET] /table?$filter=[query expression]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2279715658"/>
                  </a:ext>
                </a:extLst>
              </a:tr>
              <a:tr h="541548">
                <a:tc>
                  <a:txBody>
                    <a:bodyPr/>
                    <a:lstStyle/>
                    <a:p>
                      <a:pPr marL="0" marR="0">
                        <a:lnSpc>
                          <a:spcPct val="107000"/>
                        </a:lnSpc>
                        <a:spcBef>
                          <a:spcPts val="0"/>
                        </a:spcBef>
                        <a:spcAft>
                          <a:spcPts val="0"/>
                        </a:spcAft>
                      </a:pPr>
                      <a:r>
                        <a:rPr lang="en-US" sz="1800" dirty="0">
                          <a:effectLst/>
                        </a:rPr>
                        <a:t>Delete an entity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[DELETE] /table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953828250"/>
                  </a:ext>
                </a:extLst>
              </a:tr>
              <a:tr h="541548">
                <a:tc>
                  <a:txBody>
                    <a:bodyPr/>
                    <a:lstStyle/>
                    <a:p>
                      <a:pPr marL="0" marR="0">
                        <a:lnSpc>
                          <a:spcPct val="107000"/>
                        </a:lnSpc>
                        <a:spcBef>
                          <a:spcPts val="0"/>
                        </a:spcBef>
                        <a:spcAft>
                          <a:spcPts val="0"/>
                        </a:spcAft>
                      </a:pPr>
                      <a:r>
                        <a:rPr lang="en-US" sz="1800" dirty="0">
                          <a:effectLst/>
                        </a:rPr>
                        <a:t>Insert or replace an entity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[PUT] /table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080682750"/>
                  </a:ext>
                </a:extLst>
              </a:tr>
            </a:tbl>
          </a:graphicData>
        </a:graphic>
      </p:graphicFrame>
    </p:spTree>
    <p:extLst>
      <p:ext uri="{BB962C8B-B14F-4D97-AF65-F5344CB8AC3E}">
        <p14:creationId xmlns:p14="http://schemas.microsoft.com/office/powerpoint/2010/main" val="196183015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7108-7BFF-4DBC-9461-37B8A30446AD}"/>
              </a:ext>
            </a:extLst>
          </p:cNvPr>
          <p:cNvSpPr>
            <a:spLocks noGrp="1"/>
          </p:cNvSpPr>
          <p:nvPr>
            <p:ph type="title"/>
          </p:nvPr>
        </p:nvSpPr>
        <p:spPr/>
        <p:txBody>
          <a:bodyPr/>
          <a:lstStyle/>
          <a:p>
            <a:r>
              <a:rPr lang="en-US" dirty="0"/>
              <a:t>Table services resource queries using OData (cont.)</a:t>
            </a:r>
          </a:p>
        </p:txBody>
      </p:sp>
      <p:sp>
        <p:nvSpPr>
          <p:cNvPr id="4" name="Text Placeholder 3">
            <a:extLst>
              <a:ext uri="{FF2B5EF4-FFF2-40B4-BE49-F238E27FC236}">
                <a16:creationId xmlns:a16="http://schemas.microsoft.com/office/drawing/2014/main" id="{C6A759F5-9315-4312-A5E3-0F1D22CF6D8A}"/>
              </a:ext>
            </a:extLst>
          </p:cNvPr>
          <p:cNvSpPr>
            <a:spLocks noGrp="1"/>
          </p:cNvSpPr>
          <p:nvPr>
            <p:ph type="body" sz="quarter" idx="10"/>
          </p:nvPr>
        </p:nvSpPr>
        <p:spPr>
          <a:xfrm>
            <a:off x="593725" y="1445022"/>
            <a:ext cx="11018520" cy="1258468"/>
          </a:xfrm>
          <a:solidFill>
            <a:schemeClr val="bg1">
              <a:lumMod val="95000"/>
            </a:schemeClr>
          </a:solidFill>
          <a:ln>
            <a:noFill/>
          </a:ln>
        </p:spPr>
        <p:txBody>
          <a:bodyPr lIns="144000" tIns="72000" rIns="144000" bIns="72000"/>
          <a:lstStyle/>
          <a:p>
            <a:pPr marL="0" indent="0">
              <a:lnSpc>
                <a:spcPct val="150000"/>
              </a:lnSpc>
              <a:buNone/>
            </a:pPr>
            <a:r>
              <a:rPr lang="en-US" sz="2400" b="1" dirty="0">
                <a:latin typeface="Segoe UI" panose="020B0502040204020203" pitchFamily="34" charset="0"/>
                <a:cs typeface="Segoe UI" panose="020B0502040204020203" pitchFamily="34" charset="0"/>
              </a:rPr>
              <a:t>Example 1: Retrieve entity</a:t>
            </a:r>
            <a:endParaRPr lang="en-US" sz="2400" dirty="0">
              <a:latin typeface="Segoe UI" panose="020B0502040204020203" pitchFamily="34" charset="0"/>
              <a:cs typeface="Segoe UI" panose="020B0502040204020203" pitchFamily="34" charset="0"/>
            </a:endParaRPr>
          </a:p>
          <a:p>
            <a:pPr marL="0" indent="0">
              <a:lnSpc>
                <a:spcPct val="150000"/>
              </a:lnSpc>
              <a:buNone/>
            </a:pPr>
            <a:r>
              <a:rPr lang="en-US" sz="2400" dirty="0">
                <a:latin typeface="Segoe UI" panose="020B0502040204020203" pitchFamily="34" charset="0"/>
                <a:cs typeface="Segoe UI" panose="020B0502040204020203" pitchFamily="34" charset="0"/>
              </a:rPr>
              <a:t>https://[account].table.core.windows.net/[table]([partitionKey], [rowKey])</a:t>
            </a:r>
          </a:p>
        </p:txBody>
      </p:sp>
      <p:sp>
        <p:nvSpPr>
          <p:cNvPr id="5" name="Text Placeholder 3">
            <a:extLst>
              <a:ext uri="{FF2B5EF4-FFF2-40B4-BE49-F238E27FC236}">
                <a16:creationId xmlns:a16="http://schemas.microsoft.com/office/drawing/2014/main" id="{30ECA3DE-830E-432D-A6AC-28933D1ACA61}"/>
              </a:ext>
            </a:extLst>
          </p:cNvPr>
          <p:cNvSpPr txBox="1">
            <a:spLocks/>
          </p:cNvSpPr>
          <p:nvPr/>
        </p:nvSpPr>
        <p:spPr>
          <a:xfrm>
            <a:off x="593725" y="3231618"/>
            <a:ext cx="11018520" cy="1258468"/>
          </a:xfrm>
          <a:prstGeom prst="rect">
            <a:avLst/>
          </a:prstGeom>
          <a:solidFill>
            <a:schemeClr val="bg1">
              <a:lumMod val="95000"/>
            </a:schemeClr>
          </a:solidFill>
          <a:ln>
            <a:noFill/>
          </a:ln>
        </p:spPr>
        <p:txBody>
          <a:bodyPr vert="horz" wrap="square" lIns="144000" tIns="72000" rIns="144000" bIns="7200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b="1" dirty="0">
                <a:latin typeface="Segoe UI" panose="020B0502040204020203" pitchFamily="34" charset="0"/>
                <a:cs typeface="Segoe UI" panose="020B0502040204020203" pitchFamily="34" charset="0"/>
              </a:rPr>
              <a:t>Example 2: Filtering</a:t>
            </a:r>
            <a:endParaRPr lang="en-US" sz="2400" dirty="0">
              <a:latin typeface="Segoe UI" panose="020B0502040204020203" pitchFamily="34" charset="0"/>
              <a:cs typeface="Segoe UI" panose="020B0502040204020203" pitchFamily="34" charset="0"/>
            </a:endParaRPr>
          </a:p>
          <a:p>
            <a:pPr marL="0" indent="0">
              <a:lnSpc>
                <a:spcPct val="150000"/>
              </a:lnSpc>
              <a:buNone/>
            </a:pPr>
            <a:r>
              <a:rPr lang="en-US" sz="2400" dirty="0">
                <a:latin typeface="Segoe UI" panose="020B0502040204020203" pitchFamily="34" charset="0"/>
                <a:cs typeface="Segoe UI" panose="020B0502040204020203" pitchFamily="34" charset="0"/>
              </a:rPr>
              <a:t>https://[account].table.core.windows.net/[table]()?filter=Grade ge 3</a:t>
            </a:r>
          </a:p>
        </p:txBody>
      </p:sp>
      <p:sp>
        <p:nvSpPr>
          <p:cNvPr id="6" name="Text Placeholder 3">
            <a:extLst>
              <a:ext uri="{FF2B5EF4-FFF2-40B4-BE49-F238E27FC236}">
                <a16:creationId xmlns:a16="http://schemas.microsoft.com/office/drawing/2014/main" id="{D3BC3E2B-AC2E-460E-A00D-D3029A7159D7}"/>
              </a:ext>
            </a:extLst>
          </p:cNvPr>
          <p:cNvSpPr txBox="1">
            <a:spLocks/>
          </p:cNvSpPr>
          <p:nvPr/>
        </p:nvSpPr>
        <p:spPr>
          <a:xfrm>
            <a:off x="593725" y="5018214"/>
            <a:ext cx="11018520" cy="1258468"/>
          </a:xfrm>
          <a:prstGeom prst="rect">
            <a:avLst/>
          </a:prstGeom>
          <a:solidFill>
            <a:schemeClr val="bg1">
              <a:lumMod val="95000"/>
            </a:schemeClr>
          </a:solidFill>
          <a:ln>
            <a:noFill/>
          </a:ln>
        </p:spPr>
        <p:txBody>
          <a:bodyPr vert="horz" wrap="square" lIns="144000" tIns="72000" rIns="144000" bIns="7200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b="1" dirty="0">
                <a:latin typeface="Segoe UI" panose="020B0502040204020203" pitchFamily="34" charset="0"/>
                <a:cs typeface="Segoe UI" panose="020B0502040204020203" pitchFamily="34" charset="0"/>
              </a:rPr>
              <a:t>Example 3: Projection</a:t>
            </a:r>
            <a:endParaRPr lang="en-US" sz="2400" dirty="0">
              <a:latin typeface="Segoe UI" panose="020B0502040204020203" pitchFamily="34" charset="0"/>
              <a:cs typeface="Segoe UI" panose="020B0502040204020203" pitchFamily="34" charset="0"/>
            </a:endParaRPr>
          </a:p>
          <a:p>
            <a:pPr marL="0" indent="0">
              <a:lnSpc>
                <a:spcPct val="150000"/>
              </a:lnSpc>
              <a:buNone/>
            </a:pPr>
            <a:r>
              <a:rPr lang="en-US" sz="2400" dirty="0">
                <a:latin typeface="Segoe UI" panose="020B0502040204020203" pitchFamily="34" charset="0"/>
                <a:cs typeface="Segoe UI" panose="020B0502040204020203" pitchFamily="34" charset="0"/>
              </a:rPr>
              <a:t>https://[account].table.core.windows.net/[table]()?select=FirstName,LastName</a:t>
            </a:r>
          </a:p>
        </p:txBody>
      </p:sp>
    </p:spTree>
    <p:extLst>
      <p:ext uri="{BB962C8B-B14F-4D97-AF65-F5344CB8AC3E}">
        <p14:creationId xmlns:p14="http://schemas.microsoft.com/office/powerpoint/2010/main" val="52737537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66EA-FAD2-4686-8FC1-5ACD5505328B}"/>
              </a:ext>
            </a:extLst>
          </p:cNvPr>
          <p:cNvSpPr>
            <a:spLocks noGrp="1"/>
          </p:cNvSpPr>
          <p:nvPr>
            <p:ph type="title"/>
          </p:nvPr>
        </p:nvSpPr>
        <p:spPr/>
        <p:txBody>
          <a:bodyPr/>
          <a:lstStyle/>
          <a:p>
            <a:r>
              <a:rPr lang="en-US" dirty="0"/>
              <a:t>Query time out and pagination</a:t>
            </a:r>
          </a:p>
        </p:txBody>
      </p:sp>
      <p:sp>
        <p:nvSpPr>
          <p:cNvPr id="3" name="Text Placeholder 2">
            <a:extLst>
              <a:ext uri="{FF2B5EF4-FFF2-40B4-BE49-F238E27FC236}">
                <a16:creationId xmlns:a16="http://schemas.microsoft.com/office/drawing/2014/main" id="{2A7F5D74-19F4-4D3E-97CE-D0AA164B31F0}"/>
              </a:ext>
            </a:extLst>
          </p:cNvPr>
          <p:cNvSpPr>
            <a:spLocks noGrp="1"/>
          </p:cNvSpPr>
          <p:nvPr>
            <p:ph type="body" sz="quarter" idx="10"/>
          </p:nvPr>
        </p:nvSpPr>
        <p:spPr>
          <a:xfrm>
            <a:off x="584200" y="1435497"/>
            <a:ext cx="11018520" cy="2055947"/>
          </a:xfrm>
        </p:spPr>
        <p:txBody>
          <a:bodyPr/>
          <a:lstStyle/>
          <a:p>
            <a:r>
              <a:rPr lang="en-US" dirty="0">
                <a:latin typeface="Segoe UI" panose="020B0502040204020203" pitchFamily="34" charset="0"/>
                <a:cs typeface="Segoe UI" panose="020B0502040204020203" pitchFamily="34" charset="0"/>
              </a:rPr>
              <a:t>Queries for tables or entities can return a maximum of 1,000 items at a time</a:t>
            </a:r>
          </a:p>
          <a:p>
            <a:pPr lvl="1"/>
            <a:r>
              <a:rPr lang="en-US" dirty="0">
                <a:latin typeface="Segoe UI" panose="020B0502040204020203" pitchFamily="34" charset="0"/>
                <a:cs typeface="Segoe UI" panose="020B0502040204020203" pitchFamily="34" charset="0"/>
              </a:rPr>
              <a:t>If you need more, you will need to reissue the query with a pointer indicating where to start the next batch of results</a:t>
            </a:r>
          </a:p>
          <a:p>
            <a:r>
              <a:rPr lang="en-US" dirty="0">
                <a:latin typeface="Segoe UI" panose="020B0502040204020203" pitchFamily="34" charset="0"/>
                <a:cs typeface="Segoe UI" panose="020B0502040204020203" pitchFamily="34" charset="0"/>
              </a:rPr>
              <a:t>Table service provides headers to reissue queries</a:t>
            </a:r>
          </a:p>
        </p:txBody>
      </p:sp>
      <p:grpSp>
        <p:nvGrpSpPr>
          <p:cNvPr id="4" name="Group 3" descr="The diagram depicts how queries for tables or entities can return a maximum of 1,000 items at a time. If more items are required, the query must be reissued with a pointer indicating from where the next batch of results should start.">
            <a:extLst>
              <a:ext uri="{FF2B5EF4-FFF2-40B4-BE49-F238E27FC236}">
                <a16:creationId xmlns:a16="http://schemas.microsoft.com/office/drawing/2014/main" id="{C80E8111-9B15-4AB0-8039-732384AE3E3C}"/>
              </a:ext>
            </a:extLst>
          </p:cNvPr>
          <p:cNvGrpSpPr/>
          <p:nvPr/>
        </p:nvGrpSpPr>
        <p:grpSpPr>
          <a:xfrm>
            <a:off x="2946400" y="3817602"/>
            <a:ext cx="6451599" cy="2459953"/>
            <a:chOff x="2946400" y="3842654"/>
            <a:chExt cx="6451599" cy="2459953"/>
          </a:xfrm>
        </p:grpSpPr>
        <p:grpSp>
          <p:nvGrpSpPr>
            <p:cNvPr id="30" name="Group 29">
              <a:extLst>
                <a:ext uri="{FF2B5EF4-FFF2-40B4-BE49-F238E27FC236}">
                  <a16:creationId xmlns:a16="http://schemas.microsoft.com/office/drawing/2014/main" id="{AEC0C499-156B-4E73-9B21-FE7CAE28995F}"/>
                </a:ext>
              </a:extLst>
            </p:cNvPr>
            <p:cNvGrpSpPr/>
            <p:nvPr/>
          </p:nvGrpSpPr>
          <p:grpSpPr>
            <a:xfrm>
              <a:off x="5366650" y="4336135"/>
              <a:ext cx="1845133" cy="1446926"/>
              <a:chOff x="3712022" y="4076696"/>
              <a:chExt cx="1404182" cy="1101139"/>
            </a:xfrm>
          </p:grpSpPr>
          <p:pic>
            <p:nvPicPr>
              <p:cNvPr id="8" name="Graphic 7">
                <a:extLst>
                  <a:ext uri="{FF2B5EF4-FFF2-40B4-BE49-F238E27FC236}">
                    <a16:creationId xmlns:a16="http://schemas.microsoft.com/office/drawing/2014/main" id="{6F0FB12E-FE0C-43E4-86B7-F679F9B9BA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12022" y="4076696"/>
                <a:ext cx="614965" cy="475200"/>
              </a:xfrm>
              <a:prstGeom prst="rect">
                <a:avLst/>
              </a:prstGeom>
            </p:spPr>
          </p:pic>
          <p:pic>
            <p:nvPicPr>
              <p:cNvPr id="13" name="Graphic 12">
                <a:extLst>
                  <a:ext uri="{FF2B5EF4-FFF2-40B4-BE49-F238E27FC236}">
                    <a16:creationId xmlns:a16="http://schemas.microsoft.com/office/drawing/2014/main" id="{BDBCD3AC-F5CF-4C1E-B6FE-39D8D00E7C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3281" y="4076696"/>
                <a:ext cx="614965" cy="475200"/>
              </a:xfrm>
              <a:prstGeom prst="rect">
                <a:avLst/>
              </a:prstGeom>
            </p:spPr>
          </p:pic>
          <p:pic>
            <p:nvPicPr>
              <p:cNvPr id="18" name="Graphic 17">
                <a:extLst>
                  <a:ext uri="{FF2B5EF4-FFF2-40B4-BE49-F238E27FC236}">
                    <a16:creationId xmlns:a16="http://schemas.microsoft.com/office/drawing/2014/main" id="{2E221BB7-1654-4147-8B9D-135DFC39F6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34540" y="4076696"/>
                <a:ext cx="614965" cy="475200"/>
              </a:xfrm>
              <a:prstGeom prst="rect">
                <a:avLst/>
              </a:prstGeom>
            </p:spPr>
          </p:pic>
          <p:pic>
            <p:nvPicPr>
              <p:cNvPr id="20" name="Graphic 19">
                <a:extLst>
                  <a:ext uri="{FF2B5EF4-FFF2-40B4-BE49-F238E27FC236}">
                    <a16:creationId xmlns:a16="http://schemas.microsoft.com/office/drawing/2014/main" id="{11038E58-9E05-4A0D-B2E0-E2E799FB11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95800" y="4082135"/>
                <a:ext cx="614965" cy="475200"/>
              </a:xfrm>
              <a:prstGeom prst="rect">
                <a:avLst/>
              </a:prstGeom>
            </p:spPr>
          </p:pic>
          <p:pic>
            <p:nvPicPr>
              <p:cNvPr id="21" name="Graphic 20">
                <a:extLst>
                  <a:ext uri="{FF2B5EF4-FFF2-40B4-BE49-F238E27FC236}">
                    <a16:creationId xmlns:a16="http://schemas.microsoft.com/office/drawing/2014/main" id="{4AB0FAF1-DBBB-401A-BF0D-C2A3756484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17461" y="4392386"/>
                <a:ext cx="614965" cy="475200"/>
              </a:xfrm>
              <a:prstGeom prst="rect">
                <a:avLst/>
              </a:prstGeom>
            </p:spPr>
          </p:pic>
          <p:pic>
            <p:nvPicPr>
              <p:cNvPr id="22" name="Graphic 21">
                <a:extLst>
                  <a:ext uri="{FF2B5EF4-FFF2-40B4-BE49-F238E27FC236}">
                    <a16:creationId xmlns:a16="http://schemas.microsoft.com/office/drawing/2014/main" id="{814A65C4-5B7F-4921-B950-FFE35BB236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8720" y="4392386"/>
                <a:ext cx="614965" cy="475200"/>
              </a:xfrm>
              <a:prstGeom prst="rect">
                <a:avLst/>
              </a:prstGeom>
            </p:spPr>
          </p:pic>
          <p:pic>
            <p:nvPicPr>
              <p:cNvPr id="23" name="Graphic 22">
                <a:extLst>
                  <a:ext uri="{FF2B5EF4-FFF2-40B4-BE49-F238E27FC236}">
                    <a16:creationId xmlns:a16="http://schemas.microsoft.com/office/drawing/2014/main" id="{8D796BA9-6EEB-457A-9579-5B5656D558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39979" y="4392386"/>
                <a:ext cx="614965" cy="475200"/>
              </a:xfrm>
              <a:prstGeom prst="rect">
                <a:avLst/>
              </a:prstGeom>
            </p:spPr>
          </p:pic>
          <p:pic>
            <p:nvPicPr>
              <p:cNvPr id="24" name="Graphic 23">
                <a:extLst>
                  <a:ext uri="{FF2B5EF4-FFF2-40B4-BE49-F238E27FC236}">
                    <a16:creationId xmlns:a16="http://schemas.microsoft.com/office/drawing/2014/main" id="{90C3DCAB-94A7-46D5-B5AD-0F0FE860EF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1239" y="4397825"/>
                <a:ext cx="614965" cy="475200"/>
              </a:xfrm>
              <a:prstGeom prst="rect">
                <a:avLst/>
              </a:prstGeom>
            </p:spPr>
          </p:pic>
          <p:pic>
            <p:nvPicPr>
              <p:cNvPr id="25" name="Graphic 24">
                <a:extLst>
                  <a:ext uri="{FF2B5EF4-FFF2-40B4-BE49-F238E27FC236}">
                    <a16:creationId xmlns:a16="http://schemas.microsoft.com/office/drawing/2014/main" id="{A0A5AEB0-8340-4088-BB36-C390B70387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17462" y="4702635"/>
                <a:ext cx="614965" cy="475200"/>
              </a:xfrm>
              <a:prstGeom prst="rect">
                <a:avLst/>
              </a:prstGeom>
            </p:spPr>
          </p:pic>
          <p:pic>
            <p:nvPicPr>
              <p:cNvPr id="26" name="Graphic 25">
                <a:extLst>
                  <a:ext uri="{FF2B5EF4-FFF2-40B4-BE49-F238E27FC236}">
                    <a16:creationId xmlns:a16="http://schemas.microsoft.com/office/drawing/2014/main" id="{9AE25A5F-6E6C-4831-9D2A-3562EE344C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8721" y="4702635"/>
                <a:ext cx="614965" cy="475200"/>
              </a:xfrm>
              <a:prstGeom prst="rect">
                <a:avLst/>
              </a:prstGeom>
            </p:spPr>
          </p:pic>
          <p:sp>
            <p:nvSpPr>
              <p:cNvPr id="29" name="TextBox 28">
                <a:extLst>
                  <a:ext uri="{FF2B5EF4-FFF2-40B4-BE49-F238E27FC236}">
                    <a16:creationId xmlns:a16="http://schemas.microsoft.com/office/drawing/2014/main" id="{46167570-01D8-4BE4-AF7D-F65966ABF2CA}"/>
                  </a:ext>
                </a:extLst>
              </p:cNvPr>
              <p:cNvSpPr txBox="1"/>
              <p:nvPr/>
            </p:nvSpPr>
            <p:spPr>
              <a:xfrm>
                <a:off x="4441371" y="4865910"/>
                <a:ext cx="660400" cy="215444"/>
              </a:xfrm>
              <a:prstGeom prst="rect">
                <a:avLst/>
              </a:prstGeom>
              <a:noFill/>
            </p:spPr>
            <p:txBody>
              <a:bodyPr wrap="square" lIns="0" tIns="0" rIns="0" bIns="0" rtlCol="0">
                <a:spAutoFit/>
              </a:bodyPr>
              <a:lstStyle/>
              <a:p>
                <a:r>
                  <a:rPr lang="en-US" sz="1400" dirty="0">
                    <a:solidFill>
                      <a:srgbClr val="2A3282"/>
                    </a:solidFill>
                  </a:rPr>
                  <a:t>…1000</a:t>
                </a:r>
              </a:p>
            </p:txBody>
          </p:sp>
        </p:grpSp>
        <p:grpSp>
          <p:nvGrpSpPr>
            <p:cNvPr id="32" name="Group 31">
              <a:extLst>
                <a:ext uri="{FF2B5EF4-FFF2-40B4-BE49-F238E27FC236}">
                  <a16:creationId xmlns:a16="http://schemas.microsoft.com/office/drawing/2014/main" id="{41BD6707-8FC1-4C64-AF78-2130AC5CA50D}"/>
                </a:ext>
              </a:extLst>
            </p:cNvPr>
            <p:cNvGrpSpPr/>
            <p:nvPr/>
          </p:nvGrpSpPr>
          <p:grpSpPr>
            <a:xfrm>
              <a:off x="7552866" y="4341574"/>
              <a:ext cx="1845133" cy="1446926"/>
              <a:chOff x="3712022" y="4076696"/>
              <a:chExt cx="1404182" cy="1101139"/>
            </a:xfrm>
          </p:grpSpPr>
          <p:pic>
            <p:nvPicPr>
              <p:cNvPr id="33" name="Graphic 32">
                <a:extLst>
                  <a:ext uri="{FF2B5EF4-FFF2-40B4-BE49-F238E27FC236}">
                    <a16:creationId xmlns:a16="http://schemas.microsoft.com/office/drawing/2014/main" id="{17A42617-B6D9-43FB-B36F-180E9DE648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12022" y="4076696"/>
                <a:ext cx="614965" cy="475200"/>
              </a:xfrm>
              <a:prstGeom prst="rect">
                <a:avLst/>
              </a:prstGeom>
            </p:spPr>
          </p:pic>
          <p:pic>
            <p:nvPicPr>
              <p:cNvPr id="34" name="Graphic 33">
                <a:extLst>
                  <a:ext uri="{FF2B5EF4-FFF2-40B4-BE49-F238E27FC236}">
                    <a16:creationId xmlns:a16="http://schemas.microsoft.com/office/drawing/2014/main" id="{F02259BC-6C73-44C7-B0A7-01E6AA47D7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3281" y="4076696"/>
                <a:ext cx="614965" cy="475200"/>
              </a:xfrm>
              <a:prstGeom prst="rect">
                <a:avLst/>
              </a:prstGeom>
            </p:spPr>
          </p:pic>
          <p:pic>
            <p:nvPicPr>
              <p:cNvPr id="35" name="Graphic 34">
                <a:extLst>
                  <a:ext uri="{FF2B5EF4-FFF2-40B4-BE49-F238E27FC236}">
                    <a16:creationId xmlns:a16="http://schemas.microsoft.com/office/drawing/2014/main" id="{E4A0EE5C-17D2-4FB0-A751-F6F4196E27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34540" y="4076696"/>
                <a:ext cx="614965" cy="475200"/>
              </a:xfrm>
              <a:prstGeom prst="rect">
                <a:avLst/>
              </a:prstGeom>
            </p:spPr>
          </p:pic>
          <p:pic>
            <p:nvPicPr>
              <p:cNvPr id="36" name="Graphic 35">
                <a:extLst>
                  <a:ext uri="{FF2B5EF4-FFF2-40B4-BE49-F238E27FC236}">
                    <a16:creationId xmlns:a16="http://schemas.microsoft.com/office/drawing/2014/main" id="{B93C89C5-D2C7-4493-96B0-1362EE14CA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95800" y="4082135"/>
                <a:ext cx="614965" cy="475200"/>
              </a:xfrm>
              <a:prstGeom prst="rect">
                <a:avLst/>
              </a:prstGeom>
            </p:spPr>
          </p:pic>
          <p:pic>
            <p:nvPicPr>
              <p:cNvPr id="37" name="Graphic 36">
                <a:extLst>
                  <a:ext uri="{FF2B5EF4-FFF2-40B4-BE49-F238E27FC236}">
                    <a16:creationId xmlns:a16="http://schemas.microsoft.com/office/drawing/2014/main" id="{12FD1D83-76AF-44EF-8E4E-FA94F0B4E3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17461" y="4392386"/>
                <a:ext cx="614965" cy="475200"/>
              </a:xfrm>
              <a:prstGeom prst="rect">
                <a:avLst/>
              </a:prstGeom>
            </p:spPr>
          </p:pic>
          <p:pic>
            <p:nvPicPr>
              <p:cNvPr id="38" name="Graphic 37">
                <a:extLst>
                  <a:ext uri="{FF2B5EF4-FFF2-40B4-BE49-F238E27FC236}">
                    <a16:creationId xmlns:a16="http://schemas.microsoft.com/office/drawing/2014/main" id="{C95CF41B-9250-4BF9-A9CE-77222F3F5D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8720" y="4392386"/>
                <a:ext cx="614965" cy="475200"/>
              </a:xfrm>
              <a:prstGeom prst="rect">
                <a:avLst/>
              </a:prstGeom>
            </p:spPr>
          </p:pic>
          <p:pic>
            <p:nvPicPr>
              <p:cNvPr id="39" name="Graphic 38">
                <a:extLst>
                  <a:ext uri="{FF2B5EF4-FFF2-40B4-BE49-F238E27FC236}">
                    <a16:creationId xmlns:a16="http://schemas.microsoft.com/office/drawing/2014/main" id="{D453F6BD-36CB-40C3-B5C4-5D2F54AA01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39979" y="4392386"/>
                <a:ext cx="614965" cy="475200"/>
              </a:xfrm>
              <a:prstGeom prst="rect">
                <a:avLst/>
              </a:prstGeom>
            </p:spPr>
          </p:pic>
          <p:pic>
            <p:nvPicPr>
              <p:cNvPr id="40" name="Graphic 39">
                <a:extLst>
                  <a:ext uri="{FF2B5EF4-FFF2-40B4-BE49-F238E27FC236}">
                    <a16:creationId xmlns:a16="http://schemas.microsoft.com/office/drawing/2014/main" id="{C1FF0A8C-546C-4C64-AAD4-AFBFF71233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1239" y="4397825"/>
                <a:ext cx="614965" cy="475200"/>
              </a:xfrm>
              <a:prstGeom prst="rect">
                <a:avLst/>
              </a:prstGeom>
            </p:spPr>
          </p:pic>
          <p:pic>
            <p:nvPicPr>
              <p:cNvPr id="41" name="Graphic 40">
                <a:extLst>
                  <a:ext uri="{FF2B5EF4-FFF2-40B4-BE49-F238E27FC236}">
                    <a16:creationId xmlns:a16="http://schemas.microsoft.com/office/drawing/2014/main" id="{E3C70C01-7A37-4C71-A190-8D8B18243E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17462" y="4702635"/>
                <a:ext cx="614965" cy="475200"/>
              </a:xfrm>
              <a:prstGeom prst="rect">
                <a:avLst/>
              </a:prstGeom>
            </p:spPr>
          </p:pic>
          <p:pic>
            <p:nvPicPr>
              <p:cNvPr id="42" name="Graphic 41">
                <a:extLst>
                  <a:ext uri="{FF2B5EF4-FFF2-40B4-BE49-F238E27FC236}">
                    <a16:creationId xmlns:a16="http://schemas.microsoft.com/office/drawing/2014/main" id="{07D73E11-831D-44C6-AE9F-FA9B4CF645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8721" y="4702635"/>
                <a:ext cx="614965" cy="475200"/>
              </a:xfrm>
              <a:prstGeom prst="rect">
                <a:avLst/>
              </a:prstGeom>
            </p:spPr>
          </p:pic>
          <p:sp>
            <p:nvSpPr>
              <p:cNvPr id="43" name="TextBox 42">
                <a:extLst>
                  <a:ext uri="{FF2B5EF4-FFF2-40B4-BE49-F238E27FC236}">
                    <a16:creationId xmlns:a16="http://schemas.microsoft.com/office/drawing/2014/main" id="{C82CC845-625E-400D-9AB5-FF323380BD31}"/>
                  </a:ext>
                </a:extLst>
              </p:cNvPr>
              <p:cNvSpPr txBox="1"/>
              <p:nvPr/>
            </p:nvSpPr>
            <p:spPr>
              <a:xfrm>
                <a:off x="4441370" y="4865910"/>
                <a:ext cx="582385" cy="215444"/>
              </a:xfrm>
              <a:prstGeom prst="rect">
                <a:avLst/>
              </a:prstGeom>
              <a:noFill/>
            </p:spPr>
            <p:txBody>
              <a:bodyPr wrap="square" lIns="0" tIns="0" rIns="0" bIns="0" rtlCol="0">
                <a:spAutoFit/>
              </a:bodyPr>
              <a:lstStyle/>
              <a:p>
                <a:pPr algn="l"/>
                <a:r>
                  <a:rPr lang="en-US" sz="1400" dirty="0">
                    <a:solidFill>
                      <a:srgbClr val="2A3282"/>
                    </a:solidFill>
                  </a:rPr>
                  <a:t>…1000</a:t>
                </a:r>
              </a:p>
            </p:txBody>
          </p:sp>
        </p:grpSp>
        <p:sp>
          <p:nvSpPr>
            <p:cNvPr id="58" name="Arrow: U-Turn 57">
              <a:extLst>
                <a:ext uri="{FF2B5EF4-FFF2-40B4-BE49-F238E27FC236}">
                  <a16:creationId xmlns:a16="http://schemas.microsoft.com/office/drawing/2014/main" id="{898E9C8B-D91E-434B-9E9C-952ED3478F91}"/>
                </a:ext>
              </a:extLst>
            </p:cNvPr>
            <p:cNvSpPr/>
            <p:nvPr/>
          </p:nvSpPr>
          <p:spPr bwMode="auto">
            <a:xfrm flipH="1" flipV="1">
              <a:off x="3450770" y="5763761"/>
              <a:ext cx="2530845" cy="538846"/>
            </a:xfrm>
            <a:prstGeom prst="uturnArrow">
              <a:avLst>
                <a:gd name="adj1" fmla="val 25000"/>
                <a:gd name="adj2" fmla="val 25000"/>
                <a:gd name="adj3" fmla="val 36785"/>
                <a:gd name="adj4" fmla="val 40572"/>
                <a:gd name="adj5" fmla="val 98569"/>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Arrow: U-Turn 45">
              <a:extLst>
                <a:ext uri="{FF2B5EF4-FFF2-40B4-BE49-F238E27FC236}">
                  <a16:creationId xmlns:a16="http://schemas.microsoft.com/office/drawing/2014/main" id="{6E041CCA-23EC-41A1-8B1A-AC2D07F8A62E}"/>
                </a:ext>
              </a:extLst>
            </p:cNvPr>
            <p:cNvSpPr/>
            <p:nvPr/>
          </p:nvSpPr>
          <p:spPr bwMode="auto">
            <a:xfrm rot="10800000" flipH="1" flipV="1">
              <a:off x="3603170" y="3842654"/>
              <a:ext cx="4947064" cy="538846"/>
            </a:xfrm>
            <a:prstGeom prst="uturnArrow">
              <a:avLst>
                <a:gd name="adj1" fmla="val 22643"/>
                <a:gd name="adj2" fmla="val 25000"/>
                <a:gd name="adj3" fmla="val 36785"/>
                <a:gd name="adj4" fmla="val 40572"/>
                <a:gd name="adj5" fmla="val 98569"/>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7" name="Graphic 46">
              <a:extLst>
                <a:ext uri="{FF2B5EF4-FFF2-40B4-BE49-F238E27FC236}">
                  <a16:creationId xmlns:a16="http://schemas.microsoft.com/office/drawing/2014/main" id="{A1850440-FE1F-47B1-A78C-538F90ECAC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6400" y="4551548"/>
              <a:ext cx="1079500" cy="1079500"/>
            </a:xfrm>
            <a:prstGeom prst="rect">
              <a:avLst/>
            </a:prstGeom>
          </p:spPr>
        </p:pic>
        <p:sp>
          <p:nvSpPr>
            <p:cNvPr id="44" name="Arrow: Right 43">
              <a:extLst>
                <a:ext uri="{FF2B5EF4-FFF2-40B4-BE49-F238E27FC236}">
                  <a16:creationId xmlns:a16="http://schemas.microsoft.com/office/drawing/2014/main" id="{62F2C90F-56CD-4C2F-B659-AD8A7C354D92}"/>
                </a:ext>
              </a:extLst>
            </p:cNvPr>
            <p:cNvSpPr/>
            <p:nvPr/>
          </p:nvSpPr>
          <p:spPr bwMode="auto">
            <a:xfrm>
              <a:off x="4168239" y="4857008"/>
              <a:ext cx="1389413" cy="249382"/>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04177778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66EA-FAD2-4686-8FC1-5ACD5505328B}"/>
              </a:ext>
            </a:extLst>
          </p:cNvPr>
          <p:cNvSpPr>
            <a:spLocks noGrp="1"/>
          </p:cNvSpPr>
          <p:nvPr>
            <p:ph type="title"/>
          </p:nvPr>
        </p:nvSpPr>
        <p:spPr/>
        <p:txBody>
          <a:bodyPr/>
          <a:lstStyle/>
          <a:p>
            <a:r>
              <a:rPr lang="en-US" dirty="0"/>
              <a:t>Query time out and pagination headers</a:t>
            </a:r>
          </a:p>
        </p:txBody>
      </p:sp>
      <p:graphicFrame>
        <p:nvGraphicFramePr>
          <p:cNvPr id="4" name="Table 3" descr="Table with two columns, &quot;Continuation token header&quot; and &quot;Description&quot;. The first row shows, &quot;x-ms-continuation-NextTableName&quot;, and &quot;This header is returned in the context of a Query Tables operation. If the list of tables returned is not complete, a hash of the name of the next table in the list is included in the continuation token header.&quot;&#10;">
            <a:extLst>
              <a:ext uri="{FF2B5EF4-FFF2-40B4-BE49-F238E27FC236}">
                <a16:creationId xmlns:a16="http://schemas.microsoft.com/office/drawing/2014/main" id="{96A5BDE7-7FB9-4B5A-A3A5-3C374BC98856}"/>
              </a:ext>
            </a:extLst>
          </p:cNvPr>
          <p:cNvGraphicFramePr>
            <a:graphicFrameLocks noGrp="1"/>
          </p:cNvGraphicFramePr>
          <p:nvPr>
            <p:extLst>
              <p:ext uri="{D42A27DB-BD31-4B8C-83A1-F6EECF244321}">
                <p14:modId xmlns:p14="http://schemas.microsoft.com/office/powerpoint/2010/main" val="895582450"/>
              </p:ext>
            </p:extLst>
          </p:nvPr>
        </p:nvGraphicFramePr>
        <p:xfrm>
          <a:off x="609600" y="1625600"/>
          <a:ext cx="10972800" cy="4629089"/>
        </p:xfrm>
        <a:graphic>
          <a:graphicData uri="http://schemas.openxmlformats.org/drawingml/2006/table">
            <a:tbl>
              <a:tblPr firstRow="1" firstCol="1">
                <a:tableStyleId>{793D81CF-94F2-401A-BA57-92F5A7B2D0C5}</a:tableStyleId>
              </a:tblPr>
              <a:tblGrid>
                <a:gridCol w="4149846">
                  <a:extLst>
                    <a:ext uri="{9D8B030D-6E8A-4147-A177-3AD203B41FA5}">
                      <a16:colId xmlns:a16="http://schemas.microsoft.com/office/drawing/2014/main" val="4022573588"/>
                    </a:ext>
                  </a:extLst>
                </a:gridCol>
                <a:gridCol w="6822954">
                  <a:extLst>
                    <a:ext uri="{9D8B030D-6E8A-4147-A177-3AD203B41FA5}">
                      <a16:colId xmlns:a16="http://schemas.microsoft.com/office/drawing/2014/main" val="549371248"/>
                    </a:ext>
                  </a:extLst>
                </a:gridCol>
              </a:tblGrid>
              <a:tr h="402529">
                <a:tc>
                  <a:txBody>
                    <a:bodyPr/>
                    <a:lstStyle/>
                    <a:p>
                      <a:pPr algn="l"/>
                      <a:r>
                        <a:rPr lang="en-US" sz="1800" dirty="0">
                          <a:effectLst/>
                        </a:rPr>
                        <a:t>Continuation token header</a:t>
                      </a:r>
                    </a:p>
                  </a:txBody>
                  <a:tcPr marL="108000" marR="144000"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pPr algn="l"/>
                      <a:r>
                        <a:rPr lang="en-US" sz="1800" dirty="0">
                          <a:effectLst/>
                        </a:rPr>
                        <a:t>Description</a:t>
                      </a:r>
                    </a:p>
                  </a:txBody>
                  <a:tcPr marL="108000" marR="144000"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extLst>
                  <a:ext uri="{0D108BD9-81ED-4DB2-BD59-A6C34878D82A}">
                    <a16:rowId xmlns:a16="http://schemas.microsoft.com/office/drawing/2014/main" val="2980751601"/>
                  </a:ext>
                </a:extLst>
              </a:tr>
              <a:tr h="1308221">
                <a:tc>
                  <a:txBody>
                    <a:bodyPr/>
                    <a:lstStyle/>
                    <a:p>
                      <a:pPr algn="l"/>
                      <a:r>
                        <a:rPr lang="en-US" sz="1800" dirty="0">
                          <a:effectLst/>
                        </a:rPr>
                        <a:t>x-ms-continuation-NextTableName</a:t>
                      </a:r>
                    </a:p>
                  </a:txBody>
                  <a:tcPr marL="108000" marR="144000"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algn="l"/>
                      <a:r>
                        <a:rPr lang="en-US" sz="1800" dirty="0">
                          <a:effectLst/>
                        </a:rPr>
                        <a:t>This header is returned in the context of a Query Tables operation. If the list of tables returned is not complete, a hash of the name of the next table in the list is included in the continuation token header.</a:t>
                      </a:r>
                    </a:p>
                  </a:txBody>
                  <a:tcPr marL="108000" marR="144000"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1373227768"/>
                  </a:ext>
                </a:extLst>
              </a:tr>
              <a:tr h="1308221">
                <a:tc>
                  <a:txBody>
                    <a:bodyPr/>
                    <a:lstStyle/>
                    <a:p>
                      <a:pPr algn="l"/>
                      <a:r>
                        <a:rPr lang="en-US" sz="1800" dirty="0">
                          <a:effectLst/>
                        </a:rPr>
                        <a:t>x-ms-continuation-NextPartitionKey</a:t>
                      </a:r>
                    </a:p>
                  </a:txBody>
                  <a:tcPr marL="108000" marR="144000"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algn="l"/>
                      <a:r>
                        <a:rPr lang="en-US" sz="1800" dirty="0">
                          <a:effectLst/>
                        </a:rPr>
                        <a:t>This header is returned in the context of a Query Entities operation. The header contains a hash of the next partition key to be returned in a subsequent query against the table.</a:t>
                      </a:r>
                    </a:p>
                  </a:txBody>
                  <a:tcPr marL="108000" marR="144000"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1672705326"/>
                  </a:ext>
                </a:extLst>
              </a:tr>
              <a:tr h="1610118">
                <a:tc>
                  <a:txBody>
                    <a:bodyPr/>
                    <a:lstStyle/>
                    <a:p>
                      <a:pPr algn="l"/>
                      <a:r>
                        <a:rPr lang="en-US" sz="1800" dirty="0">
                          <a:effectLst/>
                        </a:rPr>
                        <a:t>x-ms-continuation-NextRowKey</a:t>
                      </a:r>
                    </a:p>
                  </a:txBody>
                  <a:tcPr marL="108000" marR="144000"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algn="l"/>
                      <a:r>
                        <a:rPr lang="en-US" sz="1800" dirty="0">
                          <a:effectLst/>
                        </a:rPr>
                        <a:t>This header is returned in the context of a Query Entities operation. The header contains a hash of the next row key to be returned in a subsequent query against the table. Note that in some instances, x-ms-continuation-NextRowKey may be null.</a:t>
                      </a:r>
                    </a:p>
                  </a:txBody>
                  <a:tcPr marL="108000" marR="144000"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3637880459"/>
                  </a:ext>
                </a:extLst>
              </a:tr>
            </a:tbl>
          </a:graphicData>
        </a:graphic>
      </p:graphicFrame>
    </p:spTree>
    <p:extLst>
      <p:ext uri="{BB962C8B-B14F-4D97-AF65-F5344CB8AC3E}">
        <p14:creationId xmlns:p14="http://schemas.microsoft.com/office/powerpoint/2010/main" val="204054887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0373FD-0669-4EC5-A2E9-8D976041DA78}"/>
              </a:ext>
            </a:extLst>
          </p:cNvPr>
          <p:cNvSpPr>
            <a:spLocks noGrp="1"/>
          </p:cNvSpPr>
          <p:nvPr>
            <p:ph type="title"/>
          </p:nvPr>
        </p:nvSpPr>
        <p:spPr/>
        <p:txBody>
          <a:bodyPr/>
          <a:lstStyle/>
          <a:p>
            <a:r>
              <a:rPr lang="en-US" dirty="0"/>
              <a:t>Accessing Storage tables with the .NET SDK</a:t>
            </a:r>
          </a:p>
        </p:txBody>
      </p:sp>
      <p:sp>
        <p:nvSpPr>
          <p:cNvPr id="5" name="Text Placeholder 4">
            <a:extLst>
              <a:ext uri="{FF2B5EF4-FFF2-40B4-BE49-F238E27FC236}">
                <a16:creationId xmlns:a16="http://schemas.microsoft.com/office/drawing/2014/main" id="{0AEB135B-70CA-401F-85BC-34FCC2FF344E}"/>
              </a:ext>
            </a:extLst>
          </p:cNvPr>
          <p:cNvSpPr>
            <a:spLocks noGrp="1"/>
          </p:cNvSpPr>
          <p:nvPr>
            <p:ph type="body" sz="quarter" idx="10"/>
          </p:nvPr>
        </p:nvSpPr>
        <p:spPr/>
        <p:txBody>
          <a:bodyPr/>
          <a:lstStyle/>
          <a:p>
            <a:r>
              <a:rPr lang="en-US" sz="2000" dirty="0">
                <a:solidFill>
                  <a:srgbClr val="0000FF"/>
                </a:solidFill>
              </a:rPr>
              <a:t>var</a:t>
            </a:r>
            <a:r>
              <a:rPr lang="en-US" sz="2000" dirty="0">
                <a:solidFill>
                  <a:srgbClr val="000000"/>
                </a:solidFill>
              </a:rPr>
              <a:t> </a:t>
            </a:r>
            <a:r>
              <a:rPr lang="en-US" sz="2000" dirty="0">
                <a:solidFill>
                  <a:srgbClr val="001080"/>
                </a:solidFill>
              </a:rPr>
              <a:t>client</a:t>
            </a:r>
            <a:r>
              <a:rPr lang="en-US" sz="2000" dirty="0">
                <a:solidFill>
                  <a:srgbClr val="000000"/>
                </a:solidFill>
              </a:rPr>
              <a:t> = </a:t>
            </a:r>
            <a:r>
              <a:rPr lang="en-US" sz="2000" dirty="0" err="1">
                <a:solidFill>
                  <a:srgbClr val="001080"/>
                </a:solidFill>
              </a:rPr>
              <a:t>account</a:t>
            </a:r>
            <a:r>
              <a:rPr lang="en-US" sz="2000" dirty="0" err="1">
                <a:solidFill>
                  <a:srgbClr val="000000"/>
                </a:solidFill>
              </a:rPr>
              <a:t>.</a:t>
            </a:r>
            <a:r>
              <a:rPr lang="en-US" sz="2000" dirty="0" err="1">
                <a:solidFill>
                  <a:srgbClr val="795E26"/>
                </a:solidFill>
              </a:rPr>
              <a:t>CreateCloudTableClient</a:t>
            </a:r>
            <a:r>
              <a:rPr lang="en-US" sz="2000" dirty="0">
                <a:solidFill>
                  <a:srgbClr val="000000"/>
                </a:solidFill>
              </a:rPr>
              <a:t>();</a:t>
            </a:r>
          </a:p>
          <a:p>
            <a:br>
              <a:rPr lang="en-US" sz="2000" dirty="0">
                <a:solidFill>
                  <a:srgbClr val="000000"/>
                </a:solidFill>
              </a:rPr>
            </a:br>
            <a:r>
              <a:rPr lang="en-US" sz="2000" dirty="0">
                <a:solidFill>
                  <a:srgbClr val="0000FF"/>
                </a:solidFill>
              </a:rPr>
              <a:t>var</a:t>
            </a:r>
            <a:r>
              <a:rPr lang="en-US" sz="2000" dirty="0">
                <a:solidFill>
                  <a:srgbClr val="000000"/>
                </a:solidFill>
              </a:rPr>
              <a:t> </a:t>
            </a:r>
            <a:r>
              <a:rPr lang="en-US" sz="2000" dirty="0">
                <a:solidFill>
                  <a:srgbClr val="001080"/>
                </a:solidFill>
              </a:rPr>
              <a:t>table</a:t>
            </a:r>
            <a:r>
              <a:rPr lang="en-US" sz="2000" dirty="0">
                <a:solidFill>
                  <a:srgbClr val="000000"/>
                </a:solidFill>
              </a:rPr>
              <a:t> = </a:t>
            </a:r>
            <a:r>
              <a:rPr lang="en-US" sz="2000" dirty="0" err="1">
                <a:solidFill>
                  <a:srgbClr val="001080"/>
                </a:solidFill>
              </a:rPr>
              <a:t>client</a:t>
            </a:r>
            <a:r>
              <a:rPr lang="en-US" sz="2000" dirty="0" err="1">
                <a:solidFill>
                  <a:srgbClr val="000000"/>
                </a:solidFill>
              </a:rPr>
              <a:t>.</a:t>
            </a:r>
            <a:r>
              <a:rPr lang="en-US" sz="2000" dirty="0" err="1">
                <a:solidFill>
                  <a:srgbClr val="795E26"/>
                </a:solidFill>
              </a:rPr>
              <a:t>GetTableReference</a:t>
            </a:r>
            <a:r>
              <a:rPr lang="en-US" sz="2000" dirty="0">
                <a:solidFill>
                  <a:srgbClr val="000000"/>
                </a:solidFill>
              </a:rPr>
              <a:t>(</a:t>
            </a:r>
            <a:r>
              <a:rPr lang="en-US" sz="2000" dirty="0">
                <a:solidFill>
                  <a:srgbClr val="A31515"/>
                </a:solidFill>
              </a:rPr>
              <a:t>"people"</a:t>
            </a:r>
            <a:r>
              <a:rPr lang="en-US" sz="2000" dirty="0">
                <a:solidFill>
                  <a:srgbClr val="000000"/>
                </a:solidFill>
              </a:rPr>
              <a:t>);</a:t>
            </a:r>
          </a:p>
          <a:p>
            <a:br>
              <a:rPr lang="en-US" sz="2000" dirty="0">
                <a:solidFill>
                  <a:srgbClr val="000000"/>
                </a:solidFill>
              </a:rPr>
            </a:br>
            <a:r>
              <a:rPr lang="en-US" sz="2000" dirty="0">
                <a:solidFill>
                  <a:srgbClr val="267F99"/>
                </a:solidFill>
              </a:rPr>
              <a:t>await</a:t>
            </a:r>
            <a:r>
              <a:rPr lang="en-US" sz="2000" dirty="0">
                <a:solidFill>
                  <a:srgbClr val="000000"/>
                </a:solidFill>
              </a:rPr>
              <a:t> </a:t>
            </a:r>
            <a:r>
              <a:rPr lang="en-US" sz="2000" dirty="0" err="1">
                <a:solidFill>
                  <a:srgbClr val="267F99"/>
                </a:solidFill>
              </a:rPr>
              <a:t>table</a:t>
            </a:r>
            <a:r>
              <a:rPr lang="en-US" sz="2000" dirty="0" err="1">
                <a:solidFill>
                  <a:srgbClr val="000000"/>
                </a:solidFill>
              </a:rPr>
              <a:t>.</a:t>
            </a:r>
            <a:r>
              <a:rPr lang="en-US" sz="2000" dirty="0" err="1">
                <a:solidFill>
                  <a:srgbClr val="795E26"/>
                </a:solidFill>
              </a:rPr>
              <a:t>CreateIfNotExistsAsync</a:t>
            </a:r>
            <a:r>
              <a:rPr lang="en-US" sz="2000" dirty="0">
                <a:solidFill>
                  <a:srgbClr val="000000"/>
                </a:solidFill>
              </a:rPr>
              <a:t>();</a:t>
            </a:r>
          </a:p>
        </p:txBody>
      </p:sp>
    </p:spTree>
    <p:extLst>
      <p:ext uri="{BB962C8B-B14F-4D97-AF65-F5344CB8AC3E}">
        <p14:creationId xmlns:p14="http://schemas.microsoft.com/office/powerpoint/2010/main" val="178511028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525D-5EB5-46DB-95D5-A121B5F742FD}"/>
              </a:ext>
            </a:extLst>
          </p:cNvPr>
          <p:cNvSpPr>
            <a:spLocks noGrp="1"/>
          </p:cNvSpPr>
          <p:nvPr>
            <p:ph type="title"/>
          </p:nvPr>
        </p:nvSpPr>
        <p:spPr/>
        <p:txBody>
          <a:bodyPr/>
          <a:lstStyle/>
          <a:p>
            <a:r>
              <a:rPr lang="en-US" dirty="0"/>
              <a:t>CreateIfNotExists() member</a:t>
            </a:r>
          </a:p>
        </p:txBody>
      </p:sp>
      <p:grpSp>
        <p:nvGrpSpPr>
          <p:cNvPr id="3" name="Group 2" descr="This diagram is an example of how the special helper method, CreateIfNotExists of the CloudTable class, checks for the existence of a table with the specified name and properties. In this case, the table name is specified by the SDK and is used to do a preflight check to verify if the table already exists. If it doesn’t, the SDK will create a new table by using the name.">
            <a:extLst>
              <a:ext uri="{FF2B5EF4-FFF2-40B4-BE49-F238E27FC236}">
                <a16:creationId xmlns:a16="http://schemas.microsoft.com/office/drawing/2014/main" id="{29E03C92-480D-467A-8070-AA68E98C0BB0}"/>
              </a:ext>
            </a:extLst>
          </p:cNvPr>
          <p:cNvGrpSpPr/>
          <p:nvPr/>
        </p:nvGrpSpPr>
        <p:grpSpPr>
          <a:xfrm>
            <a:off x="689496" y="1820412"/>
            <a:ext cx="11039530" cy="3621917"/>
            <a:chOff x="689496" y="1820412"/>
            <a:chExt cx="11039530" cy="3621917"/>
          </a:xfrm>
        </p:grpSpPr>
        <p:sp>
          <p:nvSpPr>
            <p:cNvPr id="7" name="TextBox 6">
              <a:extLst>
                <a:ext uri="{FF2B5EF4-FFF2-40B4-BE49-F238E27FC236}">
                  <a16:creationId xmlns:a16="http://schemas.microsoft.com/office/drawing/2014/main" id="{4CFE1BD1-A1D5-4936-A227-F7F1072685DF}"/>
                </a:ext>
              </a:extLst>
            </p:cNvPr>
            <p:cNvSpPr txBox="1"/>
            <p:nvPr/>
          </p:nvSpPr>
          <p:spPr>
            <a:xfrm>
              <a:off x="689496" y="1820412"/>
              <a:ext cx="2186201" cy="659895"/>
            </a:xfrm>
            <a:prstGeom prst="bracePair">
              <a:avLst/>
            </a:prstGeom>
            <a:solidFill>
              <a:schemeClr val="bg1"/>
            </a:solidFill>
            <a:ln w="38100">
              <a:solidFill>
                <a:schemeClr val="accent1"/>
              </a:solidFill>
            </a:ln>
          </p:spPr>
          <p:txBody>
            <a:bodyPr wrap="square" lIns="72000" tIns="72000" rIns="72000" bIns="72000" rtlCol="0">
              <a:spAutoFit/>
            </a:bodyPr>
            <a:lstStyle/>
            <a:p>
              <a:pPr algn="ctr"/>
              <a:r>
                <a:rPr lang="en-IN" sz="2800" dirty="0">
                  <a:gradFill>
                    <a:gsLst>
                      <a:gs pos="2917">
                        <a:schemeClr val="tx1"/>
                      </a:gs>
                      <a:gs pos="30000">
                        <a:schemeClr val="tx1"/>
                      </a:gs>
                    </a:gsLst>
                    <a:lin ang="5400000" scaled="0"/>
                  </a:gradFill>
                  <a:latin typeface="+mj-lt"/>
                </a:rPr>
                <a:t>Table name</a:t>
              </a:r>
              <a:endParaRPr lang="en-US" sz="2800" dirty="0">
                <a:gradFill>
                  <a:gsLst>
                    <a:gs pos="2917">
                      <a:schemeClr val="tx1"/>
                    </a:gs>
                    <a:gs pos="30000">
                      <a:schemeClr val="tx1"/>
                    </a:gs>
                  </a:gsLst>
                  <a:lin ang="5400000" scaled="0"/>
                </a:gradFill>
                <a:latin typeface="+mj-lt"/>
              </a:endParaRPr>
            </a:p>
          </p:txBody>
        </p:sp>
        <p:sp>
          <p:nvSpPr>
            <p:cNvPr id="8" name="TextBox 7">
              <a:extLst>
                <a:ext uri="{FF2B5EF4-FFF2-40B4-BE49-F238E27FC236}">
                  <a16:creationId xmlns:a16="http://schemas.microsoft.com/office/drawing/2014/main" id="{BE30EF29-3B2B-4846-9336-33DBBD70E0BE}"/>
                </a:ext>
              </a:extLst>
            </p:cNvPr>
            <p:cNvSpPr txBox="1"/>
            <p:nvPr/>
          </p:nvSpPr>
          <p:spPr>
            <a:xfrm>
              <a:off x="9006247" y="1962150"/>
              <a:ext cx="1600201" cy="736225"/>
            </a:xfrm>
            <a:prstGeom prst="rect">
              <a:avLst/>
            </a:prstGeom>
            <a:solidFill>
              <a:schemeClr val="bg1">
                <a:lumMod val="95000"/>
              </a:schemeClr>
            </a:solidFill>
            <a:ln>
              <a:solidFill>
                <a:schemeClr val="bg2">
                  <a:lumMod val="75000"/>
                </a:schemeClr>
              </a:solidFill>
            </a:ln>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r>
                <a:rPr lang="en-IN" sz="2000" dirty="0"/>
                <a:t>Check if exists</a:t>
              </a:r>
              <a:endParaRPr lang="en-US" sz="2000" dirty="0"/>
            </a:p>
          </p:txBody>
        </p:sp>
        <p:sp>
          <p:nvSpPr>
            <p:cNvPr id="15" name="TextBox 14">
              <a:extLst>
                <a:ext uri="{FF2B5EF4-FFF2-40B4-BE49-F238E27FC236}">
                  <a16:creationId xmlns:a16="http://schemas.microsoft.com/office/drawing/2014/main" id="{819E2133-D3A9-4702-8640-A152ED1E00A9}"/>
                </a:ext>
              </a:extLst>
            </p:cNvPr>
            <p:cNvSpPr txBox="1"/>
            <p:nvPr/>
          </p:nvSpPr>
          <p:spPr>
            <a:xfrm>
              <a:off x="5058755" y="1977967"/>
              <a:ext cx="1541091" cy="430887"/>
            </a:xfrm>
            <a:prstGeom prst="rect">
              <a:avLst/>
            </a:prstGeom>
            <a:solidFill>
              <a:schemeClr val="bg1"/>
            </a:solidFill>
            <a:ln>
              <a:noFill/>
              <a:prstDash val="solid"/>
            </a:ln>
          </p:spPr>
          <p:txBody>
            <a:bodyPr wrap="square" lIns="0" tIns="0" rIns="0" bIns="0" rtlCol="0" anchor="ctr">
              <a:spAutoFit/>
            </a:bodyPr>
            <a:lstStyle/>
            <a:p>
              <a:pPr algn="ctr"/>
              <a:r>
                <a:rPr lang="en-IN" sz="2800" b="1" dirty="0">
                  <a:gradFill>
                    <a:gsLst>
                      <a:gs pos="2917">
                        <a:schemeClr val="tx1"/>
                      </a:gs>
                      <a:gs pos="30000">
                        <a:schemeClr val="tx1"/>
                      </a:gs>
                    </a:gsLst>
                    <a:lin ang="5400000" scaled="0"/>
                  </a:gradFill>
                </a:rPr>
                <a:t>Request</a:t>
              </a:r>
              <a:endParaRPr lang="en-US" sz="2800" b="1" dirty="0">
                <a:gradFill>
                  <a:gsLst>
                    <a:gs pos="2917">
                      <a:schemeClr val="tx1"/>
                    </a:gs>
                    <a:gs pos="30000">
                      <a:schemeClr val="tx1"/>
                    </a:gs>
                  </a:gsLst>
                  <a:lin ang="5400000" scaled="0"/>
                </a:gradFill>
              </a:endParaRPr>
            </a:p>
          </p:txBody>
        </p:sp>
        <p:sp>
          <p:nvSpPr>
            <p:cNvPr id="19" name="TextBox 18">
              <a:extLst>
                <a:ext uri="{FF2B5EF4-FFF2-40B4-BE49-F238E27FC236}">
                  <a16:creationId xmlns:a16="http://schemas.microsoft.com/office/drawing/2014/main" id="{16ABEA8C-92F6-4099-825D-D7C3428A4430}"/>
                </a:ext>
              </a:extLst>
            </p:cNvPr>
            <p:cNvSpPr txBox="1"/>
            <p:nvPr/>
          </p:nvSpPr>
          <p:spPr>
            <a:xfrm>
              <a:off x="5058755" y="3231752"/>
              <a:ext cx="1541091" cy="430887"/>
            </a:xfrm>
            <a:prstGeom prst="rect">
              <a:avLst/>
            </a:prstGeom>
            <a:solidFill>
              <a:schemeClr val="bg1"/>
            </a:solidFill>
            <a:ln>
              <a:noFill/>
              <a:prstDash val="solid"/>
            </a:ln>
          </p:spPr>
          <p:txBody>
            <a:bodyPr wrap="square" lIns="0" tIns="0" rIns="0" bIns="0" rtlCol="0" anchor="ctr">
              <a:spAutoFit/>
            </a:bodyPr>
            <a:lstStyle>
              <a:defPPr>
                <a:defRPr lang="en-US"/>
              </a:defPPr>
              <a:lvl1pPr algn="ctr">
                <a:defRPr sz="2800" b="1">
                  <a:gradFill>
                    <a:gsLst>
                      <a:gs pos="2917">
                        <a:schemeClr val="tx1"/>
                      </a:gs>
                      <a:gs pos="30000">
                        <a:schemeClr val="tx1"/>
                      </a:gs>
                    </a:gsLst>
                    <a:lin ang="5400000" scaled="0"/>
                  </a:gradFill>
                </a:defRPr>
              </a:lvl1pPr>
            </a:lstStyle>
            <a:p>
              <a:r>
                <a:rPr lang="en-IN" dirty="0"/>
                <a:t>Result</a:t>
              </a:r>
              <a:endParaRPr lang="en-US" dirty="0"/>
            </a:p>
          </p:txBody>
        </p:sp>
        <p:sp>
          <p:nvSpPr>
            <p:cNvPr id="21" name="TextBox 20">
              <a:extLst>
                <a:ext uri="{FF2B5EF4-FFF2-40B4-BE49-F238E27FC236}">
                  <a16:creationId xmlns:a16="http://schemas.microsoft.com/office/drawing/2014/main" id="{3D60F21C-6779-4E7E-8570-03A31904135D}"/>
                </a:ext>
              </a:extLst>
            </p:cNvPr>
            <p:cNvSpPr txBox="1"/>
            <p:nvPr/>
          </p:nvSpPr>
          <p:spPr>
            <a:xfrm>
              <a:off x="5058755" y="4333400"/>
              <a:ext cx="1541091" cy="430887"/>
            </a:xfrm>
            <a:prstGeom prst="rect">
              <a:avLst/>
            </a:prstGeom>
            <a:solidFill>
              <a:schemeClr val="bg1"/>
            </a:solidFill>
            <a:ln>
              <a:noFill/>
              <a:prstDash val="solid"/>
            </a:ln>
          </p:spPr>
          <p:txBody>
            <a:bodyPr wrap="square" lIns="0" tIns="0" rIns="0" bIns="0" rtlCol="0" anchor="ctr">
              <a:spAutoFit/>
            </a:bodyPr>
            <a:lstStyle>
              <a:defPPr>
                <a:defRPr lang="en-US"/>
              </a:defPPr>
              <a:lvl1pPr algn="ctr">
                <a:defRPr sz="2800" b="1">
                  <a:gradFill>
                    <a:gsLst>
                      <a:gs pos="2917">
                        <a:schemeClr val="tx1"/>
                      </a:gs>
                      <a:gs pos="30000">
                        <a:schemeClr val="tx1"/>
                      </a:gs>
                    </a:gsLst>
                    <a:lin ang="5400000" scaled="0"/>
                  </a:gradFill>
                </a:defRPr>
              </a:lvl1pPr>
            </a:lstStyle>
            <a:p>
              <a:r>
                <a:rPr lang="en-IN" dirty="0"/>
                <a:t>Create</a:t>
              </a:r>
              <a:endParaRPr lang="en-US" dirty="0"/>
            </a:p>
          </p:txBody>
        </p:sp>
        <p:cxnSp>
          <p:nvCxnSpPr>
            <p:cNvPr id="5" name="Straight Arrow Connector 4">
              <a:extLst>
                <a:ext uri="{FF2B5EF4-FFF2-40B4-BE49-F238E27FC236}">
                  <a16:creationId xmlns:a16="http://schemas.microsoft.com/office/drawing/2014/main" id="{184E6820-D7E6-40D8-9863-6CB9A08F7A71}"/>
                </a:ext>
              </a:extLst>
            </p:cNvPr>
            <p:cNvCxnSpPr>
              <a:cxnSpLocks/>
            </p:cNvCxnSpPr>
            <p:nvPr/>
          </p:nvCxnSpPr>
          <p:spPr>
            <a:xfrm>
              <a:off x="3103336" y="2455353"/>
              <a:ext cx="5451929" cy="1"/>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389D82EA-EC72-446E-A7C1-B742EA6F8C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93093" y="2833542"/>
              <a:ext cx="2026508" cy="2026508"/>
            </a:xfrm>
            <a:prstGeom prst="rect">
              <a:avLst/>
            </a:prstGeom>
          </p:spPr>
        </p:pic>
        <p:sp>
          <p:nvSpPr>
            <p:cNvPr id="22" name="TextBox 21">
              <a:extLst>
                <a:ext uri="{FF2B5EF4-FFF2-40B4-BE49-F238E27FC236}">
                  <a16:creationId xmlns:a16="http://schemas.microsoft.com/office/drawing/2014/main" id="{F12C6C72-DC10-4C08-A022-3A40BF703640}"/>
                </a:ext>
              </a:extLst>
            </p:cNvPr>
            <p:cNvSpPr txBox="1"/>
            <p:nvPr/>
          </p:nvSpPr>
          <p:spPr>
            <a:xfrm>
              <a:off x="7883669" y="5072997"/>
              <a:ext cx="3845357" cy="369332"/>
            </a:xfrm>
            <a:prstGeom prst="rect">
              <a:avLst/>
            </a:prstGeom>
            <a:noFill/>
          </p:spPr>
          <p:txBody>
            <a:bodyPr wrap="square" lIns="0" tIns="0" rIns="0" bIns="0" rtlCol="0">
              <a:spAutoFit/>
            </a:bodyPr>
            <a:lstStyle/>
            <a:p>
              <a:pPr algn="ctr"/>
              <a:r>
                <a:rPr lang="en-IN" sz="2400" dirty="0">
                  <a:gradFill>
                    <a:gsLst>
                      <a:gs pos="2917">
                        <a:schemeClr val="tx1"/>
                      </a:gs>
                      <a:gs pos="30000">
                        <a:schemeClr val="tx1"/>
                      </a:gs>
                    </a:gsLst>
                    <a:lin ang="5400000" scaled="0"/>
                  </a:gradFill>
                  <a:latin typeface="+mj-lt"/>
                </a:rPr>
                <a:t>Azure Table storage</a:t>
              </a:r>
              <a:endParaRPr lang="en-US" sz="2400" dirty="0">
                <a:gradFill>
                  <a:gsLst>
                    <a:gs pos="2917">
                      <a:schemeClr val="tx1"/>
                    </a:gs>
                    <a:gs pos="30000">
                      <a:schemeClr val="tx1"/>
                    </a:gs>
                  </a:gsLst>
                  <a:lin ang="5400000" scaled="0"/>
                </a:gradFill>
                <a:latin typeface="+mj-lt"/>
              </a:endParaRPr>
            </a:p>
          </p:txBody>
        </p:sp>
        <p:cxnSp>
          <p:nvCxnSpPr>
            <p:cNvPr id="23" name="Straight Arrow Connector 22">
              <a:extLst>
                <a:ext uri="{FF2B5EF4-FFF2-40B4-BE49-F238E27FC236}">
                  <a16:creationId xmlns:a16="http://schemas.microsoft.com/office/drawing/2014/main" id="{3221BE7D-E2F9-4633-9B31-01882993535D}"/>
                </a:ext>
              </a:extLst>
            </p:cNvPr>
            <p:cNvCxnSpPr>
              <a:cxnSpLocks/>
            </p:cNvCxnSpPr>
            <p:nvPr/>
          </p:nvCxnSpPr>
          <p:spPr>
            <a:xfrm flipH="1">
              <a:off x="3109669" y="3714390"/>
              <a:ext cx="5439262"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5E9392D-6251-4F0E-9D8B-2A0EF47EFDD5}"/>
                </a:ext>
              </a:extLst>
            </p:cNvPr>
            <p:cNvSpPr txBox="1"/>
            <p:nvPr/>
          </p:nvSpPr>
          <p:spPr>
            <a:xfrm>
              <a:off x="867719" y="3603599"/>
              <a:ext cx="1829755" cy="815608"/>
            </a:xfrm>
            <a:prstGeom prst="rect">
              <a:avLst/>
            </a:prstGeom>
            <a:solidFill>
              <a:schemeClr val="bg1">
                <a:lumMod val="95000"/>
              </a:schemeClr>
            </a:solidFill>
            <a:ln>
              <a:solidFill>
                <a:schemeClr val="bg2">
                  <a:lumMod val="75000"/>
                </a:schemeClr>
              </a:solidFill>
            </a:ln>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r>
                <a:rPr lang="en-IN" sz="2000" dirty="0"/>
                <a:t>If does</a:t>
              </a:r>
            </a:p>
            <a:p>
              <a:r>
                <a:rPr lang="en-IN" sz="2000" dirty="0"/>
                <a:t>not exist</a:t>
              </a:r>
              <a:endParaRPr lang="en-US" sz="2000" dirty="0"/>
            </a:p>
          </p:txBody>
        </p:sp>
        <p:cxnSp>
          <p:nvCxnSpPr>
            <p:cNvPr id="26" name="Straight Arrow Connector 25">
              <a:extLst>
                <a:ext uri="{FF2B5EF4-FFF2-40B4-BE49-F238E27FC236}">
                  <a16:creationId xmlns:a16="http://schemas.microsoft.com/office/drawing/2014/main" id="{CBE04103-100C-48AE-BD59-930582C85AAA}"/>
                </a:ext>
              </a:extLst>
            </p:cNvPr>
            <p:cNvCxnSpPr>
              <a:cxnSpLocks/>
            </p:cNvCxnSpPr>
            <p:nvPr/>
          </p:nvCxnSpPr>
          <p:spPr>
            <a:xfrm>
              <a:off x="3101710" y="4273609"/>
              <a:ext cx="5455181" cy="0"/>
            </a:xfrm>
            <a:prstGeom prst="straightConnector1">
              <a:avLst/>
            </a:prstGeom>
            <a:ln w="57150">
              <a:solidFill>
                <a:srgbClr val="D73B02"/>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89264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Table storage</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0373FD-0669-4EC5-A2E9-8D976041DA78}"/>
              </a:ext>
            </a:extLst>
          </p:cNvPr>
          <p:cNvSpPr>
            <a:spLocks noGrp="1"/>
          </p:cNvSpPr>
          <p:nvPr>
            <p:ph type="title"/>
          </p:nvPr>
        </p:nvSpPr>
        <p:spPr/>
        <p:txBody>
          <a:bodyPr/>
          <a:lstStyle/>
          <a:p>
            <a:r>
              <a:rPr lang="en-US" dirty="0"/>
              <a:t>Implementing TableEntity class</a:t>
            </a:r>
          </a:p>
        </p:txBody>
      </p:sp>
      <p:sp>
        <p:nvSpPr>
          <p:cNvPr id="5" name="Text Placeholder 4">
            <a:extLst>
              <a:ext uri="{FF2B5EF4-FFF2-40B4-BE49-F238E27FC236}">
                <a16:creationId xmlns:a16="http://schemas.microsoft.com/office/drawing/2014/main" id="{0AEB135B-70CA-401F-85BC-34FCC2FF344E}"/>
              </a:ext>
            </a:extLst>
          </p:cNvPr>
          <p:cNvSpPr>
            <a:spLocks noGrp="1"/>
          </p:cNvSpPr>
          <p:nvPr>
            <p:ph type="body" sz="quarter" idx="10"/>
          </p:nvPr>
        </p:nvSpPr>
        <p:spPr/>
        <p:txBody>
          <a:bodyPr/>
          <a:lstStyle/>
          <a:p>
            <a:r>
              <a:rPr lang="en-US" sz="2000" dirty="0">
                <a:solidFill>
                  <a:srgbClr val="0000FF"/>
                </a:solidFill>
              </a:rPr>
              <a:t>public</a:t>
            </a:r>
            <a:r>
              <a:rPr lang="en-US" sz="2000" dirty="0">
                <a:solidFill>
                  <a:srgbClr val="000000"/>
                </a:solidFill>
              </a:rPr>
              <a:t> </a:t>
            </a:r>
            <a:r>
              <a:rPr lang="en-US" sz="2000" dirty="0">
                <a:solidFill>
                  <a:srgbClr val="0000FF"/>
                </a:solidFill>
              </a:rPr>
              <a:t>class</a:t>
            </a:r>
            <a:r>
              <a:rPr lang="en-US" sz="2000" dirty="0">
                <a:solidFill>
                  <a:srgbClr val="000000"/>
                </a:solidFill>
              </a:rPr>
              <a:t> </a:t>
            </a:r>
            <a:r>
              <a:rPr lang="en-US" sz="2000" dirty="0" err="1">
                <a:solidFill>
                  <a:srgbClr val="267F99"/>
                </a:solidFill>
              </a:rPr>
              <a:t>CustomerEntity</a:t>
            </a:r>
            <a:r>
              <a:rPr lang="en-US" sz="2000" dirty="0">
                <a:solidFill>
                  <a:srgbClr val="000000"/>
                </a:solidFill>
              </a:rPr>
              <a:t> : </a:t>
            </a:r>
            <a:r>
              <a:rPr lang="en-US" sz="2000" dirty="0" err="1">
                <a:solidFill>
                  <a:srgbClr val="267F99"/>
                </a:solidFill>
              </a:rPr>
              <a:t>TableEntity</a:t>
            </a:r>
            <a:endParaRPr lang="en-US" sz="2000" dirty="0">
              <a:solidFill>
                <a:srgbClr val="000000"/>
              </a:solidFill>
            </a:endParaRPr>
          </a:p>
          <a:p>
            <a:r>
              <a:rPr lang="en-US" sz="2000" dirty="0">
                <a:solidFill>
                  <a:srgbClr val="000000"/>
                </a:solidFill>
              </a:rPr>
              <a:t>{</a:t>
            </a:r>
          </a:p>
          <a:p>
            <a:r>
              <a:rPr lang="en-US" sz="2000" dirty="0">
                <a:solidFill>
                  <a:srgbClr val="000000"/>
                </a:solidFill>
              </a:rPr>
              <a:t>    </a:t>
            </a:r>
            <a:r>
              <a:rPr lang="en-US" sz="2000" dirty="0">
                <a:solidFill>
                  <a:srgbClr val="0000FF"/>
                </a:solidFill>
              </a:rPr>
              <a:t>public</a:t>
            </a:r>
            <a:r>
              <a:rPr lang="en-US" sz="2000" dirty="0">
                <a:solidFill>
                  <a:srgbClr val="000000"/>
                </a:solidFill>
              </a:rPr>
              <a:t> </a:t>
            </a:r>
            <a:r>
              <a:rPr lang="en-US" sz="2000" dirty="0" err="1">
                <a:solidFill>
                  <a:srgbClr val="795E26"/>
                </a:solidFill>
              </a:rPr>
              <a:t>CustomerEntity</a:t>
            </a:r>
            <a:r>
              <a:rPr lang="en-US" sz="2000" dirty="0">
                <a:solidFill>
                  <a:srgbClr val="000000"/>
                </a:solidFill>
              </a:rPr>
              <a:t>(</a:t>
            </a:r>
            <a:r>
              <a:rPr lang="en-US" sz="2000" dirty="0">
                <a:solidFill>
                  <a:srgbClr val="0000FF"/>
                </a:solidFill>
              </a:rPr>
              <a:t>string</a:t>
            </a:r>
            <a:r>
              <a:rPr lang="en-US" sz="2000" dirty="0">
                <a:solidFill>
                  <a:srgbClr val="000000"/>
                </a:solidFill>
              </a:rPr>
              <a:t> </a:t>
            </a:r>
            <a:r>
              <a:rPr lang="en-US" sz="2000" dirty="0" err="1">
                <a:solidFill>
                  <a:srgbClr val="001080"/>
                </a:solidFill>
              </a:rPr>
              <a:t>lastName</a:t>
            </a:r>
            <a:r>
              <a:rPr lang="en-US" sz="2000" dirty="0">
                <a:solidFill>
                  <a:srgbClr val="000000"/>
                </a:solidFill>
              </a:rPr>
              <a:t>, </a:t>
            </a:r>
            <a:r>
              <a:rPr lang="en-US" sz="2000" dirty="0">
                <a:solidFill>
                  <a:srgbClr val="0000FF"/>
                </a:solidFill>
              </a:rPr>
              <a:t>string</a:t>
            </a:r>
            <a:r>
              <a:rPr lang="en-US" sz="2000" dirty="0">
                <a:solidFill>
                  <a:srgbClr val="000000"/>
                </a:solidFill>
              </a:rPr>
              <a:t> </a:t>
            </a:r>
            <a:r>
              <a:rPr lang="en-US" sz="2000" dirty="0" err="1">
                <a:solidFill>
                  <a:srgbClr val="001080"/>
                </a:solidFill>
              </a:rPr>
              <a:t>firstName</a:t>
            </a:r>
            <a:r>
              <a:rPr lang="en-US" sz="2000" dirty="0">
                <a:solidFill>
                  <a:srgbClr val="000000"/>
                </a:solidFill>
              </a:rPr>
              <a:t>)</a:t>
            </a:r>
          </a:p>
          <a:p>
            <a:r>
              <a:rPr lang="en-US" sz="2000" dirty="0">
                <a:solidFill>
                  <a:srgbClr val="000000"/>
                </a:solidFill>
              </a:rPr>
              <a:t>    {</a:t>
            </a:r>
          </a:p>
          <a:p>
            <a:r>
              <a:rPr lang="en-US" sz="2000" dirty="0">
                <a:solidFill>
                  <a:srgbClr val="000000"/>
                </a:solidFill>
              </a:rPr>
              <a:t>        </a:t>
            </a:r>
            <a:r>
              <a:rPr lang="en-US" sz="2000" dirty="0" err="1">
                <a:solidFill>
                  <a:srgbClr val="0000FF"/>
                </a:solidFill>
              </a:rPr>
              <a:t>this</a:t>
            </a:r>
            <a:r>
              <a:rPr lang="en-US" sz="2000" dirty="0" err="1">
                <a:solidFill>
                  <a:srgbClr val="000000"/>
                </a:solidFill>
              </a:rPr>
              <a:t>.</a:t>
            </a:r>
            <a:r>
              <a:rPr lang="en-US" sz="2000" dirty="0" err="1">
                <a:solidFill>
                  <a:srgbClr val="001080"/>
                </a:solidFill>
              </a:rPr>
              <a:t>PartitionKey</a:t>
            </a:r>
            <a:r>
              <a:rPr lang="en-US" sz="2000" dirty="0">
                <a:solidFill>
                  <a:srgbClr val="000000"/>
                </a:solidFill>
              </a:rPr>
              <a:t> = </a:t>
            </a:r>
            <a:r>
              <a:rPr lang="en-US" sz="2000" dirty="0" err="1">
                <a:solidFill>
                  <a:srgbClr val="001080"/>
                </a:solidFill>
              </a:rPr>
              <a:t>lastName</a:t>
            </a:r>
            <a:r>
              <a:rPr lang="en-US" sz="2000" dirty="0">
                <a:solidFill>
                  <a:srgbClr val="000000"/>
                </a:solidFill>
              </a:rPr>
              <a:t>;</a:t>
            </a:r>
          </a:p>
          <a:p>
            <a:r>
              <a:rPr lang="en-US" sz="2000" dirty="0">
                <a:solidFill>
                  <a:srgbClr val="000000"/>
                </a:solidFill>
              </a:rPr>
              <a:t>        </a:t>
            </a:r>
            <a:r>
              <a:rPr lang="en-US" sz="2000" dirty="0" err="1">
                <a:solidFill>
                  <a:srgbClr val="0000FF"/>
                </a:solidFill>
              </a:rPr>
              <a:t>this</a:t>
            </a:r>
            <a:r>
              <a:rPr lang="en-US" sz="2000" dirty="0" err="1">
                <a:solidFill>
                  <a:srgbClr val="000000"/>
                </a:solidFill>
              </a:rPr>
              <a:t>.</a:t>
            </a:r>
            <a:r>
              <a:rPr lang="en-US" sz="2000" dirty="0" err="1">
                <a:solidFill>
                  <a:srgbClr val="001080"/>
                </a:solidFill>
              </a:rPr>
              <a:t>RowKey</a:t>
            </a:r>
            <a:r>
              <a:rPr lang="en-US" sz="2000" dirty="0">
                <a:solidFill>
                  <a:srgbClr val="000000"/>
                </a:solidFill>
              </a:rPr>
              <a:t> = </a:t>
            </a:r>
            <a:r>
              <a:rPr lang="en-US" sz="2000" dirty="0" err="1">
                <a:solidFill>
                  <a:srgbClr val="001080"/>
                </a:solidFill>
              </a:rPr>
              <a:t>firstName</a:t>
            </a:r>
            <a:r>
              <a:rPr lang="en-US" sz="2000" dirty="0">
                <a:solidFill>
                  <a:srgbClr val="000000"/>
                </a:solidFill>
              </a:rPr>
              <a:t>;</a:t>
            </a:r>
          </a:p>
          <a:p>
            <a:r>
              <a:rPr lang="en-US" sz="2000" dirty="0">
                <a:solidFill>
                  <a:srgbClr val="000000"/>
                </a:solidFill>
              </a:rPr>
              <a:t>    }</a:t>
            </a:r>
          </a:p>
          <a:p>
            <a:br>
              <a:rPr lang="en-US" sz="2000" dirty="0">
                <a:solidFill>
                  <a:srgbClr val="000000"/>
                </a:solidFill>
              </a:rPr>
            </a:br>
            <a:r>
              <a:rPr lang="en-US" sz="2000" dirty="0">
                <a:solidFill>
                  <a:srgbClr val="000000"/>
                </a:solidFill>
              </a:rPr>
              <a:t>    </a:t>
            </a:r>
            <a:r>
              <a:rPr lang="en-US" sz="2000" dirty="0">
                <a:solidFill>
                  <a:srgbClr val="0000FF"/>
                </a:solidFill>
              </a:rPr>
              <a:t>public</a:t>
            </a:r>
            <a:r>
              <a:rPr lang="en-US" sz="2000" dirty="0">
                <a:solidFill>
                  <a:srgbClr val="000000"/>
                </a:solidFill>
              </a:rPr>
              <a:t> </a:t>
            </a:r>
            <a:r>
              <a:rPr lang="en-US" sz="2000" dirty="0" err="1">
                <a:solidFill>
                  <a:srgbClr val="795E26"/>
                </a:solidFill>
              </a:rPr>
              <a:t>CustomerEntity</a:t>
            </a:r>
            <a:r>
              <a:rPr lang="en-US" sz="2000" dirty="0">
                <a:solidFill>
                  <a:srgbClr val="000000"/>
                </a:solidFill>
              </a:rPr>
              <a:t>() { }</a:t>
            </a:r>
          </a:p>
          <a:p>
            <a:r>
              <a:rPr lang="en-US" sz="2000" dirty="0">
                <a:solidFill>
                  <a:srgbClr val="000000"/>
                </a:solidFill>
              </a:rPr>
              <a:t>    </a:t>
            </a:r>
            <a:r>
              <a:rPr lang="en-US" sz="2000" dirty="0">
                <a:solidFill>
                  <a:srgbClr val="0000FF"/>
                </a:solidFill>
              </a:rPr>
              <a:t>public</a:t>
            </a:r>
            <a:r>
              <a:rPr lang="en-US" sz="2000" dirty="0">
                <a:solidFill>
                  <a:srgbClr val="000000"/>
                </a:solidFill>
              </a:rPr>
              <a:t> </a:t>
            </a:r>
            <a:r>
              <a:rPr lang="en-US" sz="2000" dirty="0">
                <a:solidFill>
                  <a:srgbClr val="0000FF"/>
                </a:solidFill>
              </a:rPr>
              <a:t>string</a:t>
            </a:r>
            <a:r>
              <a:rPr lang="en-US" sz="2000" dirty="0">
                <a:solidFill>
                  <a:srgbClr val="000000"/>
                </a:solidFill>
              </a:rPr>
              <a:t> </a:t>
            </a:r>
            <a:r>
              <a:rPr lang="en-US" sz="2000" dirty="0">
                <a:solidFill>
                  <a:srgbClr val="001080"/>
                </a:solidFill>
              </a:rPr>
              <a:t>Email</a:t>
            </a:r>
            <a:r>
              <a:rPr lang="en-US" sz="2000" dirty="0">
                <a:solidFill>
                  <a:srgbClr val="000000"/>
                </a:solidFill>
              </a:rPr>
              <a:t> { </a:t>
            </a:r>
            <a:r>
              <a:rPr lang="en-US" sz="2000" dirty="0">
                <a:solidFill>
                  <a:srgbClr val="0000FF"/>
                </a:solidFill>
              </a:rPr>
              <a:t>get</a:t>
            </a:r>
            <a:r>
              <a:rPr lang="en-US" sz="2000" dirty="0">
                <a:solidFill>
                  <a:srgbClr val="000000"/>
                </a:solidFill>
              </a:rPr>
              <a:t>; </a:t>
            </a:r>
            <a:r>
              <a:rPr lang="en-US" sz="2000" dirty="0">
                <a:solidFill>
                  <a:srgbClr val="0000FF"/>
                </a:solidFill>
              </a:rPr>
              <a:t>set</a:t>
            </a:r>
            <a:r>
              <a:rPr lang="en-US" sz="2000" dirty="0">
                <a:solidFill>
                  <a:srgbClr val="000000"/>
                </a:solidFill>
              </a:rPr>
              <a:t>; }</a:t>
            </a:r>
          </a:p>
          <a:p>
            <a:r>
              <a:rPr lang="en-US" sz="2000" dirty="0">
                <a:solidFill>
                  <a:srgbClr val="000000"/>
                </a:solidFill>
              </a:rPr>
              <a:t>    </a:t>
            </a:r>
            <a:r>
              <a:rPr lang="en-US" sz="2000" dirty="0">
                <a:solidFill>
                  <a:srgbClr val="0000FF"/>
                </a:solidFill>
              </a:rPr>
              <a:t>public</a:t>
            </a:r>
            <a:r>
              <a:rPr lang="en-US" sz="2000" dirty="0">
                <a:solidFill>
                  <a:srgbClr val="000000"/>
                </a:solidFill>
              </a:rPr>
              <a:t> </a:t>
            </a:r>
            <a:r>
              <a:rPr lang="en-US" sz="2000" dirty="0">
                <a:solidFill>
                  <a:srgbClr val="0000FF"/>
                </a:solidFill>
              </a:rPr>
              <a:t>string</a:t>
            </a:r>
            <a:r>
              <a:rPr lang="en-US" sz="2000" dirty="0">
                <a:solidFill>
                  <a:srgbClr val="000000"/>
                </a:solidFill>
              </a:rPr>
              <a:t> </a:t>
            </a:r>
            <a:r>
              <a:rPr lang="en-US" sz="2000" dirty="0" err="1">
                <a:solidFill>
                  <a:srgbClr val="001080"/>
                </a:solidFill>
              </a:rPr>
              <a:t>PhoneNumber</a:t>
            </a:r>
            <a:r>
              <a:rPr lang="en-US" sz="2000" dirty="0">
                <a:solidFill>
                  <a:srgbClr val="000000"/>
                </a:solidFill>
              </a:rPr>
              <a:t> { </a:t>
            </a:r>
            <a:r>
              <a:rPr lang="en-US" sz="2000" dirty="0">
                <a:solidFill>
                  <a:srgbClr val="0000FF"/>
                </a:solidFill>
              </a:rPr>
              <a:t>get</a:t>
            </a:r>
            <a:r>
              <a:rPr lang="en-US" sz="2000" dirty="0">
                <a:solidFill>
                  <a:srgbClr val="000000"/>
                </a:solidFill>
              </a:rPr>
              <a:t>; </a:t>
            </a:r>
            <a:r>
              <a:rPr lang="en-US" sz="2000" dirty="0">
                <a:solidFill>
                  <a:srgbClr val="0000FF"/>
                </a:solidFill>
              </a:rPr>
              <a:t>set</a:t>
            </a:r>
            <a:r>
              <a:rPr lang="en-US" sz="2000" dirty="0">
                <a:solidFill>
                  <a:srgbClr val="000000"/>
                </a:solidFill>
              </a:rPr>
              <a:t>; }</a:t>
            </a:r>
          </a:p>
          <a:p>
            <a:r>
              <a:rPr lang="en-US" sz="2000" dirty="0">
                <a:solidFill>
                  <a:srgbClr val="000000"/>
                </a:solidFill>
              </a:rPr>
              <a:t>}</a:t>
            </a:r>
          </a:p>
        </p:txBody>
      </p:sp>
    </p:spTree>
    <p:extLst>
      <p:ext uri="{BB962C8B-B14F-4D97-AF65-F5344CB8AC3E}">
        <p14:creationId xmlns:p14="http://schemas.microsoft.com/office/powerpoint/2010/main" val="35839770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0373FD-0669-4EC5-A2E9-8D976041DA78}"/>
              </a:ext>
            </a:extLst>
          </p:cNvPr>
          <p:cNvSpPr>
            <a:spLocks noGrp="1"/>
          </p:cNvSpPr>
          <p:nvPr>
            <p:ph type="title"/>
          </p:nvPr>
        </p:nvSpPr>
        <p:spPr/>
        <p:txBody>
          <a:bodyPr/>
          <a:lstStyle/>
          <a:p>
            <a:r>
              <a:rPr lang="en-US" dirty="0"/>
              <a:t>Querying a table</a:t>
            </a:r>
          </a:p>
        </p:txBody>
      </p:sp>
      <p:sp>
        <p:nvSpPr>
          <p:cNvPr id="5" name="Text Placeholder 4">
            <a:extLst>
              <a:ext uri="{FF2B5EF4-FFF2-40B4-BE49-F238E27FC236}">
                <a16:creationId xmlns:a16="http://schemas.microsoft.com/office/drawing/2014/main" id="{0AEB135B-70CA-401F-85BC-34FCC2FF344E}"/>
              </a:ext>
            </a:extLst>
          </p:cNvPr>
          <p:cNvSpPr>
            <a:spLocks noGrp="1"/>
          </p:cNvSpPr>
          <p:nvPr>
            <p:ph type="body" sz="quarter" idx="10"/>
          </p:nvPr>
        </p:nvSpPr>
        <p:spPr>
          <a:xfrm>
            <a:off x="588263" y="1436688"/>
            <a:ext cx="11018520" cy="3508653"/>
          </a:xfrm>
        </p:spPr>
        <p:txBody>
          <a:bodyPr/>
          <a:lstStyle/>
          <a:p>
            <a:r>
              <a:rPr lang="en-US" sz="2000" dirty="0">
                <a:solidFill>
                  <a:srgbClr val="0000FF"/>
                </a:solidFill>
              </a:rPr>
              <a:t>var</a:t>
            </a:r>
            <a:r>
              <a:rPr lang="en-US" sz="2000" dirty="0">
                <a:solidFill>
                  <a:srgbClr val="000000"/>
                </a:solidFill>
              </a:rPr>
              <a:t> </a:t>
            </a:r>
            <a:r>
              <a:rPr lang="en-US" sz="2000" dirty="0">
                <a:solidFill>
                  <a:srgbClr val="001080"/>
                </a:solidFill>
              </a:rPr>
              <a:t>condition</a:t>
            </a:r>
            <a:r>
              <a:rPr lang="en-US" sz="2000" dirty="0">
                <a:solidFill>
                  <a:srgbClr val="000000"/>
                </a:solidFill>
              </a:rPr>
              <a:t> = </a:t>
            </a:r>
            <a:r>
              <a:rPr lang="en-US" sz="2000" dirty="0" err="1">
                <a:solidFill>
                  <a:srgbClr val="001080"/>
                </a:solidFill>
              </a:rPr>
              <a:t>TableQuery</a:t>
            </a:r>
            <a:r>
              <a:rPr lang="en-US" sz="2000" dirty="0" err="1">
                <a:solidFill>
                  <a:srgbClr val="000000"/>
                </a:solidFill>
              </a:rPr>
              <a:t>.</a:t>
            </a:r>
            <a:r>
              <a:rPr lang="en-US" sz="2000" dirty="0" err="1">
                <a:solidFill>
                  <a:srgbClr val="795E26"/>
                </a:solidFill>
              </a:rPr>
              <a:t>GenerateFilterCondition</a:t>
            </a:r>
            <a:r>
              <a:rPr lang="en-US" sz="2000" dirty="0">
                <a:solidFill>
                  <a:srgbClr val="000000"/>
                </a:solidFill>
              </a:rPr>
              <a:t>(</a:t>
            </a:r>
          </a:p>
          <a:p>
            <a:r>
              <a:rPr lang="en-US" sz="2000" dirty="0">
                <a:solidFill>
                  <a:srgbClr val="000000"/>
                </a:solidFill>
              </a:rPr>
              <a:t>    </a:t>
            </a:r>
            <a:r>
              <a:rPr lang="en-US" sz="2000" dirty="0">
                <a:solidFill>
                  <a:srgbClr val="A31515"/>
                </a:solidFill>
              </a:rPr>
              <a:t>"</a:t>
            </a:r>
            <a:r>
              <a:rPr lang="en-US" sz="2000" dirty="0" err="1">
                <a:solidFill>
                  <a:srgbClr val="A31515"/>
                </a:solidFill>
              </a:rPr>
              <a:t>PartitionKey</a:t>
            </a:r>
            <a:r>
              <a:rPr lang="en-US" sz="2000" dirty="0">
                <a:solidFill>
                  <a:srgbClr val="A31515"/>
                </a:solidFill>
              </a:rPr>
              <a:t>"</a:t>
            </a:r>
            <a:r>
              <a:rPr lang="en-US" sz="2000" dirty="0">
                <a:solidFill>
                  <a:srgbClr val="000000"/>
                </a:solidFill>
              </a:rPr>
              <a:t>, </a:t>
            </a:r>
            <a:r>
              <a:rPr lang="en-US" sz="2000" dirty="0" err="1">
                <a:solidFill>
                  <a:srgbClr val="001080"/>
                </a:solidFill>
              </a:rPr>
              <a:t>QueryComparisons</a:t>
            </a:r>
            <a:r>
              <a:rPr lang="en-US" sz="2000" dirty="0" err="1">
                <a:solidFill>
                  <a:srgbClr val="000000"/>
                </a:solidFill>
              </a:rPr>
              <a:t>.</a:t>
            </a:r>
            <a:r>
              <a:rPr lang="en-US" sz="2000" dirty="0" err="1">
                <a:solidFill>
                  <a:srgbClr val="001080"/>
                </a:solidFill>
              </a:rPr>
              <a:t>Equal</a:t>
            </a:r>
            <a:r>
              <a:rPr lang="en-US" sz="2000" dirty="0">
                <a:solidFill>
                  <a:srgbClr val="000000"/>
                </a:solidFill>
              </a:rPr>
              <a:t>, </a:t>
            </a:r>
            <a:r>
              <a:rPr lang="en-US" sz="2000">
                <a:solidFill>
                  <a:srgbClr val="A31515"/>
                </a:solidFill>
              </a:rPr>
              <a:t>"Doe"</a:t>
            </a:r>
            <a:endParaRPr lang="en-US" sz="2000" dirty="0">
              <a:solidFill>
                <a:srgbClr val="000000"/>
              </a:solidFill>
            </a:endParaRPr>
          </a:p>
          <a:p>
            <a:r>
              <a:rPr lang="en-US" sz="2000" dirty="0">
                <a:solidFill>
                  <a:srgbClr val="000000"/>
                </a:solidFill>
              </a:rPr>
              <a:t>);</a:t>
            </a:r>
          </a:p>
          <a:p>
            <a:r>
              <a:rPr lang="en-US" sz="2000" dirty="0">
                <a:solidFill>
                  <a:srgbClr val="0000FF"/>
                </a:solidFill>
              </a:rPr>
              <a:t>var</a:t>
            </a:r>
            <a:r>
              <a:rPr lang="en-US" sz="2000" dirty="0">
                <a:solidFill>
                  <a:srgbClr val="000000"/>
                </a:solidFill>
              </a:rPr>
              <a:t> </a:t>
            </a:r>
            <a:r>
              <a:rPr lang="en-US" sz="2000" dirty="0">
                <a:solidFill>
                  <a:srgbClr val="001080"/>
                </a:solidFill>
              </a:rPr>
              <a:t>query</a:t>
            </a:r>
            <a:r>
              <a:rPr lang="en-US" sz="2000" dirty="0">
                <a:solidFill>
                  <a:srgbClr val="000000"/>
                </a:solidFill>
              </a:rPr>
              <a:t> = </a:t>
            </a:r>
            <a:r>
              <a:rPr lang="en-US" sz="2000" dirty="0">
                <a:solidFill>
                  <a:srgbClr val="0000FF"/>
                </a:solidFill>
              </a:rPr>
              <a:t>new</a:t>
            </a:r>
            <a:r>
              <a:rPr lang="en-US" sz="2000" dirty="0">
                <a:solidFill>
                  <a:srgbClr val="000000"/>
                </a:solidFill>
              </a:rPr>
              <a:t> </a:t>
            </a:r>
            <a:r>
              <a:rPr lang="en-US" sz="2000" dirty="0" err="1">
                <a:solidFill>
                  <a:srgbClr val="267F99"/>
                </a:solidFill>
              </a:rPr>
              <a:t>TableQuery</a:t>
            </a:r>
            <a:r>
              <a:rPr lang="en-US" sz="2000" dirty="0">
                <a:solidFill>
                  <a:srgbClr val="000000"/>
                </a:solidFill>
              </a:rPr>
              <a:t>&lt;</a:t>
            </a:r>
            <a:r>
              <a:rPr lang="en-US" sz="2000" dirty="0" err="1">
                <a:solidFill>
                  <a:srgbClr val="267F99"/>
                </a:solidFill>
              </a:rPr>
              <a:t>PersonEntity</a:t>
            </a:r>
            <a:r>
              <a:rPr lang="en-US" sz="2000" dirty="0">
                <a:solidFill>
                  <a:srgbClr val="000000"/>
                </a:solidFill>
              </a:rPr>
              <a:t>&gt;().</a:t>
            </a:r>
            <a:r>
              <a:rPr lang="en-US" sz="2000" dirty="0">
                <a:solidFill>
                  <a:srgbClr val="795E26"/>
                </a:solidFill>
              </a:rPr>
              <a:t>Where</a:t>
            </a:r>
            <a:r>
              <a:rPr lang="en-US" sz="2000" dirty="0">
                <a:solidFill>
                  <a:srgbClr val="000000"/>
                </a:solidFill>
              </a:rPr>
              <a:t>(</a:t>
            </a:r>
            <a:r>
              <a:rPr lang="en-US" sz="2000" dirty="0">
                <a:solidFill>
                  <a:srgbClr val="001080"/>
                </a:solidFill>
              </a:rPr>
              <a:t>condition</a:t>
            </a:r>
            <a:r>
              <a:rPr lang="en-US" sz="2000" dirty="0">
                <a:solidFill>
                  <a:srgbClr val="000000"/>
                </a:solidFill>
              </a:rPr>
              <a:t>);</a:t>
            </a:r>
          </a:p>
          <a:p>
            <a:br>
              <a:rPr lang="en-US" sz="2000" dirty="0">
                <a:solidFill>
                  <a:srgbClr val="000000"/>
                </a:solidFill>
              </a:rPr>
            </a:br>
            <a:r>
              <a:rPr lang="en-US" sz="2000" dirty="0">
                <a:solidFill>
                  <a:srgbClr val="AF00DB"/>
                </a:solidFill>
              </a:rPr>
              <a:t>foreach</a:t>
            </a:r>
            <a:r>
              <a:rPr lang="en-US" sz="2000" dirty="0">
                <a:solidFill>
                  <a:srgbClr val="000000"/>
                </a:solidFill>
              </a:rPr>
              <a:t> (</a:t>
            </a:r>
            <a:r>
              <a:rPr lang="en-US" sz="2000" dirty="0" err="1">
                <a:solidFill>
                  <a:srgbClr val="267F99"/>
                </a:solidFill>
              </a:rPr>
              <a:t>CustomerEntity</a:t>
            </a:r>
            <a:r>
              <a:rPr lang="en-US" sz="2000" dirty="0">
                <a:solidFill>
                  <a:srgbClr val="000000"/>
                </a:solidFill>
              </a:rPr>
              <a:t> </a:t>
            </a:r>
            <a:r>
              <a:rPr lang="en-US" sz="2000" dirty="0">
                <a:solidFill>
                  <a:srgbClr val="001080"/>
                </a:solidFill>
              </a:rPr>
              <a:t>entity</a:t>
            </a:r>
            <a:r>
              <a:rPr lang="en-US" sz="2000" dirty="0">
                <a:solidFill>
                  <a:srgbClr val="000000"/>
                </a:solidFill>
              </a:rPr>
              <a:t> </a:t>
            </a:r>
            <a:r>
              <a:rPr lang="en-US" sz="2000" dirty="0">
                <a:solidFill>
                  <a:srgbClr val="AF00DB"/>
                </a:solidFill>
              </a:rPr>
              <a:t>in</a:t>
            </a:r>
            <a:r>
              <a:rPr lang="en-US" sz="2000" dirty="0">
                <a:solidFill>
                  <a:srgbClr val="000000"/>
                </a:solidFill>
              </a:rPr>
              <a:t> </a:t>
            </a:r>
            <a:r>
              <a:rPr lang="en-US" sz="2000" dirty="0" err="1">
                <a:solidFill>
                  <a:srgbClr val="001080"/>
                </a:solidFill>
              </a:rPr>
              <a:t>table</a:t>
            </a:r>
            <a:r>
              <a:rPr lang="en-US" sz="2000" dirty="0" err="1">
                <a:solidFill>
                  <a:srgbClr val="000000"/>
                </a:solidFill>
              </a:rPr>
              <a:t>.</a:t>
            </a:r>
            <a:r>
              <a:rPr lang="en-US" sz="2000" dirty="0" err="1">
                <a:solidFill>
                  <a:srgbClr val="795E26"/>
                </a:solidFill>
              </a:rPr>
              <a:t>ExecuteQuery</a:t>
            </a:r>
            <a:r>
              <a:rPr lang="en-US" sz="2000" dirty="0">
                <a:solidFill>
                  <a:srgbClr val="000000"/>
                </a:solidFill>
              </a:rPr>
              <a:t>(</a:t>
            </a:r>
            <a:r>
              <a:rPr lang="en-US" sz="2000" dirty="0">
                <a:solidFill>
                  <a:srgbClr val="001080"/>
                </a:solidFill>
              </a:rPr>
              <a:t>query</a:t>
            </a:r>
            <a:r>
              <a:rPr lang="en-US" sz="2000" dirty="0">
                <a:solidFill>
                  <a:srgbClr val="000000"/>
                </a:solidFill>
              </a:rPr>
              <a:t>))</a:t>
            </a:r>
          </a:p>
          <a:p>
            <a:r>
              <a:rPr lang="en-US" sz="2000" dirty="0">
                <a:solidFill>
                  <a:srgbClr val="000000"/>
                </a:solidFill>
              </a:rPr>
              <a:t>{</a:t>
            </a:r>
          </a:p>
          <a:p>
            <a:r>
              <a:rPr lang="en-US" sz="2000" dirty="0">
                <a:solidFill>
                  <a:srgbClr val="000000"/>
                </a:solidFill>
              </a:rPr>
              <a:t>    </a:t>
            </a:r>
            <a:r>
              <a:rPr lang="en-US" sz="2000" dirty="0" err="1">
                <a:solidFill>
                  <a:srgbClr val="001080"/>
                </a:solidFill>
              </a:rPr>
              <a:t>Console</a:t>
            </a:r>
            <a:r>
              <a:rPr lang="en-US" sz="2000" dirty="0" err="1">
                <a:solidFill>
                  <a:srgbClr val="000000"/>
                </a:solidFill>
              </a:rPr>
              <a:t>.</a:t>
            </a:r>
            <a:r>
              <a:rPr lang="en-US" sz="2000" dirty="0" err="1">
                <a:solidFill>
                  <a:srgbClr val="795E26"/>
                </a:solidFill>
              </a:rPr>
              <a:t>WriteLine</a:t>
            </a:r>
            <a:r>
              <a:rPr lang="en-US" sz="2000" dirty="0">
                <a:solidFill>
                  <a:srgbClr val="000000"/>
                </a:solidFill>
              </a:rPr>
              <a:t>(</a:t>
            </a:r>
            <a:r>
              <a:rPr lang="en-US" sz="2000" dirty="0">
                <a:solidFill>
                  <a:srgbClr val="A31515"/>
                </a:solidFill>
              </a:rPr>
              <a:t>$"{</a:t>
            </a:r>
            <a:r>
              <a:rPr lang="en-US" sz="2000" dirty="0" err="1">
                <a:solidFill>
                  <a:srgbClr val="001080"/>
                </a:solidFill>
              </a:rPr>
              <a:t>entity</a:t>
            </a:r>
            <a:r>
              <a:rPr lang="en-US" sz="2000" dirty="0" err="1">
                <a:solidFill>
                  <a:srgbClr val="A31515"/>
                </a:solidFill>
              </a:rPr>
              <a:t>.</a:t>
            </a:r>
            <a:r>
              <a:rPr lang="en-US" sz="2000" dirty="0" err="1">
                <a:solidFill>
                  <a:srgbClr val="001080"/>
                </a:solidFill>
              </a:rPr>
              <a:t>RowKey</a:t>
            </a:r>
            <a:r>
              <a:rPr lang="en-US" sz="2000" dirty="0">
                <a:solidFill>
                  <a:srgbClr val="A31515"/>
                </a:solidFill>
              </a:rPr>
              <a:t>} {</a:t>
            </a:r>
            <a:r>
              <a:rPr lang="en-US" sz="2000" dirty="0" err="1">
                <a:solidFill>
                  <a:srgbClr val="001080"/>
                </a:solidFill>
              </a:rPr>
              <a:t>entity</a:t>
            </a:r>
            <a:r>
              <a:rPr lang="en-US" sz="2000" dirty="0" err="1">
                <a:solidFill>
                  <a:srgbClr val="A31515"/>
                </a:solidFill>
              </a:rPr>
              <a:t>.</a:t>
            </a:r>
            <a:r>
              <a:rPr lang="en-US" sz="2000" dirty="0" err="1">
                <a:solidFill>
                  <a:srgbClr val="001080"/>
                </a:solidFill>
              </a:rPr>
              <a:t>PartitionKey</a:t>
            </a:r>
            <a:r>
              <a:rPr lang="en-US" sz="2000" dirty="0">
                <a:solidFill>
                  <a:srgbClr val="A31515"/>
                </a:solidFill>
              </a:rPr>
              <a:t>} [Age: {</a:t>
            </a:r>
            <a:r>
              <a:rPr lang="en-US" sz="2000" dirty="0" err="1">
                <a:solidFill>
                  <a:srgbClr val="001080"/>
                </a:solidFill>
              </a:rPr>
              <a:t>entity</a:t>
            </a:r>
            <a:r>
              <a:rPr lang="en-US" sz="2000" dirty="0" err="1">
                <a:solidFill>
                  <a:srgbClr val="A31515"/>
                </a:solidFill>
              </a:rPr>
              <a:t>.</a:t>
            </a:r>
            <a:r>
              <a:rPr lang="en-US" sz="2000" dirty="0" err="1">
                <a:solidFill>
                  <a:srgbClr val="001080"/>
                </a:solidFill>
              </a:rPr>
              <a:t>Age</a:t>
            </a:r>
            <a:r>
              <a:rPr lang="en-US" sz="2000" dirty="0">
                <a:solidFill>
                  <a:srgbClr val="A31515"/>
                </a:solidFill>
              </a:rPr>
              <a:t>} | </a:t>
            </a:r>
            <a:r>
              <a:rPr lang="en-US" sz="2000" dirty="0" err="1">
                <a:solidFill>
                  <a:srgbClr val="A31515"/>
                </a:solidFill>
              </a:rPr>
              <a:t>IsRetired</a:t>
            </a:r>
            <a:r>
              <a:rPr lang="en-US" sz="2000" dirty="0">
                <a:solidFill>
                  <a:srgbClr val="A31515"/>
                </a:solidFill>
              </a:rPr>
              <a:t>: {</a:t>
            </a:r>
            <a:r>
              <a:rPr lang="en-US" sz="2000" dirty="0" err="1">
                <a:solidFill>
                  <a:srgbClr val="001080"/>
                </a:solidFill>
              </a:rPr>
              <a:t>entity</a:t>
            </a:r>
            <a:r>
              <a:rPr lang="en-US" sz="2000" dirty="0" err="1">
                <a:solidFill>
                  <a:srgbClr val="A31515"/>
                </a:solidFill>
              </a:rPr>
              <a:t>.</a:t>
            </a:r>
            <a:r>
              <a:rPr lang="en-US" sz="2000" dirty="0" err="1">
                <a:solidFill>
                  <a:srgbClr val="001080"/>
                </a:solidFill>
              </a:rPr>
              <a:t>IsRetired</a:t>
            </a:r>
            <a:r>
              <a:rPr lang="en-US" sz="2000" dirty="0">
                <a:solidFill>
                  <a:srgbClr val="A31515"/>
                </a:solidFill>
              </a:rPr>
              <a:t>} | Hometown: {</a:t>
            </a:r>
            <a:r>
              <a:rPr lang="en-US" sz="2000" dirty="0" err="1">
                <a:solidFill>
                  <a:srgbClr val="001080"/>
                </a:solidFill>
              </a:rPr>
              <a:t>entity</a:t>
            </a:r>
            <a:r>
              <a:rPr lang="en-US" sz="2000" dirty="0" err="1">
                <a:solidFill>
                  <a:srgbClr val="A31515"/>
                </a:solidFill>
              </a:rPr>
              <a:t>.</a:t>
            </a:r>
            <a:r>
              <a:rPr lang="en-US" sz="2000" dirty="0" err="1">
                <a:solidFill>
                  <a:srgbClr val="001080"/>
                </a:solidFill>
              </a:rPr>
              <a:t>Hometown</a:t>
            </a:r>
            <a:r>
              <a:rPr lang="en-US" sz="2000" dirty="0">
                <a:solidFill>
                  <a:srgbClr val="A31515"/>
                </a:solidFill>
              </a:rPr>
              <a:t>}]"</a:t>
            </a:r>
            <a:r>
              <a:rPr lang="en-US" sz="2000" dirty="0">
                <a:solidFill>
                  <a:srgbClr val="000000"/>
                </a:solidFill>
              </a:rPr>
              <a:t>);</a:t>
            </a:r>
          </a:p>
          <a:p>
            <a:r>
              <a:rPr lang="en-US" sz="2000" dirty="0">
                <a:solidFill>
                  <a:srgbClr val="000000"/>
                </a:solidFill>
              </a:rPr>
              <a:t>}</a:t>
            </a:r>
          </a:p>
        </p:txBody>
      </p:sp>
    </p:spTree>
    <p:extLst>
      <p:ext uri="{BB962C8B-B14F-4D97-AF65-F5344CB8AC3E}">
        <p14:creationId xmlns:p14="http://schemas.microsoft.com/office/powerpoint/2010/main" val="262495031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0373FD-0669-4EC5-A2E9-8D976041DA78}"/>
              </a:ext>
            </a:extLst>
          </p:cNvPr>
          <p:cNvSpPr>
            <a:spLocks noGrp="1"/>
          </p:cNvSpPr>
          <p:nvPr>
            <p:ph type="title"/>
          </p:nvPr>
        </p:nvSpPr>
        <p:spPr/>
        <p:txBody>
          <a:bodyPr/>
          <a:lstStyle/>
          <a:p>
            <a:r>
              <a:rPr lang="en-US" dirty="0"/>
              <a:t>Inserting an entity</a:t>
            </a:r>
          </a:p>
        </p:txBody>
      </p:sp>
      <p:sp>
        <p:nvSpPr>
          <p:cNvPr id="5" name="Text Placeholder 4">
            <a:extLst>
              <a:ext uri="{FF2B5EF4-FFF2-40B4-BE49-F238E27FC236}">
                <a16:creationId xmlns:a16="http://schemas.microsoft.com/office/drawing/2014/main" id="{0AEB135B-70CA-401F-85BC-34FCC2FF344E}"/>
              </a:ext>
            </a:extLst>
          </p:cNvPr>
          <p:cNvSpPr>
            <a:spLocks noGrp="1"/>
          </p:cNvSpPr>
          <p:nvPr>
            <p:ph type="body" sz="quarter" idx="10"/>
          </p:nvPr>
        </p:nvSpPr>
        <p:spPr>
          <a:xfrm>
            <a:off x="588263" y="1436688"/>
            <a:ext cx="11018520" cy="2400657"/>
          </a:xfrm>
        </p:spPr>
        <p:txBody>
          <a:bodyPr/>
          <a:lstStyle/>
          <a:p>
            <a:r>
              <a:rPr lang="en-US" sz="2000" dirty="0" err="1">
                <a:solidFill>
                  <a:srgbClr val="267F99"/>
                </a:solidFill>
              </a:rPr>
              <a:t>CustomerEntity</a:t>
            </a:r>
            <a:r>
              <a:rPr lang="en-US" sz="2000" dirty="0">
                <a:solidFill>
                  <a:srgbClr val="000000"/>
                </a:solidFill>
              </a:rPr>
              <a:t> </a:t>
            </a:r>
            <a:r>
              <a:rPr lang="en-US" sz="2000" dirty="0">
                <a:solidFill>
                  <a:srgbClr val="001080"/>
                </a:solidFill>
              </a:rPr>
              <a:t>customer1</a:t>
            </a:r>
            <a:r>
              <a:rPr lang="en-US" sz="2000" dirty="0">
                <a:solidFill>
                  <a:srgbClr val="000000"/>
                </a:solidFill>
              </a:rPr>
              <a:t> = </a:t>
            </a:r>
            <a:r>
              <a:rPr lang="en-US" sz="2000" dirty="0">
                <a:solidFill>
                  <a:srgbClr val="0000FF"/>
                </a:solidFill>
              </a:rPr>
              <a:t>new</a:t>
            </a:r>
            <a:r>
              <a:rPr lang="en-US" sz="2000" dirty="0">
                <a:solidFill>
                  <a:srgbClr val="000000"/>
                </a:solidFill>
              </a:rPr>
              <a:t> </a:t>
            </a:r>
            <a:r>
              <a:rPr lang="en-US" sz="2000" dirty="0" err="1">
                <a:solidFill>
                  <a:srgbClr val="267F99"/>
                </a:solidFill>
              </a:rPr>
              <a:t>CustomerEntity</a:t>
            </a:r>
            <a:r>
              <a:rPr lang="en-US" sz="2000" dirty="0">
                <a:solidFill>
                  <a:srgbClr val="000000"/>
                </a:solidFill>
              </a:rPr>
              <a:t>(</a:t>
            </a:r>
            <a:r>
              <a:rPr lang="en-US" sz="2000" dirty="0">
                <a:solidFill>
                  <a:srgbClr val="A31515"/>
                </a:solidFill>
              </a:rPr>
              <a:t>"Haynes", "Jodie"</a:t>
            </a:r>
            <a:r>
              <a:rPr lang="en-US" sz="2000" dirty="0">
                <a:solidFill>
                  <a:srgbClr val="000000"/>
                </a:solidFill>
              </a:rPr>
              <a:t>);</a:t>
            </a:r>
          </a:p>
          <a:p>
            <a:r>
              <a:rPr lang="en-US" sz="2000" dirty="0">
                <a:solidFill>
                  <a:srgbClr val="001080"/>
                </a:solidFill>
              </a:rPr>
              <a:t>customer1</a:t>
            </a:r>
            <a:r>
              <a:rPr lang="en-US" sz="2000" dirty="0">
                <a:solidFill>
                  <a:srgbClr val="000000"/>
                </a:solidFill>
              </a:rPr>
              <a:t>.</a:t>
            </a:r>
            <a:r>
              <a:rPr lang="en-US" sz="2000" dirty="0">
                <a:solidFill>
                  <a:srgbClr val="001080"/>
                </a:solidFill>
              </a:rPr>
              <a:t>Email</a:t>
            </a:r>
            <a:r>
              <a:rPr lang="en-US" sz="2000" dirty="0">
                <a:solidFill>
                  <a:srgbClr val="000000"/>
                </a:solidFill>
              </a:rPr>
              <a:t> = </a:t>
            </a:r>
            <a:r>
              <a:rPr lang="en-US" sz="2000" dirty="0">
                <a:solidFill>
                  <a:srgbClr val="A31515"/>
                </a:solidFill>
              </a:rPr>
              <a:t>"jodie@contoso.com"</a:t>
            </a:r>
            <a:r>
              <a:rPr lang="en-US" sz="2000" dirty="0">
                <a:solidFill>
                  <a:srgbClr val="CD3131"/>
                </a:solidFill>
              </a:rPr>
              <a:t>;</a:t>
            </a:r>
            <a:endParaRPr lang="en-US" sz="2000" dirty="0">
              <a:solidFill>
                <a:srgbClr val="000000"/>
              </a:solidFill>
            </a:endParaRPr>
          </a:p>
          <a:p>
            <a:r>
              <a:rPr lang="en-US" sz="2000" dirty="0">
                <a:solidFill>
                  <a:srgbClr val="001080"/>
                </a:solidFill>
              </a:rPr>
              <a:t>customer1</a:t>
            </a:r>
            <a:r>
              <a:rPr lang="en-US" sz="2000" dirty="0">
                <a:solidFill>
                  <a:srgbClr val="000000"/>
                </a:solidFill>
              </a:rPr>
              <a:t>.</a:t>
            </a:r>
            <a:r>
              <a:rPr lang="en-US" sz="2000" dirty="0">
                <a:solidFill>
                  <a:srgbClr val="001080"/>
                </a:solidFill>
              </a:rPr>
              <a:t>PhoneNumber</a:t>
            </a:r>
            <a:r>
              <a:rPr lang="en-US" sz="2000" dirty="0">
                <a:solidFill>
                  <a:srgbClr val="000000"/>
                </a:solidFill>
              </a:rPr>
              <a:t> = </a:t>
            </a:r>
            <a:r>
              <a:rPr lang="en-US" sz="2000" dirty="0">
                <a:solidFill>
                  <a:srgbClr val="A31515"/>
                </a:solidFill>
              </a:rPr>
              <a:t>"425-555-0101"</a:t>
            </a:r>
            <a:r>
              <a:rPr lang="en-US" sz="2000" dirty="0">
                <a:solidFill>
                  <a:srgbClr val="000000"/>
                </a:solidFill>
              </a:rPr>
              <a:t>;</a:t>
            </a:r>
          </a:p>
          <a:p>
            <a:br>
              <a:rPr lang="en-US" sz="2000" dirty="0">
                <a:solidFill>
                  <a:srgbClr val="000000"/>
                </a:solidFill>
              </a:rPr>
            </a:br>
            <a:r>
              <a:rPr lang="en-US" sz="2000" dirty="0" err="1">
                <a:solidFill>
                  <a:srgbClr val="267F99"/>
                </a:solidFill>
              </a:rPr>
              <a:t>TableOperation</a:t>
            </a:r>
            <a:r>
              <a:rPr lang="en-US" sz="2000" dirty="0">
                <a:solidFill>
                  <a:srgbClr val="000000"/>
                </a:solidFill>
              </a:rPr>
              <a:t> </a:t>
            </a:r>
            <a:r>
              <a:rPr lang="en-US" sz="2000" dirty="0" err="1">
                <a:solidFill>
                  <a:srgbClr val="001080"/>
                </a:solidFill>
              </a:rPr>
              <a:t>insertOperation</a:t>
            </a:r>
            <a:r>
              <a:rPr lang="en-US" sz="2000" dirty="0">
                <a:solidFill>
                  <a:srgbClr val="000000"/>
                </a:solidFill>
              </a:rPr>
              <a:t> = </a:t>
            </a:r>
            <a:r>
              <a:rPr lang="en-US" sz="2000" dirty="0" err="1">
                <a:solidFill>
                  <a:srgbClr val="001080"/>
                </a:solidFill>
              </a:rPr>
              <a:t>TableOperation</a:t>
            </a:r>
            <a:r>
              <a:rPr lang="en-US" sz="2000" dirty="0" err="1">
                <a:solidFill>
                  <a:srgbClr val="000000"/>
                </a:solidFill>
              </a:rPr>
              <a:t>.</a:t>
            </a:r>
            <a:r>
              <a:rPr lang="en-US" sz="2000" dirty="0" err="1">
                <a:solidFill>
                  <a:srgbClr val="795E26"/>
                </a:solidFill>
              </a:rPr>
              <a:t>Insert</a:t>
            </a:r>
            <a:r>
              <a:rPr lang="en-US" sz="2000" dirty="0">
                <a:solidFill>
                  <a:srgbClr val="000000"/>
                </a:solidFill>
              </a:rPr>
              <a:t>(</a:t>
            </a:r>
            <a:r>
              <a:rPr lang="en-US" sz="2000" dirty="0">
                <a:solidFill>
                  <a:srgbClr val="001080"/>
                </a:solidFill>
              </a:rPr>
              <a:t>customer1</a:t>
            </a:r>
            <a:r>
              <a:rPr lang="en-US" sz="2000" dirty="0">
                <a:solidFill>
                  <a:srgbClr val="000000"/>
                </a:solidFill>
              </a:rPr>
              <a:t>);</a:t>
            </a:r>
          </a:p>
          <a:p>
            <a:br>
              <a:rPr lang="en-US" sz="2000" dirty="0">
                <a:solidFill>
                  <a:srgbClr val="000000"/>
                </a:solidFill>
              </a:rPr>
            </a:br>
            <a:r>
              <a:rPr lang="en-US" sz="2000" dirty="0" err="1">
                <a:solidFill>
                  <a:srgbClr val="001080"/>
                </a:solidFill>
              </a:rPr>
              <a:t>table</a:t>
            </a:r>
            <a:r>
              <a:rPr lang="en-US" sz="2000" dirty="0" err="1">
                <a:solidFill>
                  <a:srgbClr val="000000"/>
                </a:solidFill>
              </a:rPr>
              <a:t>.</a:t>
            </a:r>
            <a:r>
              <a:rPr lang="en-US" sz="2000" dirty="0" err="1">
                <a:solidFill>
                  <a:srgbClr val="795E26"/>
                </a:solidFill>
              </a:rPr>
              <a:t>Execute</a:t>
            </a:r>
            <a:r>
              <a:rPr lang="en-US" sz="2000" dirty="0">
                <a:solidFill>
                  <a:srgbClr val="000000"/>
                </a:solidFill>
              </a:rPr>
              <a:t>(</a:t>
            </a:r>
            <a:r>
              <a:rPr lang="en-US" sz="2000" dirty="0" err="1">
                <a:solidFill>
                  <a:srgbClr val="001080"/>
                </a:solidFill>
              </a:rPr>
              <a:t>insertOperation</a:t>
            </a:r>
            <a:r>
              <a:rPr lang="en-US" sz="2000" dirty="0">
                <a:solidFill>
                  <a:srgbClr val="000000"/>
                </a:solidFill>
              </a:rPr>
              <a:t>);</a:t>
            </a:r>
          </a:p>
        </p:txBody>
      </p:sp>
    </p:spTree>
    <p:extLst>
      <p:ext uri="{BB962C8B-B14F-4D97-AF65-F5344CB8AC3E}">
        <p14:creationId xmlns:p14="http://schemas.microsoft.com/office/powerpoint/2010/main" val="108641174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058B-45D2-4295-A9BA-A3B0574D90E5}"/>
              </a:ext>
            </a:extLst>
          </p:cNvPr>
          <p:cNvSpPr>
            <a:spLocks noGrp="1"/>
          </p:cNvSpPr>
          <p:nvPr>
            <p:ph type="title"/>
          </p:nvPr>
        </p:nvSpPr>
        <p:spPr>
          <a:xfrm>
            <a:off x="585216" y="2534625"/>
            <a:ext cx="9144000" cy="997196"/>
          </a:xfrm>
        </p:spPr>
        <p:txBody>
          <a:bodyPr/>
          <a:lstStyle/>
          <a:p>
            <a:r>
              <a:rPr lang="en-US" dirty="0"/>
              <a:t>Demo: Managing Azure Table storage by using .NET</a:t>
            </a:r>
          </a:p>
        </p:txBody>
      </p:sp>
      <p:sp>
        <p:nvSpPr>
          <p:cNvPr id="3" name="Text Placeholder 2">
            <a:extLst>
              <a:ext uri="{FF2B5EF4-FFF2-40B4-BE49-F238E27FC236}">
                <a16:creationId xmlns:a16="http://schemas.microsoft.com/office/drawing/2014/main" id="{12F18E70-76B8-4ACE-9E24-3707E6848195}"/>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44667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Table Storage</a:t>
            </a:r>
          </a:p>
          <a:p>
            <a:pPr marL="342900" indent="-342900">
              <a:buFont typeface="Arial" panose="020B0604020202020204" pitchFamily="34" charset="0"/>
              <a:buChar char="•"/>
            </a:pPr>
            <a:r>
              <a:rPr lang="en-US" dirty="0"/>
              <a:t>Authorization in Azure Storage</a:t>
            </a:r>
          </a:p>
          <a:p>
            <a:pPr marL="342900" indent="-342900">
              <a:buFont typeface="Arial" panose="020B0604020202020204" pitchFamily="34" charset="0"/>
              <a:buChar char="•"/>
            </a:pPr>
            <a:r>
              <a:rPr lang="en-US" dirty="0"/>
              <a:t>Table service REST API</a:t>
            </a:r>
          </a:p>
        </p:txBody>
      </p:sp>
    </p:spTree>
    <p:extLst>
      <p:ext uri="{BB962C8B-B14F-4D97-AF65-F5344CB8AC3E}">
        <p14:creationId xmlns:p14="http://schemas.microsoft.com/office/powerpoint/2010/main" val="572400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B60EF-BF75-4CF1-BB3D-E14DAB5125E9}"/>
              </a:ext>
            </a:extLst>
          </p:cNvPr>
          <p:cNvSpPr>
            <a:spLocks noGrp="1"/>
          </p:cNvSpPr>
          <p:nvPr>
            <p:ph type="title"/>
          </p:nvPr>
        </p:nvSpPr>
        <p:spPr>
          <a:xfrm>
            <a:off x="588263" y="457200"/>
            <a:ext cx="11018520" cy="553998"/>
          </a:xfrm>
        </p:spPr>
        <p:txBody>
          <a:bodyPr/>
          <a:lstStyle/>
          <a:p>
            <a:r>
              <a:rPr lang="en-US" dirty="0"/>
              <a:t>Table storage in Azure</a:t>
            </a:r>
          </a:p>
        </p:txBody>
      </p:sp>
      <p:sp>
        <p:nvSpPr>
          <p:cNvPr id="3" name="Text Placeholder 2">
            <a:extLst>
              <a:ext uri="{FF2B5EF4-FFF2-40B4-BE49-F238E27FC236}">
                <a16:creationId xmlns:a16="http://schemas.microsoft.com/office/drawing/2014/main" id="{73F1C14C-80C8-4D57-BB25-2F6DDBB60E0F}"/>
              </a:ext>
            </a:extLst>
          </p:cNvPr>
          <p:cNvSpPr>
            <a:spLocks noGrp="1"/>
          </p:cNvSpPr>
          <p:nvPr>
            <p:ph type="body" sz="quarter" idx="10"/>
          </p:nvPr>
        </p:nvSpPr>
        <p:spPr>
          <a:xfrm>
            <a:off x="584200" y="1435497"/>
            <a:ext cx="11018520" cy="1538883"/>
          </a:xfrm>
        </p:spPr>
        <p:txBody>
          <a:bodyPr/>
          <a:lstStyle/>
          <a:p>
            <a:r>
              <a:rPr lang="en-US" dirty="0">
                <a:latin typeface="+mn-lt"/>
              </a:rPr>
              <a:t>NoSQL data in Azure Storage</a:t>
            </a:r>
          </a:p>
          <a:p>
            <a:pPr lvl="1"/>
            <a:r>
              <a:rPr lang="en-US" dirty="0"/>
              <a:t>Schemaless design</a:t>
            </a:r>
          </a:p>
          <a:p>
            <a:pPr lvl="1"/>
            <a:r>
              <a:rPr lang="en-US" dirty="0"/>
              <a:t>Flexible data structures as your application evolves</a:t>
            </a:r>
          </a:p>
          <a:p>
            <a:pPr lvl="1"/>
            <a:r>
              <a:rPr lang="en-US" dirty="0"/>
              <a:t>Take advantage of the scale of Azure Storage</a:t>
            </a:r>
          </a:p>
        </p:txBody>
      </p:sp>
      <p:pic>
        <p:nvPicPr>
          <p:cNvPr id="6" name="Graphic 5" descr="Azure Table storage icon&#10;">
            <a:extLst>
              <a:ext uri="{FF2B5EF4-FFF2-40B4-BE49-F238E27FC236}">
                <a16:creationId xmlns:a16="http://schemas.microsoft.com/office/drawing/2014/main" id="{CE036386-0276-467E-9045-A042F84591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55894" y="3752085"/>
            <a:ext cx="1538372" cy="1538372"/>
          </a:xfrm>
          <a:prstGeom prst="rect">
            <a:avLst/>
          </a:prstGeom>
        </p:spPr>
      </p:pic>
      <p:pic>
        <p:nvPicPr>
          <p:cNvPr id="12" name="Graphic 11" descr="Azure Storage icon">
            <a:extLst>
              <a:ext uri="{FF2B5EF4-FFF2-40B4-BE49-F238E27FC236}">
                <a16:creationId xmlns:a16="http://schemas.microsoft.com/office/drawing/2014/main" id="{016752F4-3551-462A-AC2D-DEEE254FABB9}"/>
              </a:ext>
              <a:ext uri="{C183D7F6-B498-43B3-948B-1728B52AA6E4}">
                <adec:decorative xmlns:adec="http://schemas.microsoft.com/office/drawing/2017/decorative" val="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55894" y="1567543"/>
            <a:ext cx="1545986" cy="1545986"/>
          </a:xfrm>
          <a:prstGeom prst="rect">
            <a:avLst/>
          </a:prstGeom>
        </p:spPr>
      </p:pic>
    </p:spTree>
    <p:extLst>
      <p:ext uri="{BB962C8B-B14F-4D97-AF65-F5344CB8AC3E}">
        <p14:creationId xmlns:p14="http://schemas.microsoft.com/office/powerpoint/2010/main" val="42572560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A1DA-B905-4407-811F-A29D82069FE6}"/>
              </a:ext>
            </a:extLst>
          </p:cNvPr>
          <p:cNvSpPr>
            <a:spLocks noGrp="1"/>
          </p:cNvSpPr>
          <p:nvPr>
            <p:ph type="title"/>
          </p:nvPr>
        </p:nvSpPr>
        <p:spPr/>
        <p:txBody>
          <a:bodyPr/>
          <a:lstStyle/>
          <a:p>
            <a:r>
              <a:rPr lang="en-US" dirty="0"/>
              <a:t>Tables hierarchy</a:t>
            </a:r>
          </a:p>
        </p:txBody>
      </p:sp>
      <p:grpSp>
        <p:nvGrpSpPr>
          <p:cNvPr id="22" name="Group 21" descr="The diagram depicts the resource hierarchy for an Azure Table storage resource, including the parent account and child entities. It shows the relationship of the parent account—that is, the storage account store, the tables customers and orders, and the entities such as name and email.">
            <a:extLst>
              <a:ext uri="{FF2B5EF4-FFF2-40B4-BE49-F238E27FC236}">
                <a16:creationId xmlns:a16="http://schemas.microsoft.com/office/drawing/2014/main" id="{6002ACDC-C3E9-4D86-9F8C-809B0B34D96C}"/>
              </a:ext>
            </a:extLst>
          </p:cNvPr>
          <p:cNvGrpSpPr/>
          <p:nvPr/>
        </p:nvGrpSpPr>
        <p:grpSpPr>
          <a:xfrm>
            <a:off x="1561380" y="1698626"/>
            <a:ext cx="9069240" cy="4471926"/>
            <a:chOff x="1561380" y="1698626"/>
            <a:chExt cx="9069240" cy="4471926"/>
          </a:xfrm>
        </p:grpSpPr>
        <p:sp>
          <p:nvSpPr>
            <p:cNvPr id="3" name="Rectangle 2">
              <a:extLst>
                <a:ext uri="{FF2B5EF4-FFF2-40B4-BE49-F238E27FC236}">
                  <a16:creationId xmlns:a16="http://schemas.microsoft.com/office/drawing/2014/main" id="{88B2B729-5F29-4D9D-A10D-C3293591C1ED}"/>
                </a:ext>
              </a:extLst>
            </p:cNvPr>
            <p:cNvSpPr/>
            <p:nvPr/>
          </p:nvSpPr>
          <p:spPr bwMode="auto">
            <a:xfrm>
              <a:off x="1561381" y="1698626"/>
              <a:ext cx="2268747" cy="4468812"/>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88000" tIns="146304" rIns="182880" bIns="146304" numCol="1" spcCol="0" rtlCol="0" fromWordArt="0" anchor="t" anchorCtr="0" forceAA="0" compatLnSpc="1">
              <a:prstTxWarp prst="textNoShape">
                <a:avLst/>
              </a:prstTxWarp>
              <a:noAutofit/>
            </a:bodyPr>
            <a:lstStyle/>
            <a:p>
              <a:pPr lvl="0"/>
              <a:endParaRPr lang="en-US" sz="1800" dirty="0">
                <a:solidFill>
                  <a:schemeClr val="bg1"/>
                </a:solidFill>
              </a:endParaRPr>
            </a:p>
          </p:txBody>
        </p:sp>
        <p:sp>
          <p:nvSpPr>
            <p:cNvPr id="4" name="Rectangle 3">
              <a:extLst>
                <a:ext uri="{FF2B5EF4-FFF2-40B4-BE49-F238E27FC236}">
                  <a16:creationId xmlns:a16="http://schemas.microsoft.com/office/drawing/2014/main" id="{5AF9307A-3C26-41C2-A1F1-508C4B6AC0AD}"/>
                </a:ext>
              </a:extLst>
            </p:cNvPr>
            <p:cNvSpPr/>
            <p:nvPr/>
          </p:nvSpPr>
          <p:spPr bwMode="auto">
            <a:xfrm>
              <a:off x="1561380" y="1698626"/>
              <a:ext cx="2272433"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146304" rIns="182880" bIns="146304" numCol="1" spcCol="0" rtlCol="0" fromWordArt="0" anchor="t" anchorCtr="0" forceAA="0" compatLnSpc="1">
              <a:prstTxWarp prst="textNoShape">
                <a:avLst/>
              </a:prstTxWarp>
              <a:noAutofit/>
            </a:bodyPr>
            <a:lstStyle/>
            <a:p>
              <a:pPr lvl="0"/>
              <a:r>
                <a:rPr lang="en-US" sz="1600" dirty="0">
                  <a:solidFill>
                    <a:schemeClr val="bg1"/>
                  </a:solidFill>
                </a:rPr>
                <a:t>Storage account</a:t>
              </a:r>
            </a:p>
          </p:txBody>
        </p:sp>
        <p:sp>
          <p:nvSpPr>
            <p:cNvPr id="5" name="Rectangle 4">
              <a:extLst>
                <a:ext uri="{FF2B5EF4-FFF2-40B4-BE49-F238E27FC236}">
                  <a16:creationId xmlns:a16="http://schemas.microsoft.com/office/drawing/2014/main" id="{5042EC6E-84DB-4F57-BD8E-3383123F0722}"/>
                </a:ext>
              </a:extLst>
            </p:cNvPr>
            <p:cNvSpPr/>
            <p:nvPr/>
          </p:nvSpPr>
          <p:spPr bwMode="auto">
            <a:xfrm>
              <a:off x="1846053" y="4191099"/>
              <a:ext cx="1794294" cy="720000"/>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216000" rIns="182880" bIns="146304" numCol="1" spcCol="0" rtlCol="0" fromWordArt="0" anchor="t" anchorCtr="0" forceAA="0" compatLnSpc="1">
              <a:prstTxWarp prst="textNoShape">
                <a:avLst/>
              </a:prstTxWarp>
              <a:noAutofit/>
            </a:bodyPr>
            <a:lstStyle/>
            <a:p>
              <a:pPr lvl="0" algn="ctr"/>
              <a:r>
                <a:rPr lang="en-US" sz="1600" dirty="0">
                  <a:solidFill>
                    <a:schemeClr val="bg1"/>
                  </a:solidFill>
                </a:rPr>
                <a:t>Store</a:t>
              </a:r>
            </a:p>
          </p:txBody>
        </p:sp>
        <p:sp>
          <p:nvSpPr>
            <p:cNvPr id="6" name="Rectangle 5">
              <a:extLst>
                <a:ext uri="{FF2B5EF4-FFF2-40B4-BE49-F238E27FC236}">
                  <a16:creationId xmlns:a16="http://schemas.microsoft.com/office/drawing/2014/main" id="{E6D3FB9C-5762-453A-8F4D-3F531F4D57C8}"/>
                </a:ext>
              </a:extLst>
            </p:cNvPr>
            <p:cNvSpPr/>
            <p:nvPr/>
          </p:nvSpPr>
          <p:spPr bwMode="auto">
            <a:xfrm>
              <a:off x="4961627" y="1698626"/>
              <a:ext cx="2268747" cy="447192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grpSp>
          <p:nvGrpSpPr>
            <p:cNvPr id="7" name="Group 6">
              <a:extLst>
                <a:ext uri="{FF2B5EF4-FFF2-40B4-BE49-F238E27FC236}">
                  <a16:creationId xmlns:a16="http://schemas.microsoft.com/office/drawing/2014/main" id="{6AC0236F-9118-4A5A-AF57-52439FC6B165}"/>
                </a:ext>
              </a:extLst>
            </p:cNvPr>
            <p:cNvGrpSpPr/>
            <p:nvPr/>
          </p:nvGrpSpPr>
          <p:grpSpPr>
            <a:xfrm>
              <a:off x="5198853" y="3243474"/>
              <a:ext cx="1794294" cy="2615250"/>
              <a:chOff x="4352026" y="3345074"/>
              <a:chExt cx="1794294" cy="2615250"/>
            </a:xfrm>
            <a:solidFill>
              <a:srgbClr val="0078D4"/>
            </a:solidFill>
          </p:grpSpPr>
          <p:sp>
            <p:nvSpPr>
              <p:cNvPr id="8" name="Rectangle 7">
                <a:extLst>
                  <a:ext uri="{FF2B5EF4-FFF2-40B4-BE49-F238E27FC236}">
                    <a16:creationId xmlns:a16="http://schemas.microsoft.com/office/drawing/2014/main" id="{8A6DFA6D-0F86-4B2E-9B5B-04F44BEA291C}"/>
                  </a:ext>
                </a:extLst>
              </p:cNvPr>
              <p:cNvSpPr/>
              <p:nvPr/>
            </p:nvSpPr>
            <p:spPr bwMode="auto">
              <a:xfrm>
                <a:off x="4352026" y="3345074"/>
                <a:ext cx="1794294" cy="720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32000" tIns="216000" rIns="252000" bIns="146304" numCol="1" spcCol="0" rtlCol="0" fromWordArt="0" anchor="t" anchorCtr="0" forceAA="0" compatLnSpc="1">
                <a:prstTxWarp prst="textNoShape">
                  <a:avLst/>
                </a:prstTxWarp>
                <a:noAutofit/>
              </a:bodyPr>
              <a:lstStyle/>
              <a:p>
                <a:pPr lvl="0"/>
                <a:r>
                  <a:rPr lang="en-US" sz="1600" dirty="0">
                    <a:solidFill>
                      <a:schemeClr val="bg1"/>
                    </a:solidFill>
                  </a:rPr>
                  <a:t>Customers</a:t>
                </a:r>
              </a:p>
            </p:txBody>
          </p:sp>
          <p:sp>
            <p:nvSpPr>
              <p:cNvPr id="9" name="Rectangle 8">
                <a:extLst>
                  <a:ext uri="{FF2B5EF4-FFF2-40B4-BE49-F238E27FC236}">
                    <a16:creationId xmlns:a16="http://schemas.microsoft.com/office/drawing/2014/main" id="{52EDD46B-375B-47E1-BD43-A1792F366AED}"/>
                  </a:ext>
                </a:extLst>
              </p:cNvPr>
              <p:cNvSpPr/>
              <p:nvPr/>
            </p:nvSpPr>
            <p:spPr bwMode="auto">
              <a:xfrm>
                <a:off x="4352026" y="5240324"/>
                <a:ext cx="1794294" cy="720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12000" tIns="216000" rIns="182880" bIns="146304" numCol="1" spcCol="0" rtlCol="0" fromWordArt="0" anchor="t" anchorCtr="0" forceAA="0" compatLnSpc="1">
                <a:prstTxWarp prst="textNoShape">
                  <a:avLst/>
                </a:prstTxWarp>
                <a:noAutofit/>
              </a:bodyPr>
              <a:lstStyle/>
              <a:p>
                <a:pPr lvl="0"/>
                <a:r>
                  <a:rPr lang="en-US" sz="1600" dirty="0">
                    <a:solidFill>
                      <a:schemeClr val="bg1"/>
                    </a:solidFill>
                  </a:rPr>
                  <a:t>Orders</a:t>
                </a:r>
              </a:p>
            </p:txBody>
          </p:sp>
        </p:grpSp>
        <p:sp>
          <p:nvSpPr>
            <p:cNvPr id="10" name="Rectangle 9">
              <a:extLst>
                <a:ext uri="{FF2B5EF4-FFF2-40B4-BE49-F238E27FC236}">
                  <a16:creationId xmlns:a16="http://schemas.microsoft.com/office/drawing/2014/main" id="{2A959D34-AE81-4C03-9CC2-66EB7C9EC38E}"/>
                </a:ext>
              </a:extLst>
            </p:cNvPr>
            <p:cNvSpPr/>
            <p:nvPr/>
          </p:nvSpPr>
          <p:spPr bwMode="auto">
            <a:xfrm>
              <a:off x="8361873" y="1698626"/>
              <a:ext cx="2268747" cy="446847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grpSp>
          <p:nvGrpSpPr>
            <p:cNvPr id="11" name="Group 10">
              <a:extLst>
                <a:ext uri="{FF2B5EF4-FFF2-40B4-BE49-F238E27FC236}">
                  <a16:creationId xmlns:a16="http://schemas.microsoft.com/office/drawing/2014/main" id="{F006D4B6-F3F2-4853-B707-C5BC776174A5}"/>
                </a:ext>
              </a:extLst>
            </p:cNvPr>
            <p:cNvGrpSpPr/>
            <p:nvPr/>
          </p:nvGrpSpPr>
          <p:grpSpPr>
            <a:xfrm>
              <a:off x="8599099" y="2561521"/>
              <a:ext cx="1794294" cy="2257143"/>
              <a:chOff x="6991594" y="2444045"/>
              <a:chExt cx="1794294" cy="2257143"/>
            </a:xfrm>
            <a:solidFill>
              <a:srgbClr val="5C2D91"/>
            </a:solidFill>
          </p:grpSpPr>
          <p:sp>
            <p:nvSpPr>
              <p:cNvPr id="12" name="Rectangle 11">
                <a:extLst>
                  <a:ext uri="{FF2B5EF4-FFF2-40B4-BE49-F238E27FC236}">
                    <a16:creationId xmlns:a16="http://schemas.microsoft.com/office/drawing/2014/main" id="{5EACF306-577D-4C7C-A440-EDD966E61FA4}"/>
                  </a:ext>
                </a:extLst>
              </p:cNvPr>
              <p:cNvSpPr/>
              <p:nvPr/>
            </p:nvSpPr>
            <p:spPr bwMode="auto">
              <a:xfrm>
                <a:off x="6991594" y="2444045"/>
                <a:ext cx="1794294" cy="78749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0" forceAA="0" compatLnSpc="1">
                <a:prstTxWarp prst="textNoShape">
                  <a:avLst/>
                </a:prstTxWarp>
                <a:spAutoFit/>
              </a:bodyPr>
              <a:lstStyle/>
              <a:p>
                <a:pPr lvl="0">
                  <a:spcAft>
                    <a:spcPts val="600"/>
                  </a:spcAft>
                </a:pPr>
                <a:r>
                  <a:rPr lang="en-US" sz="1600" dirty="0">
                    <a:solidFill>
                      <a:schemeClr val="bg1"/>
                    </a:solidFill>
                  </a:rPr>
                  <a:t>Name = …</a:t>
                </a:r>
              </a:p>
              <a:p>
                <a:pPr lvl="0">
                  <a:spcAft>
                    <a:spcPts val="600"/>
                  </a:spcAft>
                </a:pPr>
                <a:r>
                  <a:rPr lang="en-US" sz="1600" dirty="0">
                    <a:solidFill>
                      <a:schemeClr val="bg1"/>
                    </a:solidFill>
                  </a:rPr>
                  <a:t>Email = …</a:t>
                </a:r>
              </a:p>
            </p:txBody>
          </p:sp>
          <p:sp>
            <p:nvSpPr>
              <p:cNvPr id="13" name="Rectangle 12">
                <a:extLst>
                  <a:ext uri="{FF2B5EF4-FFF2-40B4-BE49-F238E27FC236}">
                    <a16:creationId xmlns:a16="http://schemas.microsoft.com/office/drawing/2014/main" id="{0B2C505C-1D2F-4363-8C59-0D59D6353879}"/>
                  </a:ext>
                </a:extLst>
              </p:cNvPr>
              <p:cNvSpPr/>
              <p:nvPr/>
            </p:nvSpPr>
            <p:spPr bwMode="auto">
              <a:xfrm>
                <a:off x="6991594" y="3590527"/>
                <a:ext cx="1794294" cy="111066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0" forceAA="0" compatLnSpc="1">
                <a:prstTxWarp prst="textNoShape">
                  <a:avLst/>
                </a:prstTxWarp>
                <a:spAutoFit/>
              </a:bodyPr>
              <a:lstStyle/>
              <a:p>
                <a:pPr lvl="0">
                  <a:spcAft>
                    <a:spcPts val="600"/>
                  </a:spcAft>
                </a:pPr>
                <a:r>
                  <a:rPr lang="en-US" sz="1600" dirty="0">
                    <a:solidFill>
                      <a:schemeClr val="bg1"/>
                    </a:solidFill>
                  </a:rPr>
                  <a:t>Name = ...</a:t>
                </a:r>
              </a:p>
              <a:p>
                <a:pPr lvl="0">
                  <a:spcAft>
                    <a:spcPts val="600"/>
                  </a:spcAft>
                </a:pPr>
                <a:r>
                  <a:rPr lang="en-US" sz="1600" dirty="0">
                    <a:solidFill>
                      <a:schemeClr val="bg1"/>
                    </a:solidFill>
                  </a:rPr>
                  <a:t>Email = …</a:t>
                </a:r>
              </a:p>
              <a:p>
                <a:pPr lvl="0">
                  <a:spcAft>
                    <a:spcPts val="600"/>
                  </a:spcAft>
                </a:pPr>
                <a:r>
                  <a:rPr lang="en-US" sz="1600" dirty="0">
                    <a:solidFill>
                      <a:schemeClr val="bg1"/>
                    </a:solidFill>
                  </a:rPr>
                  <a:t>RewardID = …</a:t>
                </a:r>
              </a:p>
            </p:txBody>
          </p:sp>
        </p:grpSp>
        <p:sp>
          <p:nvSpPr>
            <p:cNvPr id="14" name="Rectangle 13">
              <a:extLst>
                <a:ext uri="{FF2B5EF4-FFF2-40B4-BE49-F238E27FC236}">
                  <a16:creationId xmlns:a16="http://schemas.microsoft.com/office/drawing/2014/main" id="{EA38F6F6-F1F1-44E5-B649-533312CB9406}"/>
                </a:ext>
              </a:extLst>
            </p:cNvPr>
            <p:cNvSpPr/>
            <p:nvPr/>
          </p:nvSpPr>
          <p:spPr bwMode="auto">
            <a:xfrm>
              <a:off x="8599099" y="5111268"/>
              <a:ext cx="1794294" cy="78749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0" forceAA="0" compatLnSpc="1">
              <a:prstTxWarp prst="textNoShape">
                <a:avLst/>
              </a:prstTxWarp>
              <a:spAutoFit/>
            </a:bodyPr>
            <a:lstStyle/>
            <a:p>
              <a:pPr lvl="0">
                <a:spcAft>
                  <a:spcPts val="600"/>
                </a:spcAft>
              </a:pPr>
              <a:r>
                <a:rPr lang="en-US" sz="1600" dirty="0">
                  <a:solidFill>
                    <a:schemeClr val="bg1"/>
                  </a:solidFill>
                </a:rPr>
                <a:t>OrderID = …</a:t>
              </a:r>
            </a:p>
            <a:p>
              <a:pPr lvl="0">
                <a:spcAft>
                  <a:spcPts val="600"/>
                </a:spcAft>
              </a:pPr>
              <a:r>
                <a:rPr lang="en-US" sz="1600" dirty="0">
                  <a:solidFill>
                    <a:schemeClr val="bg1"/>
                  </a:solidFill>
                </a:rPr>
                <a:t>Date = …</a:t>
              </a:r>
            </a:p>
          </p:txBody>
        </p:sp>
        <p:sp>
          <p:nvSpPr>
            <p:cNvPr id="15" name="Rectangle 14">
              <a:extLst>
                <a:ext uri="{FF2B5EF4-FFF2-40B4-BE49-F238E27FC236}">
                  <a16:creationId xmlns:a16="http://schemas.microsoft.com/office/drawing/2014/main" id="{D7D83D05-6290-43A5-858A-6D042DA18AC4}"/>
                </a:ext>
              </a:extLst>
            </p:cNvPr>
            <p:cNvSpPr/>
            <p:nvPr/>
          </p:nvSpPr>
          <p:spPr bwMode="auto">
            <a:xfrm>
              <a:off x="4961626"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Table</a:t>
              </a:r>
            </a:p>
          </p:txBody>
        </p:sp>
        <p:sp>
          <p:nvSpPr>
            <p:cNvPr id="16" name="Rectangle 15">
              <a:extLst>
                <a:ext uri="{FF2B5EF4-FFF2-40B4-BE49-F238E27FC236}">
                  <a16:creationId xmlns:a16="http://schemas.microsoft.com/office/drawing/2014/main" id="{0E238AE7-5523-4311-9BCB-CA174C9EDC33}"/>
                </a:ext>
              </a:extLst>
            </p:cNvPr>
            <p:cNvSpPr/>
            <p:nvPr/>
          </p:nvSpPr>
          <p:spPr bwMode="auto">
            <a:xfrm>
              <a:off x="8361873"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Entity</a:t>
              </a:r>
            </a:p>
          </p:txBody>
        </p:sp>
        <p:cxnSp>
          <p:nvCxnSpPr>
            <p:cNvPr id="17" name="Straight Connector 16">
              <a:extLst>
                <a:ext uri="{FF2B5EF4-FFF2-40B4-BE49-F238E27FC236}">
                  <a16:creationId xmlns:a16="http://schemas.microsoft.com/office/drawing/2014/main" id="{D96E1A6F-8952-4A0F-A251-D673FBA01279}"/>
                </a:ext>
              </a:extLst>
            </p:cNvPr>
            <p:cNvCxnSpPr>
              <a:endCxn id="8" idx="1"/>
            </p:cNvCxnSpPr>
            <p:nvPr/>
          </p:nvCxnSpPr>
          <p:spPr>
            <a:xfrm flipV="1">
              <a:off x="3640347" y="3603474"/>
              <a:ext cx="1558506" cy="947627"/>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9FED28-41FE-4583-B886-8FAC2C2AC423}"/>
                </a:ext>
              </a:extLst>
            </p:cNvPr>
            <p:cNvCxnSpPr>
              <a:stCxn id="5" idx="3"/>
              <a:endCxn id="9" idx="1"/>
            </p:cNvCxnSpPr>
            <p:nvPr/>
          </p:nvCxnSpPr>
          <p:spPr>
            <a:xfrm>
              <a:off x="3640347" y="4551099"/>
              <a:ext cx="1558506" cy="947625"/>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421E33-4028-48B9-A0D5-61199FDE9B38}"/>
                </a:ext>
              </a:extLst>
            </p:cNvPr>
            <p:cNvCxnSpPr>
              <a:endCxn id="12" idx="1"/>
            </p:cNvCxnSpPr>
            <p:nvPr/>
          </p:nvCxnSpPr>
          <p:spPr>
            <a:xfrm flipV="1">
              <a:off x="6993146" y="2955269"/>
              <a:ext cx="1605953" cy="537952"/>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EC972AB-C03D-4752-B19C-396A654894EF}"/>
                </a:ext>
              </a:extLst>
            </p:cNvPr>
            <p:cNvCxnSpPr>
              <a:cxnSpLocks/>
              <a:endCxn id="13" idx="1"/>
            </p:cNvCxnSpPr>
            <p:nvPr/>
          </p:nvCxnSpPr>
          <p:spPr>
            <a:xfrm>
              <a:off x="6993147" y="3656507"/>
              <a:ext cx="1605952" cy="606827"/>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D830E98-98E9-49DB-A0C1-8DC25561AA66}"/>
                </a:ext>
              </a:extLst>
            </p:cNvPr>
            <p:cNvCxnSpPr>
              <a:stCxn id="9" idx="3"/>
              <a:endCxn id="14" idx="1"/>
            </p:cNvCxnSpPr>
            <p:nvPr/>
          </p:nvCxnSpPr>
          <p:spPr>
            <a:xfrm>
              <a:off x="6993147" y="5498724"/>
              <a:ext cx="1605952" cy="6292"/>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21253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2C7D7-C648-432C-B587-66EE37EF47BF}"/>
              </a:ext>
            </a:extLst>
          </p:cNvPr>
          <p:cNvSpPr>
            <a:spLocks noGrp="1"/>
          </p:cNvSpPr>
          <p:nvPr>
            <p:ph type="title"/>
          </p:nvPr>
        </p:nvSpPr>
        <p:spPr/>
        <p:txBody>
          <a:bodyPr/>
          <a:lstStyle/>
          <a:p>
            <a:r>
              <a:rPr lang="en-US" dirty="0"/>
              <a:t>Table storage structure</a:t>
            </a:r>
          </a:p>
        </p:txBody>
      </p:sp>
      <p:graphicFrame>
        <p:nvGraphicFramePr>
          <p:cNvPr id="26" name="Table 25" descr="The table depicts three records of students in elementary school, stored within a single container, split across two partition key values. ">
            <a:extLst>
              <a:ext uri="{FF2B5EF4-FFF2-40B4-BE49-F238E27FC236}">
                <a16:creationId xmlns:a16="http://schemas.microsoft.com/office/drawing/2014/main" id="{FAFFF86F-2496-4322-B486-2A928CB0C027}"/>
              </a:ext>
            </a:extLst>
          </p:cNvPr>
          <p:cNvGraphicFramePr>
            <a:graphicFrameLocks noGrp="1"/>
          </p:cNvGraphicFramePr>
          <p:nvPr>
            <p:extLst>
              <p:ext uri="{D42A27DB-BD31-4B8C-83A1-F6EECF244321}">
                <p14:modId xmlns:p14="http://schemas.microsoft.com/office/powerpoint/2010/main" val="3298232847"/>
              </p:ext>
            </p:extLst>
          </p:nvPr>
        </p:nvGraphicFramePr>
        <p:xfrm>
          <a:off x="591291" y="1598440"/>
          <a:ext cx="11016509" cy="3282316"/>
        </p:xfrm>
        <a:graphic>
          <a:graphicData uri="http://schemas.openxmlformats.org/drawingml/2006/table">
            <a:tbl>
              <a:tblPr firstRow="1" bandRow="1">
                <a:tableStyleId>{7E9639D4-E3E2-4D34-9284-5A2195B3D0D7}</a:tableStyleId>
              </a:tblPr>
              <a:tblGrid>
                <a:gridCol w="2493819">
                  <a:extLst>
                    <a:ext uri="{9D8B030D-6E8A-4147-A177-3AD203B41FA5}">
                      <a16:colId xmlns:a16="http://schemas.microsoft.com/office/drawing/2014/main" val="561384104"/>
                    </a:ext>
                  </a:extLst>
                </a:gridCol>
                <a:gridCol w="2833090">
                  <a:extLst>
                    <a:ext uri="{9D8B030D-6E8A-4147-A177-3AD203B41FA5}">
                      <a16:colId xmlns:a16="http://schemas.microsoft.com/office/drawing/2014/main" val="74418739"/>
                    </a:ext>
                  </a:extLst>
                </a:gridCol>
                <a:gridCol w="2006600">
                  <a:extLst>
                    <a:ext uri="{9D8B030D-6E8A-4147-A177-3AD203B41FA5}">
                      <a16:colId xmlns:a16="http://schemas.microsoft.com/office/drawing/2014/main" val="1218962610"/>
                    </a:ext>
                  </a:extLst>
                </a:gridCol>
                <a:gridCol w="1968500">
                  <a:extLst>
                    <a:ext uri="{9D8B030D-6E8A-4147-A177-3AD203B41FA5}">
                      <a16:colId xmlns:a16="http://schemas.microsoft.com/office/drawing/2014/main" val="3768435874"/>
                    </a:ext>
                  </a:extLst>
                </a:gridCol>
                <a:gridCol w="1714500">
                  <a:extLst>
                    <a:ext uri="{9D8B030D-6E8A-4147-A177-3AD203B41FA5}">
                      <a16:colId xmlns:a16="http://schemas.microsoft.com/office/drawing/2014/main" val="871323681"/>
                    </a:ext>
                  </a:extLst>
                </a:gridCol>
              </a:tblGrid>
              <a:tr h="390880">
                <a:tc>
                  <a:txBody>
                    <a:bodyPr/>
                    <a:lstStyle/>
                    <a:p>
                      <a:r>
                        <a:rPr lang="en-US" dirty="0"/>
                        <a:t>Row key</a:t>
                      </a:r>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r>
                        <a:rPr lang="en-US" dirty="0"/>
                        <a:t>Partition key</a:t>
                      </a:r>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r>
                        <a:rPr lang="en-US" dirty="0"/>
                        <a:t>First name</a:t>
                      </a:r>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r>
                        <a:rPr lang="en-US" dirty="0"/>
                        <a:t>Last name</a:t>
                      </a:r>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r>
                        <a:rPr lang="en-US" dirty="0"/>
                        <a:t>Grade</a:t>
                      </a:r>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extLst>
                  <a:ext uri="{0D108BD9-81ED-4DB2-BD59-A6C34878D82A}">
                    <a16:rowId xmlns:a16="http://schemas.microsoft.com/office/drawing/2014/main" val="1674584953"/>
                  </a:ext>
                </a:extLst>
              </a:tr>
              <a:tr h="9638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aschmid2957389</a:t>
                      </a:r>
                      <a:endParaRPr lang="en-US" sz="1800" dirty="0">
                        <a:gradFill>
                          <a:gsLst>
                            <a:gs pos="2917">
                              <a:schemeClr val="tx1"/>
                            </a:gs>
                            <a:gs pos="30000">
                              <a:schemeClr val="tx1"/>
                            </a:gs>
                          </a:gsLst>
                          <a:lin ang="5400000" scaled="0"/>
                        </a:gradFill>
                      </a:endParaRPr>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teems_elementary</a:t>
                      </a:r>
                      <a:endParaRPr lang="en-US" dirty="0"/>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r>
                        <a:rPr lang="en-IN" dirty="0"/>
                        <a:t>None</a:t>
                      </a:r>
                      <a:endParaRPr lang="en-US" dirty="0"/>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Schmid</a:t>
                      </a:r>
                      <a:endParaRPr lang="en-US" dirty="0"/>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r>
                        <a:rPr lang="en-US" dirty="0"/>
                        <a:t>5</a:t>
                      </a:r>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2861453033"/>
                  </a:ext>
                </a:extLst>
              </a:tr>
              <a:tr h="963812">
                <a:tc>
                  <a:txBody>
                    <a:bodyPr/>
                    <a:lstStyle/>
                    <a:p>
                      <a:r>
                        <a:rPr lang="en-US" sz="1800" dirty="0"/>
                        <a:t>tbright2874395</a:t>
                      </a:r>
                      <a:endParaRPr lang="en-US" dirty="0"/>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38100" cap="flat" cmpd="sng" algn="ctr">
                      <a:solidFill>
                        <a:srgbClr val="A80000"/>
                      </a:solidFill>
                      <a:prstDash val="solid"/>
                      <a:round/>
                      <a:headEnd type="none" w="med" len="med"/>
                      <a:tailEnd type="none" w="med" len="med"/>
                    </a:lnB>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teems_elementary</a:t>
                      </a:r>
                      <a:endParaRPr lang="en-US" dirty="0"/>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38100" cap="flat" cmpd="sng" algn="ctr">
                      <a:solidFill>
                        <a:srgbClr val="A80000"/>
                      </a:solidFill>
                      <a:prstDash val="solid"/>
                      <a:round/>
                      <a:headEnd type="none" w="med" len="med"/>
                      <a:tailEnd type="none" w="med" len="med"/>
                    </a:lnB>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Tina</a:t>
                      </a:r>
                      <a:endParaRPr lang="en-US" dirty="0"/>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38100" cap="flat" cmpd="sng" algn="ctr">
                      <a:solidFill>
                        <a:srgbClr val="A80000"/>
                      </a:solidFill>
                      <a:prstDash val="solid"/>
                      <a:round/>
                      <a:headEnd type="none" w="med" len="med"/>
                      <a:tailEnd type="none" w="med" len="med"/>
                    </a:lnB>
                  </a:tcPr>
                </a:tc>
                <a:tc>
                  <a:txBody>
                    <a:bodyPr/>
                    <a:lstStyle/>
                    <a:p>
                      <a:r>
                        <a:rPr lang="en-IN" dirty="0"/>
                        <a:t>None</a:t>
                      </a:r>
                      <a:endParaRPr lang="en-US" dirty="0"/>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38100" cap="flat" cmpd="sng" algn="ctr">
                      <a:solidFill>
                        <a:srgbClr val="A80000"/>
                      </a:solidFill>
                      <a:prstDash val="solid"/>
                      <a:round/>
                      <a:headEnd type="none" w="med" len="med"/>
                      <a:tailEnd type="none" w="med" len="med"/>
                    </a:lnB>
                  </a:tcPr>
                </a:tc>
                <a:tc>
                  <a:txBody>
                    <a:bodyPr/>
                    <a:lstStyle/>
                    <a:p>
                      <a:r>
                        <a:rPr lang="en-US" dirty="0"/>
                        <a:t>v</a:t>
                      </a:r>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381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815985808"/>
                  </a:ext>
                </a:extLst>
              </a:tr>
              <a:tr h="9638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gpeeler3458738</a:t>
                      </a:r>
                      <a:endParaRPr lang="en-US" dirty="0"/>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381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macon_middle</a:t>
                      </a:r>
                      <a:endParaRPr lang="en-US" dirty="0"/>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381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Gregory</a:t>
                      </a:r>
                      <a:endParaRPr lang="en-US" dirty="0"/>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381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Peeler</a:t>
                      </a:r>
                      <a:endParaRPr lang="en-US" dirty="0"/>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381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r>
                        <a:rPr lang="en-US" dirty="0"/>
                        <a:t>8</a:t>
                      </a:r>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381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1171031336"/>
                  </a:ext>
                </a:extLst>
              </a:tr>
            </a:tbl>
          </a:graphicData>
        </a:graphic>
      </p:graphicFrame>
    </p:spTree>
    <p:extLst>
      <p:ext uri="{BB962C8B-B14F-4D97-AF65-F5344CB8AC3E}">
        <p14:creationId xmlns:p14="http://schemas.microsoft.com/office/powerpoint/2010/main" val="185696004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6BCF3-6237-43E2-8DC1-B86FF655963F}"/>
              </a:ext>
            </a:extLst>
          </p:cNvPr>
          <p:cNvSpPr>
            <a:spLocks noGrp="1"/>
          </p:cNvSpPr>
          <p:nvPr>
            <p:ph type="title"/>
          </p:nvPr>
        </p:nvSpPr>
        <p:spPr/>
        <p:txBody>
          <a:bodyPr/>
          <a:lstStyle/>
          <a:p>
            <a:r>
              <a:rPr lang="en-US" dirty="0"/>
              <a:t>Storage data choices in Azure</a:t>
            </a:r>
          </a:p>
        </p:txBody>
      </p:sp>
      <p:grpSp>
        <p:nvGrpSpPr>
          <p:cNvPr id="4" name="Group 3" descr="A diagram that depicts the choices you have of storing table data in Azure Storage or Azure Cosmos DB.">
            <a:extLst>
              <a:ext uri="{FF2B5EF4-FFF2-40B4-BE49-F238E27FC236}">
                <a16:creationId xmlns:a16="http://schemas.microsoft.com/office/drawing/2014/main" id="{14923F6C-700B-4B7E-91F9-8A3A8DCC18A7}"/>
              </a:ext>
            </a:extLst>
          </p:cNvPr>
          <p:cNvGrpSpPr/>
          <p:nvPr/>
        </p:nvGrpSpPr>
        <p:grpSpPr>
          <a:xfrm>
            <a:off x="371796" y="1428749"/>
            <a:ext cx="11266246" cy="4736449"/>
            <a:chOff x="371796" y="1428749"/>
            <a:chExt cx="11266246" cy="4736449"/>
          </a:xfrm>
        </p:grpSpPr>
        <p:grpSp>
          <p:nvGrpSpPr>
            <p:cNvPr id="14" name="Group 13" descr="The slide illustrates that when you have key-value, structured storage data, you can choose to store it in Azure Table Storage or Azure Cosmos DB. ">
              <a:extLst>
                <a:ext uri="{FF2B5EF4-FFF2-40B4-BE49-F238E27FC236}">
                  <a16:creationId xmlns:a16="http://schemas.microsoft.com/office/drawing/2014/main" id="{B61A3199-7B73-4320-9916-A4F89FB67B83}"/>
                </a:ext>
              </a:extLst>
            </p:cNvPr>
            <p:cNvGrpSpPr/>
            <p:nvPr/>
          </p:nvGrpSpPr>
          <p:grpSpPr>
            <a:xfrm>
              <a:off x="371796" y="2215391"/>
              <a:ext cx="11266246" cy="3949807"/>
              <a:chOff x="260231" y="2843111"/>
              <a:chExt cx="11266246" cy="3949807"/>
            </a:xfrm>
          </p:grpSpPr>
          <p:cxnSp>
            <p:nvCxnSpPr>
              <p:cNvPr id="12" name="Straight Arrow Connector 11">
                <a:extLst>
                  <a:ext uri="{FF2B5EF4-FFF2-40B4-BE49-F238E27FC236}">
                    <a16:creationId xmlns:a16="http://schemas.microsoft.com/office/drawing/2014/main" id="{8BB25DD0-7AA2-423D-8762-B24FDDB9CC05}"/>
                  </a:ext>
                </a:extLst>
              </p:cNvPr>
              <p:cNvCxnSpPr>
                <a:cxnSpLocks/>
              </p:cNvCxnSpPr>
              <p:nvPr/>
            </p:nvCxnSpPr>
            <p:spPr>
              <a:xfrm>
                <a:off x="6798372" y="2843111"/>
                <a:ext cx="2106037" cy="1233581"/>
              </a:xfrm>
              <a:prstGeom prst="straightConnector1">
                <a:avLst/>
              </a:prstGeom>
              <a:ln w="76200">
                <a:solidFill>
                  <a:srgbClr val="D73B0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867DA0B-5601-4B4A-BF7B-412CC4F0D7B8}"/>
                  </a:ext>
                </a:extLst>
              </p:cNvPr>
              <p:cNvSpPr txBox="1"/>
              <p:nvPr/>
            </p:nvSpPr>
            <p:spPr>
              <a:xfrm>
                <a:off x="260231" y="6423586"/>
                <a:ext cx="3845357" cy="369332"/>
              </a:xfrm>
              <a:prstGeom prst="rect">
                <a:avLst/>
              </a:prstGeom>
              <a:noFill/>
            </p:spPr>
            <p:txBody>
              <a:bodyPr wrap="square" lIns="0" tIns="0" rIns="0" bIns="0" rtlCol="0">
                <a:spAutoFit/>
              </a:bodyPr>
              <a:lstStyle/>
              <a:p>
                <a:pPr algn="ctr"/>
                <a:r>
                  <a:rPr lang="en-IN" sz="2400" dirty="0">
                    <a:gradFill>
                      <a:gsLst>
                        <a:gs pos="2917">
                          <a:schemeClr val="tx1"/>
                        </a:gs>
                        <a:gs pos="30000">
                          <a:schemeClr val="tx1"/>
                        </a:gs>
                      </a:gsLst>
                      <a:lin ang="5400000" scaled="0"/>
                    </a:gradFill>
                    <a:latin typeface="+mj-lt"/>
                  </a:rPr>
                  <a:t>Azure Table storage</a:t>
                </a:r>
                <a:endParaRPr lang="en-US" sz="2400" dirty="0">
                  <a:gradFill>
                    <a:gsLst>
                      <a:gs pos="2917">
                        <a:schemeClr val="tx1"/>
                      </a:gs>
                      <a:gs pos="30000">
                        <a:schemeClr val="tx1"/>
                      </a:gs>
                    </a:gsLst>
                    <a:lin ang="5400000" scaled="0"/>
                  </a:gradFill>
                  <a:latin typeface="+mj-lt"/>
                </a:endParaRPr>
              </a:p>
            </p:txBody>
          </p:sp>
          <p:sp>
            <p:nvSpPr>
              <p:cNvPr id="11" name="TextBox 10">
                <a:extLst>
                  <a:ext uri="{FF2B5EF4-FFF2-40B4-BE49-F238E27FC236}">
                    <a16:creationId xmlns:a16="http://schemas.microsoft.com/office/drawing/2014/main" id="{C836B0BE-22E5-4B8B-862E-53EF2897C9DA}"/>
                  </a:ext>
                </a:extLst>
              </p:cNvPr>
              <p:cNvSpPr txBox="1"/>
              <p:nvPr/>
            </p:nvSpPr>
            <p:spPr>
              <a:xfrm>
                <a:off x="7913442" y="6397174"/>
                <a:ext cx="3613035" cy="369332"/>
              </a:xfrm>
              <a:prstGeom prst="rect">
                <a:avLst/>
              </a:prstGeom>
              <a:noFill/>
            </p:spPr>
            <p:txBody>
              <a:bodyPr wrap="square" lIns="0" tIns="0" rIns="0" bIns="0" rtlCol="0">
                <a:spAutoFit/>
              </a:bodyPr>
              <a:lstStyle/>
              <a:p>
                <a:pPr algn="ctr"/>
                <a:r>
                  <a:rPr lang="en-IN" sz="2400" dirty="0">
                    <a:gradFill>
                      <a:gsLst>
                        <a:gs pos="2917">
                          <a:schemeClr val="tx1"/>
                        </a:gs>
                        <a:gs pos="30000">
                          <a:schemeClr val="tx1"/>
                        </a:gs>
                      </a:gsLst>
                      <a:lin ang="5400000" scaled="0"/>
                    </a:gradFill>
                    <a:latin typeface="+mj-lt"/>
                  </a:rPr>
                  <a:t>Azure Cosmos DB</a:t>
                </a:r>
                <a:endParaRPr lang="en-US" sz="2400" dirty="0">
                  <a:gradFill>
                    <a:gsLst>
                      <a:gs pos="2917">
                        <a:schemeClr val="tx1"/>
                      </a:gs>
                      <a:gs pos="30000">
                        <a:schemeClr val="tx1"/>
                      </a:gs>
                    </a:gsLst>
                    <a:lin ang="5400000" scaled="0"/>
                  </a:gradFill>
                  <a:latin typeface="+mj-lt"/>
                </a:endParaRPr>
              </a:p>
            </p:txBody>
          </p:sp>
        </p:grpSp>
        <p:pic>
          <p:nvPicPr>
            <p:cNvPr id="13" name="Graphic 12">
              <a:extLst>
                <a:ext uri="{FF2B5EF4-FFF2-40B4-BE49-F238E27FC236}">
                  <a16:creationId xmlns:a16="http://schemas.microsoft.com/office/drawing/2014/main" id="{914D5190-435B-400F-A300-79E453A387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0744" y="3478652"/>
              <a:ext cx="2026508" cy="2026508"/>
            </a:xfrm>
            <a:prstGeom prst="rect">
              <a:avLst/>
            </a:prstGeom>
          </p:spPr>
        </p:pic>
        <p:cxnSp>
          <p:nvCxnSpPr>
            <p:cNvPr id="15" name="Straight Arrow Connector 14">
              <a:extLst>
                <a:ext uri="{FF2B5EF4-FFF2-40B4-BE49-F238E27FC236}">
                  <a16:creationId xmlns:a16="http://schemas.microsoft.com/office/drawing/2014/main" id="{914E1103-8099-4D90-8778-238606619C47}"/>
                </a:ext>
              </a:extLst>
            </p:cNvPr>
            <p:cNvCxnSpPr>
              <a:cxnSpLocks/>
              <a:stCxn id="21" idx="1"/>
            </p:cNvCxnSpPr>
            <p:nvPr/>
          </p:nvCxnSpPr>
          <p:spPr>
            <a:xfrm flipH="1">
              <a:off x="3179918" y="2337901"/>
              <a:ext cx="2038682" cy="1091099"/>
            </a:xfrm>
            <a:prstGeom prst="straightConnector1">
              <a:avLst/>
            </a:prstGeom>
            <a:ln w="76200">
              <a:solidFill>
                <a:srgbClr val="D73B02"/>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43589641-007E-42AC-B9B3-89F1618455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53714" y="3630384"/>
              <a:ext cx="2046515" cy="2046515"/>
            </a:xfrm>
            <a:prstGeom prst="rect">
              <a:avLst/>
            </a:prstGeom>
          </p:spPr>
        </p:pic>
        <p:pic>
          <p:nvPicPr>
            <p:cNvPr id="21" name="Picture 20">
              <a:extLst>
                <a:ext uri="{FF2B5EF4-FFF2-40B4-BE49-F238E27FC236}">
                  <a16:creationId xmlns:a16="http://schemas.microsoft.com/office/drawing/2014/main" id="{2A0FD9D2-427A-4718-ABE8-B869604E6D63}"/>
                </a:ext>
              </a:extLst>
            </p:cNvPr>
            <p:cNvPicPr>
              <a:picLocks noChangeAspect="1"/>
            </p:cNvPicPr>
            <p:nvPr/>
          </p:nvPicPr>
          <p:blipFill>
            <a:blip r:embed="rId7"/>
            <a:stretch>
              <a:fillRect/>
            </a:stretch>
          </p:blipFill>
          <p:spPr>
            <a:xfrm>
              <a:off x="5218600" y="1428749"/>
              <a:ext cx="1818303" cy="1818303"/>
            </a:xfrm>
            <a:prstGeom prst="rect">
              <a:avLst/>
            </a:prstGeom>
          </p:spPr>
        </p:pic>
      </p:grpSp>
    </p:spTree>
    <p:extLst>
      <p:ext uri="{BB962C8B-B14F-4D97-AF65-F5344CB8AC3E}">
        <p14:creationId xmlns:p14="http://schemas.microsoft.com/office/powerpoint/2010/main" val="263365088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59DD-091B-45D4-854C-66E74DEF59D6}"/>
              </a:ext>
            </a:extLst>
          </p:cNvPr>
          <p:cNvSpPr>
            <a:spLocks noGrp="1"/>
          </p:cNvSpPr>
          <p:nvPr>
            <p:ph type="title"/>
          </p:nvPr>
        </p:nvSpPr>
        <p:spPr/>
        <p:txBody>
          <a:bodyPr/>
          <a:lstStyle/>
          <a:p>
            <a:r>
              <a:rPr lang="en-US" dirty="0"/>
              <a:t>Choosing Azure Storage or Cosmos DB</a:t>
            </a:r>
          </a:p>
        </p:txBody>
      </p:sp>
      <p:graphicFrame>
        <p:nvGraphicFramePr>
          <p:cNvPr id="4" name="Table 3" descr="The table compares Azure Table storage and Azure Cosmos DB Table API regarding latency, throughput, and global distribution.">
            <a:extLst>
              <a:ext uri="{FF2B5EF4-FFF2-40B4-BE49-F238E27FC236}">
                <a16:creationId xmlns:a16="http://schemas.microsoft.com/office/drawing/2014/main" id="{3DA75C56-4C6A-4EB1-BFA3-95782C47AAB5}"/>
              </a:ext>
            </a:extLst>
          </p:cNvPr>
          <p:cNvGraphicFramePr>
            <a:graphicFrameLocks noGrp="1"/>
          </p:cNvGraphicFramePr>
          <p:nvPr>
            <p:extLst>
              <p:ext uri="{D42A27DB-BD31-4B8C-83A1-F6EECF244321}">
                <p14:modId xmlns:p14="http://schemas.microsoft.com/office/powerpoint/2010/main" val="3077517351"/>
              </p:ext>
            </p:extLst>
          </p:nvPr>
        </p:nvGraphicFramePr>
        <p:xfrm>
          <a:off x="609600" y="1267300"/>
          <a:ext cx="10972800" cy="5003154"/>
        </p:xfrm>
        <a:graphic>
          <a:graphicData uri="http://schemas.openxmlformats.org/drawingml/2006/table">
            <a:tbl>
              <a:tblPr firstRow="1" firstCol="1">
                <a:tableStyleId>{793D81CF-94F2-401A-BA57-92F5A7B2D0C5}</a:tableStyleId>
              </a:tblPr>
              <a:tblGrid>
                <a:gridCol w="2967990">
                  <a:extLst>
                    <a:ext uri="{9D8B030D-6E8A-4147-A177-3AD203B41FA5}">
                      <a16:colId xmlns:a16="http://schemas.microsoft.com/office/drawing/2014/main" val="3299290188"/>
                    </a:ext>
                  </a:extLst>
                </a:gridCol>
                <a:gridCol w="3726180">
                  <a:extLst>
                    <a:ext uri="{9D8B030D-6E8A-4147-A177-3AD203B41FA5}">
                      <a16:colId xmlns:a16="http://schemas.microsoft.com/office/drawing/2014/main" val="1037322114"/>
                    </a:ext>
                  </a:extLst>
                </a:gridCol>
                <a:gridCol w="4278630">
                  <a:extLst>
                    <a:ext uri="{9D8B030D-6E8A-4147-A177-3AD203B41FA5}">
                      <a16:colId xmlns:a16="http://schemas.microsoft.com/office/drawing/2014/main" val="278832807"/>
                    </a:ext>
                  </a:extLst>
                </a:gridCol>
              </a:tblGrid>
              <a:tr h="364344">
                <a:tc>
                  <a:txBody>
                    <a:bodyPr/>
                    <a:lstStyle/>
                    <a:p>
                      <a:pPr algn="l"/>
                      <a:r>
                        <a:rPr lang="en-IN" sz="1800" dirty="0">
                          <a:effectLst/>
                        </a:rPr>
                        <a:t>Attribute</a:t>
                      </a:r>
                      <a:endParaRPr lang="en-US" sz="1800" dirty="0">
                        <a:effectLst/>
                      </a:endParaRP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algn="l"/>
                      <a:r>
                        <a:rPr lang="en-US" sz="1800" dirty="0">
                          <a:effectLst/>
                        </a:rPr>
                        <a:t>Azure Table storage</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algn="l"/>
                      <a:r>
                        <a:rPr lang="en-US" sz="1800" dirty="0"/>
                        <a:t>Azure Cosmos DB Table API</a:t>
                      </a:r>
                    </a:p>
                  </a:txBody>
                  <a:tcP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1622379764"/>
                  </a:ext>
                </a:extLst>
              </a:tr>
              <a:tr h="1499361">
                <a:tc>
                  <a:txBody>
                    <a:bodyPr/>
                    <a:lstStyle/>
                    <a:p>
                      <a:r>
                        <a:rPr lang="en-US" sz="1800" dirty="0">
                          <a:effectLst/>
                        </a:rPr>
                        <a:t>Latency</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Fast, but no upper bounds on latency.</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Single-digit millisecond latency for reads and writes, backed with &lt;10-ms latency reads and &lt;15-ms latency writes at the 99th percentile, at any scale, anywhere in the world.</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264497962"/>
                  </a:ext>
                </a:extLst>
              </a:tr>
              <a:tr h="1638672">
                <a:tc>
                  <a:txBody>
                    <a:bodyPr/>
                    <a:lstStyle/>
                    <a:p>
                      <a:r>
                        <a:rPr lang="en-US" sz="1800" dirty="0">
                          <a:effectLst/>
                        </a:rPr>
                        <a:t>Throughput</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Variable throughput model. Tables have a scalability limit of 20,000 operations/s.</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Highly scalable with dedicated reserved throughput per table that's backed by SLAs. Accounts have no upper limit on throughput and support &gt;10 million operations/s per table.</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432784146"/>
                  </a:ext>
                </a:extLst>
              </a:tr>
              <a:tr h="1499361">
                <a:tc>
                  <a:txBody>
                    <a:bodyPr/>
                    <a:lstStyle/>
                    <a:p>
                      <a:r>
                        <a:rPr lang="en-US" sz="1800" dirty="0">
                          <a:effectLst/>
                        </a:rPr>
                        <a:t>Global </a:t>
                      </a:r>
                    </a:p>
                    <a:p>
                      <a:r>
                        <a:rPr lang="en-US" sz="1800" dirty="0">
                          <a:effectLst/>
                        </a:rPr>
                        <a:t>distribution</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Single region with one optional readable secondary read region for high availability. You can't initiate failover.</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Turnkey global distribution from one to 30+ regions. Support for automatic and manual failovers at any time, anywhere in the world.</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834702364"/>
                  </a:ext>
                </a:extLst>
              </a:tr>
            </a:tbl>
          </a:graphicData>
        </a:graphic>
      </p:graphicFrame>
      <p:grpSp>
        <p:nvGrpSpPr>
          <p:cNvPr id="6" name="Group 5">
            <a:extLst>
              <a:ext uri="{FF2B5EF4-FFF2-40B4-BE49-F238E27FC236}">
                <a16:creationId xmlns:a16="http://schemas.microsoft.com/office/drawing/2014/main" id="{7AF5E5FB-366B-4E7F-BD9C-6A8D7849F576}"/>
              </a:ext>
              <a:ext uri="{C183D7F6-B498-43B3-948B-1728B52AA6E4}">
                <adec:decorative xmlns:adec="http://schemas.microsoft.com/office/drawing/2017/decorative" val="1"/>
              </a:ext>
            </a:extLst>
          </p:cNvPr>
          <p:cNvGrpSpPr>
            <a:grpSpLocks noChangeAspect="1"/>
          </p:cNvGrpSpPr>
          <p:nvPr/>
        </p:nvGrpSpPr>
        <p:grpSpPr>
          <a:xfrm>
            <a:off x="2244262" y="5056919"/>
            <a:ext cx="962250" cy="967050"/>
            <a:chOff x="485683" y="1352235"/>
            <a:chExt cx="1323636" cy="1330239"/>
          </a:xfrm>
        </p:grpSpPr>
        <p:sp>
          <p:nvSpPr>
            <p:cNvPr id="7" name="Oval 6">
              <a:extLst>
                <a:ext uri="{FF2B5EF4-FFF2-40B4-BE49-F238E27FC236}">
                  <a16:creationId xmlns:a16="http://schemas.microsoft.com/office/drawing/2014/main" id="{530718E5-0C5F-4E5C-A879-CEEC8DAEB0D3}"/>
                </a:ext>
              </a:extLst>
            </p:cNvPr>
            <p:cNvSpPr/>
            <p:nvPr/>
          </p:nvSpPr>
          <p:spPr>
            <a:xfrm>
              <a:off x="498838" y="1371993"/>
              <a:ext cx="1310481" cy="1310481"/>
            </a:xfrm>
            <a:prstGeom prst="ellipse">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p>
          </p:txBody>
        </p:sp>
        <p:grpSp>
          <p:nvGrpSpPr>
            <p:cNvPr id="8" name="Group 19">
              <a:extLst>
                <a:ext uri="{FF2B5EF4-FFF2-40B4-BE49-F238E27FC236}">
                  <a16:creationId xmlns:a16="http://schemas.microsoft.com/office/drawing/2014/main" id="{22ED3B92-34BE-4FDC-BEC6-A32C09B6F29F}"/>
                </a:ext>
              </a:extLst>
            </p:cNvPr>
            <p:cNvGrpSpPr>
              <a:grpSpLocks noChangeAspect="1"/>
            </p:cNvGrpSpPr>
            <p:nvPr/>
          </p:nvGrpSpPr>
          <p:grpSpPr bwMode="auto">
            <a:xfrm>
              <a:off x="485683" y="1352235"/>
              <a:ext cx="1284288" cy="1318644"/>
              <a:chOff x="280" y="922"/>
              <a:chExt cx="785" cy="806"/>
            </a:xfrm>
          </p:grpSpPr>
          <p:sp>
            <p:nvSpPr>
              <p:cNvPr id="9" name="AutoShape 18">
                <a:extLst>
                  <a:ext uri="{FF2B5EF4-FFF2-40B4-BE49-F238E27FC236}">
                    <a16:creationId xmlns:a16="http://schemas.microsoft.com/office/drawing/2014/main" id="{A8D90CFE-21D8-4F7E-8075-66EEDFA0D3BC}"/>
                  </a:ext>
                </a:extLst>
              </p:cNvPr>
              <p:cNvSpPr>
                <a:spLocks noChangeAspect="1" noChangeArrowheads="1" noTextEdit="1"/>
              </p:cNvSpPr>
              <p:nvPr/>
            </p:nvSpPr>
            <p:spPr bwMode="auto">
              <a:xfrm>
                <a:off x="312" y="955"/>
                <a:ext cx="751"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20">
                <a:extLst>
                  <a:ext uri="{FF2B5EF4-FFF2-40B4-BE49-F238E27FC236}">
                    <a16:creationId xmlns:a16="http://schemas.microsoft.com/office/drawing/2014/main" id="{8A9AA45B-F93A-4759-A3B9-BC6F67796A8E}"/>
                  </a:ext>
                </a:extLst>
              </p:cNvPr>
              <p:cNvSpPr>
                <a:spLocks/>
              </p:cNvSpPr>
              <p:nvPr/>
            </p:nvSpPr>
            <p:spPr bwMode="auto">
              <a:xfrm>
                <a:off x="280" y="922"/>
                <a:ext cx="785" cy="806"/>
              </a:xfrm>
              <a:custGeom>
                <a:avLst/>
                <a:gdLst>
                  <a:gd name="T0" fmla="*/ 464 w 470"/>
                  <a:gd name="T1" fmla="*/ 198 h 483"/>
                  <a:gd name="T2" fmla="*/ 198 w 470"/>
                  <a:gd name="T3" fmla="*/ 25 h 483"/>
                  <a:gd name="T4" fmla="*/ 25 w 470"/>
                  <a:gd name="T5" fmla="*/ 291 h 483"/>
                  <a:gd name="T6" fmla="*/ 60 w 470"/>
                  <a:gd name="T7" fmla="*/ 371 h 483"/>
                  <a:gd name="T8" fmla="*/ 291 w 470"/>
                  <a:gd name="T9" fmla="*/ 463 h 483"/>
                  <a:gd name="T10" fmla="*/ 468 w 470"/>
                  <a:gd name="T11" fmla="*/ 266 h 483"/>
                  <a:gd name="T12" fmla="*/ 464 w 470"/>
                  <a:gd name="T13" fmla="*/ 198 h 483"/>
                </a:gdLst>
                <a:ahLst/>
                <a:cxnLst>
                  <a:cxn ang="0">
                    <a:pos x="T0" y="T1"/>
                  </a:cxn>
                  <a:cxn ang="0">
                    <a:pos x="T2" y="T3"/>
                  </a:cxn>
                  <a:cxn ang="0">
                    <a:pos x="T4" y="T5"/>
                  </a:cxn>
                  <a:cxn ang="0">
                    <a:pos x="T6" y="T7"/>
                  </a:cxn>
                  <a:cxn ang="0">
                    <a:pos x="T8" y="T9"/>
                  </a:cxn>
                  <a:cxn ang="0">
                    <a:pos x="T10" y="T11"/>
                  </a:cxn>
                  <a:cxn ang="0">
                    <a:pos x="T12" y="T13"/>
                  </a:cxn>
                </a:cxnLst>
                <a:rect l="0" t="0" r="r" b="b"/>
                <a:pathLst>
                  <a:path w="470" h="483">
                    <a:moveTo>
                      <a:pt x="464" y="198"/>
                    </a:moveTo>
                    <a:cubicBezTo>
                      <a:pt x="438" y="77"/>
                      <a:pt x="319" y="0"/>
                      <a:pt x="198" y="25"/>
                    </a:cubicBezTo>
                    <a:cubicBezTo>
                      <a:pt x="77" y="51"/>
                      <a:pt x="0" y="170"/>
                      <a:pt x="25" y="291"/>
                    </a:cubicBezTo>
                    <a:cubicBezTo>
                      <a:pt x="32" y="321"/>
                      <a:pt x="44" y="348"/>
                      <a:pt x="60" y="371"/>
                    </a:cubicBezTo>
                    <a:cubicBezTo>
                      <a:pt x="110" y="444"/>
                      <a:pt x="200" y="483"/>
                      <a:pt x="291" y="463"/>
                    </a:cubicBezTo>
                    <a:cubicBezTo>
                      <a:pt x="390" y="443"/>
                      <a:pt x="459" y="361"/>
                      <a:pt x="468" y="266"/>
                    </a:cubicBezTo>
                    <a:cubicBezTo>
                      <a:pt x="470" y="243"/>
                      <a:pt x="469" y="221"/>
                      <a:pt x="464" y="198"/>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21">
                <a:extLst>
                  <a:ext uri="{FF2B5EF4-FFF2-40B4-BE49-F238E27FC236}">
                    <a16:creationId xmlns:a16="http://schemas.microsoft.com/office/drawing/2014/main" id="{907DCBE2-E76F-4781-B0F1-327CF9F56B52}"/>
                  </a:ext>
                </a:extLst>
              </p:cNvPr>
              <p:cNvSpPr>
                <a:spLocks/>
              </p:cNvSpPr>
              <p:nvPr/>
            </p:nvSpPr>
            <p:spPr bwMode="auto">
              <a:xfrm>
                <a:off x="405" y="953"/>
                <a:ext cx="361" cy="130"/>
              </a:xfrm>
              <a:custGeom>
                <a:avLst/>
                <a:gdLst>
                  <a:gd name="T0" fmla="*/ 12 w 216"/>
                  <a:gd name="T1" fmla="*/ 72 h 78"/>
                  <a:gd name="T2" fmla="*/ 49 w 216"/>
                  <a:gd name="T3" fmla="*/ 69 h 78"/>
                  <a:gd name="T4" fmla="*/ 77 w 216"/>
                  <a:gd name="T5" fmla="*/ 66 h 78"/>
                  <a:gd name="T6" fmla="*/ 76 w 216"/>
                  <a:gd name="T7" fmla="*/ 65 h 78"/>
                  <a:gd name="T8" fmla="*/ 75 w 216"/>
                  <a:gd name="T9" fmla="*/ 62 h 78"/>
                  <a:gd name="T10" fmla="*/ 77 w 216"/>
                  <a:gd name="T11" fmla="*/ 59 h 78"/>
                  <a:gd name="T12" fmla="*/ 96 w 216"/>
                  <a:gd name="T13" fmla="*/ 48 h 78"/>
                  <a:gd name="T14" fmla="*/ 121 w 216"/>
                  <a:gd name="T15" fmla="*/ 43 h 78"/>
                  <a:gd name="T16" fmla="*/ 134 w 216"/>
                  <a:gd name="T17" fmla="*/ 43 h 78"/>
                  <a:gd name="T18" fmla="*/ 137 w 216"/>
                  <a:gd name="T19" fmla="*/ 44 h 78"/>
                  <a:gd name="T20" fmla="*/ 140 w 216"/>
                  <a:gd name="T21" fmla="*/ 50 h 78"/>
                  <a:gd name="T22" fmla="*/ 143 w 216"/>
                  <a:gd name="T23" fmla="*/ 47 h 78"/>
                  <a:gd name="T24" fmla="*/ 151 w 216"/>
                  <a:gd name="T25" fmla="*/ 35 h 78"/>
                  <a:gd name="T26" fmla="*/ 153 w 216"/>
                  <a:gd name="T27" fmla="*/ 34 h 78"/>
                  <a:gd name="T28" fmla="*/ 162 w 216"/>
                  <a:gd name="T29" fmla="*/ 28 h 78"/>
                  <a:gd name="T30" fmla="*/ 159 w 216"/>
                  <a:gd name="T31" fmla="*/ 27 h 78"/>
                  <a:gd name="T32" fmla="*/ 157 w 216"/>
                  <a:gd name="T33" fmla="*/ 23 h 78"/>
                  <a:gd name="T34" fmla="*/ 159 w 216"/>
                  <a:gd name="T35" fmla="*/ 19 h 78"/>
                  <a:gd name="T36" fmla="*/ 180 w 216"/>
                  <a:gd name="T37" fmla="*/ 11 h 78"/>
                  <a:gd name="T38" fmla="*/ 180 w 216"/>
                  <a:gd name="T39" fmla="*/ 11 h 78"/>
                  <a:gd name="T40" fmla="*/ 207 w 216"/>
                  <a:gd name="T41" fmla="*/ 5 h 78"/>
                  <a:gd name="T42" fmla="*/ 212 w 216"/>
                  <a:gd name="T43" fmla="*/ 7 h 78"/>
                  <a:gd name="T44" fmla="*/ 212 w 216"/>
                  <a:gd name="T45" fmla="*/ 8 h 78"/>
                  <a:gd name="T46" fmla="*/ 216 w 216"/>
                  <a:gd name="T47" fmla="*/ 7 h 78"/>
                  <a:gd name="T48" fmla="*/ 123 w 216"/>
                  <a:gd name="T49" fmla="*/ 7 h 78"/>
                  <a:gd name="T50" fmla="*/ 0 w 216"/>
                  <a:gd name="T51" fmla="*/ 78 h 78"/>
                  <a:gd name="T52" fmla="*/ 11 w 216"/>
                  <a:gd name="T53" fmla="*/ 73 h 78"/>
                  <a:gd name="T54" fmla="*/ 12 w 216"/>
                  <a:gd name="T55" fmla="*/ 7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6" h="78">
                    <a:moveTo>
                      <a:pt x="12" y="72"/>
                    </a:moveTo>
                    <a:cubicBezTo>
                      <a:pt x="49" y="69"/>
                      <a:pt x="49" y="69"/>
                      <a:pt x="49" y="69"/>
                    </a:cubicBezTo>
                    <a:cubicBezTo>
                      <a:pt x="77" y="66"/>
                      <a:pt x="77" y="66"/>
                      <a:pt x="77" y="66"/>
                    </a:cubicBezTo>
                    <a:cubicBezTo>
                      <a:pt x="76" y="65"/>
                      <a:pt x="76" y="65"/>
                      <a:pt x="76" y="65"/>
                    </a:cubicBezTo>
                    <a:cubicBezTo>
                      <a:pt x="75" y="64"/>
                      <a:pt x="75" y="63"/>
                      <a:pt x="75" y="62"/>
                    </a:cubicBezTo>
                    <a:cubicBezTo>
                      <a:pt x="75" y="61"/>
                      <a:pt x="76" y="60"/>
                      <a:pt x="77" y="59"/>
                    </a:cubicBezTo>
                    <a:cubicBezTo>
                      <a:pt x="80" y="57"/>
                      <a:pt x="91" y="49"/>
                      <a:pt x="96" y="48"/>
                    </a:cubicBezTo>
                    <a:cubicBezTo>
                      <a:pt x="121" y="43"/>
                      <a:pt x="121" y="43"/>
                      <a:pt x="121" y="43"/>
                    </a:cubicBezTo>
                    <a:cubicBezTo>
                      <a:pt x="125" y="42"/>
                      <a:pt x="133" y="43"/>
                      <a:pt x="134" y="43"/>
                    </a:cubicBezTo>
                    <a:cubicBezTo>
                      <a:pt x="135" y="43"/>
                      <a:pt x="136" y="43"/>
                      <a:pt x="137" y="44"/>
                    </a:cubicBezTo>
                    <a:cubicBezTo>
                      <a:pt x="137" y="45"/>
                      <a:pt x="139" y="47"/>
                      <a:pt x="140" y="50"/>
                    </a:cubicBezTo>
                    <a:cubicBezTo>
                      <a:pt x="141" y="49"/>
                      <a:pt x="142" y="48"/>
                      <a:pt x="143" y="47"/>
                    </a:cubicBezTo>
                    <a:cubicBezTo>
                      <a:pt x="151" y="35"/>
                      <a:pt x="151" y="35"/>
                      <a:pt x="151" y="35"/>
                    </a:cubicBezTo>
                    <a:cubicBezTo>
                      <a:pt x="152" y="34"/>
                      <a:pt x="152" y="34"/>
                      <a:pt x="153" y="34"/>
                    </a:cubicBezTo>
                    <a:cubicBezTo>
                      <a:pt x="162" y="28"/>
                      <a:pt x="162" y="28"/>
                      <a:pt x="162" y="28"/>
                    </a:cubicBezTo>
                    <a:cubicBezTo>
                      <a:pt x="159" y="27"/>
                      <a:pt x="159" y="27"/>
                      <a:pt x="159" y="27"/>
                    </a:cubicBezTo>
                    <a:cubicBezTo>
                      <a:pt x="158" y="26"/>
                      <a:pt x="157" y="24"/>
                      <a:pt x="157" y="23"/>
                    </a:cubicBezTo>
                    <a:cubicBezTo>
                      <a:pt x="157" y="21"/>
                      <a:pt x="158" y="20"/>
                      <a:pt x="159" y="19"/>
                    </a:cubicBezTo>
                    <a:cubicBezTo>
                      <a:pt x="180" y="11"/>
                      <a:pt x="180" y="11"/>
                      <a:pt x="180" y="11"/>
                    </a:cubicBezTo>
                    <a:cubicBezTo>
                      <a:pt x="180" y="11"/>
                      <a:pt x="180" y="11"/>
                      <a:pt x="180" y="11"/>
                    </a:cubicBezTo>
                    <a:cubicBezTo>
                      <a:pt x="207" y="5"/>
                      <a:pt x="207" y="5"/>
                      <a:pt x="207" y="5"/>
                    </a:cubicBezTo>
                    <a:cubicBezTo>
                      <a:pt x="209" y="5"/>
                      <a:pt x="211" y="6"/>
                      <a:pt x="212" y="7"/>
                    </a:cubicBezTo>
                    <a:cubicBezTo>
                      <a:pt x="212" y="8"/>
                      <a:pt x="212" y="8"/>
                      <a:pt x="212" y="8"/>
                    </a:cubicBezTo>
                    <a:cubicBezTo>
                      <a:pt x="216" y="7"/>
                      <a:pt x="216" y="7"/>
                      <a:pt x="216" y="7"/>
                    </a:cubicBezTo>
                    <a:cubicBezTo>
                      <a:pt x="186" y="1"/>
                      <a:pt x="155" y="0"/>
                      <a:pt x="123" y="7"/>
                    </a:cubicBezTo>
                    <a:cubicBezTo>
                      <a:pt x="73" y="17"/>
                      <a:pt x="31" y="43"/>
                      <a:pt x="0" y="78"/>
                    </a:cubicBezTo>
                    <a:cubicBezTo>
                      <a:pt x="11" y="73"/>
                      <a:pt x="11" y="73"/>
                      <a:pt x="11" y="73"/>
                    </a:cubicBezTo>
                    <a:cubicBezTo>
                      <a:pt x="11" y="72"/>
                      <a:pt x="12" y="72"/>
                      <a:pt x="12" y="72"/>
                    </a:cubicBezTo>
                    <a:close/>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2" name="Freeform 22">
                <a:extLst>
                  <a:ext uri="{FF2B5EF4-FFF2-40B4-BE49-F238E27FC236}">
                    <a16:creationId xmlns:a16="http://schemas.microsoft.com/office/drawing/2014/main" id="{22A0DA02-6D54-409E-836D-CAEEDFC44C17}"/>
                  </a:ext>
                </a:extLst>
              </p:cNvPr>
              <p:cNvSpPr>
                <a:spLocks/>
              </p:cNvSpPr>
              <p:nvPr/>
            </p:nvSpPr>
            <p:spPr bwMode="auto">
              <a:xfrm>
                <a:off x="345" y="962"/>
                <a:ext cx="519" cy="325"/>
              </a:xfrm>
              <a:custGeom>
                <a:avLst/>
                <a:gdLst>
                  <a:gd name="T0" fmla="*/ 200 w 311"/>
                  <a:gd name="T1" fmla="*/ 119 h 195"/>
                  <a:gd name="T2" fmla="*/ 216 w 311"/>
                  <a:gd name="T3" fmla="*/ 112 h 195"/>
                  <a:gd name="T4" fmla="*/ 214 w 311"/>
                  <a:gd name="T5" fmla="*/ 101 h 195"/>
                  <a:gd name="T6" fmla="*/ 211 w 311"/>
                  <a:gd name="T7" fmla="*/ 97 h 195"/>
                  <a:gd name="T8" fmla="*/ 226 w 311"/>
                  <a:gd name="T9" fmla="*/ 93 h 195"/>
                  <a:gd name="T10" fmla="*/ 232 w 311"/>
                  <a:gd name="T11" fmla="*/ 84 h 195"/>
                  <a:gd name="T12" fmla="*/ 211 w 311"/>
                  <a:gd name="T13" fmla="*/ 69 h 195"/>
                  <a:gd name="T14" fmla="*/ 202 w 311"/>
                  <a:gd name="T15" fmla="*/ 64 h 195"/>
                  <a:gd name="T16" fmla="*/ 182 w 311"/>
                  <a:gd name="T17" fmla="*/ 71 h 195"/>
                  <a:gd name="T18" fmla="*/ 174 w 311"/>
                  <a:gd name="T19" fmla="*/ 88 h 195"/>
                  <a:gd name="T20" fmla="*/ 171 w 311"/>
                  <a:gd name="T21" fmla="*/ 85 h 195"/>
                  <a:gd name="T22" fmla="*/ 165 w 311"/>
                  <a:gd name="T23" fmla="*/ 72 h 195"/>
                  <a:gd name="T24" fmla="*/ 185 w 311"/>
                  <a:gd name="T25" fmla="*/ 63 h 195"/>
                  <a:gd name="T26" fmla="*/ 196 w 311"/>
                  <a:gd name="T27" fmla="*/ 53 h 195"/>
                  <a:gd name="T28" fmla="*/ 203 w 311"/>
                  <a:gd name="T29" fmla="*/ 59 h 195"/>
                  <a:gd name="T30" fmla="*/ 207 w 311"/>
                  <a:gd name="T31" fmla="*/ 60 h 195"/>
                  <a:gd name="T32" fmla="*/ 218 w 311"/>
                  <a:gd name="T33" fmla="*/ 57 h 195"/>
                  <a:gd name="T34" fmla="*/ 227 w 311"/>
                  <a:gd name="T35" fmla="*/ 53 h 195"/>
                  <a:gd name="T36" fmla="*/ 226 w 311"/>
                  <a:gd name="T37" fmla="*/ 37 h 195"/>
                  <a:gd name="T38" fmla="*/ 212 w 311"/>
                  <a:gd name="T39" fmla="*/ 31 h 195"/>
                  <a:gd name="T40" fmla="*/ 228 w 311"/>
                  <a:gd name="T41" fmla="*/ 22 h 195"/>
                  <a:gd name="T42" fmla="*/ 248 w 311"/>
                  <a:gd name="T43" fmla="*/ 31 h 195"/>
                  <a:gd name="T44" fmla="*/ 244 w 311"/>
                  <a:gd name="T45" fmla="*/ 37 h 195"/>
                  <a:gd name="T46" fmla="*/ 257 w 311"/>
                  <a:gd name="T47" fmla="*/ 60 h 195"/>
                  <a:gd name="T48" fmla="*/ 272 w 311"/>
                  <a:gd name="T49" fmla="*/ 49 h 195"/>
                  <a:gd name="T50" fmla="*/ 305 w 311"/>
                  <a:gd name="T51" fmla="*/ 29 h 195"/>
                  <a:gd name="T52" fmla="*/ 311 w 311"/>
                  <a:gd name="T53" fmla="*/ 22 h 195"/>
                  <a:gd name="T54" fmla="*/ 247 w 311"/>
                  <a:gd name="T55" fmla="*/ 2 h 195"/>
                  <a:gd name="T56" fmla="*/ 243 w 311"/>
                  <a:gd name="T57" fmla="*/ 0 h 195"/>
                  <a:gd name="T58" fmla="*/ 216 w 311"/>
                  <a:gd name="T59" fmla="*/ 6 h 195"/>
                  <a:gd name="T60" fmla="*/ 193 w 311"/>
                  <a:gd name="T61" fmla="*/ 17 h 195"/>
                  <a:gd name="T62" fmla="*/ 198 w 311"/>
                  <a:gd name="T63" fmla="*/ 22 h 195"/>
                  <a:gd name="T64" fmla="*/ 187 w 311"/>
                  <a:gd name="T65" fmla="*/ 29 h 195"/>
                  <a:gd name="T66" fmla="*/ 176 w 311"/>
                  <a:gd name="T67" fmla="*/ 45 h 195"/>
                  <a:gd name="T68" fmla="*/ 170 w 311"/>
                  <a:gd name="T69" fmla="*/ 38 h 195"/>
                  <a:gd name="T70" fmla="*/ 132 w 311"/>
                  <a:gd name="T71" fmla="*/ 43 h 195"/>
                  <a:gd name="T72" fmla="*/ 111 w 311"/>
                  <a:gd name="T73" fmla="*/ 57 h 195"/>
                  <a:gd name="T74" fmla="*/ 113 w 311"/>
                  <a:gd name="T75" fmla="*/ 61 h 195"/>
                  <a:gd name="T76" fmla="*/ 48 w 311"/>
                  <a:gd name="T77" fmla="*/ 67 h 195"/>
                  <a:gd name="T78" fmla="*/ 37 w 311"/>
                  <a:gd name="T79" fmla="*/ 73 h 195"/>
                  <a:gd name="T80" fmla="*/ 3 w 311"/>
                  <a:gd name="T81" fmla="*/ 131 h 195"/>
                  <a:gd name="T82" fmla="*/ 15 w 311"/>
                  <a:gd name="T83" fmla="*/ 123 h 195"/>
                  <a:gd name="T84" fmla="*/ 31 w 311"/>
                  <a:gd name="T85" fmla="*/ 112 h 195"/>
                  <a:gd name="T86" fmla="*/ 56 w 311"/>
                  <a:gd name="T87" fmla="*/ 110 h 195"/>
                  <a:gd name="T88" fmla="*/ 57 w 311"/>
                  <a:gd name="T89" fmla="*/ 135 h 195"/>
                  <a:gd name="T90" fmla="*/ 50 w 311"/>
                  <a:gd name="T91" fmla="*/ 159 h 195"/>
                  <a:gd name="T92" fmla="*/ 58 w 311"/>
                  <a:gd name="T93" fmla="*/ 180 h 195"/>
                  <a:gd name="T94" fmla="*/ 82 w 311"/>
                  <a:gd name="T95" fmla="*/ 17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1" h="195">
                    <a:moveTo>
                      <a:pt x="189" y="130"/>
                    </a:moveTo>
                    <a:cubicBezTo>
                      <a:pt x="200" y="119"/>
                      <a:pt x="200" y="119"/>
                      <a:pt x="200" y="119"/>
                    </a:cubicBezTo>
                    <a:cubicBezTo>
                      <a:pt x="212" y="116"/>
                      <a:pt x="212" y="116"/>
                      <a:pt x="212" y="116"/>
                    </a:cubicBezTo>
                    <a:cubicBezTo>
                      <a:pt x="214" y="116"/>
                      <a:pt x="216" y="114"/>
                      <a:pt x="216" y="112"/>
                    </a:cubicBezTo>
                    <a:cubicBezTo>
                      <a:pt x="216" y="105"/>
                      <a:pt x="216" y="105"/>
                      <a:pt x="216" y="105"/>
                    </a:cubicBezTo>
                    <a:cubicBezTo>
                      <a:pt x="216" y="103"/>
                      <a:pt x="215" y="102"/>
                      <a:pt x="214" y="101"/>
                    </a:cubicBezTo>
                    <a:cubicBezTo>
                      <a:pt x="210" y="98"/>
                      <a:pt x="210" y="98"/>
                      <a:pt x="210" y="98"/>
                    </a:cubicBezTo>
                    <a:cubicBezTo>
                      <a:pt x="211" y="97"/>
                      <a:pt x="211" y="97"/>
                      <a:pt x="211" y="97"/>
                    </a:cubicBezTo>
                    <a:cubicBezTo>
                      <a:pt x="224" y="94"/>
                      <a:pt x="224" y="94"/>
                      <a:pt x="224" y="94"/>
                    </a:cubicBezTo>
                    <a:cubicBezTo>
                      <a:pt x="224" y="94"/>
                      <a:pt x="225" y="94"/>
                      <a:pt x="226" y="93"/>
                    </a:cubicBezTo>
                    <a:cubicBezTo>
                      <a:pt x="231" y="87"/>
                      <a:pt x="231" y="87"/>
                      <a:pt x="231" y="87"/>
                    </a:cubicBezTo>
                    <a:cubicBezTo>
                      <a:pt x="232" y="86"/>
                      <a:pt x="232" y="85"/>
                      <a:pt x="232" y="84"/>
                    </a:cubicBezTo>
                    <a:cubicBezTo>
                      <a:pt x="232" y="83"/>
                      <a:pt x="231" y="82"/>
                      <a:pt x="230" y="81"/>
                    </a:cubicBezTo>
                    <a:cubicBezTo>
                      <a:pt x="211" y="69"/>
                      <a:pt x="211" y="69"/>
                      <a:pt x="211" y="69"/>
                    </a:cubicBezTo>
                    <a:cubicBezTo>
                      <a:pt x="206" y="65"/>
                      <a:pt x="206" y="65"/>
                      <a:pt x="206" y="65"/>
                    </a:cubicBezTo>
                    <a:cubicBezTo>
                      <a:pt x="205" y="64"/>
                      <a:pt x="204" y="63"/>
                      <a:pt x="202" y="64"/>
                    </a:cubicBezTo>
                    <a:cubicBezTo>
                      <a:pt x="185" y="67"/>
                      <a:pt x="185" y="67"/>
                      <a:pt x="185" y="67"/>
                    </a:cubicBezTo>
                    <a:cubicBezTo>
                      <a:pt x="184" y="68"/>
                      <a:pt x="182" y="69"/>
                      <a:pt x="182" y="71"/>
                    </a:cubicBezTo>
                    <a:cubicBezTo>
                      <a:pt x="180" y="85"/>
                      <a:pt x="180" y="85"/>
                      <a:pt x="180" y="85"/>
                    </a:cubicBezTo>
                    <a:cubicBezTo>
                      <a:pt x="174" y="88"/>
                      <a:pt x="174" y="88"/>
                      <a:pt x="174" y="88"/>
                    </a:cubicBezTo>
                    <a:cubicBezTo>
                      <a:pt x="174" y="87"/>
                      <a:pt x="174" y="87"/>
                      <a:pt x="174" y="87"/>
                    </a:cubicBezTo>
                    <a:cubicBezTo>
                      <a:pt x="173" y="86"/>
                      <a:pt x="172" y="85"/>
                      <a:pt x="171" y="85"/>
                    </a:cubicBezTo>
                    <a:cubicBezTo>
                      <a:pt x="158" y="84"/>
                      <a:pt x="158" y="84"/>
                      <a:pt x="158" y="84"/>
                    </a:cubicBezTo>
                    <a:cubicBezTo>
                      <a:pt x="165" y="72"/>
                      <a:pt x="165" y="72"/>
                      <a:pt x="165" y="72"/>
                    </a:cubicBezTo>
                    <a:cubicBezTo>
                      <a:pt x="182" y="67"/>
                      <a:pt x="182" y="67"/>
                      <a:pt x="182" y="67"/>
                    </a:cubicBezTo>
                    <a:cubicBezTo>
                      <a:pt x="183" y="67"/>
                      <a:pt x="185" y="65"/>
                      <a:pt x="185" y="63"/>
                    </a:cubicBezTo>
                    <a:cubicBezTo>
                      <a:pt x="184" y="56"/>
                      <a:pt x="184" y="56"/>
                      <a:pt x="184" y="56"/>
                    </a:cubicBezTo>
                    <a:cubicBezTo>
                      <a:pt x="196" y="53"/>
                      <a:pt x="196" y="53"/>
                      <a:pt x="196" y="53"/>
                    </a:cubicBezTo>
                    <a:cubicBezTo>
                      <a:pt x="201" y="58"/>
                      <a:pt x="201" y="58"/>
                      <a:pt x="201" y="58"/>
                    </a:cubicBezTo>
                    <a:cubicBezTo>
                      <a:pt x="202" y="58"/>
                      <a:pt x="202" y="59"/>
                      <a:pt x="203" y="59"/>
                    </a:cubicBezTo>
                    <a:cubicBezTo>
                      <a:pt x="205" y="60"/>
                      <a:pt x="205" y="60"/>
                      <a:pt x="205" y="60"/>
                    </a:cubicBezTo>
                    <a:cubicBezTo>
                      <a:pt x="206" y="60"/>
                      <a:pt x="206" y="60"/>
                      <a:pt x="207" y="60"/>
                    </a:cubicBezTo>
                    <a:cubicBezTo>
                      <a:pt x="215" y="59"/>
                      <a:pt x="215" y="59"/>
                      <a:pt x="215" y="59"/>
                    </a:cubicBezTo>
                    <a:cubicBezTo>
                      <a:pt x="216" y="59"/>
                      <a:pt x="218" y="58"/>
                      <a:pt x="218" y="57"/>
                    </a:cubicBezTo>
                    <a:cubicBezTo>
                      <a:pt x="219" y="55"/>
                      <a:pt x="219" y="55"/>
                      <a:pt x="219" y="55"/>
                    </a:cubicBezTo>
                    <a:cubicBezTo>
                      <a:pt x="227" y="53"/>
                      <a:pt x="227" y="53"/>
                      <a:pt x="227" y="53"/>
                    </a:cubicBezTo>
                    <a:cubicBezTo>
                      <a:pt x="229" y="52"/>
                      <a:pt x="230" y="50"/>
                      <a:pt x="229" y="48"/>
                    </a:cubicBezTo>
                    <a:cubicBezTo>
                      <a:pt x="226" y="37"/>
                      <a:pt x="226" y="37"/>
                      <a:pt x="226" y="37"/>
                    </a:cubicBezTo>
                    <a:cubicBezTo>
                      <a:pt x="225" y="36"/>
                      <a:pt x="224" y="35"/>
                      <a:pt x="223" y="34"/>
                    </a:cubicBezTo>
                    <a:cubicBezTo>
                      <a:pt x="212" y="31"/>
                      <a:pt x="212" y="31"/>
                      <a:pt x="212" y="31"/>
                    </a:cubicBezTo>
                    <a:cubicBezTo>
                      <a:pt x="211" y="30"/>
                      <a:pt x="211" y="30"/>
                      <a:pt x="211" y="30"/>
                    </a:cubicBezTo>
                    <a:cubicBezTo>
                      <a:pt x="228" y="22"/>
                      <a:pt x="228" y="22"/>
                      <a:pt x="228" y="22"/>
                    </a:cubicBezTo>
                    <a:cubicBezTo>
                      <a:pt x="241" y="25"/>
                      <a:pt x="241" y="25"/>
                      <a:pt x="241" y="25"/>
                    </a:cubicBezTo>
                    <a:cubicBezTo>
                      <a:pt x="248" y="31"/>
                      <a:pt x="248" y="31"/>
                      <a:pt x="248" y="31"/>
                    </a:cubicBezTo>
                    <a:cubicBezTo>
                      <a:pt x="246" y="35"/>
                      <a:pt x="246" y="35"/>
                      <a:pt x="246" y="35"/>
                    </a:cubicBezTo>
                    <a:cubicBezTo>
                      <a:pt x="245" y="35"/>
                      <a:pt x="245" y="36"/>
                      <a:pt x="244" y="37"/>
                    </a:cubicBezTo>
                    <a:cubicBezTo>
                      <a:pt x="243" y="47"/>
                      <a:pt x="244" y="49"/>
                      <a:pt x="245" y="50"/>
                    </a:cubicBezTo>
                    <a:cubicBezTo>
                      <a:pt x="245" y="51"/>
                      <a:pt x="246" y="53"/>
                      <a:pt x="257" y="60"/>
                    </a:cubicBezTo>
                    <a:cubicBezTo>
                      <a:pt x="259" y="61"/>
                      <a:pt x="261" y="61"/>
                      <a:pt x="263" y="59"/>
                    </a:cubicBezTo>
                    <a:cubicBezTo>
                      <a:pt x="272" y="49"/>
                      <a:pt x="272" y="49"/>
                      <a:pt x="272" y="49"/>
                    </a:cubicBezTo>
                    <a:cubicBezTo>
                      <a:pt x="278" y="42"/>
                      <a:pt x="278" y="42"/>
                      <a:pt x="278" y="42"/>
                    </a:cubicBezTo>
                    <a:cubicBezTo>
                      <a:pt x="305" y="29"/>
                      <a:pt x="305" y="29"/>
                      <a:pt x="305" y="29"/>
                    </a:cubicBezTo>
                    <a:cubicBezTo>
                      <a:pt x="305" y="28"/>
                      <a:pt x="306" y="28"/>
                      <a:pt x="306" y="28"/>
                    </a:cubicBezTo>
                    <a:cubicBezTo>
                      <a:pt x="311" y="22"/>
                      <a:pt x="311" y="22"/>
                      <a:pt x="311" y="22"/>
                    </a:cubicBezTo>
                    <a:cubicBezTo>
                      <a:pt x="292" y="12"/>
                      <a:pt x="272" y="5"/>
                      <a:pt x="252" y="1"/>
                    </a:cubicBezTo>
                    <a:cubicBezTo>
                      <a:pt x="247" y="2"/>
                      <a:pt x="247" y="2"/>
                      <a:pt x="247" y="2"/>
                    </a:cubicBezTo>
                    <a:cubicBezTo>
                      <a:pt x="247" y="2"/>
                      <a:pt x="247" y="2"/>
                      <a:pt x="247" y="2"/>
                    </a:cubicBezTo>
                    <a:cubicBezTo>
                      <a:pt x="246" y="0"/>
                      <a:pt x="245" y="0"/>
                      <a:pt x="243" y="0"/>
                    </a:cubicBezTo>
                    <a:cubicBezTo>
                      <a:pt x="216" y="6"/>
                      <a:pt x="216" y="6"/>
                      <a:pt x="216" y="6"/>
                    </a:cubicBezTo>
                    <a:cubicBezTo>
                      <a:pt x="216" y="6"/>
                      <a:pt x="216" y="6"/>
                      <a:pt x="216" y="6"/>
                    </a:cubicBezTo>
                    <a:cubicBezTo>
                      <a:pt x="195" y="14"/>
                      <a:pt x="195" y="14"/>
                      <a:pt x="195" y="14"/>
                    </a:cubicBezTo>
                    <a:cubicBezTo>
                      <a:pt x="194" y="14"/>
                      <a:pt x="193" y="16"/>
                      <a:pt x="193" y="17"/>
                    </a:cubicBezTo>
                    <a:cubicBezTo>
                      <a:pt x="193" y="19"/>
                      <a:pt x="194" y="21"/>
                      <a:pt x="195" y="21"/>
                    </a:cubicBezTo>
                    <a:cubicBezTo>
                      <a:pt x="198" y="22"/>
                      <a:pt x="198" y="22"/>
                      <a:pt x="198" y="22"/>
                    </a:cubicBezTo>
                    <a:cubicBezTo>
                      <a:pt x="189" y="28"/>
                      <a:pt x="189" y="28"/>
                      <a:pt x="189" y="28"/>
                    </a:cubicBezTo>
                    <a:cubicBezTo>
                      <a:pt x="188" y="29"/>
                      <a:pt x="188" y="29"/>
                      <a:pt x="187" y="29"/>
                    </a:cubicBezTo>
                    <a:cubicBezTo>
                      <a:pt x="179" y="42"/>
                      <a:pt x="179" y="42"/>
                      <a:pt x="179" y="42"/>
                    </a:cubicBezTo>
                    <a:cubicBezTo>
                      <a:pt x="178" y="43"/>
                      <a:pt x="177" y="44"/>
                      <a:pt x="176" y="45"/>
                    </a:cubicBezTo>
                    <a:cubicBezTo>
                      <a:pt x="175" y="42"/>
                      <a:pt x="173" y="39"/>
                      <a:pt x="173" y="39"/>
                    </a:cubicBezTo>
                    <a:cubicBezTo>
                      <a:pt x="172" y="38"/>
                      <a:pt x="171" y="38"/>
                      <a:pt x="170" y="38"/>
                    </a:cubicBezTo>
                    <a:cubicBezTo>
                      <a:pt x="168" y="37"/>
                      <a:pt x="161" y="37"/>
                      <a:pt x="157" y="38"/>
                    </a:cubicBezTo>
                    <a:cubicBezTo>
                      <a:pt x="132" y="43"/>
                      <a:pt x="132" y="43"/>
                      <a:pt x="132" y="43"/>
                    </a:cubicBezTo>
                    <a:cubicBezTo>
                      <a:pt x="127" y="44"/>
                      <a:pt x="116" y="52"/>
                      <a:pt x="113" y="54"/>
                    </a:cubicBezTo>
                    <a:cubicBezTo>
                      <a:pt x="112" y="55"/>
                      <a:pt x="112" y="56"/>
                      <a:pt x="111" y="57"/>
                    </a:cubicBezTo>
                    <a:cubicBezTo>
                      <a:pt x="111" y="58"/>
                      <a:pt x="112" y="59"/>
                      <a:pt x="112" y="60"/>
                    </a:cubicBezTo>
                    <a:cubicBezTo>
                      <a:pt x="113" y="61"/>
                      <a:pt x="113" y="61"/>
                      <a:pt x="113" y="61"/>
                    </a:cubicBezTo>
                    <a:cubicBezTo>
                      <a:pt x="85" y="64"/>
                      <a:pt x="85" y="64"/>
                      <a:pt x="85" y="64"/>
                    </a:cubicBezTo>
                    <a:cubicBezTo>
                      <a:pt x="48" y="67"/>
                      <a:pt x="48" y="67"/>
                      <a:pt x="48" y="67"/>
                    </a:cubicBezTo>
                    <a:cubicBezTo>
                      <a:pt x="48" y="67"/>
                      <a:pt x="47" y="67"/>
                      <a:pt x="47" y="68"/>
                    </a:cubicBezTo>
                    <a:cubicBezTo>
                      <a:pt x="37" y="73"/>
                      <a:pt x="37" y="73"/>
                      <a:pt x="37" y="73"/>
                    </a:cubicBezTo>
                    <a:cubicBezTo>
                      <a:pt x="21" y="90"/>
                      <a:pt x="9" y="110"/>
                      <a:pt x="0" y="131"/>
                    </a:cubicBezTo>
                    <a:cubicBezTo>
                      <a:pt x="3" y="131"/>
                      <a:pt x="3" y="131"/>
                      <a:pt x="3" y="131"/>
                    </a:cubicBezTo>
                    <a:cubicBezTo>
                      <a:pt x="3" y="130"/>
                      <a:pt x="3" y="130"/>
                      <a:pt x="4" y="130"/>
                    </a:cubicBezTo>
                    <a:cubicBezTo>
                      <a:pt x="15" y="123"/>
                      <a:pt x="15" y="123"/>
                      <a:pt x="15" y="123"/>
                    </a:cubicBezTo>
                    <a:cubicBezTo>
                      <a:pt x="16" y="123"/>
                      <a:pt x="16" y="123"/>
                      <a:pt x="16" y="123"/>
                    </a:cubicBezTo>
                    <a:cubicBezTo>
                      <a:pt x="31" y="112"/>
                      <a:pt x="31" y="112"/>
                      <a:pt x="31" y="112"/>
                    </a:cubicBezTo>
                    <a:cubicBezTo>
                      <a:pt x="41" y="107"/>
                      <a:pt x="41" y="107"/>
                      <a:pt x="41" y="107"/>
                    </a:cubicBezTo>
                    <a:cubicBezTo>
                      <a:pt x="56" y="110"/>
                      <a:pt x="56" y="110"/>
                      <a:pt x="56" y="110"/>
                    </a:cubicBezTo>
                    <a:cubicBezTo>
                      <a:pt x="59" y="118"/>
                      <a:pt x="59" y="118"/>
                      <a:pt x="59" y="118"/>
                    </a:cubicBezTo>
                    <a:cubicBezTo>
                      <a:pt x="57" y="135"/>
                      <a:pt x="57" y="135"/>
                      <a:pt x="57" y="135"/>
                    </a:cubicBezTo>
                    <a:cubicBezTo>
                      <a:pt x="50" y="157"/>
                      <a:pt x="50" y="157"/>
                      <a:pt x="50" y="157"/>
                    </a:cubicBezTo>
                    <a:cubicBezTo>
                      <a:pt x="49" y="157"/>
                      <a:pt x="49" y="158"/>
                      <a:pt x="50" y="159"/>
                    </a:cubicBezTo>
                    <a:cubicBezTo>
                      <a:pt x="57" y="179"/>
                      <a:pt x="57" y="179"/>
                      <a:pt x="57" y="179"/>
                    </a:cubicBezTo>
                    <a:cubicBezTo>
                      <a:pt x="57" y="179"/>
                      <a:pt x="57" y="180"/>
                      <a:pt x="58" y="180"/>
                    </a:cubicBezTo>
                    <a:cubicBezTo>
                      <a:pt x="70" y="195"/>
                      <a:pt x="70" y="195"/>
                      <a:pt x="70" y="195"/>
                    </a:cubicBezTo>
                    <a:cubicBezTo>
                      <a:pt x="73" y="186"/>
                      <a:pt x="76" y="178"/>
                      <a:pt x="82" y="170"/>
                    </a:cubicBezTo>
                    <a:cubicBezTo>
                      <a:pt x="105" y="134"/>
                      <a:pt x="149" y="118"/>
                      <a:pt x="189" y="130"/>
                    </a:cubicBezTo>
                    <a:close/>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3" name="Freeform 23">
                <a:extLst>
                  <a:ext uri="{FF2B5EF4-FFF2-40B4-BE49-F238E27FC236}">
                    <a16:creationId xmlns:a16="http://schemas.microsoft.com/office/drawing/2014/main" id="{B1BAC289-E2E7-40E2-926A-709F08633E7C}"/>
                  </a:ext>
                </a:extLst>
              </p:cNvPr>
              <p:cNvSpPr>
                <a:spLocks/>
              </p:cNvSpPr>
              <p:nvPr/>
            </p:nvSpPr>
            <p:spPr bwMode="auto">
              <a:xfrm>
                <a:off x="689" y="1362"/>
                <a:ext cx="162" cy="281"/>
              </a:xfrm>
              <a:custGeom>
                <a:avLst/>
                <a:gdLst>
                  <a:gd name="T0" fmla="*/ 78 w 97"/>
                  <a:gd name="T1" fmla="*/ 165 h 168"/>
                  <a:gd name="T2" fmla="*/ 76 w 97"/>
                  <a:gd name="T3" fmla="*/ 160 h 168"/>
                  <a:gd name="T4" fmla="*/ 62 w 97"/>
                  <a:gd name="T5" fmla="*/ 152 h 168"/>
                  <a:gd name="T6" fmla="*/ 57 w 97"/>
                  <a:gd name="T7" fmla="*/ 127 h 168"/>
                  <a:gd name="T8" fmla="*/ 90 w 97"/>
                  <a:gd name="T9" fmla="*/ 59 h 168"/>
                  <a:gd name="T10" fmla="*/ 91 w 97"/>
                  <a:gd name="T11" fmla="*/ 58 h 168"/>
                  <a:gd name="T12" fmla="*/ 97 w 97"/>
                  <a:gd name="T13" fmla="*/ 18 h 168"/>
                  <a:gd name="T14" fmla="*/ 96 w 97"/>
                  <a:gd name="T15" fmla="*/ 15 h 168"/>
                  <a:gd name="T16" fmla="*/ 88 w 97"/>
                  <a:gd name="T17" fmla="*/ 2 h 168"/>
                  <a:gd name="T18" fmla="*/ 84 w 97"/>
                  <a:gd name="T19" fmla="*/ 0 h 168"/>
                  <a:gd name="T20" fmla="*/ 51 w 97"/>
                  <a:gd name="T21" fmla="*/ 0 h 168"/>
                  <a:gd name="T22" fmla="*/ 37 w 97"/>
                  <a:gd name="T23" fmla="*/ 34 h 168"/>
                  <a:gd name="T24" fmla="*/ 0 w 97"/>
                  <a:gd name="T25" fmla="*/ 68 h 168"/>
                  <a:gd name="T26" fmla="*/ 7 w 97"/>
                  <a:gd name="T27" fmla="*/ 71 h 168"/>
                  <a:gd name="T28" fmla="*/ 25 w 97"/>
                  <a:gd name="T29" fmla="*/ 135 h 168"/>
                  <a:gd name="T30" fmla="*/ 25 w 97"/>
                  <a:gd name="T31" fmla="*/ 136 h 168"/>
                  <a:gd name="T32" fmla="*/ 37 w 97"/>
                  <a:gd name="T33" fmla="*/ 155 h 168"/>
                  <a:gd name="T34" fmla="*/ 38 w 97"/>
                  <a:gd name="T35" fmla="*/ 156 h 168"/>
                  <a:gd name="T36" fmla="*/ 52 w 97"/>
                  <a:gd name="T37" fmla="*/ 165 h 168"/>
                  <a:gd name="T38" fmla="*/ 54 w 97"/>
                  <a:gd name="T39" fmla="*/ 166 h 168"/>
                  <a:gd name="T40" fmla="*/ 73 w 97"/>
                  <a:gd name="T41" fmla="*/ 168 h 168"/>
                  <a:gd name="T42" fmla="*/ 75 w 97"/>
                  <a:gd name="T43" fmla="*/ 168 h 168"/>
                  <a:gd name="T44" fmla="*/ 78 w 97"/>
                  <a:gd name="T45"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7" h="168">
                    <a:moveTo>
                      <a:pt x="78" y="165"/>
                    </a:moveTo>
                    <a:cubicBezTo>
                      <a:pt x="78" y="164"/>
                      <a:pt x="78" y="162"/>
                      <a:pt x="76" y="160"/>
                    </a:cubicBezTo>
                    <a:cubicBezTo>
                      <a:pt x="62" y="152"/>
                      <a:pt x="62" y="152"/>
                      <a:pt x="62" y="152"/>
                    </a:cubicBezTo>
                    <a:cubicBezTo>
                      <a:pt x="57" y="127"/>
                      <a:pt x="57" y="127"/>
                      <a:pt x="57" y="127"/>
                    </a:cubicBezTo>
                    <a:cubicBezTo>
                      <a:pt x="90" y="59"/>
                      <a:pt x="90" y="59"/>
                      <a:pt x="90" y="59"/>
                    </a:cubicBezTo>
                    <a:cubicBezTo>
                      <a:pt x="91" y="59"/>
                      <a:pt x="91" y="59"/>
                      <a:pt x="91" y="58"/>
                    </a:cubicBezTo>
                    <a:cubicBezTo>
                      <a:pt x="97" y="18"/>
                      <a:pt x="97" y="18"/>
                      <a:pt x="97" y="18"/>
                    </a:cubicBezTo>
                    <a:cubicBezTo>
                      <a:pt x="97" y="17"/>
                      <a:pt x="97" y="16"/>
                      <a:pt x="96" y="15"/>
                    </a:cubicBezTo>
                    <a:cubicBezTo>
                      <a:pt x="88" y="2"/>
                      <a:pt x="88" y="2"/>
                      <a:pt x="88" y="2"/>
                    </a:cubicBezTo>
                    <a:cubicBezTo>
                      <a:pt x="87" y="1"/>
                      <a:pt x="86" y="0"/>
                      <a:pt x="84" y="0"/>
                    </a:cubicBezTo>
                    <a:cubicBezTo>
                      <a:pt x="72" y="0"/>
                      <a:pt x="59" y="0"/>
                      <a:pt x="51" y="0"/>
                    </a:cubicBezTo>
                    <a:cubicBezTo>
                      <a:pt x="49" y="11"/>
                      <a:pt x="44" y="23"/>
                      <a:pt x="37" y="34"/>
                    </a:cubicBezTo>
                    <a:cubicBezTo>
                      <a:pt x="28" y="49"/>
                      <a:pt x="15" y="61"/>
                      <a:pt x="0" y="68"/>
                    </a:cubicBezTo>
                    <a:cubicBezTo>
                      <a:pt x="7" y="71"/>
                      <a:pt x="7" y="71"/>
                      <a:pt x="7" y="71"/>
                    </a:cubicBezTo>
                    <a:cubicBezTo>
                      <a:pt x="25" y="135"/>
                      <a:pt x="25" y="135"/>
                      <a:pt x="25" y="135"/>
                    </a:cubicBezTo>
                    <a:cubicBezTo>
                      <a:pt x="25" y="135"/>
                      <a:pt x="25" y="136"/>
                      <a:pt x="25" y="136"/>
                    </a:cubicBezTo>
                    <a:cubicBezTo>
                      <a:pt x="37" y="155"/>
                      <a:pt x="37" y="155"/>
                      <a:pt x="37" y="155"/>
                    </a:cubicBezTo>
                    <a:cubicBezTo>
                      <a:pt x="38" y="155"/>
                      <a:pt x="38" y="155"/>
                      <a:pt x="38" y="156"/>
                    </a:cubicBezTo>
                    <a:cubicBezTo>
                      <a:pt x="52" y="165"/>
                      <a:pt x="52" y="165"/>
                      <a:pt x="52" y="165"/>
                    </a:cubicBezTo>
                    <a:cubicBezTo>
                      <a:pt x="52" y="166"/>
                      <a:pt x="53" y="166"/>
                      <a:pt x="54" y="166"/>
                    </a:cubicBezTo>
                    <a:cubicBezTo>
                      <a:pt x="73" y="168"/>
                      <a:pt x="73" y="168"/>
                      <a:pt x="73" y="168"/>
                    </a:cubicBezTo>
                    <a:cubicBezTo>
                      <a:pt x="74" y="168"/>
                      <a:pt x="74" y="168"/>
                      <a:pt x="75" y="168"/>
                    </a:cubicBezTo>
                    <a:cubicBezTo>
                      <a:pt x="76" y="168"/>
                      <a:pt x="77" y="167"/>
                      <a:pt x="78" y="1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 name="Freeform 24">
                <a:extLst>
                  <a:ext uri="{FF2B5EF4-FFF2-40B4-BE49-F238E27FC236}">
                    <a16:creationId xmlns:a16="http://schemas.microsoft.com/office/drawing/2014/main" id="{7D46478D-59AB-446C-A477-A5C713169F6A}"/>
                  </a:ext>
                </a:extLst>
              </p:cNvPr>
              <p:cNvSpPr>
                <a:spLocks/>
              </p:cNvSpPr>
              <p:nvPr/>
            </p:nvSpPr>
            <p:spPr bwMode="auto">
              <a:xfrm>
                <a:off x="721" y="1109"/>
                <a:ext cx="30" cy="28"/>
              </a:xfrm>
              <a:custGeom>
                <a:avLst/>
                <a:gdLst>
                  <a:gd name="T0" fmla="*/ 16 w 18"/>
                  <a:gd name="T1" fmla="*/ 5 h 17"/>
                  <a:gd name="T2" fmla="*/ 14 w 18"/>
                  <a:gd name="T3" fmla="*/ 0 h 17"/>
                  <a:gd name="T4" fmla="*/ 9 w 18"/>
                  <a:gd name="T5" fmla="*/ 2 h 17"/>
                  <a:gd name="T6" fmla="*/ 1 w 18"/>
                  <a:gd name="T7" fmla="*/ 11 h 17"/>
                  <a:gd name="T8" fmla="*/ 1 w 18"/>
                  <a:gd name="T9" fmla="*/ 16 h 17"/>
                  <a:gd name="T10" fmla="*/ 2 w 18"/>
                  <a:gd name="T11" fmla="*/ 17 h 17"/>
                  <a:gd name="T12" fmla="*/ 18 w 18"/>
                  <a:gd name="T13" fmla="*/ 13 h 17"/>
                  <a:gd name="T14" fmla="*/ 17 w 18"/>
                  <a:gd name="T15" fmla="*/ 11 h 17"/>
                  <a:gd name="T16" fmla="*/ 15 w 18"/>
                  <a:gd name="T17" fmla="*/ 8 h 17"/>
                  <a:gd name="T18" fmla="*/ 16 w 18"/>
                  <a:gd name="T19" fmla="*/ 5 h 17"/>
                  <a:gd name="T20" fmla="*/ 16 w 18"/>
                  <a:gd name="T21"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7">
                    <a:moveTo>
                      <a:pt x="16" y="5"/>
                    </a:moveTo>
                    <a:cubicBezTo>
                      <a:pt x="16" y="3"/>
                      <a:pt x="15" y="1"/>
                      <a:pt x="14" y="0"/>
                    </a:cubicBezTo>
                    <a:cubicBezTo>
                      <a:pt x="12" y="0"/>
                      <a:pt x="10" y="0"/>
                      <a:pt x="9" y="2"/>
                    </a:cubicBezTo>
                    <a:cubicBezTo>
                      <a:pt x="1" y="11"/>
                      <a:pt x="1" y="11"/>
                      <a:pt x="1" y="11"/>
                    </a:cubicBezTo>
                    <a:cubicBezTo>
                      <a:pt x="0" y="13"/>
                      <a:pt x="0" y="15"/>
                      <a:pt x="1" y="16"/>
                    </a:cubicBezTo>
                    <a:cubicBezTo>
                      <a:pt x="1" y="16"/>
                      <a:pt x="1" y="17"/>
                      <a:pt x="2" y="17"/>
                    </a:cubicBezTo>
                    <a:cubicBezTo>
                      <a:pt x="18" y="13"/>
                      <a:pt x="18" y="13"/>
                      <a:pt x="18" y="13"/>
                    </a:cubicBezTo>
                    <a:cubicBezTo>
                      <a:pt x="18" y="13"/>
                      <a:pt x="18" y="12"/>
                      <a:pt x="17" y="11"/>
                    </a:cubicBezTo>
                    <a:cubicBezTo>
                      <a:pt x="15" y="8"/>
                      <a:pt x="15" y="8"/>
                      <a:pt x="15" y="8"/>
                    </a:cubicBezTo>
                    <a:cubicBezTo>
                      <a:pt x="16" y="5"/>
                      <a:pt x="16" y="5"/>
                      <a:pt x="16" y="5"/>
                    </a:cubicBezTo>
                    <a:cubicBezTo>
                      <a:pt x="16" y="5"/>
                      <a:pt x="16" y="5"/>
                      <a:pt x="16"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 name="Freeform 25">
                <a:extLst>
                  <a:ext uri="{FF2B5EF4-FFF2-40B4-BE49-F238E27FC236}">
                    <a16:creationId xmlns:a16="http://schemas.microsoft.com/office/drawing/2014/main" id="{7468186D-C7F6-4011-BF81-9C15C3B08DFA}"/>
                  </a:ext>
                </a:extLst>
              </p:cNvPr>
              <p:cNvSpPr>
                <a:spLocks/>
              </p:cNvSpPr>
              <p:nvPr/>
            </p:nvSpPr>
            <p:spPr bwMode="auto">
              <a:xfrm>
                <a:off x="462" y="1160"/>
                <a:ext cx="312" cy="317"/>
              </a:xfrm>
              <a:custGeom>
                <a:avLst/>
                <a:gdLst>
                  <a:gd name="T0" fmla="*/ 187 w 187"/>
                  <a:gd name="T1" fmla="*/ 121 h 190"/>
                  <a:gd name="T2" fmla="*/ 184 w 187"/>
                  <a:gd name="T3" fmla="*/ 121 h 190"/>
                  <a:gd name="T4" fmla="*/ 182 w 187"/>
                  <a:gd name="T5" fmla="*/ 110 h 190"/>
                  <a:gd name="T6" fmla="*/ 180 w 187"/>
                  <a:gd name="T7" fmla="*/ 107 h 190"/>
                  <a:gd name="T8" fmla="*/ 148 w 187"/>
                  <a:gd name="T9" fmla="*/ 90 h 190"/>
                  <a:gd name="T10" fmla="*/ 145 w 187"/>
                  <a:gd name="T11" fmla="*/ 90 h 190"/>
                  <a:gd name="T12" fmla="*/ 111 w 187"/>
                  <a:gd name="T13" fmla="*/ 97 h 190"/>
                  <a:gd name="T14" fmla="*/ 109 w 187"/>
                  <a:gd name="T15" fmla="*/ 98 h 190"/>
                  <a:gd name="T16" fmla="*/ 101 w 187"/>
                  <a:gd name="T17" fmla="*/ 106 h 190"/>
                  <a:gd name="T18" fmla="*/ 94 w 187"/>
                  <a:gd name="T19" fmla="*/ 105 h 190"/>
                  <a:gd name="T20" fmla="*/ 92 w 187"/>
                  <a:gd name="T21" fmla="*/ 97 h 190"/>
                  <a:gd name="T22" fmla="*/ 88 w 187"/>
                  <a:gd name="T23" fmla="*/ 94 h 190"/>
                  <a:gd name="T24" fmla="*/ 78 w 187"/>
                  <a:gd name="T25" fmla="*/ 93 h 190"/>
                  <a:gd name="T26" fmla="*/ 80 w 187"/>
                  <a:gd name="T27" fmla="*/ 82 h 190"/>
                  <a:gd name="T28" fmla="*/ 78 w 187"/>
                  <a:gd name="T29" fmla="*/ 78 h 190"/>
                  <a:gd name="T30" fmla="*/ 75 w 187"/>
                  <a:gd name="T31" fmla="*/ 77 h 190"/>
                  <a:gd name="T32" fmla="*/ 66 w 187"/>
                  <a:gd name="T33" fmla="*/ 79 h 190"/>
                  <a:gd name="T34" fmla="*/ 64 w 187"/>
                  <a:gd name="T35" fmla="*/ 81 h 190"/>
                  <a:gd name="T36" fmla="*/ 62 w 187"/>
                  <a:gd name="T37" fmla="*/ 84 h 190"/>
                  <a:gd name="T38" fmla="*/ 53 w 187"/>
                  <a:gd name="T39" fmla="*/ 84 h 190"/>
                  <a:gd name="T40" fmla="*/ 55 w 187"/>
                  <a:gd name="T41" fmla="*/ 66 h 190"/>
                  <a:gd name="T42" fmla="*/ 76 w 187"/>
                  <a:gd name="T43" fmla="*/ 54 h 190"/>
                  <a:gd name="T44" fmla="*/ 84 w 187"/>
                  <a:gd name="T45" fmla="*/ 65 h 190"/>
                  <a:gd name="T46" fmla="*/ 88 w 187"/>
                  <a:gd name="T47" fmla="*/ 66 h 190"/>
                  <a:gd name="T48" fmla="*/ 94 w 187"/>
                  <a:gd name="T49" fmla="*/ 65 h 190"/>
                  <a:gd name="T50" fmla="*/ 97 w 187"/>
                  <a:gd name="T51" fmla="*/ 60 h 190"/>
                  <a:gd name="T52" fmla="*/ 96 w 187"/>
                  <a:gd name="T53" fmla="*/ 47 h 190"/>
                  <a:gd name="T54" fmla="*/ 107 w 187"/>
                  <a:gd name="T55" fmla="*/ 33 h 190"/>
                  <a:gd name="T56" fmla="*/ 108 w 187"/>
                  <a:gd name="T57" fmla="*/ 30 h 190"/>
                  <a:gd name="T58" fmla="*/ 108 w 187"/>
                  <a:gd name="T59" fmla="*/ 22 h 190"/>
                  <a:gd name="T60" fmla="*/ 119 w 187"/>
                  <a:gd name="T61" fmla="*/ 11 h 190"/>
                  <a:gd name="T62" fmla="*/ 12 w 187"/>
                  <a:gd name="T63" fmla="*/ 51 h 190"/>
                  <a:gd name="T64" fmla="*/ 0 w 187"/>
                  <a:gd name="T65" fmla="*/ 76 h 190"/>
                  <a:gd name="T66" fmla="*/ 0 w 187"/>
                  <a:gd name="T67" fmla="*/ 76 h 190"/>
                  <a:gd name="T68" fmla="*/ 11 w 187"/>
                  <a:gd name="T69" fmla="*/ 91 h 190"/>
                  <a:gd name="T70" fmla="*/ 15 w 187"/>
                  <a:gd name="T71" fmla="*/ 93 h 190"/>
                  <a:gd name="T72" fmla="*/ 18 w 187"/>
                  <a:gd name="T73" fmla="*/ 88 h 190"/>
                  <a:gd name="T74" fmla="*/ 18 w 187"/>
                  <a:gd name="T75" fmla="*/ 86 h 190"/>
                  <a:gd name="T76" fmla="*/ 6 w 187"/>
                  <a:gd name="T77" fmla="*/ 66 h 190"/>
                  <a:gd name="T78" fmla="*/ 9 w 187"/>
                  <a:gd name="T79" fmla="*/ 65 h 190"/>
                  <a:gd name="T80" fmla="*/ 18 w 187"/>
                  <a:gd name="T81" fmla="*/ 80 h 190"/>
                  <a:gd name="T82" fmla="*/ 22 w 187"/>
                  <a:gd name="T83" fmla="*/ 96 h 190"/>
                  <a:gd name="T84" fmla="*/ 25 w 187"/>
                  <a:gd name="T85" fmla="*/ 99 h 190"/>
                  <a:gd name="T86" fmla="*/ 47 w 187"/>
                  <a:gd name="T87" fmla="*/ 105 h 190"/>
                  <a:gd name="T88" fmla="*/ 50 w 187"/>
                  <a:gd name="T89" fmla="*/ 105 h 190"/>
                  <a:gd name="T90" fmla="*/ 54 w 187"/>
                  <a:gd name="T91" fmla="*/ 103 h 190"/>
                  <a:gd name="T92" fmla="*/ 63 w 187"/>
                  <a:gd name="T93" fmla="*/ 107 h 190"/>
                  <a:gd name="T94" fmla="*/ 65 w 187"/>
                  <a:gd name="T95" fmla="*/ 107 h 190"/>
                  <a:gd name="T96" fmla="*/ 74 w 187"/>
                  <a:gd name="T97" fmla="*/ 106 h 190"/>
                  <a:gd name="T98" fmla="*/ 82 w 187"/>
                  <a:gd name="T99" fmla="*/ 117 h 190"/>
                  <a:gd name="T100" fmla="*/ 84 w 187"/>
                  <a:gd name="T101" fmla="*/ 118 h 190"/>
                  <a:gd name="T102" fmla="*/ 98 w 187"/>
                  <a:gd name="T103" fmla="*/ 122 h 190"/>
                  <a:gd name="T104" fmla="*/ 101 w 187"/>
                  <a:gd name="T105" fmla="*/ 121 h 190"/>
                  <a:gd name="T106" fmla="*/ 101 w 187"/>
                  <a:gd name="T107" fmla="*/ 121 h 190"/>
                  <a:gd name="T108" fmla="*/ 102 w 187"/>
                  <a:gd name="T109" fmla="*/ 123 h 190"/>
                  <a:gd name="T110" fmla="*/ 95 w 187"/>
                  <a:gd name="T111" fmla="*/ 148 h 190"/>
                  <a:gd name="T112" fmla="*/ 96 w 187"/>
                  <a:gd name="T113" fmla="*/ 152 h 190"/>
                  <a:gd name="T114" fmla="*/ 122 w 187"/>
                  <a:gd name="T115" fmla="*/ 183 h 190"/>
                  <a:gd name="T116" fmla="*/ 123 w 187"/>
                  <a:gd name="T117" fmla="*/ 184 h 190"/>
                  <a:gd name="T118" fmla="*/ 136 w 187"/>
                  <a:gd name="T119" fmla="*/ 190 h 190"/>
                  <a:gd name="T120" fmla="*/ 173 w 187"/>
                  <a:gd name="T121" fmla="*/ 156 h 190"/>
                  <a:gd name="T122" fmla="*/ 187 w 187"/>
                  <a:gd name="T123" fmla="*/ 12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7" h="190">
                    <a:moveTo>
                      <a:pt x="187" y="121"/>
                    </a:moveTo>
                    <a:cubicBezTo>
                      <a:pt x="186" y="121"/>
                      <a:pt x="185" y="121"/>
                      <a:pt x="184" y="121"/>
                    </a:cubicBezTo>
                    <a:cubicBezTo>
                      <a:pt x="184" y="117"/>
                      <a:pt x="183" y="113"/>
                      <a:pt x="182" y="110"/>
                    </a:cubicBezTo>
                    <a:cubicBezTo>
                      <a:pt x="182" y="109"/>
                      <a:pt x="181" y="108"/>
                      <a:pt x="180" y="107"/>
                    </a:cubicBezTo>
                    <a:cubicBezTo>
                      <a:pt x="148" y="90"/>
                      <a:pt x="148" y="90"/>
                      <a:pt x="148" y="90"/>
                    </a:cubicBezTo>
                    <a:cubicBezTo>
                      <a:pt x="147" y="90"/>
                      <a:pt x="146" y="90"/>
                      <a:pt x="145" y="90"/>
                    </a:cubicBezTo>
                    <a:cubicBezTo>
                      <a:pt x="111" y="97"/>
                      <a:pt x="111" y="97"/>
                      <a:pt x="111" y="97"/>
                    </a:cubicBezTo>
                    <a:cubicBezTo>
                      <a:pt x="111" y="97"/>
                      <a:pt x="110" y="98"/>
                      <a:pt x="109" y="98"/>
                    </a:cubicBezTo>
                    <a:cubicBezTo>
                      <a:pt x="101" y="106"/>
                      <a:pt x="101" y="106"/>
                      <a:pt x="101" y="106"/>
                    </a:cubicBezTo>
                    <a:cubicBezTo>
                      <a:pt x="94" y="105"/>
                      <a:pt x="94" y="105"/>
                      <a:pt x="94" y="105"/>
                    </a:cubicBezTo>
                    <a:cubicBezTo>
                      <a:pt x="92" y="97"/>
                      <a:pt x="92" y="97"/>
                      <a:pt x="92" y="97"/>
                    </a:cubicBezTo>
                    <a:cubicBezTo>
                      <a:pt x="91" y="95"/>
                      <a:pt x="90" y="94"/>
                      <a:pt x="88" y="94"/>
                    </a:cubicBezTo>
                    <a:cubicBezTo>
                      <a:pt x="78" y="93"/>
                      <a:pt x="78" y="93"/>
                      <a:pt x="78" y="93"/>
                    </a:cubicBezTo>
                    <a:cubicBezTo>
                      <a:pt x="80" y="82"/>
                      <a:pt x="80" y="82"/>
                      <a:pt x="80" y="82"/>
                    </a:cubicBezTo>
                    <a:cubicBezTo>
                      <a:pt x="80" y="81"/>
                      <a:pt x="79" y="79"/>
                      <a:pt x="78" y="78"/>
                    </a:cubicBezTo>
                    <a:cubicBezTo>
                      <a:pt x="77" y="77"/>
                      <a:pt x="76" y="77"/>
                      <a:pt x="75" y="77"/>
                    </a:cubicBezTo>
                    <a:cubicBezTo>
                      <a:pt x="66" y="79"/>
                      <a:pt x="66" y="79"/>
                      <a:pt x="66" y="79"/>
                    </a:cubicBezTo>
                    <a:cubicBezTo>
                      <a:pt x="65" y="80"/>
                      <a:pt x="64" y="80"/>
                      <a:pt x="64" y="81"/>
                    </a:cubicBezTo>
                    <a:cubicBezTo>
                      <a:pt x="63" y="82"/>
                      <a:pt x="62" y="84"/>
                      <a:pt x="62" y="84"/>
                    </a:cubicBezTo>
                    <a:cubicBezTo>
                      <a:pt x="60" y="84"/>
                      <a:pt x="57" y="84"/>
                      <a:pt x="53" y="84"/>
                    </a:cubicBezTo>
                    <a:cubicBezTo>
                      <a:pt x="55" y="66"/>
                      <a:pt x="55" y="66"/>
                      <a:pt x="55" y="66"/>
                    </a:cubicBezTo>
                    <a:cubicBezTo>
                      <a:pt x="76" y="54"/>
                      <a:pt x="76" y="54"/>
                      <a:pt x="76" y="54"/>
                    </a:cubicBezTo>
                    <a:cubicBezTo>
                      <a:pt x="84" y="65"/>
                      <a:pt x="84" y="65"/>
                      <a:pt x="84" y="65"/>
                    </a:cubicBezTo>
                    <a:cubicBezTo>
                      <a:pt x="85" y="66"/>
                      <a:pt x="87" y="67"/>
                      <a:pt x="88" y="66"/>
                    </a:cubicBezTo>
                    <a:cubicBezTo>
                      <a:pt x="94" y="65"/>
                      <a:pt x="94" y="65"/>
                      <a:pt x="94" y="65"/>
                    </a:cubicBezTo>
                    <a:cubicBezTo>
                      <a:pt x="96" y="64"/>
                      <a:pt x="97" y="62"/>
                      <a:pt x="97" y="60"/>
                    </a:cubicBezTo>
                    <a:cubicBezTo>
                      <a:pt x="96" y="47"/>
                      <a:pt x="96" y="47"/>
                      <a:pt x="96" y="47"/>
                    </a:cubicBezTo>
                    <a:cubicBezTo>
                      <a:pt x="107" y="33"/>
                      <a:pt x="107" y="33"/>
                      <a:pt x="107" y="33"/>
                    </a:cubicBezTo>
                    <a:cubicBezTo>
                      <a:pt x="108" y="32"/>
                      <a:pt x="108" y="31"/>
                      <a:pt x="108" y="30"/>
                    </a:cubicBezTo>
                    <a:cubicBezTo>
                      <a:pt x="108" y="22"/>
                      <a:pt x="108" y="22"/>
                      <a:pt x="108" y="22"/>
                    </a:cubicBezTo>
                    <a:cubicBezTo>
                      <a:pt x="119" y="11"/>
                      <a:pt x="119" y="11"/>
                      <a:pt x="119" y="11"/>
                    </a:cubicBezTo>
                    <a:cubicBezTo>
                      <a:pt x="79" y="0"/>
                      <a:pt x="35" y="15"/>
                      <a:pt x="12" y="51"/>
                    </a:cubicBezTo>
                    <a:cubicBezTo>
                      <a:pt x="6" y="59"/>
                      <a:pt x="3" y="67"/>
                      <a:pt x="0" y="76"/>
                    </a:cubicBezTo>
                    <a:cubicBezTo>
                      <a:pt x="0" y="76"/>
                      <a:pt x="0" y="76"/>
                      <a:pt x="0" y="76"/>
                    </a:cubicBezTo>
                    <a:cubicBezTo>
                      <a:pt x="11" y="91"/>
                      <a:pt x="11" y="91"/>
                      <a:pt x="11" y="91"/>
                    </a:cubicBezTo>
                    <a:cubicBezTo>
                      <a:pt x="12" y="92"/>
                      <a:pt x="14" y="93"/>
                      <a:pt x="15" y="93"/>
                    </a:cubicBezTo>
                    <a:cubicBezTo>
                      <a:pt x="17" y="92"/>
                      <a:pt x="19" y="90"/>
                      <a:pt x="18" y="88"/>
                    </a:cubicBezTo>
                    <a:cubicBezTo>
                      <a:pt x="18" y="87"/>
                      <a:pt x="18" y="87"/>
                      <a:pt x="18" y="86"/>
                    </a:cubicBezTo>
                    <a:cubicBezTo>
                      <a:pt x="6" y="66"/>
                      <a:pt x="6" y="66"/>
                      <a:pt x="6" y="66"/>
                    </a:cubicBezTo>
                    <a:cubicBezTo>
                      <a:pt x="9" y="65"/>
                      <a:pt x="9" y="65"/>
                      <a:pt x="9" y="65"/>
                    </a:cubicBezTo>
                    <a:cubicBezTo>
                      <a:pt x="18" y="80"/>
                      <a:pt x="18" y="80"/>
                      <a:pt x="18" y="80"/>
                    </a:cubicBezTo>
                    <a:cubicBezTo>
                      <a:pt x="22" y="96"/>
                      <a:pt x="22" y="96"/>
                      <a:pt x="22" y="96"/>
                    </a:cubicBezTo>
                    <a:cubicBezTo>
                      <a:pt x="23" y="98"/>
                      <a:pt x="24" y="99"/>
                      <a:pt x="25" y="99"/>
                    </a:cubicBezTo>
                    <a:cubicBezTo>
                      <a:pt x="47" y="105"/>
                      <a:pt x="47" y="105"/>
                      <a:pt x="47" y="105"/>
                    </a:cubicBezTo>
                    <a:cubicBezTo>
                      <a:pt x="48" y="106"/>
                      <a:pt x="49" y="106"/>
                      <a:pt x="50" y="105"/>
                    </a:cubicBezTo>
                    <a:cubicBezTo>
                      <a:pt x="54" y="103"/>
                      <a:pt x="54" y="103"/>
                      <a:pt x="54" y="103"/>
                    </a:cubicBezTo>
                    <a:cubicBezTo>
                      <a:pt x="63" y="107"/>
                      <a:pt x="63" y="107"/>
                      <a:pt x="63" y="107"/>
                    </a:cubicBezTo>
                    <a:cubicBezTo>
                      <a:pt x="64" y="107"/>
                      <a:pt x="65" y="107"/>
                      <a:pt x="65" y="107"/>
                    </a:cubicBezTo>
                    <a:cubicBezTo>
                      <a:pt x="74" y="106"/>
                      <a:pt x="74" y="106"/>
                      <a:pt x="74" y="106"/>
                    </a:cubicBezTo>
                    <a:cubicBezTo>
                      <a:pt x="82" y="117"/>
                      <a:pt x="82" y="117"/>
                      <a:pt x="82" y="117"/>
                    </a:cubicBezTo>
                    <a:cubicBezTo>
                      <a:pt x="83" y="117"/>
                      <a:pt x="83" y="118"/>
                      <a:pt x="84" y="118"/>
                    </a:cubicBezTo>
                    <a:cubicBezTo>
                      <a:pt x="98" y="122"/>
                      <a:pt x="98" y="122"/>
                      <a:pt x="98" y="122"/>
                    </a:cubicBezTo>
                    <a:cubicBezTo>
                      <a:pt x="99" y="122"/>
                      <a:pt x="100" y="122"/>
                      <a:pt x="101" y="121"/>
                    </a:cubicBezTo>
                    <a:cubicBezTo>
                      <a:pt x="101" y="121"/>
                      <a:pt x="101" y="121"/>
                      <a:pt x="101" y="121"/>
                    </a:cubicBezTo>
                    <a:cubicBezTo>
                      <a:pt x="102" y="123"/>
                      <a:pt x="102" y="123"/>
                      <a:pt x="102" y="123"/>
                    </a:cubicBezTo>
                    <a:cubicBezTo>
                      <a:pt x="95" y="148"/>
                      <a:pt x="95" y="148"/>
                      <a:pt x="95" y="148"/>
                    </a:cubicBezTo>
                    <a:cubicBezTo>
                      <a:pt x="94" y="149"/>
                      <a:pt x="95" y="151"/>
                      <a:pt x="96" y="152"/>
                    </a:cubicBezTo>
                    <a:cubicBezTo>
                      <a:pt x="122" y="183"/>
                      <a:pt x="122" y="183"/>
                      <a:pt x="122" y="183"/>
                    </a:cubicBezTo>
                    <a:cubicBezTo>
                      <a:pt x="122" y="183"/>
                      <a:pt x="122" y="184"/>
                      <a:pt x="123" y="184"/>
                    </a:cubicBezTo>
                    <a:cubicBezTo>
                      <a:pt x="136" y="190"/>
                      <a:pt x="136" y="190"/>
                      <a:pt x="136" y="190"/>
                    </a:cubicBezTo>
                    <a:cubicBezTo>
                      <a:pt x="151" y="182"/>
                      <a:pt x="164" y="171"/>
                      <a:pt x="173" y="156"/>
                    </a:cubicBezTo>
                    <a:cubicBezTo>
                      <a:pt x="180" y="145"/>
                      <a:pt x="185" y="133"/>
                      <a:pt x="187" y="121"/>
                    </a:cubicBezTo>
                    <a:close/>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6" name="Freeform 26">
                <a:extLst>
                  <a:ext uri="{FF2B5EF4-FFF2-40B4-BE49-F238E27FC236}">
                    <a16:creationId xmlns:a16="http://schemas.microsoft.com/office/drawing/2014/main" id="{53F395EF-A2F1-4C69-8FDD-620E956100E9}"/>
                  </a:ext>
                </a:extLst>
              </p:cNvPr>
              <p:cNvSpPr>
                <a:spLocks/>
              </p:cNvSpPr>
              <p:nvPr/>
            </p:nvSpPr>
            <p:spPr bwMode="auto">
              <a:xfrm>
                <a:off x="599" y="1277"/>
                <a:ext cx="60" cy="28"/>
              </a:xfrm>
              <a:custGeom>
                <a:avLst/>
                <a:gdLst>
                  <a:gd name="T0" fmla="*/ 1 w 36"/>
                  <a:gd name="T1" fmla="*/ 7 h 17"/>
                  <a:gd name="T2" fmla="*/ 6 w 36"/>
                  <a:gd name="T3" fmla="*/ 11 h 17"/>
                  <a:gd name="T4" fmla="*/ 17 w 36"/>
                  <a:gd name="T5" fmla="*/ 8 h 17"/>
                  <a:gd name="T6" fmla="*/ 17 w 36"/>
                  <a:gd name="T7" fmla="*/ 8 h 17"/>
                  <a:gd name="T8" fmla="*/ 16 w 36"/>
                  <a:gd name="T9" fmla="*/ 9 h 17"/>
                  <a:gd name="T10" fmla="*/ 13 w 36"/>
                  <a:gd name="T11" fmla="*/ 14 h 17"/>
                  <a:gd name="T12" fmla="*/ 18 w 36"/>
                  <a:gd name="T13" fmla="*/ 17 h 17"/>
                  <a:gd name="T14" fmla="*/ 18 w 36"/>
                  <a:gd name="T15" fmla="*/ 17 h 17"/>
                  <a:gd name="T16" fmla="*/ 33 w 36"/>
                  <a:gd name="T17" fmla="*/ 11 h 17"/>
                  <a:gd name="T18" fmla="*/ 36 w 36"/>
                  <a:gd name="T19" fmla="*/ 7 h 17"/>
                  <a:gd name="T20" fmla="*/ 33 w 36"/>
                  <a:gd name="T21" fmla="*/ 3 h 17"/>
                  <a:gd name="T22" fmla="*/ 24 w 36"/>
                  <a:gd name="T23" fmla="*/ 2 h 17"/>
                  <a:gd name="T24" fmla="*/ 18 w 36"/>
                  <a:gd name="T25" fmla="*/ 0 h 17"/>
                  <a:gd name="T26" fmla="*/ 16 w 36"/>
                  <a:gd name="T27" fmla="*/ 0 h 17"/>
                  <a:gd name="T28" fmla="*/ 4 w 36"/>
                  <a:gd name="T29" fmla="*/ 2 h 17"/>
                  <a:gd name="T30" fmla="*/ 1 w 36"/>
                  <a:gd name="T31"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17">
                    <a:moveTo>
                      <a:pt x="1" y="7"/>
                    </a:moveTo>
                    <a:cubicBezTo>
                      <a:pt x="1" y="10"/>
                      <a:pt x="3" y="11"/>
                      <a:pt x="6" y="11"/>
                    </a:cubicBezTo>
                    <a:cubicBezTo>
                      <a:pt x="17" y="8"/>
                      <a:pt x="17" y="8"/>
                      <a:pt x="17" y="8"/>
                    </a:cubicBezTo>
                    <a:cubicBezTo>
                      <a:pt x="17" y="8"/>
                      <a:pt x="17" y="8"/>
                      <a:pt x="17" y="8"/>
                    </a:cubicBezTo>
                    <a:cubicBezTo>
                      <a:pt x="16" y="9"/>
                      <a:pt x="16" y="9"/>
                      <a:pt x="16" y="9"/>
                    </a:cubicBezTo>
                    <a:cubicBezTo>
                      <a:pt x="14" y="10"/>
                      <a:pt x="13" y="12"/>
                      <a:pt x="13" y="14"/>
                    </a:cubicBezTo>
                    <a:cubicBezTo>
                      <a:pt x="14" y="16"/>
                      <a:pt x="16" y="17"/>
                      <a:pt x="18" y="17"/>
                    </a:cubicBezTo>
                    <a:cubicBezTo>
                      <a:pt x="18" y="17"/>
                      <a:pt x="18" y="17"/>
                      <a:pt x="18" y="17"/>
                    </a:cubicBezTo>
                    <a:cubicBezTo>
                      <a:pt x="33" y="11"/>
                      <a:pt x="33" y="11"/>
                      <a:pt x="33" y="11"/>
                    </a:cubicBezTo>
                    <a:cubicBezTo>
                      <a:pt x="35" y="11"/>
                      <a:pt x="36" y="9"/>
                      <a:pt x="36" y="7"/>
                    </a:cubicBezTo>
                    <a:cubicBezTo>
                      <a:pt x="36" y="5"/>
                      <a:pt x="35" y="4"/>
                      <a:pt x="33" y="3"/>
                    </a:cubicBezTo>
                    <a:cubicBezTo>
                      <a:pt x="24" y="2"/>
                      <a:pt x="24" y="2"/>
                      <a:pt x="24" y="2"/>
                    </a:cubicBezTo>
                    <a:cubicBezTo>
                      <a:pt x="18" y="0"/>
                      <a:pt x="18" y="0"/>
                      <a:pt x="18" y="0"/>
                    </a:cubicBezTo>
                    <a:cubicBezTo>
                      <a:pt x="17" y="0"/>
                      <a:pt x="17" y="0"/>
                      <a:pt x="16" y="0"/>
                    </a:cubicBezTo>
                    <a:cubicBezTo>
                      <a:pt x="4" y="2"/>
                      <a:pt x="4" y="2"/>
                      <a:pt x="4" y="2"/>
                    </a:cubicBezTo>
                    <a:cubicBezTo>
                      <a:pt x="2" y="3"/>
                      <a:pt x="0" y="5"/>
                      <a:pt x="1" y="7"/>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 name="Freeform 27">
                <a:extLst>
                  <a:ext uri="{FF2B5EF4-FFF2-40B4-BE49-F238E27FC236}">
                    <a16:creationId xmlns:a16="http://schemas.microsoft.com/office/drawing/2014/main" id="{DC849983-2616-4347-AEC8-24C9A3FECE95}"/>
                  </a:ext>
                </a:extLst>
              </p:cNvPr>
              <p:cNvSpPr>
                <a:spLocks/>
              </p:cNvSpPr>
              <p:nvPr/>
            </p:nvSpPr>
            <p:spPr bwMode="auto">
              <a:xfrm>
                <a:off x="672" y="1279"/>
                <a:ext cx="37" cy="15"/>
              </a:xfrm>
              <a:custGeom>
                <a:avLst/>
                <a:gdLst>
                  <a:gd name="T0" fmla="*/ 4 w 22"/>
                  <a:gd name="T1" fmla="*/ 9 h 9"/>
                  <a:gd name="T2" fmla="*/ 18 w 22"/>
                  <a:gd name="T3" fmla="*/ 8 h 9"/>
                  <a:gd name="T4" fmla="*/ 19 w 22"/>
                  <a:gd name="T5" fmla="*/ 8 h 9"/>
                  <a:gd name="T6" fmla="*/ 22 w 22"/>
                  <a:gd name="T7" fmla="*/ 4 h 9"/>
                  <a:gd name="T8" fmla="*/ 18 w 22"/>
                  <a:gd name="T9" fmla="*/ 0 h 9"/>
                  <a:gd name="T10" fmla="*/ 4 w 22"/>
                  <a:gd name="T11" fmla="*/ 1 h 9"/>
                  <a:gd name="T12" fmla="*/ 0 w 22"/>
                  <a:gd name="T13" fmla="*/ 5 h 9"/>
                  <a:gd name="T14" fmla="*/ 4 w 2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9">
                    <a:moveTo>
                      <a:pt x="4" y="9"/>
                    </a:moveTo>
                    <a:cubicBezTo>
                      <a:pt x="18" y="8"/>
                      <a:pt x="18" y="8"/>
                      <a:pt x="18" y="8"/>
                    </a:cubicBezTo>
                    <a:cubicBezTo>
                      <a:pt x="19" y="8"/>
                      <a:pt x="19" y="8"/>
                      <a:pt x="19" y="8"/>
                    </a:cubicBezTo>
                    <a:cubicBezTo>
                      <a:pt x="21" y="7"/>
                      <a:pt x="22" y="6"/>
                      <a:pt x="22" y="4"/>
                    </a:cubicBezTo>
                    <a:cubicBezTo>
                      <a:pt x="22" y="2"/>
                      <a:pt x="20" y="0"/>
                      <a:pt x="18" y="0"/>
                    </a:cubicBezTo>
                    <a:cubicBezTo>
                      <a:pt x="4" y="1"/>
                      <a:pt x="4" y="1"/>
                      <a:pt x="4" y="1"/>
                    </a:cubicBezTo>
                    <a:cubicBezTo>
                      <a:pt x="1" y="1"/>
                      <a:pt x="0" y="3"/>
                      <a:pt x="0" y="5"/>
                    </a:cubicBezTo>
                    <a:cubicBezTo>
                      <a:pt x="0" y="7"/>
                      <a:pt x="2" y="9"/>
                      <a:pt x="4" y="9"/>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 name="Freeform 28">
                <a:extLst>
                  <a:ext uri="{FF2B5EF4-FFF2-40B4-BE49-F238E27FC236}">
                    <a16:creationId xmlns:a16="http://schemas.microsoft.com/office/drawing/2014/main" id="{51DCC9DF-1E7A-438B-AC12-A7362831ED56}"/>
                  </a:ext>
                </a:extLst>
              </p:cNvPr>
              <p:cNvSpPr>
                <a:spLocks/>
              </p:cNvSpPr>
              <p:nvPr/>
            </p:nvSpPr>
            <p:spPr bwMode="auto">
              <a:xfrm>
                <a:off x="707" y="1289"/>
                <a:ext cx="22" cy="21"/>
              </a:xfrm>
              <a:custGeom>
                <a:avLst/>
                <a:gdLst>
                  <a:gd name="T0" fmla="*/ 1 w 13"/>
                  <a:gd name="T1" fmla="*/ 7 h 13"/>
                  <a:gd name="T2" fmla="*/ 4 w 13"/>
                  <a:gd name="T3" fmla="*/ 11 h 13"/>
                  <a:gd name="T4" fmla="*/ 9 w 13"/>
                  <a:gd name="T5" fmla="*/ 13 h 13"/>
                  <a:gd name="T6" fmla="*/ 10 w 13"/>
                  <a:gd name="T7" fmla="*/ 12 h 13"/>
                  <a:gd name="T8" fmla="*/ 12 w 13"/>
                  <a:gd name="T9" fmla="*/ 7 h 13"/>
                  <a:gd name="T10" fmla="*/ 9 w 13"/>
                  <a:gd name="T11" fmla="*/ 3 h 13"/>
                  <a:gd name="T12" fmla="*/ 3 w 13"/>
                  <a:gd name="T13" fmla="*/ 2 h 13"/>
                  <a:gd name="T14" fmla="*/ 1 w 13"/>
                  <a:gd name="T15" fmla="*/ 7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
                    <a:moveTo>
                      <a:pt x="1" y="7"/>
                    </a:moveTo>
                    <a:cubicBezTo>
                      <a:pt x="4" y="11"/>
                      <a:pt x="4" y="11"/>
                      <a:pt x="4" y="11"/>
                    </a:cubicBezTo>
                    <a:cubicBezTo>
                      <a:pt x="5" y="13"/>
                      <a:pt x="7" y="13"/>
                      <a:pt x="9" y="13"/>
                    </a:cubicBezTo>
                    <a:cubicBezTo>
                      <a:pt x="9" y="13"/>
                      <a:pt x="10" y="13"/>
                      <a:pt x="10" y="12"/>
                    </a:cubicBezTo>
                    <a:cubicBezTo>
                      <a:pt x="12" y="12"/>
                      <a:pt x="13" y="9"/>
                      <a:pt x="12" y="7"/>
                    </a:cubicBezTo>
                    <a:cubicBezTo>
                      <a:pt x="9" y="3"/>
                      <a:pt x="9" y="3"/>
                      <a:pt x="9" y="3"/>
                    </a:cubicBezTo>
                    <a:cubicBezTo>
                      <a:pt x="7" y="1"/>
                      <a:pt x="5" y="0"/>
                      <a:pt x="3" y="2"/>
                    </a:cubicBezTo>
                    <a:cubicBezTo>
                      <a:pt x="1" y="3"/>
                      <a:pt x="0" y="5"/>
                      <a:pt x="1" y="7"/>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grpSp>
        <p:nvGrpSpPr>
          <p:cNvPr id="31" name="Group 30">
            <a:extLst>
              <a:ext uri="{FF2B5EF4-FFF2-40B4-BE49-F238E27FC236}">
                <a16:creationId xmlns:a16="http://schemas.microsoft.com/office/drawing/2014/main" id="{D1B4F911-CC78-4EED-A520-C56F539205AD}"/>
              </a:ext>
              <a:ext uri="{C183D7F6-B498-43B3-948B-1728B52AA6E4}">
                <adec:decorative xmlns:adec="http://schemas.microsoft.com/office/drawing/2017/decorative" val="1"/>
              </a:ext>
            </a:extLst>
          </p:cNvPr>
          <p:cNvGrpSpPr/>
          <p:nvPr/>
        </p:nvGrpSpPr>
        <p:grpSpPr>
          <a:xfrm rot="5400000">
            <a:off x="2262250" y="3529423"/>
            <a:ext cx="926275" cy="857765"/>
            <a:chOff x="2692457" y="4819135"/>
            <a:chExt cx="926275" cy="1729946"/>
          </a:xfrm>
        </p:grpSpPr>
        <p:sp>
          <p:nvSpPr>
            <p:cNvPr id="32" name="Up Arrow 58">
              <a:extLst>
                <a:ext uri="{FF2B5EF4-FFF2-40B4-BE49-F238E27FC236}">
                  <a16:creationId xmlns:a16="http://schemas.microsoft.com/office/drawing/2014/main" id="{F548B6D0-4A64-4ECC-9B93-5C01B4F72F1E}"/>
                </a:ext>
              </a:extLst>
            </p:cNvPr>
            <p:cNvSpPr/>
            <p:nvPr/>
          </p:nvSpPr>
          <p:spPr>
            <a:xfrm>
              <a:off x="2692457" y="4819135"/>
              <a:ext cx="235307" cy="1729946"/>
            </a:xfrm>
            <a:prstGeom prst="upArrow">
              <a:avLst/>
            </a:prstGeom>
            <a:solidFill>
              <a:srgbClr val="00188D"/>
            </a:solidFill>
            <a:ln w="3175">
              <a:solidFill>
                <a:srgbClr val="001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Up Arrow 59">
              <a:extLst>
                <a:ext uri="{FF2B5EF4-FFF2-40B4-BE49-F238E27FC236}">
                  <a16:creationId xmlns:a16="http://schemas.microsoft.com/office/drawing/2014/main" id="{9BE441E6-7810-43AE-B08A-E8D8E0F82E5D}"/>
                </a:ext>
              </a:extLst>
            </p:cNvPr>
            <p:cNvSpPr/>
            <p:nvPr/>
          </p:nvSpPr>
          <p:spPr>
            <a:xfrm>
              <a:off x="3037941" y="4819135"/>
              <a:ext cx="235307" cy="1729946"/>
            </a:xfrm>
            <a:prstGeom prst="upArrow">
              <a:avLst/>
            </a:prstGeom>
            <a:solidFill>
              <a:srgbClr val="D73B02"/>
            </a:solidFill>
            <a:ln w="3175">
              <a:solidFill>
                <a:srgbClr val="D73B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Up Arrow 60">
              <a:extLst>
                <a:ext uri="{FF2B5EF4-FFF2-40B4-BE49-F238E27FC236}">
                  <a16:creationId xmlns:a16="http://schemas.microsoft.com/office/drawing/2014/main" id="{7A343EC6-2B6F-4B99-8E13-B8BA2026836F}"/>
                </a:ext>
              </a:extLst>
            </p:cNvPr>
            <p:cNvSpPr/>
            <p:nvPr/>
          </p:nvSpPr>
          <p:spPr>
            <a:xfrm>
              <a:off x="3383425" y="4819135"/>
              <a:ext cx="235307" cy="1729946"/>
            </a:xfrm>
            <a:prstGeom prst="upArrow">
              <a:avLst/>
            </a:prstGeom>
            <a:solidFill>
              <a:srgbClr val="A80000"/>
            </a:solidFill>
            <a:ln w="3175">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9" name="Group 18">
            <a:extLst>
              <a:ext uri="{FF2B5EF4-FFF2-40B4-BE49-F238E27FC236}">
                <a16:creationId xmlns:a16="http://schemas.microsoft.com/office/drawing/2014/main" id="{3510488A-6682-4F13-8C04-BFE4E54685DD}"/>
              </a:ext>
              <a:ext uri="{C183D7F6-B498-43B3-948B-1728B52AA6E4}">
                <adec:decorative xmlns:adec="http://schemas.microsoft.com/office/drawing/2017/decorative" val="1"/>
              </a:ext>
            </a:extLst>
          </p:cNvPr>
          <p:cNvGrpSpPr/>
          <p:nvPr/>
        </p:nvGrpSpPr>
        <p:grpSpPr>
          <a:xfrm>
            <a:off x="2185060" y="2137410"/>
            <a:ext cx="1080654" cy="482600"/>
            <a:chOff x="2185060" y="2178050"/>
            <a:chExt cx="1080654" cy="482600"/>
          </a:xfrm>
        </p:grpSpPr>
        <p:sp>
          <p:nvSpPr>
            <p:cNvPr id="3" name="Arrow: Left-Right 2">
              <a:extLst>
                <a:ext uri="{FF2B5EF4-FFF2-40B4-BE49-F238E27FC236}">
                  <a16:creationId xmlns:a16="http://schemas.microsoft.com/office/drawing/2014/main" id="{0CE57298-6996-4E7D-B6F4-B4DFFE421633}"/>
                </a:ext>
                <a:ext uri="{C183D7F6-B498-43B3-948B-1728B52AA6E4}">
                  <adec:decorative xmlns:adec="http://schemas.microsoft.com/office/drawing/2017/decorative" val="1"/>
                </a:ext>
              </a:extLst>
            </p:cNvPr>
            <p:cNvSpPr/>
            <p:nvPr/>
          </p:nvSpPr>
          <p:spPr bwMode="auto">
            <a:xfrm>
              <a:off x="2185060" y="2291938"/>
              <a:ext cx="1080654" cy="249382"/>
            </a:xfrm>
            <a:prstGeom prst="lef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a:extLst>
                <a:ext uri="{FF2B5EF4-FFF2-40B4-BE49-F238E27FC236}">
                  <a16:creationId xmlns:a16="http://schemas.microsoft.com/office/drawing/2014/main" id="{B627D8B1-D665-4843-BB9B-80C5A3752CE8}"/>
                </a:ext>
                <a:ext uri="{C183D7F6-B498-43B3-948B-1728B52AA6E4}">
                  <adec:decorative xmlns:adec="http://schemas.microsoft.com/office/drawing/2017/decorative" val="1"/>
                </a:ext>
              </a:extLst>
            </p:cNvPr>
            <p:cNvGrpSpPr/>
            <p:nvPr/>
          </p:nvGrpSpPr>
          <p:grpSpPr>
            <a:xfrm>
              <a:off x="2490025" y="2178050"/>
              <a:ext cx="488950" cy="482600"/>
              <a:chOff x="2490025" y="2178050"/>
              <a:chExt cx="488950" cy="482600"/>
            </a:xfrm>
          </p:grpSpPr>
          <p:sp>
            <p:nvSpPr>
              <p:cNvPr id="5" name="Oval 4">
                <a:extLst>
                  <a:ext uri="{FF2B5EF4-FFF2-40B4-BE49-F238E27FC236}">
                    <a16:creationId xmlns:a16="http://schemas.microsoft.com/office/drawing/2014/main" id="{F94ADE0F-91C0-4402-AA7C-AD03418CB505}"/>
                  </a:ext>
                </a:extLst>
              </p:cNvPr>
              <p:cNvSpPr/>
              <p:nvPr/>
            </p:nvSpPr>
            <p:spPr bwMode="auto">
              <a:xfrm>
                <a:off x="2490025" y="2178050"/>
                <a:ext cx="488950" cy="4826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a:extLst>
                  <a:ext uri="{FF2B5EF4-FFF2-40B4-BE49-F238E27FC236}">
                    <a16:creationId xmlns:a16="http://schemas.microsoft.com/office/drawing/2014/main" id="{7BAB6A00-3E47-41D4-95EA-7FC9199DAD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3355" y="2210216"/>
                <a:ext cx="422290" cy="418268"/>
              </a:xfrm>
              <a:prstGeom prst="rect">
                <a:avLst/>
              </a:prstGeom>
            </p:spPr>
          </p:pic>
        </p:grpSp>
      </p:grpSp>
    </p:spTree>
    <p:extLst>
      <p:ext uri="{BB962C8B-B14F-4D97-AF65-F5344CB8AC3E}">
        <p14:creationId xmlns:p14="http://schemas.microsoft.com/office/powerpoint/2010/main" val="14591141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The table compares Azure Table storage and Azure Cosmos DB Table API regarding indexing, queries, and consistency.">
            <a:extLst>
              <a:ext uri="{FF2B5EF4-FFF2-40B4-BE49-F238E27FC236}">
                <a16:creationId xmlns:a16="http://schemas.microsoft.com/office/drawing/2014/main" id="{3DA75C56-4C6A-4EB1-BFA3-95782C47AAB5}"/>
              </a:ext>
            </a:extLst>
          </p:cNvPr>
          <p:cNvGraphicFramePr>
            <a:graphicFrameLocks noGrp="1"/>
          </p:cNvGraphicFramePr>
          <p:nvPr>
            <p:extLst>
              <p:ext uri="{D42A27DB-BD31-4B8C-83A1-F6EECF244321}">
                <p14:modId xmlns:p14="http://schemas.microsoft.com/office/powerpoint/2010/main" val="1063941702"/>
              </p:ext>
            </p:extLst>
          </p:nvPr>
        </p:nvGraphicFramePr>
        <p:xfrm>
          <a:off x="609600" y="1267300"/>
          <a:ext cx="10972800" cy="4993542"/>
        </p:xfrm>
        <a:graphic>
          <a:graphicData uri="http://schemas.openxmlformats.org/drawingml/2006/table">
            <a:tbl>
              <a:tblPr firstRow="1" firstCol="1">
                <a:tableStyleId>{793D81CF-94F2-401A-BA57-92F5A7B2D0C5}</a:tableStyleId>
              </a:tblPr>
              <a:tblGrid>
                <a:gridCol w="3416300">
                  <a:extLst>
                    <a:ext uri="{9D8B030D-6E8A-4147-A177-3AD203B41FA5}">
                      <a16:colId xmlns:a16="http://schemas.microsoft.com/office/drawing/2014/main" val="3299290188"/>
                    </a:ext>
                  </a:extLst>
                </a:gridCol>
                <a:gridCol w="3357880">
                  <a:extLst>
                    <a:ext uri="{9D8B030D-6E8A-4147-A177-3AD203B41FA5}">
                      <a16:colId xmlns:a16="http://schemas.microsoft.com/office/drawing/2014/main" val="1037322114"/>
                    </a:ext>
                  </a:extLst>
                </a:gridCol>
                <a:gridCol w="4198620">
                  <a:extLst>
                    <a:ext uri="{9D8B030D-6E8A-4147-A177-3AD203B41FA5}">
                      <a16:colId xmlns:a16="http://schemas.microsoft.com/office/drawing/2014/main" val="278832807"/>
                    </a:ext>
                  </a:extLst>
                </a:gridCol>
              </a:tblGrid>
              <a:tr h="354931">
                <a:tc>
                  <a:txBody>
                    <a:bodyPr/>
                    <a:lstStyle/>
                    <a:p>
                      <a:pPr algn="l"/>
                      <a:r>
                        <a:rPr lang="en-IN" sz="1800" dirty="0">
                          <a:effectLst/>
                        </a:rPr>
                        <a:t>Attribute</a:t>
                      </a:r>
                      <a:endParaRPr lang="en-US" sz="1800" dirty="0">
                        <a:effectLst/>
                      </a:endParaRP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algn="l"/>
                      <a:r>
                        <a:rPr lang="en-US" sz="1800" dirty="0">
                          <a:effectLst/>
                        </a:rPr>
                        <a:t>Azure Table storage</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algn="l"/>
                      <a:r>
                        <a:rPr lang="en-US" sz="1800" dirty="0"/>
                        <a:t>Azure Cosmos DB Table API</a:t>
                      </a:r>
                    </a:p>
                  </a:txBody>
                  <a:tcP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1622379764"/>
                  </a:ext>
                </a:extLst>
              </a:tr>
              <a:tr h="1542594">
                <a:tc>
                  <a:txBody>
                    <a:bodyPr/>
                    <a:lstStyle/>
                    <a:p>
                      <a:pPr marL="177800" indent="0"/>
                      <a:r>
                        <a:rPr lang="en-US" sz="1800" dirty="0">
                          <a:effectLst/>
                        </a:rPr>
                        <a:t>Indexing</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algn="l"/>
                      <a:r>
                        <a:rPr lang="en-US" sz="1800" dirty="0">
                          <a:effectLst/>
                        </a:rPr>
                        <a:t>Only primary index on PartitionKey and RowKey. No secondary indexes.</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algn="l"/>
                      <a:r>
                        <a:rPr lang="en-US" sz="1800" dirty="0">
                          <a:effectLst/>
                        </a:rPr>
                        <a:t>Automatic and complete indexing on all properties, no index management.</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4026864672"/>
                  </a:ext>
                </a:extLst>
              </a:tr>
              <a:tr h="1542594">
                <a:tc>
                  <a:txBody>
                    <a:bodyPr/>
                    <a:lstStyle/>
                    <a:p>
                      <a:pPr marL="177800" indent="0"/>
                      <a:r>
                        <a:rPr lang="en-US" sz="1800" dirty="0">
                          <a:effectLst/>
                        </a:rPr>
                        <a:t>Query</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algn="l"/>
                      <a:r>
                        <a:rPr lang="en-US" sz="1800" dirty="0">
                          <a:effectLst/>
                        </a:rPr>
                        <a:t>Query execution uses index for primary key, and scans otherwise.</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algn="l"/>
                      <a:r>
                        <a:rPr lang="en-US" sz="1800" dirty="0">
                          <a:effectLst/>
                        </a:rPr>
                        <a:t>Queries can take advantage of automatic indexing on properties for fast query times.</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997336850"/>
                  </a:ext>
                </a:extLst>
              </a:tr>
              <a:tr h="1542594">
                <a:tc>
                  <a:txBody>
                    <a:bodyPr/>
                    <a:lstStyle/>
                    <a:p>
                      <a:pPr marL="177800" indent="0"/>
                      <a:r>
                        <a:rPr lang="en-US" sz="1800" dirty="0">
                          <a:effectLst/>
                        </a:rPr>
                        <a:t>Consistency</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algn="l"/>
                      <a:r>
                        <a:rPr lang="en-US" sz="1800" dirty="0">
                          <a:effectLst/>
                        </a:rPr>
                        <a:t>Strong within primary region. Eventual within secondary region.</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algn="l"/>
                      <a:r>
                        <a:rPr lang="en-US" sz="1800" dirty="0">
                          <a:effectLst/>
                        </a:rPr>
                        <a:t>Five well-defined consistency levels to trade off availability, latency, throughput, and consistency based on your application needs.</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953449993"/>
                  </a:ext>
                </a:extLst>
              </a:tr>
            </a:tbl>
          </a:graphicData>
        </a:graphic>
      </p:graphicFrame>
      <p:sp>
        <p:nvSpPr>
          <p:cNvPr id="2" name="Title 1">
            <a:extLst>
              <a:ext uri="{FF2B5EF4-FFF2-40B4-BE49-F238E27FC236}">
                <a16:creationId xmlns:a16="http://schemas.microsoft.com/office/drawing/2014/main" id="{AC6C59DD-091B-45D4-854C-66E74DEF59D6}"/>
              </a:ext>
            </a:extLst>
          </p:cNvPr>
          <p:cNvSpPr>
            <a:spLocks noGrp="1"/>
          </p:cNvSpPr>
          <p:nvPr>
            <p:ph type="title"/>
          </p:nvPr>
        </p:nvSpPr>
        <p:spPr>
          <a:xfrm>
            <a:off x="588263" y="457200"/>
            <a:ext cx="11018520" cy="553998"/>
          </a:xfrm>
        </p:spPr>
        <p:txBody>
          <a:bodyPr/>
          <a:lstStyle/>
          <a:p>
            <a:r>
              <a:rPr lang="en-US" dirty="0"/>
              <a:t>Choosing Azure Storage or Cosmos DB (cont.)</a:t>
            </a:r>
          </a:p>
        </p:txBody>
      </p:sp>
      <p:pic>
        <p:nvPicPr>
          <p:cNvPr id="7" name="Picture 6">
            <a:extLst>
              <a:ext uri="{FF2B5EF4-FFF2-40B4-BE49-F238E27FC236}">
                <a16:creationId xmlns:a16="http://schemas.microsoft.com/office/drawing/2014/main" id="{CF7E277E-F4AA-400D-84EE-5ED4D06ED95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9608" y="3437296"/>
            <a:ext cx="477692" cy="1080000"/>
          </a:xfrm>
          <a:prstGeom prst="rect">
            <a:avLst/>
          </a:prstGeom>
        </p:spPr>
      </p:pic>
      <p:grpSp>
        <p:nvGrpSpPr>
          <p:cNvPr id="3" name="Group 4">
            <a:extLst>
              <a:ext uri="{FF2B5EF4-FFF2-40B4-BE49-F238E27FC236}">
                <a16:creationId xmlns:a16="http://schemas.microsoft.com/office/drawing/2014/main" id="{306C572D-CEE2-43E3-8196-04DB7C930A85}"/>
              </a:ext>
              <a:ext uri="{C183D7F6-B498-43B3-948B-1728B52AA6E4}">
                <adec:decorative xmlns:adec="http://schemas.microsoft.com/office/drawing/2017/decorative" val="1"/>
              </a:ext>
            </a:extLst>
          </p:cNvPr>
          <p:cNvGrpSpPr>
            <a:grpSpLocks noChangeAspect="1"/>
          </p:cNvGrpSpPr>
          <p:nvPr/>
        </p:nvGrpSpPr>
        <p:grpSpPr bwMode="auto">
          <a:xfrm>
            <a:off x="2434904" y="1826895"/>
            <a:ext cx="927100" cy="1158875"/>
            <a:chOff x="1426" y="1090"/>
            <a:chExt cx="584" cy="730"/>
          </a:xfrm>
        </p:grpSpPr>
        <p:sp>
          <p:nvSpPr>
            <p:cNvPr id="5" name="AutoShape 3">
              <a:extLst>
                <a:ext uri="{FF2B5EF4-FFF2-40B4-BE49-F238E27FC236}">
                  <a16:creationId xmlns:a16="http://schemas.microsoft.com/office/drawing/2014/main" id="{ADC278B0-C7EA-4476-B1B0-DEB4ABDED449}"/>
                </a:ext>
              </a:extLst>
            </p:cNvPr>
            <p:cNvSpPr>
              <a:spLocks noChangeAspect="1" noChangeArrowheads="1" noTextEdit="1"/>
            </p:cNvSpPr>
            <p:nvPr/>
          </p:nvSpPr>
          <p:spPr bwMode="auto">
            <a:xfrm>
              <a:off x="1426" y="1090"/>
              <a:ext cx="584"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5">
              <a:extLst>
                <a:ext uri="{FF2B5EF4-FFF2-40B4-BE49-F238E27FC236}">
                  <a16:creationId xmlns:a16="http://schemas.microsoft.com/office/drawing/2014/main" id="{633D3A84-B45E-4CAA-92A4-30A0935F7047}"/>
                </a:ext>
                <a:ext uri="{C183D7F6-B498-43B3-948B-1728B52AA6E4}">
                  <adec:decorative xmlns:adec="http://schemas.microsoft.com/office/drawing/2017/decorative" val="1"/>
                </a:ext>
              </a:extLst>
            </p:cNvPr>
            <p:cNvSpPr>
              <a:spLocks noChangeAspect="1" noEditPoints="1"/>
            </p:cNvSpPr>
            <p:nvPr/>
          </p:nvSpPr>
          <p:spPr bwMode="auto">
            <a:xfrm>
              <a:off x="1428" y="1090"/>
              <a:ext cx="544" cy="680"/>
            </a:xfrm>
            <a:custGeom>
              <a:avLst/>
              <a:gdLst>
                <a:gd name="T0" fmla="*/ 393 w 582"/>
                <a:gd name="T1" fmla="*/ 0 h 728"/>
                <a:gd name="T2" fmla="*/ 0 w 582"/>
                <a:gd name="T3" fmla="*/ 0 h 728"/>
                <a:gd name="T4" fmla="*/ 0 w 582"/>
                <a:gd name="T5" fmla="*/ 728 h 728"/>
                <a:gd name="T6" fmla="*/ 582 w 582"/>
                <a:gd name="T7" fmla="*/ 728 h 728"/>
                <a:gd name="T8" fmla="*/ 582 w 582"/>
                <a:gd name="T9" fmla="*/ 189 h 728"/>
                <a:gd name="T10" fmla="*/ 393 w 582"/>
                <a:gd name="T11" fmla="*/ 0 h 728"/>
                <a:gd name="T12" fmla="*/ 538 w 582"/>
                <a:gd name="T13" fmla="*/ 684 h 728"/>
                <a:gd name="T14" fmla="*/ 44 w 582"/>
                <a:gd name="T15" fmla="*/ 684 h 728"/>
                <a:gd name="T16" fmla="*/ 44 w 582"/>
                <a:gd name="T17" fmla="*/ 44 h 728"/>
                <a:gd name="T18" fmla="*/ 378 w 582"/>
                <a:gd name="T19" fmla="*/ 44 h 728"/>
                <a:gd name="T20" fmla="*/ 378 w 582"/>
                <a:gd name="T21" fmla="*/ 203 h 728"/>
                <a:gd name="T22" fmla="*/ 538 w 582"/>
                <a:gd name="T23" fmla="*/ 203 h 728"/>
                <a:gd name="T24" fmla="*/ 538 w 582"/>
                <a:gd name="T25" fmla="*/ 684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2" h="728">
                  <a:moveTo>
                    <a:pt x="393" y="0"/>
                  </a:moveTo>
                  <a:lnTo>
                    <a:pt x="0" y="0"/>
                  </a:lnTo>
                  <a:lnTo>
                    <a:pt x="0" y="728"/>
                  </a:lnTo>
                  <a:lnTo>
                    <a:pt x="582" y="728"/>
                  </a:lnTo>
                  <a:lnTo>
                    <a:pt x="582" y="189"/>
                  </a:lnTo>
                  <a:lnTo>
                    <a:pt x="393" y="0"/>
                  </a:lnTo>
                  <a:close/>
                  <a:moveTo>
                    <a:pt x="538" y="684"/>
                  </a:moveTo>
                  <a:lnTo>
                    <a:pt x="44" y="684"/>
                  </a:lnTo>
                  <a:lnTo>
                    <a:pt x="44" y="44"/>
                  </a:lnTo>
                  <a:lnTo>
                    <a:pt x="378" y="44"/>
                  </a:lnTo>
                  <a:lnTo>
                    <a:pt x="378" y="203"/>
                  </a:lnTo>
                  <a:lnTo>
                    <a:pt x="538" y="203"/>
                  </a:lnTo>
                  <a:lnTo>
                    <a:pt x="538" y="684"/>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6800" rIns="91440" bIns="144000" numCol="1" anchor="b" anchorCtr="1" compatLnSpc="1">
              <a:prstTxWarp prst="textNoShape">
                <a:avLst/>
              </a:prstTxWarp>
            </a:bodyPr>
            <a:lstStyle/>
            <a:p>
              <a:pPr algn="ctr"/>
              <a:r>
                <a:rPr lang="en-US" sz="1800" dirty="0">
                  <a:solidFill>
                    <a:srgbClr val="00188F"/>
                  </a:solidFill>
                </a:rPr>
                <a:t>JSON</a:t>
              </a:r>
            </a:p>
            <a:p>
              <a:pPr algn="ctr"/>
              <a:r>
                <a:rPr lang="en-US" sz="1800" dirty="0">
                  <a:solidFill>
                    <a:srgbClr val="00188F"/>
                  </a:solidFill>
                </a:rPr>
                <a:t>{…}</a:t>
              </a:r>
            </a:p>
          </p:txBody>
        </p:sp>
      </p:grpSp>
      <p:grpSp>
        <p:nvGrpSpPr>
          <p:cNvPr id="6" name="Group 5">
            <a:extLst>
              <a:ext uri="{FF2B5EF4-FFF2-40B4-BE49-F238E27FC236}">
                <a16:creationId xmlns:a16="http://schemas.microsoft.com/office/drawing/2014/main" id="{633F435C-5FB8-42FF-9A0B-2DD111F72344}"/>
              </a:ext>
              <a:ext uri="{C183D7F6-B498-43B3-948B-1728B52AA6E4}">
                <adec:decorative xmlns:adec="http://schemas.microsoft.com/office/drawing/2017/decorative" val="1"/>
              </a:ext>
            </a:extLst>
          </p:cNvPr>
          <p:cNvGrpSpPr/>
          <p:nvPr/>
        </p:nvGrpSpPr>
        <p:grpSpPr>
          <a:xfrm>
            <a:off x="2377901" y="5055182"/>
            <a:ext cx="1041107" cy="1002216"/>
            <a:chOff x="2387464" y="5183504"/>
            <a:chExt cx="1041107" cy="1002216"/>
          </a:xfrm>
        </p:grpSpPr>
        <p:sp>
          <p:nvSpPr>
            <p:cNvPr id="26" name="Rectangle 21">
              <a:extLst>
                <a:ext uri="{FF2B5EF4-FFF2-40B4-BE49-F238E27FC236}">
                  <a16:creationId xmlns:a16="http://schemas.microsoft.com/office/drawing/2014/main" id="{1258B2CA-CDE6-4DDF-9285-A926420DE681}"/>
                </a:ext>
              </a:extLst>
            </p:cNvPr>
            <p:cNvSpPr>
              <a:spLocks noChangeArrowheads="1"/>
            </p:cNvSpPr>
            <p:nvPr/>
          </p:nvSpPr>
          <p:spPr bwMode="auto">
            <a:xfrm>
              <a:off x="2387464" y="5183504"/>
              <a:ext cx="753905" cy="715014"/>
            </a:xfrm>
            <a:prstGeom prst="rect">
              <a:avLst/>
            </a:prstGeom>
            <a:solidFill>
              <a:srgbClr val="FFFFFF"/>
            </a:solidFill>
            <a:ln w="57150" cap="flat">
              <a:solidFill>
                <a:srgbClr val="A8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Rectangle 21">
              <a:extLst>
                <a:ext uri="{FF2B5EF4-FFF2-40B4-BE49-F238E27FC236}">
                  <a16:creationId xmlns:a16="http://schemas.microsoft.com/office/drawing/2014/main" id="{EEA085D3-E175-4D06-8E55-F85042AD0BA2}"/>
                </a:ext>
              </a:extLst>
            </p:cNvPr>
            <p:cNvSpPr>
              <a:spLocks noChangeArrowheads="1"/>
            </p:cNvSpPr>
            <p:nvPr/>
          </p:nvSpPr>
          <p:spPr bwMode="auto">
            <a:xfrm>
              <a:off x="2674666" y="5470706"/>
              <a:ext cx="753905" cy="715014"/>
            </a:xfrm>
            <a:prstGeom prst="rect">
              <a:avLst/>
            </a:prstGeom>
            <a:solidFill>
              <a:srgbClr val="FFFFFF"/>
            </a:solidFill>
            <a:ln w="57150" cap="flat">
              <a:solidFill>
                <a:srgbClr val="A8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26482935"/>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3923</Words>
  <Application>Microsoft Office PowerPoint</Application>
  <PresentationFormat>Widescreen</PresentationFormat>
  <Paragraphs>514</Paragraphs>
  <Slides>35</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Consolas</vt:lpstr>
      <vt:lpstr>Segoe UI</vt:lpstr>
      <vt:lpstr>Segoe UI Light</vt:lpstr>
      <vt:lpstr>Segoe UI Semibold</vt:lpstr>
      <vt:lpstr>Segoe UI Semilight</vt:lpstr>
      <vt:lpstr>Wingdings</vt:lpstr>
      <vt:lpstr>WHITE TEMPLATE</vt:lpstr>
      <vt:lpstr>AZ-203.3 Module 01: Develop solutions that use Azure Table storage</vt:lpstr>
      <vt:lpstr>Topics</vt:lpstr>
      <vt:lpstr>Lesson 01: Azure Table storage</vt:lpstr>
      <vt:lpstr>Table storage in Azure</vt:lpstr>
      <vt:lpstr>Tables hierarchy</vt:lpstr>
      <vt:lpstr>Table storage structure</vt:lpstr>
      <vt:lpstr>Storage data choices in Azure</vt:lpstr>
      <vt:lpstr>Choosing Azure Storage or Cosmos DB</vt:lpstr>
      <vt:lpstr>Choosing Azure Storage or Cosmos DB (cont.)</vt:lpstr>
      <vt:lpstr>Read-efficient table design</vt:lpstr>
      <vt:lpstr>Write-efficient table design</vt:lpstr>
      <vt:lpstr>Normalization vs. de-normalization</vt:lpstr>
      <vt:lpstr>Lesson 02: Authorization in Azure Storage</vt:lpstr>
      <vt:lpstr>Container permissions</vt:lpstr>
      <vt:lpstr>Authorization</vt:lpstr>
      <vt:lpstr>Shared Access Signatures</vt:lpstr>
      <vt:lpstr>Stored Access Policies</vt:lpstr>
      <vt:lpstr>Establishing a stored access policy</vt:lpstr>
      <vt:lpstr>CORS support for the Azure Storage services</vt:lpstr>
      <vt:lpstr>Lesson 03: Table service REST API</vt:lpstr>
      <vt:lpstr>Table service resources</vt:lpstr>
      <vt:lpstr>Table service resources API</vt:lpstr>
      <vt:lpstr>Table services modifying resources</vt:lpstr>
      <vt:lpstr>Table services resource queries using OData</vt:lpstr>
      <vt:lpstr>Table services resource queries using OData (cont.)</vt:lpstr>
      <vt:lpstr>Query time out and pagination</vt:lpstr>
      <vt:lpstr>Query time out and pagination headers</vt:lpstr>
      <vt:lpstr>Accessing Storage tables with the .NET SDK</vt:lpstr>
      <vt:lpstr>CreateIfNotExists() member</vt:lpstr>
      <vt:lpstr>Implementing TableEntity class</vt:lpstr>
      <vt:lpstr>Querying a table</vt:lpstr>
      <vt:lpstr>Inserting an entity</vt:lpstr>
      <vt:lpstr>Demo: Managing Azure Table storage by using .NET</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2019-08-13T18:59:27Z</dcterms:modified>
</cp:coreProperties>
</file>