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7"/>
  </p:notesMasterIdLst>
  <p:handoutMasterIdLst>
    <p:handoutMasterId r:id="rId38"/>
  </p:handoutMasterIdLst>
  <p:sldIdLst>
    <p:sldId id="1719" r:id="rId2"/>
    <p:sldId id="1892" r:id="rId3"/>
    <p:sldId id="1888" r:id="rId4"/>
    <p:sldId id="1919" r:id="rId5"/>
    <p:sldId id="1934" r:id="rId6"/>
    <p:sldId id="1926" r:id="rId7"/>
    <p:sldId id="1920" r:id="rId8"/>
    <p:sldId id="1927" r:id="rId9"/>
    <p:sldId id="1931" r:id="rId10"/>
    <p:sldId id="1933" r:id="rId11"/>
    <p:sldId id="1928" r:id="rId12"/>
    <p:sldId id="1921" r:id="rId13"/>
    <p:sldId id="1935" r:id="rId14"/>
    <p:sldId id="1936" r:id="rId15"/>
    <p:sldId id="1937" r:id="rId16"/>
    <p:sldId id="1938" r:id="rId17"/>
    <p:sldId id="1939" r:id="rId18"/>
    <p:sldId id="1940" r:id="rId19"/>
    <p:sldId id="1890" r:id="rId20"/>
    <p:sldId id="1912" r:id="rId21"/>
    <p:sldId id="1914" r:id="rId22"/>
    <p:sldId id="1913" r:id="rId23"/>
    <p:sldId id="1916" r:id="rId24"/>
    <p:sldId id="1917" r:id="rId25"/>
    <p:sldId id="1904" r:id="rId26"/>
    <p:sldId id="1905" r:id="rId27"/>
    <p:sldId id="1907" r:id="rId28"/>
    <p:sldId id="1906" r:id="rId29"/>
    <p:sldId id="1908" r:id="rId30"/>
    <p:sldId id="1911" r:id="rId31"/>
    <p:sldId id="1909" r:id="rId32"/>
    <p:sldId id="1910" r:id="rId33"/>
    <p:sldId id="1932" r:id="rId34"/>
    <p:sldId id="1893" r:id="rId35"/>
    <p:sldId id="1886"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SQL Database" id="{2E675DD4-771C-422F-8A39-69BEC512AEEE}">
          <p14:sldIdLst>
            <p14:sldId id="1888"/>
            <p14:sldId id="1919"/>
            <p14:sldId id="1934"/>
            <p14:sldId id="1926"/>
            <p14:sldId id="1920"/>
            <p14:sldId id="1927"/>
            <p14:sldId id="1931"/>
            <p14:sldId id="1933"/>
            <p14:sldId id="1928"/>
            <p14:sldId id="1921"/>
            <p14:sldId id="1935"/>
            <p14:sldId id="1936"/>
            <p14:sldId id="1937"/>
            <p14:sldId id="1938"/>
            <p14:sldId id="1939"/>
            <p14:sldId id="1940"/>
          </p14:sldIdLst>
        </p14:section>
        <p14:section name="Lesson 02: Create, Read, Update and Delete database entities using code" id="{232A6C67-0603-4144-901A-DDF31D00D39F}">
          <p14:sldIdLst>
            <p14:sldId id="1890"/>
            <p14:sldId id="1912"/>
            <p14:sldId id="1914"/>
            <p14:sldId id="1913"/>
            <p14:sldId id="1916"/>
            <p14:sldId id="1917"/>
            <p14:sldId id="1904"/>
            <p14:sldId id="1905"/>
            <p14:sldId id="1907"/>
            <p14:sldId id="1906"/>
            <p14:sldId id="1908"/>
            <p14:sldId id="1911"/>
            <p14:sldId id="1909"/>
            <p14:sldId id="1910"/>
            <p14:sldId id="193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1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005B70"/>
    <a:srgbClr val="A80000"/>
    <a:srgbClr val="3D7D32"/>
    <a:srgbClr val="D73B02"/>
    <a:srgbClr val="00188D"/>
    <a:srgbClr val="5C2E91"/>
    <a:srgbClr val="FFB901"/>
    <a:srgbClr val="107C0F"/>
    <a:srgbClr val="BB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5145" autoAdjust="0"/>
  </p:normalViewPr>
  <p:slideViewPr>
    <p:cSldViewPr snapToGrid="0">
      <p:cViewPr varScale="1">
        <p:scale>
          <a:sx n="93" d="100"/>
          <a:sy n="93" d="100"/>
        </p:scale>
        <p:origin x="1116" y="8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35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4:28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SQL Database.</a:t>
            </a:r>
          </a:p>
          <a:p>
            <a:pPr marL="171450" indent="-171450">
              <a:buFontTx/>
              <a:buChar char="-"/>
            </a:pPr>
            <a:r>
              <a:rPr lang="en-US" dirty="0"/>
              <a:t>Create, read, update and delete database entities by using code.</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Besides creating an SQL database, you can also copy an SQL database. </a:t>
            </a:r>
            <a:r>
              <a:rPr lang="en-US" b="0" dirty="0"/>
              <a:t>The copy feature creates a transactionally-consistent copy of the SQL database and deploys the copy as a new instance.</a:t>
            </a:r>
          </a:p>
          <a:p>
            <a:endParaRPr lang="en-US" b="0" dirty="0"/>
          </a:p>
          <a:p>
            <a:r>
              <a:rPr lang="en-US" b="0" dirty="0"/>
              <a:t>This copy can be on the same server or a new server instance in Azure.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6654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database copy is a snapshot of the source database as of the time of the copy request. You can select the same server or a different server, its service tier and compute size, or a different compute size within the same service tier (edition). After the copy is complete, it becomes a fully functional, independent database. At this point, you can upgrade or downgrade it to any edition. The logins, users, and permissions can be managed independently.</a:t>
            </a:r>
          </a:p>
          <a:p>
            <a:br>
              <a:rPr lang="en-US" dirty="0"/>
            </a:br>
            <a:r>
              <a:rPr lang="en-US" sz="882" b="0" i="0" kern="1200" dirty="0">
                <a:solidFill>
                  <a:schemeClr val="tx1"/>
                </a:solidFill>
                <a:effectLst/>
                <a:latin typeface="Segoe UI Light" pitchFamily="34" charset="0"/>
                <a:ea typeface="+mn-ea"/>
                <a:cs typeface="+mn-cs"/>
              </a:rPr>
              <a:t>When you copy a database to the same logical server, the same logins can be used on both databases. The security principal that you use to copy the database becomes the database owner on the new database. All database users, their permissions, and their security identifiers (SIDs) are copied to the database copy. When you copy a database to a different logical server, the security principal on the new server becomes the database owner on the new database. If you use contained database users for data access, ensure that both the primary and secondary databases always have the same user credentials, so that after the copy is complete you can immediately access it with the same credentials.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new database is online on the destination server, use the ALTER USER statement to remap the users from the new database to logins on the destination server.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91139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copy a database by using Azure PowerShell, use the </a:t>
            </a:r>
            <a:r>
              <a:rPr lang="en-US" sz="882" b="1" i="0" kern="1200" dirty="0">
                <a:solidFill>
                  <a:schemeClr val="tx1"/>
                </a:solidFill>
                <a:effectLst/>
                <a:latin typeface="Segoe UI Light" pitchFamily="34" charset="0"/>
                <a:ea typeface="+mn-ea"/>
                <a:cs typeface="+mn-cs"/>
              </a:rPr>
              <a:t>New-</a:t>
            </a:r>
            <a:r>
              <a:rPr lang="en-US" sz="882" b="1" i="0" kern="1200" dirty="0" err="1">
                <a:solidFill>
                  <a:schemeClr val="tx1"/>
                </a:solidFill>
                <a:effectLst/>
                <a:latin typeface="Segoe UI Light" pitchFamily="34" charset="0"/>
                <a:ea typeface="+mn-ea"/>
                <a:cs typeface="+mn-cs"/>
              </a:rPr>
              <a:t>AzSqlDatabaseCopy</a:t>
            </a:r>
            <a:r>
              <a:rPr lang="en-US" sz="882" b="0" i="0" kern="1200" dirty="0">
                <a:solidFill>
                  <a:schemeClr val="tx1"/>
                </a:solidFill>
                <a:effectLst/>
                <a:latin typeface="Segoe UI Light" pitchFamily="34" charset="0"/>
                <a:ea typeface="+mn-ea"/>
                <a:cs typeface="+mn-cs"/>
              </a:rPr>
              <a:t> 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17295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If a database is persisted by using the </a:t>
            </a:r>
            <a:r>
              <a:rPr lang="en-US" b="1" dirty="0"/>
              <a:t>.</a:t>
            </a:r>
            <a:r>
              <a:rPr lang="en-US" b="1" dirty="0" err="1"/>
              <a:t>bacpac</a:t>
            </a:r>
            <a:r>
              <a:rPr lang="en-US" b="0" dirty="0"/>
              <a:t> file format, you can import that file into the SQL database to create a new database instance. This process is referred to as importing a 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9370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import a </a:t>
            </a:r>
            <a:r>
              <a:rPr lang="en-US" b="1" dirty="0"/>
              <a:t>.</a:t>
            </a:r>
            <a:r>
              <a:rPr lang="en-US" b="1" dirty="0" err="1"/>
              <a:t>bacpac</a:t>
            </a:r>
            <a:r>
              <a:rPr lang="en-US" b="0" dirty="0"/>
              <a:t> file by using PowerShell, use the </a:t>
            </a:r>
            <a:r>
              <a:rPr lang="en-US" b="1" dirty="0"/>
              <a:t>New-</a:t>
            </a:r>
            <a:r>
              <a:rPr lang="en-US" b="1" dirty="0" err="1"/>
              <a:t>AzSqlDatabaseImport</a:t>
            </a:r>
            <a:r>
              <a:rPr lang="en-US" b="1" dirty="0"/>
              <a:t> </a:t>
            </a:r>
            <a:r>
              <a:rPr lang="en-US" b="0" dirty="0"/>
              <a:t>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10061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persist a point-in-time version of a database, you can export a database and save the database copy as a .</a:t>
            </a:r>
            <a:r>
              <a:rPr lang="en-US" dirty="0" err="1"/>
              <a:t>bacpac</a:t>
            </a:r>
            <a:r>
              <a:rPr lang="en-US" dirty="0"/>
              <a:t> file. Typically, this export is done to an Azure Storage account in an asynchronous (or job) manner. You can check on the status of a long-running export job.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91396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Create a new job to export a database in PowerShell by using the </a:t>
            </a:r>
            <a:r>
              <a:rPr lang="en-US" b="1" dirty="0"/>
              <a:t>New-</a:t>
            </a:r>
            <a:r>
              <a:rPr lang="en-US" b="1" dirty="0" err="1"/>
              <a:t>AzSqlDatabaseExport</a:t>
            </a:r>
            <a:r>
              <a:rPr lang="en-US" b="0" dirty="0"/>
              <a:t> 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1687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Check on the status of a running, or completed export job, by using the </a:t>
            </a:r>
            <a:r>
              <a:rPr lang="en-US" b="1" dirty="0"/>
              <a:t>Get-</a:t>
            </a:r>
            <a:r>
              <a:rPr lang="en-US" b="1" dirty="0" err="1"/>
              <a:t>AzSqlDatabaseImportExportStatus</a:t>
            </a:r>
            <a:r>
              <a:rPr lang="en-US" b="0" dirty="0"/>
              <a:t> cmdlet.</a:t>
            </a:r>
          </a:p>
          <a:p>
            <a:pPr algn="l"/>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33982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Y</a:t>
            </a:r>
            <a:r>
              <a:rPr lang="en-US" dirty="0"/>
              <a:t>ou will often use a combination of import and export functionalities to implement a specific workflow. For example, you can use a combination of export and import features to:</a:t>
            </a:r>
          </a:p>
          <a:p>
            <a:pPr marL="171450" indent="-171450">
              <a:buFont typeface="Arial" panose="020B0604020202020204" pitchFamily="34" charset="0"/>
              <a:buChar char="•"/>
            </a:pPr>
            <a:r>
              <a:rPr lang="en-US" dirty="0"/>
              <a:t>Create a </a:t>
            </a:r>
            <a:r>
              <a:rPr lang="en-US" b="0" dirty="0"/>
              <a:t>hot backup of a database.</a:t>
            </a:r>
          </a:p>
          <a:p>
            <a:pPr marL="171450" indent="-171450">
              <a:buFont typeface="Arial" panose="020B0604020202020204" pitchFamily="34" charset="0"/>
              <a:buChar char="•"/>
            </a:pPr>
            <a:r>
              <a:rPr lang="en-US" b="0" dirty="0"/>
              <a:t>Migrate a database from one server to another.</a:t>
            </a:r>
          </a:p>
          <a:p>
            <a:pPr marL="171450" indent="-171450">
              <a:buFont typeface="Arial" panose="020B0604020202020204" pitchFamily="34" charset="0"/>
              <a:buChar char="•"/>
            </a:pPr>
            <a:r>
              <a:rPr lang="en-US" b="0" dirty="0"/>
              <a:t>Create a replica of a database for test, quality assurance, or staging.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2793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Entity Framework.</a:t>
            </a:r>
          </a:p>
          <a:p>
            <a:pPr marL="171450" indent="-171450">
              <a:buFontTx/>
              <a:buChar char="-"/>
            </a:pPr>
            <a:r>
              <a:rPr lang="en-US" baseline="0" dirty="0"/>
              <a:t>Entity Framework providers.</a:t>
            </a:r>
          </a:p>
          <a:p>
            <a:pPr marL="171450" indent="-171450">
              <a:buFontTx/>
              <a:buChar char="-"/>
            </a:pPr>
            <a:r>
              <a:rPr lang="en-US" baseline="0" dirty="0"/>
              <a:t>Modeling a database by using Entity Framework Core.</a:t>
            </a:r>
          </a:p>
          <a:p>
            <a:pPr marL="171450" indent="-171450">
              <a:buFontTx/>
              <a:buChar char="-"/>
            </a:pPr>
            <a:r>
              <a:rPr lang="en-US" baseline="0" dirty="0"/>
              <a:t>Querying databases by using Entity Framework Core.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Entity Framework is an object-relational mapper library for Microsoft .NET that is designed to reduce the impedance mismatch between the relational and object-oriented worlds. The goal of the library is to enable developers to interact with data stored in relational databases by using strongly typed .NET objects that represent the application's domain and to eliminate the need for a large portion of the data access "plumbing" code that they usually need to write to access data in a 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285801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Entity Framework Core (EF Core) is a recent rewrite of the entire Entity Framework library to target .NET Standard. Entity Framework Core can be used with .NET Framework applications and .NET Core applications. Entity Framework Core was built to be more lightweight and agile than the full Entity Framework by dropping many of the earlier features from Entity Framework and implementing new, modern, and extensible features at an agile pace. For new applications, we recommend considering using Entity Framework Core over Entity Framework.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77992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Entity Framework (EF) provider model allows EF to be used with different types of database servers. For example, one provider can be plugged in to allow EF to be used against SQL Server, whereas another provider can be plugged in to allow EF to be used against Oracle Database. There are many current providers in the market for databases,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SQLite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PostgreSQL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MySQL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MariaDB</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MyCAT</a:t>
            </a:r>
            <a:r>
              <a:rPr lang="en-US" sz="882" b="0" i="0" kern="1200" dirty="0">
                <a:solidFill>
                  <a:schemeClr val="tx1"/>
                </a:solidFill>
                <a:effectLst/>
                <a:latin typeface="Segoe UI Light" pitchFamily="34" charset="0"/>
                <a:ea typeface="+mn-ea"/>
                <a:cs typeface="+mn-cs"/>
              </a:rPr>
              <a:t>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 Server Compact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Firebird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DB2</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Informix</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Oracle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Microsoft Access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b="0" dirty="0">
                <a:effectLst/>
              </a:rPr>
              <a:t>Note</a:t>
            </a:r>
            <a:r>
              <a:rPr lang="en-US" b="1" dirty="0">
                <a:effectLst/>
              </a:rPr>
              <a:t>:</a:t>
            </a:r>
            <a:r>
              <a:rPr lang="en-US" dirty="0">
                <a:effectLst/>
              </a:rPr>
              <a:t> If a provider you need is unavailable, you can write a provider yourself, although you should understand that it will not be a trivial undertaking.</a:t>
            </a:r>
          </a:p>
          <a:p>
            <a:endParaRPr lang="en-US" dirty="0">
              <a:effectLst/>
            </a:endParaRPr>
          </a:p>
          <a:p>
            <a:r>
              <a:rPr lang="en-US" sz="882" b="0" i="0" kern="1200" dirty="0">
                <a:solidFill>
                  <a:schemeClr val="tx1"/>
                </a:solidFill>
                <a:effectLst/>
                <a:latin typeface="Segoe UI Light" pitchFamily="34" charset="0"/>
                <a:ea typeface="+mn-ea"/>
                <a:cs typeface="+mn-cs"/>
              </a:rPr>
              <a:t>Entity Framework Core also ships with an </a:t>
            </a:r>
            <a:r>
              <a:rPr lang="en-US" sz="882" b="0" i="0" kern="1200" dirty="0" err="1">
                <a:solidFill>
                  <a:schemeClr val="tx1"/>
                </a:solidFill>
                <a:effectLst/>
                <a:latin typeface="Segoe UI Light" pitchFamily="34" charset="0"/>
                <a:ea typeface="+mn-ea"/>
                <a:cs typeface="+mn-cs"/>
              </a:rPr>
              <a:t>InMemory</a:t>
            </a:r>
            <a:r>
              <a:rPr lang="en-US" sz="882" b="0" i="0" kern="1200" dirty="0">
                <a:solidFill>
                  <a:schemeClr val="tx1"/>
                </a:solidFill>
                <a:effectLst/>
                <a:latin typeface="Segoe UI Light" pitchFamily="34" charset="0"/>
                <a:ea typeface="+mn-ea"/>
                <a:cs typeface="+mn-cs"/>
              </a:rPr>
              <a:t> provider. This database provider allows Entity Framework Core to be used with an in-memory database. The </a:t>
            </a:r>
            <a:r>
              <a:rPr lang="en-US" sz="882" b="0" i="0" kern="1200" dirty="0" err="1">
                <a:solidFill>
                  <a:schemeClr val="tx1"/>
                </a:solidFill>
                <a:effectLst/>
                <a:latin typeface="Segoe UI Light" pitchFamily="34" charset="0"/>
                <a:ea typeface="+mn-ea"/>
                <a:cs typeface="+mn-cs"/>
              </a:rPr>
              <a:t>InMemory</a:t>
            </a:r>
            <a:r>
              <a:rPr lang="en-US" sz="882" b="0" i="0" kern="1200" dirty="0">
                <a:solidFill>
                  <a:schemeClr val="tx1"/>
                </a:solidFill>
                <a:effectLst/>
                <a:latin typeface="Segoe UI Light" pitchFamily="34" charset="0"/>
                <a:ea typeface="+mn-ea"/>
                <a:cs typeface="+mn-cs"/>
              </a:rPr>
              <a:t> provider is useful when you want to test components by using something that approximates connecting to the real database, without the overhead of actual database operations.</a:t>
            </a:r>
          </a:p>
          <a:p>
            <a:endParaRPr lang="en-US" sz="882" b="0" i="0" kern="1200" dirty="0">
              <a:solidFill>
                <a:schemeClr val="tx1"/>
              </a:solidFill>
              <a:effectLst/>
              <a:latin typeface="Segoe UI Light" pitchFamily="34" charset="0"/>
              <a:ea typeface="+mn-ea"/>
              <a:cs typeface="+mn-cs"/>
            </a:endParaRPr>
          </a:p>
          <a:p>
            <a:r>
              <a:rPr lang="en-US" b="0" dirty="0">
                <a:effectLst/>
              </a:rPr>
              <a:t>Note</a:t>
            </a:r>
            <a:r>
              <a:rPr lang="en-US" b="1" dirty="0">
                <a:effectLst/>
              </a:rPr>
              <a:t>:</a:t>
            </a:r>
            <a:r>
              <a:rPr lang="en-US" dirty="0">
                <a:effectLst/>
              </a:rPr>
              <a:t> EF Core database providers do not have to be relational databases. </a:t>
            </a:r>
            <a:r>
              <a:rPr lang="en-US" dirty="0" err="1">
                <a:effectLst/>
              </a:rPr>
              <a:t>InMemory</a:t>
            </a:r>
            <a:r>
              <a:rPr lang="en-US" dirty="0">
                <a:effectLst/>
              </a:rPr>
              <a:t> is designed to be a general-purpose database for testing and is not designed to mimic a relational database.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47062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MySQL team maintains a database provider for both Entity Framework and Entity Framework Core as part of the MySQL Connector for .NET library. Along with the MySQL team, other third-party groups have written providers for MySQL. Two of the MySQL providers are:</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MySql.Data.EntityFrameworkCore</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https://aka.ms/AA4gbio</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Pomelo.EntityFrameworkCore.MySql</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https://aka.ms/AA4gbih</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99449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multiple third-party organizations that have written .NET libraries to access PostgreSQL. Many of them have rewritten their Entity Framework providers to support Entity Framework Core. These libraries include:</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Npgsql.EntityFrameworkCore.PostgreSQL</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https://aka.ms/AA4gj9r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Devart.Data.PostgreSql.EFCore</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https://aka.ms/AA4gj9r</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55826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use Entity Framework to query, insert, update, and delete data using .NET objects, you first must create a model that maps the entities and relationships defined in your model to tables in a database.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Entity Framework uses a set of conventions to build a model based on the shapes of your entity classes. You can specify additional configuration to supplement and override what was discovered by convention. The conventions can be applied to a model targeting any data store and when targeting any relational database. Providers might also enable a configuration that is specific to a particular data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First, let’s observe how we can model a database with a single table named </a:t>
            </a:r>
            <a:r>
              <a:rPr lang="en-US" sz="882" b="1" i="0" kern="1200" dirty="0">
                <a:solidFill>
                  <a:schemeClr val="tx1"/>
                </a:solidFill>
                <a:effectLst/>
                <a:latin typeface="Segoe UI Light" pitchFamily="34" charset="0"/>
                <a:ea typeface="+mn-ea"/>
                <a:cs typeface="+mn-cs"/>
              </a:rPr>
              <a:t>Blogs</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If we want to use plain-old CLR objects (POCOs), such as existing domain objects, to model this table, we would have a class that is similar to the code on the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78019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Logically, our database has a table that is a collection of these blog instances. Without knowing anything about Entity Framework, we would probably create a class similar to the code on the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80512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we need to find a way to mark these classes in C# as models of our database. Including a type in the model means that Entity Framework has metadata about that type and will attempt to read and write instances from and to the database. There are two methods for modeling a database: the fluent API or data annotations.</a:t>
            </a:r>
          </a:p>
          <a:p>
            <a:br>
              <a:rPr lang="en-US" dirty="0"/>
            </a:br>
            <a:r>
              <a:rPr lang="en-US" sz="882" b="0" i="0" kern="1200" dirty="0">
                <a:solidFill>
                  <a:schemeClr val="tx1"/>
                </a:solidFill>
                <a:effectLst/>
                <a:latin typeface="Segoe UI Light" pitchFamily="34" charset="0"/>
                <a:ea typeface="+mn-ea"/>
                <a:cs typeface="+mn-cs"/>
              </a:rPr>
              <a:t>You can override the </a:t>
            </a:r>
            <a:r>
              <a:rPr lang="en-US" sz="882" b="1" i="0" kern="1200" dirty="0" err="1">
                <a:solidFill>
                  <a:schemeClr val="tx1"/>
                </a:solidFill>
                <a:effectLst/>
                <a:latin typeface="Segoe UI Light" pitchFamily="34" charset="0"/>
                <a:ea typeface="+mn-ea"/>
                <a:cs typeface="+mn-cs"/>
              </a:rPr>
              <a:t>OnModelCreating</a:t>
            </a:r>
            <a:r>
              <a:rPr lang="en-US" sz="882" b="0" i="0" kern="1200" dirty="0">
                <a:solidFill>
                  <a:schemeClr val="tx1"/>
                </a:solidFill>
                <a:effectLst/>
                <a:latin typeface="Segoe UI Light" pitchFamily="34" charset="0"/>
                <a:ea typeface="+mn-ea"/>
                <a:cs typeface="+mn-cs"/>
              </a:rPr>
              <a:t> method in your derived context class and use the </a:t>
            </a:r>
            <a:r>
              <a:rPr lang="en-US" sz="882" b="0" i="0" kern="1200" dirty="0" err="1">
                <a:solidFill>
                  <a:schemeClr val="tx1"/>
                </a:solidFill>
                <a:effectLst/>
                <a:latin typeface="Segoe UI Light" pitchFamily="34" charset="0"/>
                <a:ea typeface="+mn-ea"/>
                <a:cs typeface="+mn-cs"/>
              </a:rPr>
              <a:t>ModelBuilder</a:t>
            </a:r>
            <a:r>
              <a:rPr lang="en-US" sz="882" b="0" i="0" kern="1200" dirty="0">
                <a:solidFill>
                  <a:schemeClr val="tx1"/>
                </a:solidFill>
                <a:effectLst/>
                <a:latin typeface="Segoe UI Light" pitchFamily="34" charset="0"/>
                <a:ea typeface="+mn-ea"/>
                <a:cs typeface="+mn-cs"/>
              </a:rPr>
              <a:t> API to configure your model. This is the most powerful method of configuration and allows the configuration to be specified without modifying your entity classes. The fluent API configuration has the highest precedence and will override conventions and data annotations.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085965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apply attributes, known as data annotations, to your classes and properties. Data annotations will override conventions but will be overwritten by a fluent API configuration (if it exists).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929530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a model, the primary class your application interacts with is </a:t>
            </a:r>
            <a:r>
              <a:rPr lang="en-US" sz="882" b="1" i="0" kern="1200" dirty="0" err="1">
                <a:solidFill>
                  <a:schemeClr val="tx1"/>
                </a:solidFill>
                <a:effectLst/>
                <a:latin typeface="Segoe UI Light" pitchFamily="34" charset="0"/>
                <a:ea typeface="+mn-ea"/>
                <a:cs typeface="+mn-cs"/>
              </a:rPr>
              <a:t>System.Data.Entity.DbContext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(often referred to as the </a:t>
            </a:r>
            <a:r>
              <a:rPr lang="en-US" sz="882" b="0" i="1" kern="1200" dirty="0">
                <a:solidFill>
                  <a:schemeClr val="tx1"/>
                </a:solidFill>
                <a:effectLst/>
                <a:latin typeface="Segoe UI Light" pitchFamily="34" charset="0"/>
                <a:ea typeface="+mn-ea"/>
                <a:cs typeface="+mn-cs"/>
              </a:rPr>
              <a:t>context class</a:t>
            </a:r>
            <a:r>
              <a:rPr lang="en-US" sz="882" b="0" i="0" kern="1200" dirty="0">
                <a:solidFill>
                  <a:schemeClr val="tx1"/>
                </a:solidFill>
                <a:effectLst/>
                <a:latin typeface="Segoe UI Light" pitchFamily="34" charset="0"/>
                <a:ea typeface="+mn-ea"/>
                <a:cs typeface="+mn-cs"/>
              </a:rPr>
              <a:t>). You can use a </a:t>
            </a:r>
            <a:r>
              <a:rPr lang="en-US" sz="882" b="1" i="0" kern="1200" dirty="0" err="1">
                <a:solidFill>
                  <a:schemeClr val="tx1"/>
                </a:solidFill>
                <a:effectLst/>
                <a:latin typeface="Segoe UI Light" pitchFamily="34" charset="0"/>
                <a:ea typeface="+mn-ea"/>
                <a:cs typeface="+mn-cs"/>
              </a:rPr>
              <a:t>DbContext</a:t>
            </a:r>
            <a:r>
              <a:rPr lang="en-US" sz="882" b="0" i="0" kern="1200" dirty="0">
                <a:solidFill>
                  <a:schemeClr val="tx1"/>
                </a:solidFill>
                <a:effectLst/>
                <a:latin typeface="Segoe UI Light" pitchFamily="34" charset="0"/>
                <a:ea typeface="+mn-ea"/>
                <a:cs typeface="+mn-cs"/>
              </a:rPr>
              <a:t> class associated to a model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and execute queries.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Materialize query results as entity objects.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Track changes that are made to those objects.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Persist object changes back on the database.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Bind objects in memory to UI controls.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We recommended that you work with the context by defining a class that derives from </a:t>
            </a:r>
            <a:r>
              <a:rPr lang="en-US" sz="882" b="1" i="0" kern="1200" dirty="0" err="1">
                <a:solidFill>
                  <a:schemeClr val="tx1"/>
                </a:solidFill>
                <a:effectLst/>
                <a:latin typeface="Segoe UI Light" pitchFamily="34" charset="0"/>
                <a:ea typeface="+mn-ea"/>
                <a:cs typeface="+mn-cs"/>
              </a:rPr>
              <a:t>DbContext</a:t>
            </a:r>
            <a:r>
              <a:rPr lang="en-US" sz="882" b="0" i="0" kern="1200" dirty="0">
                <a:solidFill>
                  <a:schemeClr val="tx1"/>
                </a:solidFill>
                <a:effectLst/>
                <a:latin typeface="Segoe UI Light" pitchFamily="34" charset="0"/>
                <a:ea typeface="+mn-ea"/>
                <a:cs typeface="+mn-cs"/>
              </a:rPr>
              <a:t> and exposes </a:t>
            </a:r>
            <a:r>
              <a:rPr lang="en-US" sz="882" b="1" i="0" kern="1200" dirty="0" err="1">
                <a:solidFill>
                  <a:schemeClr val="tx1"/>
                </a:solidFill>
                <a:effectLst/>
                <a:latin typeface="Segoe UI Light" pitchFamily="34" charset="0"/>
                <a:ea typeface="+mn-ea"/>
                <a:cs typeface="+mn-cs"/>
              </a:rPr>
              <a:t>DbSet</a:t>
            </a:r>
            <a:r>
              <a:rPr lang="en-US" sz="882" b="0" i="0" kern="1200" dirty="0">
                <a:solidFill>
                  <a:schemeClr val="tx1"/>
                </a:solidFill>
                <a:effectLst/>
                <a:latin typeface="Segoe UI Light" pitchFamily="34" charset="0"/>
                <a:ea typeface="+mn-ea"/>
                <a:cs typeface="+mn-cs"/>
              </a:rPr>
              <a:t> properties that represent collections of the specified entities in the context.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50628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SQL Database.</a:t>
            </a:r>
          </a:p>
          <a:p>
            <a:pPr marL="171450" indent="-171450">
              <a:buFontTx/>
              <a:buChar char="-"/>
            </a:pPr>
            <a:r>
              <a:rPr lang="en-US" baseline="0" dirty="0"/>
              <a:t>Choosing the right SQL option in Azure.</a:t>
            </a:r>
          </a:p>
          <a:p>
            <a:pPr marL="171450" indent="-171450">
              <a:buFontTx/>
              <a:buChar char="-"/>
            </a:pPr>
            <a:r>
              <a:rPr lang="en-US" baseline="0" dirty="0"/>
              <a:t>Create a copy of an Azure SQL database.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DbSet</a:t>
            </a:r>
            <a:r>
              <a:rPr lang="en-US" sz="882" b="1" i="0" kern="1200" dirty="0">
                <a:solidFill>
                  <a:schemeClr val="tx1"/>
                </a:solidFill>
                <a:effectLst/>
                <a:latin typeface="Segoe UI Light" pitchFamily="34" charset="0"/>
                <a:ea typeface="+mn-ea"/>
                <a:cs typeface="+mn-cs"/>
              </a:rPr>
              <a:t>&lt;&gt;</a:t>
            </a:r>
            <a:r>
              <a:rPr lang="en-US" sz="882" b="0" i="0" kern="1200" dirty="0">
                <a:solidFill>
                  <a:schemeClr val="tx1"/>
                </a:solidFill>
                <a:effectLst/>
                <a:latin typeface="Segoe UI Light" pitchFamily="34" charset="0"/>
                <a:ea typeface="+mn-ea"/>
                <a:cs typeface="+mn-cs"/>
              </a:rPr>
              <a:t> generic class includes methods that will allow you to query your database by using language-integrated query (LINQ).</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LINQ syntax, you can perform many queries in Entity Framework Core without the need to learn too much. This is because the </a:t>
            </a:r>
            <a:r>
              <a:rPr lang="en-US" sz="882" b="0" i="0" kern="1200" dirty="0" err="1">
                <a:solidFill>
                  <a:schemeClr val="tx1"/>
                </a:solidFill>
                <a:effectLst/>
                <a:latin typeface="Segoe UI Light" pitchFamily="34" charset="0"/>
                <a:ea typeface="+mn-ea"/>
                <a:cs typeface="+mn-cs"/>
              </a:rPr>
              <a:t>DbSet</a:t>
            </a:r>
            <a:r>
              <a:rPr lang="en-US" sz="882" b="0" i="0" kern="1200" dirty="0">
                <a:solidFill>
                  <a:schemeClr val="tx1"/>
                </a:solidFill>
                <a:effectLst/>
                <a:latin typeface="Segoe UI Light" pitchFamily="34" charset="0"/>
                <a:ea typeface="+mn-ea"/>
                <a:cs typeface="+mn-cs"/>
              </a:rPr>
              <a:t>&lt;&gt;generic class implements the </a:t>
            </a:r>
            <a:r>
              <a:rPr lang="en-US" sz="882" b="1" i="0" kern="1200" dirty="0" err="1">
                <a:solidFill>
                  <a:schemeClr val="tx1"/>
                </a:solidFill>
                <a:effectLst/>
                <a:latin typeface="Segoe UI Light" pitchFamily="34" charset="0"/>
                <a:ea typeface="+mn-ea"/>
                <a:cs typeface="+mn-cs"/>
              </a:rPr>
              <a:t>IEnumerable</a:t>
            </a:r>
            <a:r>
              <a:rPr lang="en-US" sz="882" b="1" i="0" kern="1200" dirty="0">
                <a:solidFill>
                  <a:schemeClr val="tx1"/>
                </a:solidFill>
                <a:effectLst/>
                <a:latin typeface="Segoe UI Light" pitchFamily="34" charset="0"/>
                <a:ea typeface="+mn-ea"/>
                <a:cs typeface="+mn-cs"/>
              </a:rPr>
              <a:t>&lt;&gt;</a:t>
            </a:r>
            <a:r>
              <a:rPr lang="en-US" sz="882" b="0" i="0" kern="1200" dirty="0">
                <a:solidFill>
                  <a:schemeClr val="tx1"/>
                </a:solidFill>
                <a:effectLst/>
                <a:latin typeface="Segoe UI Light" pitchFamily="34" charset="0"/>
                <a:ea typeface="+mn-ea"/>
                <a:cs typeface="+mn-cs"/>
              </a:rPr>
              <a:t> interface, giving you access to many of the existing LINQ queries.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you can load all the data from a table by enumerating the collection with a call to the </a:t>
            </a:r>
            <a:r>
              <a:rPr lang="en-US" sz="882" b="1" i="0" kern="1200" dirty="0" err="1">
                <a:solidFill>
                  <a:schemeClr val="tx1"/>
                </a:solidFill>
                <a:effectLst/>
                <a:latin typeface="Segoe UI Light" pitchFamily="34" charset="0"/>
                <a:ea typeface="+mn-ea"/>
                <a:cs typeface="+mn-cs"/>
              </a:rPr>
              <a:t>ToList</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LINQ methods such as the </a:t>
            </a:r>
            <a:r>
              <a:rPr lang="en-US" sz="882" b="1" i="0" kern="1200" dirty="0">
                <a:solidFill>
                  <a:schemeClr val="tx1"/>
                </a:solidFill>
                <a:effectLst/>
                <a:latin typeface="Segoe UI Light" pitchFamily="34" charset="0"/>
                <a:ea typeface="+mn-ea"/>
                <a:cs typeface="+mn-cs"/>
              </a:rPr>
              <a:t>Where</a:t>
            </a:r>
            <a:r>
              <a:rPr lang="en-US" sz="882" b="0" i="0" kern="1200" dirty="0">
                <a:solidFill>
                  <a:schemeClr val="tx1"/>
                </a:solidFill>
                <a:effectLst/>
                <a:latin typeface="Segoe UI Light" pitchFamily="34" charset="0"/>
                <a:ea typeface="+mn-ea"/>
                <a:cs typeface="+mn-cs"/>
              </a:rPr>
              <a:t> method to filter your resulting list.</a:t>
            </a:r>
          </a:p>
          <a:p>
            <a:br>
              <a:rPr lang="en-US" dirty="0"/>
            </a:br>
            <a:r>
              <a:rPr lang="en-US" sz="882" b="0" i="0" kern="1200" dirty="0">
                <a:solidFill>
                  <a:schemeClr val="tx1"/>
                </a:solidFill>
                <a:effectLst/>
                <a:latin typeface="Segoe UI Light" pitchFamily="34" charset="0"/>
                <a:ea typeface="+mn-ea"/>
                <a:cs typeface="+mn-cs"/>
              </a:rPr>
              <a:t>You can also use the </a:t>
            </a:r>
            <a:r>
              <a:rPr lang="en-US" sz="882" b="1" i="0" kern="1200" dirty="0">
                <a:solidFill>
                  <a:schemeClr val="tx1"/>
                </a:solidFill>
                <a:effectLst/>
                <a:latin typeface="Segoe UI Light" pitchFamily="34" charset="0"/>
                <a:ea typeface="+mn-ea"/>
                <a:cs typeface="+mn-cs"/>
              </a:rPr>
              <a:t>Single</a:t>
            </a:r>
            <a:r>
              <a:rPr lang="en-US" sz="882" b="0" i="0" kern="1200" dirty="0">
                <a:solidFill>
                  <a:schemeClr val="tx1"/>
                </a:solidFill>
                <a:effectLst/>
                <a:latin typeface="Segoe UI Light" pitchFamily="34" charset="0"/>
                <a:ea typeface="+mn-ea"/>
                <a:cs typeface="+mn-cs"/>
              </a:rPr>
              <a:t> method to get a single instance that matches a specific filter.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call LINQ operators, you are simply building up an in-memory representation of the query. The query is sent to the database only when the results are consumed (enumerated).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9231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the </a:t>
            </a:r>
            <a:r>
              <a:rPr lang="en-US" b="1" dirty="0"/>
              <a:t>Add </a:t>
            </a:r>
            <a:r>
              <a:rPr lang="en-US" b="0" dirty="0"/>
              <a:t>method of the </a:t>
            </a:r>
            <a:r>
              <a:rPr lang="en-US" b="1" dirty="0" err="1"/>
              <a:t>DbSet</a:t>
            </a:r>
            <a:r>
              <a:rPr lang="en-US" b="1" dirty="0"/>
              <a:t>&lt;&gt; </a:t>
            </a:r>
            <a:r>
              <a:rPr lang="en-US" b="0" dirty="0"/>
              <a:t>class and the </a:t>
            </a:r>
            <a:r>
              <a:rPr lang="en-US" b="1" dirty="0" err="1"/>
              <a:t>SaveChanges</a:t>
            </a:r>
            <a:r>
              <a:rPr lang="en-US" b="1" dirty="0"/>
              <a:t> </a:t>
            </a:r>
            <a:r>
              <a:rPr lang="en-US" b="0" dirty="0"/>
              <a:t>method of the </a:t>
            </a:r>
            <a:r>
              <a:rPr lang="en-US" b="1" dirty="0" err="1"/>
              <a:t>DbContext</a:t>
            </a:r>
            <a:r>
              <a:rPr lang="en-US" b="0" dirty="0"/>
              <a:t> class to persist new records to the database.</a:t>
            </a:r>
          </a:p>
          <a:p>
            <a:endParaRPr lang="en-US" b="0" dirty="0"/>
          </a:p>
          <a:p>
            <a:r>
              <a:rPr lang="en-US" b="0" dirty="0"/>
              <a:t>Note: Remember that all changes to entities are tracked but not persisted until you call </a:t>
            </a:r>
            <a:r>
              <a:rPr lang="en-US" b="1" dirty="0" err="1"/>
              <a:t>SaveChanges</a:t>
            </a:r>
            <a:r>
              <a:rPr lang="en-US" b="0"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278841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entity changes are tracked, you can use Entity Framework to query for entities from a database, make a change and then call </a:t>
            </a:r>
            <a:r>
              <a:rPr lang="en-US" b="1" dirty="0" err="1"/>
              <a:t>SaveChanges</a:t>
            </a:r>
            <a:r>
              <a:rPr lang="en-US" b="1" dirty="0"/>
              <a:t> </a:t>
            </a:r>
            <a:r>
              <a:rPr lang="en-US" b="0" dirty="0"/>
              <a:t>to persist that change to the 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70970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Add Entity Framework to a .NET Core project.</a:t>
            </a:r>
          </a:p>
          <a:p>
            <a:pPr marL="171450" indent="-171450">
              <a:buFont typeface="Arial" panose="020B0604020202020204" pitchFamily="34" charset="0"/>
              <a:buChar char="•"/>
            </a:pPr>
            <a:r>
              <a:rPr lang="en-US" dirty="0"/>
              <a:t>Use Entity Framework to create database and table entities.</a:t>
            </a:r>
          </a:p>
          <a:p>
            <a:pPr marL="171450" indent="-171450">
              <a:buFont typeface="Arial" panose="020B0604020202020204" pitchFamily="34" charset="0"/>
              <a:buChar char="•"/>
            </a:pPr>
            <a:r>
              <a:rPr lang="en-US" dirty="0"/>
              <a:t>Issue queries to a SQL Database using LINQ and Entity Framework.</a:t>
            </a:r>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a:p>
        </p:txBody>
      </p:sp>
    </p:spTree>
    <p:extLst>
      <p:ext uri="{BB962C8B-B14F-4D97-AF65-F5344CB8AC3E}">
        <p14:creationId xmlns:p14="http://schemas.microsoft.com/office/powerpoint/2010/main" val="3761670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7008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SQL Database is a general-purpose relational database managed service in Microsoft Azure that supports structures such as relational data, JSON, spatial, and XML. SQL Database delivers dynamically scalable performance within two different purchasing models: a </a:t>
            </a:r>
            <a:r>
              <a:rPr lang="en-US" sz="882" b="0" i="0" kern="1200" dirty="0" err="1">
                <a:solidFill>
                  <a:schemeClr val="tx1"/>
                </a:solidFill>
                <a:effectLst/>
                <a:latin typeface="Segoe UI Light" pitchFamily="34" charset="0"/>
                <a:ea typeface="+mn-ea"/>
                <a:cs typeface="+mn-cs"/>
              </a:rPr>
              <a:t>vCore</a:t>
            </a:r>
            <a:r>
              <a:rPr lang="en-US" sz="882" b="0" i="0" kern="1200" dirty="0">
                <a:solidFill>
                  <a:schemeClr val="tx1"/>
                </a:solidFill>
                <a:effectLst/>
                <a:latin typeface="Segoe UI Light" pitchFamily="34" charset="0"/>
                <a:ea typeface="+mn-ea"/>
                <a:cs typeface="+mn-cs"/>
              </a:rPr>
              <a:t>-based purchasing model and a DTU-based purchasing model. SQL Database also provides options such as </a:t>
            </a:r>
            <a:r>
              <a:rPr lang="en-US" sz="882" b="0" i="0" kern="1200" dirty="0" err="1">
                <a:solidFill>
                  <a:schemeClr val="tx1"/>
                </a:solidFill>
                <a:effectLst/>
                <a:latin typeface="Segoe UI Light" pitchFamily="34" charset="0"/>
                <a:ea typeface="+mn-ea"/>
                <a:cs typeface="+mn-cs"/>
              </a:rPr>
              <a:t>columnstore</a:t>
            </a:r>
            <a:r>
              <a:rPr lang="en-US" sz="882" b="0" i="0" kern="1200" dirty="0">
                <a:solidFill>
                  <a:schemeClr val="tx1"/>
                </a:solidFill>
                <a:effectLst/>
                <a:latin typeface="Segoe UI Light" pitchFamily="34" charset="0"/>
                <a:ea typeface="+mn-ea"/>
                <a:cs typeface="+mn-cs"/>
              </a:rPr>
              <a:t> indexes for extreme analytic analysis and reporting, and in-memory OLTP for extreme transactional processing. Microsoft handles all patching and updating of the SQL code base seamlessly and abstracts away all management of the underlying infrastructure.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SQL Database shares its code base with the Microsoft SQL Server database engine. With the Microsoft cloud-first strategy, the newest capabilities of SQL Server are released first to SQL Database, and then to SQL Server itself. This approach provides you with the newest SQL Server capabilities with no overhead for patching or upgrading—and with these new features tested across millions of databases.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2481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Similar to SQL Server, the SQL Database service has two concepts in its hierarchy: </a:t>
            </a:r>
          </a:p>
          <a:p>
            <a:pPr marL="171450" indent="-171450">
              <a:buFont typeface="Arial" panose="020B0604020202020204" pitchFamily="34" charset="0"/>
              <a:buChar char="•"/>
            </a:pPr>
            <a:r>
              <a:rPr lang="en-US" b="1" dirty="0"/>
              <a:t>SQL Database server</a:t>
            </a:r>
            <a:r>
              <a:rPr lang="en-US" b="0" dirty="0"/>
              <a:t>.</a:t>
            </a:r>
            <a:r>
              <a:rPr lang="en-US" b="1" dirty="0"/>
              <a:t> </a:t>
            </a:r>
            <a:r>
              <a:rPr lang="en-US" b="0" dirty="0"/>
              <a:t>An SQL Database server is a container for database instances. It provides the ability to establish sign-ins, create a firewall, and expose a tabular, data protocol endpoint. A server is required to create databases. Client devices will connect directly to your logical server in Azure.</a:t>
            </a:r>
          </a:p>
          <a:p>
            <a:pPr marL="171450" indent="-171450">
              <a:buFont typeface="Arial" panose="020B0604020202020204" pitchFamily="34" charset="0"/>
              <a:buChar char="•"/>
            </a:pPr>
            <a:r>
              <a:rPr lang="en-US" b="1" dirty="0"/>
              <a:t>SQL</a:t>
            </a:r>
            <a:r>
              <a:rPr lang="en-US" b="0" dirty="0"/>
              <a:t> </a:t>
            </a:r>
            <a:r>
              <a:rPr lang="en-US" b="1" dirty="0"/>
              <a:t>database</a:t>
            </a:r>
            <a:r>
              <a:rPr lang="en-US" b="0" dirty="0"/>
              <a:t>.</a:t>
            </a:r>
            <a:r>
              <a:rPr lang="en-US" b="1" dirty="0"/>
              <a:t> </a:t>
            </a:r>
            <a:r>
              <a:rPr lang="en-US" b="0" dirty="0"/>
              <a:t>An SQL database is the implementation of an individual database by using the service, and it includes its tables and any other features.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81919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Azure SQL Database provides the following deployment options for an Azure SQL Database: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part of a collection of databases known as a managed instance that contains system and user databases and shared set of resources.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single database with its own set of resources managed via a logical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pooled database in an elastic pool with a shared set of resources managed via a logical server.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6306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you can have your SQL Server workloads running in a hosted infrastructure (IaaS) or running as a hosted service (PaaS). The key question that you need to ask when deciding between PaaS or IaaS is this: Do you want to manage your database, apply patches, and take backups, or do you want to delegate these operations to Azure? Depending on the answer, you have the following options: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fully-managed SQL database engine, based on the latest stable Enterprise Edition of SQL Server. This is a relational database as a service (</a:t>
            </a:r>
            <a:r>
              <a:rPr lang="en-US" sz="882" b="0" i="0" kern="1200" dirty="0" err="1">
                <a:solidFill>
                  <a:schemeClr val="tx1"/>
                </a:solidFill>
                <a:effectLst/>
                <a:latin typeface="Segoe UI Light" pitchFamily="34" charset="0"/>
                <a:ea typeface="+mn-ea"/>
                <a:cs typeface="+mn-cs"/>
              </a:rPr>
              <a:t>DaaS</a:t>
            </a:r>
            <a:r>
              <a:rPr lang="en-US" sz="882" b="0" i="0" kern="1200" dirty="0">
                <a:solidFill>
                  <a:schemeClr val="tx1"/>
                </a:solidFill>
                <a:effectLst/>
                <a:latin typeface="Segoe UI Light" pitchFamily="34" charset="0"/>
                <a:ea typeface="+mn-ea"/>
                <a:cs typeface="+mn-cs"/>
              </a:rPr>
              <a:t>) hosted in the Azure cloud that falls into the industry category of platform as a service (PaaS). SQL Database is built on standardized hardware and software that is owned, hosted, and maintained by Microsoft. With SQL Database, you can use built-in features and functionality that require extensive configuration in SQL Server. When using SQL Database, you pay as you go, with options to scale up or out for greater power with no interruption. SQL Database has additional features that are not available in SQL Server, such as built-in intelligence and management. Azure SQL Database offers several deployment options:</a:t>
            </a:r>
          </a:p>
          <a:p>
            <a:pPr lvl="1"/>
            <a:r>
              <a:rPr lang="en-US" sz="882" b="0" i="0" kern="1200" dirty="0">
                <a:solidFill>
                  <a:schemeClr val="tx1"/>
                </a:solidFill>
                <a:effectLst/>
                <a:latin typeface="Segoe UI Light" pitchFamily="34" charset="0"/>
                <a:ea typeface="+mn-ea"/>
                <a:cs typeface="+mn-cs"/>
              </a:rPr>
              <a:t>You can deploy a single database to a logical server. A logical server containing single and pooled databases offers most of database-scoped features of SQL Server. This option is optimized for modern application development of new cloud-born applications.</a:t>
            </a:r>
          </a:p>
          <a:p>
            <a:pPr lvl="1"/>
            <a:r>
              <a:rPr lang="en-US" sz="882" b="0" i="0" kern="1200" dirty="0">
                <a:solidFill>
                  <a:schemeClr val="tx1"/>
                </a:solidFill>
                <a:effectLst/>
                <a:latin typeface="Segoe UI Light" pitchFamily="34" charset="0"/>
                <a:ea typeface="+mn-ea"/>
                <a:cs typeface="+mn-cs"/>
              </a:rPr>
              <a:t>You can deploy to a Azure SQL Database Managed Instances. With Azure SQL Database Managed Instance, Azure SQL Database offers shared resources for databases and additional instance-scoped features. Azure SQL Database Managed Instance supports database migration from on-premises with minimal to no database change. This option provides all of the PaaS benefits of Azure SQL Database but adds capabilities that were previously only available in SQL VMs. This includes a native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 and near 100% compatibility with on-premises SQL Server.</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Server on Azure Virtual Machines</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Infrastructure as a service (IaaS) that allows you to run SQL Server inside a fully managed virtual machine in the Azure cloud. SQL Server virtual machines also run on standardized hardware that is owned, hosted, and maintained by Microsoft. When using SQL Server on a VM, you can either pay as you go for a SQL Server license already included in a SQL Server image or easily use an existing license. You can also stop or resume the VM as needed. SQL Server is installed and hosted in the cloud on Windows Server or Linux virtual machines (VMs) running on Azure, also known as an infrastructure as a service (IaaS). SQL Server on Azure virtual machines is a good option for migrating on-premises SQL Server databases and applications without any database change. All recent versions and editions of SQL Server are available for installation in an IaaS virtual machine. The most significant difference from SQL Database is that SQL Server VMs allow full control over the database engine. You can choose: when maintenance/patching will start, to change the recovery model to simple or bulk logged to enable faster load less log, to pause or start engine when needed, and you can fully customize the SQL Server database engine. With this additional control comes with added responsibility to manage the virtual machines.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067096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2235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SQL Server instance using the portal.</a:t>
            </a:r>
          </a:p>
          <a:p>
            <a:pPr marL="171450" indent="-171450">
              <a:buFont typeface="Arial" panose="020B0604020202020204" pitchFamily="34" charset="0"/>
              <a:buChar char="•"/>
            </a:pPr>
            <a:r>
              <a:rPr lang="en-US" dirty="0"/>
              <a:t>Create a new SQL database instance using the portal and the existing server.</a:t>
            </a:r>
          </a:p>
          <a:p>
            <a:pPr marL="171450" indent="-171450">
              <a:buFont typeface="Arial" panose="020B0604020202020204" pitchFamily="34" charset="0"/>
              <a:buChar char="•"/>
            </a:pPr>
            <a:r>
              <a:rPr lang="en-US" dirty="0"/>
              <a:t>Query the SQL database instances using the Azure CLI.</a:t>
            </a:r>
          </a:p>
        </p:txBody>
      </p:sp>
      <p:sp>
        <p:nvSpPr>
          <p:cNvPr id="4" name="Slide Number Placeholder 3"/>
          <p:cNvSpPr>
            <a:spLocks noGrp="1"/>
          </p:cNvSpPr>
          <p:nvPr>
            <p:ph type="sldNum" sz="quarter" idx="5"/>
          </p:nvPr>
        </p:nvSpPr>
        <p:spPr/>
        <p:txBody>
          <a:bodyPr/>
          <a:lstStyle/>
          <a:p>
            <a:fld id="{C36DE848-917B-4977-8FFB-D5973E30E536}" type="slidenum">
              <a:rPr lang="en-US" smtClean="0"/>
              <a:t>9</a:t>
            </a:fld>
            <a:endParaRPr lang="en-US"/>
          </a:p>
        </p:txBody>
      </p:sp>
    </p:spTree>
    <p:extLst>
      <p:ext uri="{BB962C8B-B14F-4D97-AF65-F5344CB8AC3E}">
        <p14:creationId xmlns:p14="http://schemas.microsoft.com/office/powerpoint/2010/main" val="1390199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18296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96051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63652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2901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415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22361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711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5146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8724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37355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6536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7768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166" y="529136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738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699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sv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9.emf"/><Relationship Id="rId4" Type="http://schemas.openxmlformats.org/officeDocument/2006/relationships/image" Target="../media/image9.emf"/><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emf"/><Relationship Id="rId7"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gif"/><Relationship Id="rId10" Type="http://schemas.openxmlformats.org/officeDocument/2006/relationships/image" Target="../media/image25.png"/><Relationship Id="rId4" Type="http://schemas.openxmlformats.org/officeDocument/2006/relationships/image" Target="../media/image6.sv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aka.ms/AA4gbio"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hyperlink" Target="https://aka.ms/AA4gbih"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aka.ms/AA4gbii"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hyperlink" Target="https://aka.ms/AA4gj9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03: Develop solutions that use a relational database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0D382-DE00-4759-8E62-AB110BA5D010}"/>
              </a:ext>
            </a:extLst>
          </p:cNvPr>
          <p:cNvSpPr>
            <a:spLocks noGrp="1"/>
          </p:cNvSpPr>
          <p:nvPr>
            <p:ph type="title"/>
          </p:nvPr>
        </p:nvSpPr>
        <p:spPr/>
        <p:txBody>
          <a:bodyPr/>
          <a:lstStyle/>
          <a:p>
            <a:r>
              <a:rPr lang="en-US" dirty="0"/>
              <a:t>Copying a SQL database</a:t>
            </a:r>
          </a:p>
        </p:txBody>
      </p:sp>
      <p:grpSp>
        <p:nvGrpSpPr>
          <p:cNvPr id="2" name="Group 1" descr="This diagram depicts the creation of a consistent copy of a SQL database instance in Microsoft Azure.">
            <a:extLst>
              <a:ext uri="{FF2B5EF4-FFF2-40B4-BE49-F238E27FC236}">
                <a16:creationId xmlns:a16="http://schemas.microsoft.com/office/drawing/2014/main" id="{2D2770E1-41D9-4504-8AA9-0614EAD4896D}"/>
              </a:ext>
            </a:extLst>
          </p:cNvPr>
          <p:cNvGrpSpPr/>
          <p:nvPr/>
        </p:nvGrpSpPr>
        <p:grpSpPr>
          <a:xfrm>
            <a:off x="1147404" y="2100930"/>
            <a:ext cx="10082467" cy="3679743"/>
            <a:chOff x="1147404" y="2100930"/>
            <a:chExt cx="10082467" cy="3679743"/>
          </a:xfrm>
        </p:grpSpPr>
        <p:pic>
          <p:nvPicPr>
            <p:cNvPr id="6" name="Picture 5">
              <a:extLst>
                <a:ext uri="{FF2B5EF4-FFF2-40B4-BE49-F238E27FC236}">
                  <a16:creationId xmlns:a16="http://schemas.microsoft.com/office/drawing/2014/main" id="{FAC1A38E-E1F7-44CE-A63D-904710269D40}"/>
                </a:ext>
              </a:extLst>
            </p:cNvPr>
            <p:cNvPicPr>
              <a:picLocks noChangeAspect="1"/>
            </p:cNvPicPr>
            <p:nvPr/>
          </p:nvPicPr>
          <p:blipFill>
            <a:blip r:embed="rId3"/>
            <a:stretch>
              <a:fillRect/>
            </a:stretch>
          </p:blipFill>
          <p:spPr>
            <a:xfrm>
              <a:off x="1147404" y="3011424"/>
              <a:ext cx="2212531" cy="2212531"/>
            </a:xfrm>
            <a:prstGeom prst="rect">
              <a:avLst/>
            </a:prstGeom>
          </p:spPr>
        </p:pic>
        <p:sp>
          <p:nvSpPr>
            <p:cNvPr id="12" name="TextBox 11">
              <a:extLst>
                <a:ext uri="{FF2B5EF4-FFF2-40B4-BE49-F238E27FC236}">
                  <a16:creationId xmlns:a16="http://schemas.microsoft.com/office/drawing/2014/main" id="{AE3F2189-B70E-4254-ABBB-4C14F7524B8C}"/>
                </a:ext>
              </a:extLst>
            </p:cNvPr>
            <p:cNvSpPr txBox="1"/>
            <p:nvPr/>
          </p:nvSpPr>
          <p:spPr>
            <a:xfrm>
              <a:off x="1369677" y="5266711"/>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sp>
          <p:nvSpPr>
            <p:cNvPr id="9" name="Arc 8">
              <a:extLst>
                <a:ext uri="{FF2B5EF4-FFF2-40B4-BE49-F238E27FC236}">
                  <a16:creationId xmlns:a16="http://schemas.microsoft.com/office/drawing/2014/main" id="{E1520437-80C8-40F2-AF28-E7947184E633}"/>
                </a:ext>
              </a:extLst>
            </p:cNvPr>
            <p:cNvSpPr/>
            <p:nvPr/>
          </p:nvSpPr>
          <p:spPr>
            <a:xfrm>
              <a:off x="2706624" y="2304288"/>
              <a:ext cx="6571488" cy="1816608"/>
            </a:xfrm>
            <a:prstGeom prst="arc">
              <a:avLst>
                <a:gd name="adj1" fmla="val 11250636"/>
                <a:gd name="adj2" fmla="val 21338712"/>
              </a:avLst>
            </a:prstGeom>
            <a:ln w="76200">
              <a:solidFill>
                <a:srgbClr val="D73B0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374755B-2948-4798-9D98-422813149BD9}"/>
                </a:ext>
              </a:extLst>
            </p:cNvPr>
            <p:cNvSpPr txBox="1"/>
            <p:nvPr/>
          </p:nvSpPr>
          <p:spPr>
            <a:xfrm>
              <a:off x="5588000" y="2100930"/>
              <a:ext cx="1117600" cy="430887"/>
            </a:xfrm>
            <a:prstGeom prst="rect">
              <a:avLst/>
            </a:prstGeom>
            <a:solidFill>
              <a:schemeClr val="bg1"/>
            </a:solidFill>
          </p:spPr>
          <p:txBody>
            <a:bodyPr wrap="square" lIns="0" tIns="0" rIns="0" bIns="0" rtlCol="0" anchor="ctr">
              <a:spAutoFit/>
            </a:bodyPr>
            <a:lstStyle/>
            <a:p>
              <a:pPr algn="ctr"/>
              <a:r>
                <a:rPr lang="en-IN" sz="2800" b="1" dirty="0">
                  <a:gradFill>
                    <a:gsLst>
                      <a:gs pos="2917">
                        <a:schemeClr val="tx1"/>
                      </a:gs>
                      <a:gs pos="30000">
                        <a:schemeClr val="tx1"/>
                      </a:gs>
                    </a:gsLst>
                    <a:lin ang="5400000" scaled="0"/>
                  </a:gradFill>
                </a:rPr>
                <a:t>Copy</a:t>
              </a:r>
              <a:endParaRPr lang="en-US" sz="2800" b="1" dirty="0" err="1">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9309704A-60DA-45CA-8164-F98005107C32}"/>
                </a:ext>
              </a:extLst>
            </p:cNvPr>
            <p:cNvPicPr>
              <a:picLocks noChangeAspect="1"/>
            </p:cNvPicPr>
            <p:nvPr/>
          </p:nvPicPr>
          <p:blipFill>
            <a:blip r:embed="rId3"/>
            <a:stretch>
              <a:fillRect/>
            </a:stretch>
          </p:blipFill>
          <p:spPr>
            <a:xfrm>
              <a:off x="9017340" y="3188208"/>
              <a:ext cx="2212531" cy="2212531"/>
            </a:xfrm>
            <a:prstGeom prst="rect">
              <a:avLst/>
            </a:prstGeom>
          </p:spPr>
        </p:pic>
        <p:sp>
          <p:nvSpPr>
            <p:cNvPr id="13" name="TextBox 12">
              <a:extLst>
                <a:ext uri="{FF2B5EF4-FFF2-40B4-BE49-F238E27FC236}">
                  <a16:creationId xmlns:a16="http://schemas.microsoft.com/office/drawing/2014/main" id="{D6486575-C886-49F7-8A2D-9BB4CA064F08}"/>
                </a:ext>
              </a:extLst>
            </p:cNvPr>
            <p:cNvSpPr txBox="1"/>
            <p:nvPr/>
          </p:nvSpPr>
          <p:spPr>
            <a:xfrm>
              <a:off x="9239613" y="5442119"/>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grpSp>
    </p:spTree>
    <p:extLst>
      <p:ext uri="{BB962C8B-B14F-4D97-AF65-F5344CB8AC3E}">
        <p14:creationId xmlns:p14="http://schemas.microsoft.com/office/powerpoint/2010/main" val="30958690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p:txBody>
          <a:bodyPr/>
          <a:lstStyle/>
          <a:p>
            <a:r>
              <a:rPr lang="en-US" dirty="0"/>
              <a:t>Copy an Azure SQL database - Azure portal</a:t>
            </a:r>
          </a:p>
        </p:txBody>
      </p:sp>
      <p:grpSp>
        <p:nvGrpSpPr>
          <p:cNvPr id="3" name="Group 2" descr="This screenshot depicts the Copy blade for a SQL database on the Azure portal.">
            <a:extLst>
              <a:ext uri="{FF2B5EF4-FFF2-40B4-BE49-F238E27FC236}">
                <a16:creationId xmlns:a16="http://schemas.microsoft.com/office/drawing/2014/main" id="{5AED3C37-5F4F-4761-B5F6-44FC60DAC8AB}"/>
              </a:ext>
            </a:extLst>
          </p:cNvPr>
          <p:cNvGrpSpPr/>
          <p:nvPr/>
        </p:nvGrpSpPr>
        <p:grpSpPr>
          <a:xfrm>
            <a:off x="588263" y="1309258"/>
            <a:ext cx="11018520" cy="4959780"/>
            <a:chOff x="588263" y="1309258"/>
            <a:chExt cx="11141170" cy="5091542"/>
          </a:xfrm>
        </p:grpSpPr>
        <p:pic>
          <p:nvPicPr>
            <p:cNvPr id="5" name="Picture 4" descr="This screenshot depicts the Copy blade for a SQL database on the Azure portal.">
              <a:extLst>
                <a:ext uri="{FF2B5EF4-FFF2-40B4-BE49-F238E27FC236}">
                  <a16:creationId xmlns:a16="http://schemas.microsoft.com/office/drawing/2014/main" id="{341F207F-2143-461C-B66E-E1BA4A23E828}"/>
                </a:ext>
              </a:extLst>
            </p:cNvPr>
            <p:cNvPicPr>
              <a:picLocks noChangeAspect="1"/>
            </p:cNvPicPr>
            <p:nvPr/>
          </p:nvPicPr>
          <p:blipFill>
            <a:blip r:embed="rId3"/>
            <a:stretch>
              <a:fillRect/>
            </a:stretch>
          </p:blipFill>
          <p:spPr>
            <a:xfrm>
              <a:off x="588263" y="1309258"/>
              <a:ext cx="11141170" cy="5091542"/>
            </a:xfrm>
            <a:prstGeom prst="rect">
              <a:avLst/>
            </a:prstGeom>
          </p:spPr>
        </p:pic>
        <p:sp>
          <p:nvSpPr>
            <p:cNvPr id="7" name="Up Arrow 59">
              <a:extLst>
                <a:ext uri="{FF2B5EF4-FFF2-40B4-BE49-F238E27FC236}">
                  <a16:creationId xmlns:a16="http://schemas.microsoft.com/office/drawing/2014/main" id="{6BBD18E5-1A28-42F3-8C77-A004EAD44C7F}"/>
                </a:ext>
              </a:extLst>
            </p:cNvPr>
            <p:cNvSpPr/>
            <p:nvPr/>
          </p:nvSpPr>
          <p:spPr>
            <a:xfrm flipV="1">
              <a:off x="4522664" y="2266276"/>
              <a:ext cx="235307" cy="540000"/>
            </a:xfrm>
            <a:prstGeom prst="upArrow">
              <a:avLst>
                <a:gd name="adj1" fmla="val 50000"/>
                <a:gd name="adj2" fmla="val 96551"/>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Up Arrow 59">
              <a:extLst>
                <a:ext uri="{FF2B5EF4-FFF2-40B4-BE49-F238E27FC236}">
                  <a16:creationId xmlns:a16="http://schemas.microsoft.com/office/drawing/2014/main" id="{11A7E808-1624-4A63-A03B-8C3F8457C168}"/>
                </a:ext>
              </a:extLst>
            </p:cNvPr>
            <p:cNvSpPr/>
            <p:nvPr/>
          </p:nvSpPr>
          <p:spPr>
            <a:xfrm flipV="1">
              <a:off x="10289480" y="2609768"/>
              <a:ext cx="235307" cy="540000"/>
            </a:xfrm>
            <a:prstGeom prst="upArrow">
              <a:avLst>
                <a:gd name="adj1" fmla="val 50000"/>
                <a:gd name="adj2" fmla="val 87781"/>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Up Arrow 59">
              <a:extLst>
                <a:ext uri="{FF2B5EF4-FFF2-40B4-BE49-F238E27FC236}">
                  <a16:creationId xmlns:a16="http://schemas.microsoft.com/office/drawing/2014/main" id="{B368362E-658F-4BBE-B70C-5E930FB8F5FB}"/>
                </a:ext>
              </a:extLst>
            </p:cNvPr>
            <p:cNvSpPr/>
            <p:nvPr/>
          </p:nvSpPr>
          <p:spPr>
            <a:xfrm flipV="1">
              <a:off x="9436040" y="1923464"/>
              <a:ext cx="235307" cy="540000"/>
            </a:xfrm>
            <a:prstGeom prst="upArrow">
              <a:avLst>
                <a:gd name="adj1" fmla="val 50000"/>
                <a:gd name="adj2" fmla="val 95876"/>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3536096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p:txBody>
          <a:bodyPr/>
          <a:lstStyle/>
          <a:p>
            <a:r>
              <a:rPr lang="en-US" dirty="0"/>
              <a:t>Copy an Azure SQL database – Azure PowerShell</a:t>
            </a:r>
          </a:p>
        </p:txBody>
      </p:sp>
      <p:sp>
        <p:nvSpPr>
          <p:cNvPr id="4" name="Text Placeholder 3" descr="Sample code that depicts using the New-AzureRmSqlDatabaseCopy cmdlet.">
            <a:extLst>
              <a:ext uri="{FF2B5EF4-FFF2-40B4-BE49-F238E27FC236}">
                <a16:creationId xmlns:a16="http://schemas.microsoft.com/office/drawing/2014/main" id="{A420A939-6C55-4CA7-BE09-F7FD318B2EE9}"/>
              </a:ext>
            </a:extLst>
          </p:cNvPr>
          <p:cNvSpPr>
            <a:spLocks noGrp="1"/>
          </p:cNvSpPr>
          <p:nvPr>
            <p:ph type="body" sz="quarter" idx="10"/>
          </p:nvPr>
        </p:nvSpPr>
        <p:spPr>
          <a:xfrm>
            <a:off x="588263" y="1436688"/>
            <a:ext cx="11018520" cy="2523768"/>
          </a:xfrm>
        </p:spPr>
        <p:txBody>
          <a:bodyPr/>
          <a:lstStyle/>
          <a:p>
            <a:r>
              <a:rPr lang="en-US" sz="2000" dirty="0">
                <a:solidFill>
                  <a:srgbClr val="795E26"/>
                </a:solidFill>
              </a:rPr>
              <a:t>New-</a:t>
            </a:r>
            <a:r>
              <a:rPr lang="en-US" sz="2000" dirty="0" err="1">
                <a:solidFill>
                  <a:srgbClr val="795E26"/>
                </a:solidFill>
              </a:rPr>
              <a:t>AzSqlDatabaseCopy</a:t>
            </a:r>
            <a:r>
              <a:rPr lang="en-US" sz="2000" dirty="0">
                <a:solidFill>
                  <a:srgbClr val="000000"/>
                </a:solidFill>
              </a:rPr>
              <a:t> `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ServerName</a:t>
            </a:r>
            <a:r>
              <a:rPr lang="en-US" sz="2000" dirty="0">
                <a:solidFill>
                  <a:srgbClr val="000000"/>
                </a:solidFill>
              </a:rPr>
              <a:t> </a:t>
            </a:r>
            <a:r>
              <a:rPr lang="en-US" sz="2000" dirty="0">
                <a:solidFill>
                  <a:srgbClr val="001080"/>
                </a:solidFill>
              </a:rPr>
              <a:t>$</a:t>
            </a:r>
            <a:r>
              <a:rPr lang="en-US" sz="2000" dirty="0" err="1">
                <a:solidFill>
                  <a:srgbClr val="001080"/>
                </a:solidFill>
              </a:rPr>
              <a:t>sourceserver</a:t>
            </a:r>
            <a:r>
              <a:rPr lang="en-US" sz="2000" dirty="0">
                <a:solidFill>
                  <a:srgbClr val="000000"/>
                </a:solidFill>
              </a:rPr>
              <a:t> `</a:t>
            </a:r>
          </a:p>
          <a:p>
            <a:r>
              <a:rPr lang="en-US" sz="2000" dirty="0">
                <a:solidFill>
                  <a:srgbClr val="000000"/>
                </a:solidFill>
              </a:rPr>
              <a:t>    -</a:t>
            </a:r>
            <a:r>
              <a:rPr lang="en-US" sz="2000" dirty="0" err="1">
                <a:solidFill>
                  <a:srgbClr val="000000"/>
                </a:solidFill>
              </a:rPr>
              <a:t>DatabaseName</a:t>
            </a:r>
            <a:r>
              <a:rPr lang="en-US" sz="2000" dirty="0">
                <a:solidFill>
                  <a:srgbClr val="000000"/>
                </a:solidFill>
              </a:rPr>
              <a:t> </a:t>
            </a:r>
            <a:r>
              <a:rPr lang="en-US" sz="2000" dirty="0">
                <a:solidFill>
                  <a:srgbClr val="A31515"/>
                </a:solidFill>
              </a:rPr>
              <a:t>"</a:t>
            </a:r>
            <a:r>
              <a:rPr lang="en-US" sz="2000" dirty="0" err="1">
                <a:solidFill>
                  <a:srgbClr val="A31515"/>
                </a:solidFill>
              </a:rPr>
              <a:t>MySampleDatabase</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CopyResourceGroupName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CopyServerName</a:t>
            </a:r>
            <a:r>
              <a:rPr lang="en-US" sz="2000" dirty="0">
                <a:solidFill>
                  <a:srgbClr val="000000"/>
                </a:solidFill>
              </a:rPr>
              <a:t> </a:t>
            </a:r>
            <a:r>
              <a:rPr lang="en-US" sz="2000" dirty="0">
                <a:solidFill>
                  <a:srgbClr val="001080"/>
                </a:solidFill>
              </a:rPr>
              <a:t>$</a:t>
            </a:r>
            <a:r>
              <a:rPr lang="en-US" sz="2000" dirty="0" err="1">
                <a:solidFill>
                  <a:srgbClr val="001080"/>
                </a:solidFill>
              </a:rPr>
              <a:t>targetserver</a:t>
            </a:r>
            <a:r>
              <a:rPr lang="en-US" sz="2000" dirty="0">
                <a:solidFill>
                  <a:srgbClr val="000000"/>
                </a:solidFill>
              </a:rPr>
              <a:t> `</a:t>
            </a:r>
          </a:p>
          <a:p>
            <a:r>
              <a:rPr lang="en-US" sz="2000" dirty="0">
                <a:solidFill>
                  <a:srgbClr val="000000"/>
                </a:solidFill>
              </a:rPr>
              <a:t>    -</a:t>
            </a:r>
            <a:r>
              <a:rPr lang="en-US" sz="2000" dirty="0" err="1">
                <a:solidFill>
                  <a:srgbClr val="000000"/>
                </a:solidFill>
              </a:rPr>
              <a:t>CopyDatabaseName</a:t>
            </a:r>
            <a:r>
              <a:rPr lang="en-US" sz="2000" dirty="0">
                <a:solidFill>
                  <a:srgbClr val="000000"/>
                </a:solidFill>
              </a:rPr>
              <a:t> </a:t>
            </a:r>
            <a:r>
              <a:rPr lang="en-US" sz="2000" dirty="0">
                <a:solidFill>
                  <a:srgbClr val="A31515"/>
                </a:solidFill>
              </a:rPr>
              <a:t>"</a:t>
            </a:r>
            <a:r>
              <a:rPr lang="en-US" sz="2000" dirty="0" err="1">
                <a:solidFill>
                  <a:srgbClr val="A31515"/>
                </a:solidFill>
              </a:rPr>
              <a:t>CopyOfMySampleDatabase</a:t>
            </a:r>
            <a:r>
              <a:rPr lang="en-US" sz="2000" dirty="0">
                <a:solidFill>
                  <a:srgbClr val="A31515"/>
                </a:solidFill>
              </a:rPr>
              <a:t>"</a:t>
            </a:r>
            <a:endParaRPr lang="en-US" sz="2000" dirty="0">
              <a:solidFill>
                <a:srgbClr val="000000"/>
              </a:solidFill>
            </a:endParaRPr>
          </a:p>
        </p:txBody>
      </p:sp>
    </p:spTree>
    <p:extLst>
      <p:ext uri="{BB962C8B-B14F-4D97-AF65-F5344CB8AC3E}">
        <p14:creationId xmlns:p14="http://schemas.microsoft.com/office/powerpoint/2010/main" val="1646952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1142D-ECCD-4008-B00E-82F963A6305A}"/>
              </a:ext>
            </a:extLst>
          </p:cNvPr>
          <p:cNvSpPr>
            <a:spLocks noGrp="1"/>
          </p:cNvSpPr>
          <p:nvPr>
            <p:ph type="title"/>
          </p:nvPr>
        </p:nvSpPr>
        <p:spPr>
          <a:xfrm>
            <a:off x="588263" y="457200"/>
            <a:ext cx="11018520" cy="553998"/>
          </a:xfrm>
        </p:spPr>
        <p:txBody>
          <a:bodyPr/>
          <a:lstStyle/>
          <a:p>
            <a:r>
              <a:rPr lang="en-US" dirty="0"/>
              <a:t>Importing a .</a:t>
            </a:r>
            <a:r>
              <a:rPr lang="en-US" dirty="0" err="1"/>
              <a:t>bacpac</a:t>
            </a:r>
            <a:r>
              <a:rPr lang="en-US" dirty="0"/>
              <a:t> file</a:t>
            </a:r>
          </a:p>
        </p:txBody>
      </p:sp>
      <p:grpSp>
        <p:nvGrpSpPr>
          <p:cNvPr id="10" name="Group 9" descr="This diagram depicts a .bacpac file that is stored in Azure Storage, which being used to create a new SQL database instance.">
            <a:extLst>
              <a:ext uri="{FF2B5EF4-FFF2-40B4-BE49-F238E27FC236}">
                <a16:creationId xmlns:a16="http://schemas.microsoft.com/office/drawing/2014/main" id="{B1B1241C-CD42-4F1E-B3AA-5BD2B0E2AB0F}"/>
              </a:ext>
            </a:extLst>
          </p:cNvPr>
          <p:cNvGrpSpPr/>
          <p:nvPr/>
        </p:nvGrpSpPr>
        <p:grpSpPr>
          <a:xfrm>
            <a:off x="809991" y="1337871"/>
            <a:ext cx="9967128" cy="4714820"/>
            <a:chOff x="809991" y="1337871"/>
            <a:chExt cx="9967128" cy="4714820"/>
          </a:xfrm>
        </p:grpSpPr>
        <p:sp>
          <p:nvSpPr>
            <p:cNvPr id="6" name="Rectangle: Rounded Corners 5">
              <a:extLst>
                <a:ext uri="{FF2B5EF4-FFF2-40B4-BE49-F238E27FC236}">
                  <a16:creationId xmlns:a16="http://schemas.microsoft.com/office/drawing/2014/main" id="{32C7A651-D685-4F94-B175-DFE86999FBA7}"/>
                </a:ext>
              </a:extLst>
            </p:cNvPr>
            <p:cNvSpPr/>
            <p:nvPr/>
          </p:nvSpPr>
          <p:spPr bwMode="auto">
            <a:xfrm>
              <a:off x="809991" y="2997434"/>
              <a:ext cx="5500914" cy="3055257"/>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7660A7DF-1A35-4197-93F8-671F8D89675E}"/>
                </a:ext>
              </a:extLst>
            </p:cNvPr>
            <p:cNvSpPr txBox="1"/>
            <p:nvPr/>
          </p:nvSpPr>
          <p:spPr>
            <a:xfrm>
              <a:off x="1148698" y="5210996"/>
              <a:ext cx="2371115" cy="369332"/>
            </a:xfrm>
            <a:prstGeom prst="rect">
              <a:avLst/>
            </a:prstGeom>
            <a:noFill/>
          </p:spPr>
          <p:txBody>
            <a:bodyPr wrap="square" lIns="0" tIns="0" rIns="0" bIns="0" rtlCol="0" anchor="ctr">
              <a:spAutoFit/>
            </a:bodyPr>
            <a:lstStyle/>
            <a:p>
              <a:pPr algn="ctr"/>
              <a:r>
                <a:rPr lang="en-IN" sz="2400" b="1" dirty="0">
                  <a:gradFill>
                    <a:gsLst>
                      <a:gs pos="2917">
                        <a:schemeClr val="tx1"/>
                      </a:gs>
                      <a:gs pos="30000">
                        <a:schemeClr val="tx1"/>
                      </a:gs>
                    </a:gsLst>
                    <a:lin ang="5400000" scaled="0"/>
                  </a:gradFill>
                </a:rPr>
                <a:t>Azure Storage</a:t>
              </a:r>
              <a:endParaRPr lang="en-US" sz="2400" b="1" dirty="0" err="1">
                <a:gradFill>
                  <a:gsLst>
                    <a:gs pos="2917">
                      <a:schemeClr val="tx1"/>
                    </a:gs>
                    <a:gs pos="30000">
                      <a:schemeClr val="tx1"/>
                    </a:gs>
                  </a:gsLst>
                  <a:lin ang="5400000" scaled="0"/>
                </a:gradFill>
              </a:endParaRPr>
            </a:p>
          </p:txBody>
        </p:sp>
        <p:pic>
          <p:nvPicPr>
            <p:cNvPr id="12" name="Graphic 11">
              <a:extLst>
                <a:ext uri="{FF2B5EF4-FFF2-40B4-BE49-F238E27FC236}">
                  <a16:creationId xmlns:a16="http://schemas.microsoft.com/office/drawing/2014/main" id="{02E7F9FE-14E1-4240-99DA-6E4EA656C8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199" y="3287720"/>
              <a:ext cx="923925" cy="923925"/>
            </a:xfrm>
            <a:prstGeom prst="rect">
              <a:avLst/>
            </a:prstGeom>
          </p:spPr>
        </p:pic>
        <p:sp>
          <p:nvSpPr>
            <p:cNvPr id="13" name="TextBox 12">
              <a:extLst>
                <a:ext uri="{FF2B5EF4-FFF2-40B4-BE49-F238E27FC236}">
                  <a16:creationId xmlns:a16="http://schemas.microsoft.com/office/drawing/2014/main" id="{96E4AE6C-5A42-4F66-A7CF-EA3673C9C4C3}"/>
                </a:ext>
              </a:extLst>
            </p:cNvPr>
            <p:cNvSpPr txBox="1"/>
            <p:nvPr/>
          </p:nvSpPr>
          <p:spPr>
            <a:xfrm>
              <a:off x="4003133" y="4218026"/>
              <a:ext cx="1074057" cy="307777"/>
            </a:xfrm>
            <a:prstGeom prst="rect">
              <a:avLst/>
            </a:prstGeom>
            <a:noFill/>
          </p:spPr>
          <p:txBody>
            <a:bodyPr wrap="square" lIns="0" tIns="0" rIns="0" bIns="0" rtlCol="0">
              <a:spAutoFit/>
            </a:bodyPr>
            <a:lstStyle/>
            <a:p>
              <a:pPr algn="ctr"/>
              <a:r>
                <a:rPr lang="en-IN" sz="2000" b="1" dirty="0">
                  <a:gradFill>
                    <a:gsLst>
                      <a:gs pos="2917">
                        <a:schemeClr val="tx1"/>
                      </a:gs>
                      <a:gs pos="30000">
                        <a:schemeClr val="tx1"/>
                      </a:gs>
                    </a:gsLst>
                    <a:lin ang="5400000" scaled="0"/>
                  </a:gradFill>
                </a:rPr>
                <a:t>.</a:t>
              </a:r>
              <a:r>
                <a:rPr lang="en-IN" sz="2000" b="1" dirty="0" err="1">
                  <a:gradFill>
                    <a:gsLst>
                      <a:gs pos="2917">
                        <a:schemeClr val="tx1"/>
                      </a:gs>
                      <a:gs pos="30000">
                        <a:schemeClr val="tx1"/>
                      </a:gs>
                    </a:gsLst>
                    <a:lin ang="5400000" scaled="0"/>
                  </a:gradFill>
                </a:rPr>
                <a:t>bacpac</a:t>
              </a:r>
              <a:endParaRPr lang="en-US" sz="2000" b="1" dirty="0" err="1">
                <a:gradFill>
                  <a:gsLst>
                    <a:gs pos="2917">
                      <a:schemeClr val="tx1"/>
                    </a:gs>
                    <a:gs pos="30000">
                      <a:schemeClr val="tx1"/>
                    </a:gs>
                  </a:gsLst>
                  <a:lin ang="5400000" scaled="0"/>
                </a:gradFill>
              </a:endParaRPr>
            </a:p>
          </p:txBody>
        </p:sp>
        <p:sp>
          <p:nvSpPr>
            <p:cNvPr id="8" name="Arc 7">
              <a:extLst>
                <a:ext uri="{FF2B5EF4-FFF2-40B4-BE49-F238E27FC236}">
                  <a16:creationId xmlns:a16="http://schemas.microsoft.com/office/drawing/2014/main" id="{CAF24302-7A33-45CB-BD3C-49ED86E9E7F0}"/>
                </a:ext>
              </a:extLst>
            </p:cNvPr>
            <p:cNvSpPr/>
            <p:nvPr/>
          </p:nvSpPr>
          <p:spPr>
            <a:xfrm rot="19952317">
              <a:off x="4593331" y="2296513"/>
              <a:ext cx="4472504" cy="2281361"/>
            </a:xfrm>
            <a:prstGeom prst="arc">
              <a:avLst>
                <a:gd name="adj1" fmla="val 12579133"/>
                <a:gd name="adj2" fmla="val 21062047"/>
              </a:avLst>
            </a:prstGeom>
            <a:ln w="7620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E11D2298-D904-4F63-86DB-B82D2432B068}"/>
                </a:ext>
              </a:extLst>
            </p:cNvPr>
            <p:cNvPicPr>
              <a:picLocks noChangeAspect="1"/>
            </p:cNvPicPr>
            <p:nvPr/>
          </p:nvPicPr>
          <p:blipFill>
            <a:blip r:embed="rId5"/>
            <a:stretch>
              <a:fillRect/>
            </a:stretch>
          </p:blipFill>
          <p:spPr>
            <a:xfrm>
              <a:off x="8564588" y="1337871"/>
              <a:ext cx="2212531" cy="2212531"/>
            </a:xfrm>
            <a:prstGeom prst="rect">
              <a:avLst/>
            </a:prstGeom>
          </p:spPr>
        </p:pic>
        <p:sp>
          <p:nvSpPr>
            <p:cNvPr id="15" name="TextBox 14">
              <a:extLst>
                <a:ext uri="{FF2B5EF4-FFF2-40B4-BE49-F238E27FC236}">
                  <a16:creationId xmlns:a16="http://schemas.microsoft.com/office/drawing/2014/main" id="{4F67BE1F-4994-4B7C-8D50-9A166C74C76E}"/>
                </a:ext>
              </a:extLst>
            </p:cNvPr>
            <p:cNvSpPr txBox="1"/>
            <p:nvPr/>
          </p:nvSpPr>
          <p:spPr>
            <a:xfrm>
              <a:off x="8825604" y="3606324"/>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pic>
          <p:nvPicPr>
            <p:cNvPr id="5" name="Graphic 4">
              <a:extLst>
                <a:ext uri="{FF2B5EF4-FFF2-40B4-BE49-F238E27FC236}">
                  <a16:creationId xmlns:a16="http://schemas.microsoft.com/office/drawing/2014/main" id="{CFA75F4C-82E2-403E-9EBA-D508A5C80D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76461" y="3664702"/>
              <a:ext cx="1315589" cy="1315589"/>
            </a:xfrm>
            <a:prstGeom prst="rect">
              <a:avLst/>
            </a:prstGeom>
          </p:spPr>
        </p:pic>
      </p:grpSp>
    </p:spTree>
    <p:extLst>
      <p:ext uri="{BB962C8B-B14F-4D97-AF65-F5344CB8AC3E}">
        <p14:creationId xmlns:p14="http://schemas.microsoft.com/office/powerpoint/2010/main" val="864818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F2C30C-F5FA-4321-842F-662B4243D602}"/>
              </a:ext>
            </a:extLst>
          </p:cNvPr>
          <p:cNvSpPr>
            <a:spLocks noGrp="1"/>
          </p:cNvSpPr>
          <p:nvPr>
            <p:ph type="title"/>
          </p:nvPr>
        </p:nvSpPr>
        <p:spPr/>
        <p:txBody>
          <a:bodyPr/>
          <a:lstStyle/>
          <a:p>
            <a:r>
              <a:rPr lang="en-US" dirty="0"/>
              <a:t>Importing a .</a:t>
            </a:r>
            <a:r>
              <a:rPr lang="en-US" dirty="0" err="1"/>
              <a:t>bacpac</a:t>
            </a:r>
            <a:r>
              <a:rPr lang="en-US" dirty="0"/>
              <a:t> file - PowerShell</a:t>
            </a:r>
          </a:p>
        </p:txBody>
      </p:sp>
      <p:sp>
        <p:nvSpPr>
          <p:cNvPr id="4" name="Text Placeholder 3" descr="The sample code depicts using the New-AzSqlDatabaseImport cmdlet to import a .bacpac file by using Azure PowerShell. ">
            <a:extLst>
              <a:ext uri="{FF2B5EF4-FFF2-40B4-BE49-F238E27FC236}">
                <a16:creationId xmlns:a16="http://schemas.microsoft.com/office/drawing/2014/main" id="{E44C2C62-52FA-489E-B9D8-07522E394937}"/>
              </a:ext>
            </a:extLst>
          </p:cNvPr>
          <p:cNvSpPr>
            <a:spLocks noGrp="1"/>
          </p:cNvSpPr>
          <p:nvPr>
            <p:ph type="body" sz="quarter" idx="10"/>
          </p:nvPr>
        </p:nvSpPr>
        <p:spPr/>
        <p:txBody>
          <a:bodyPr/>
          <a:lstStyle/>
          <a:p>
            <a:r>
              <a:rPr lang="en-US" sz="1900" dirty="0">
                <a:solidFill>
                  <a:srgbClr val="001080"/>
                </a:solidFill>
              </a:rPr>
              <a:t>$</a:t>
            </a:r>
            <a:r>
              <a:rPr lang="en-US" sz="1900" dirty="0" err="1">
                <a:solidFill>
                  <a:srgbClr val="001080"/>
                </a:solidFill>
              </a:rPr>
              <a:t>importRequest</a:t>
            </a:r>
            <a:r>
              <a:rPr lang="en-US" sz="1900" dirty="0">
                <a:solidFill>
                  <a:srgbClr val="000000"/>
                </a:solidFill>
              </a:rPr>
              <a:t> = </a:t>
            </a:r>
            <a:r>
              <a:rPr lang="en-US" sz="1900" dirty="0">
                <a:solidFill>
                  <a:srgbClr val="795E26"/>
                </a:solidFill>
              </a:rPr>
              <a:t>New-</a:t>
            </a:r>
            <a:r>
              <a:rPr lang="en-US" sz="1900" dirty="0" err="1">
                <a:solidFill>
                  <a:srgbClr val="795E26"/>
                </a:solidFill>
              </a:rPr>
              <a:t>AzSqlDatabaseImport</a:t>
            </a:r>
            <a:r>
              <a:rPr lang="en-US" sz="1900" dirty="0">
                <a:solidFill>
                  <a:srgbClr val="000000"/>
                </a:solidFill>
              </a:rPr>
              <a:t> </a:t>
            </a:r>
          </a:p>
          <a:p>
            <a:r>
              <a:rPr lang="en-US" sz="1900" dirty="0">
                <a:solidFill>
                  <a:srgbClr val="000000"/>
                </a:solidFill>
              </a:rPr>
              <a:t>    -</a:t>
            </a:r>
            <a:r>
              <a:rPr lang="en-US" sz="1900" dirty="0" err="1">
                <a:solidFill>
                  <a:srgbClr val="000000"/>
                </a:solidFill>
              </a:rPr>
              <a:t>ResourceGroupName</a:t>
            </a:r>
            <a:r>
              <a:rPr lang="en-US" sz="1900" dirty="0">
                <a:solidFill>
                  <a:srgbClr val="000000"/>
                </a:solidFill>
              </a:rPr>
              <a:t> </a:t>
            </a:r>
            <a:r>
              <a:rPr lang="en-US" sz="1900" dirty="0">
                <a:solidFill>
                  <a:srgbClr val="A31515"/>
                </a:solidFill>
              </a:rPr>
              <a:t>"&lt;</a:t>
            </a:r>
            <a:r>
              <a:rPr lang="en-US" sz="1900" dirty="0" err="1">
                <a:solidFill>
                  <a:srgbClr val="A31515"/>
                </a:solidFill>
              </a:rPr>
              <a:t>your_resource_group</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ServerName</a:t>
            </a:r>
            <a:r>
              <a:rPr lang="en-US" sz="1900" dirty="0">
                <a:solidFill>
                  <a:srgbClr val="000000"/>
                </a:solidFill>
              </a:rPr>
              <a:t> </a:t>
            </a:r>
            <a:r>
              <a:rPr lang="en-US" sz="1900" dirty="0">
                <a:solidFill>
                  <a:srgbClr val="A31515"/>
                </a:solidFill>
              </a:rPr>
              <a:t>"&lt;</a:t>
            </a:r>
            <a:r>
              <a:rPr lang="en-US" sz="1900" dirty="0" err="1">
                <a:solidFill>
                  <a:srgbClr val="A31515"/>
                </a:solidFill>
              </a:rPr>
              <a:t>your_server</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DatabaseName</a:t>
            </a:r>
            <a:r>
              <a:rPr lang="en-US" sz="1900" dirty="0">
                <a:solidFill>
                  <a:srgbClr val="000000"/>
                </a:solidFill>
              </a:rPr>
              <a:t> </a:t>
            </a:r>
            <a:r>
              <a:rPr lang="en-US" sz="1900" dirty="0">
                <a:solidFill>
                  <a:srgbClr val="A31515"/>
                </a:solidFill>
              </a:rPr>
              <a:t>"&lt;</a:t>
            </a:r>
            <a:r>
              <a:rPr lang="en-US" sz="1900" dirty="0" err="1">
                <a:solidFill>
                  <a:srgbClr val="A31515"/>
                </a:solidFill>
              </a:rPr>
              <a:t>your_database</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DatabaseMaxSizeBytes</a:t>
            </a:r>
            <a:r>
              <a:rPr lang="en-US" sz="1900" dirty="0">
                <a:solidFill>
                  <a:srgbClr val="000000"/>
                </a:solidFill>
              </a:rPr>
              <a:t> </a:t>
            </a:r>
            <a:r>
              <a:rPr lang="en-US" sz="1900" dirty="0">
                <a:solidFill>
                  <a:srgbClr val="A31515"/>
                </a:solidFill>
              </a:rPr>
              <a:t>"&lt;</a:t>
            </a:r>
            <a:r>
              <a:rPr lang="en-US" sz="1900" dirty="0" err="1">
                <a:solidFill>
                  <a:srgbClr val="A31515"/>
                </a:solidFill>
              </a:rPr>
              <a:t>database_size_in_bytes</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StorageKeyType</a:t>
            </a:r>
            <a:r>
              <a:rPr lang="en-US" sz="1900" dirty="0">
                <a:solidFill>
                  <a:srgbClr val="000000"/>
                </a:solidFill>
              </a:rPr>
              <a:t> </a:t>
            </a:r>
            <a:r>
              <a:rPr lang="en-US" sz="1900" dirty="0">
                <a:solidFill>
                  <a:srgbClr val="A31515"/>
                </a:solidFill>
              </a:rPr>
              <a:t>"</a:t>
            </a:r>
            <a:r>
              <a:rPr lang="en-US" sz="1900" dirty="0" err="1">
                <a:solidFill>
                  <a:srgbClr val="A31515"/>
                </a:solidFill>
              </a:rPr>
              <a:t>StorageAccessKey</a:t>
            </a:r>
            <a:r>
              <a:rPr lang="en-US" sz="1900" dirty="0">
                <a:solidFill>
                  <a:srgbClr val="A31515"/>
                </a:solidFill>
              </a:rPr>
              <a:t>"</a:t>
            </a:r>
            <a:r>
              <a:rPr lang="en-US" sz="1900" dirty="0">
                <a:solidFill>
                  <a:srgbClr val="000000"/>
                </a:solidFill>
              </a:rPr>
              <a:t> `</a:t>
            </a:r>
          </a:p>
          <a:p>
            <a:r>
              <a:rPr lang="en-US" sz="1900" dirty="0">
                <a:solidFill>
                  <a:srgbClr val="000000"/>
                </a:solidFill>
              </a:rPr>
              <a:t>    -</a:t>
            </a:r>
            <a:r>
              <a:rPr lang="en-US" sz="1900" dirty="0" err="1">
                <a:solidFill>
                  <a:srgbClr val="000000"/>
                </a:solidFill>
              </a:rPr>
              <a:t>StorageKey</a:t>
            </a:r>
            <a:r>
              <a:rPr lang="en-US" sz="1900" dirty="0">
                <a:solidFill>
                  <a:srgbClr val="000000"/>
                </a:solidFill>
              </a:rPr>
              <a:t> </a:t>
            </a:r>
            <a:r>
              <a:rPr lang="en-US" sz="1900" dirty="0">
                <a:solidFill>
                  <a:srgbClr val="A31515"/>
                </a:solidFill>
              </a:rPr>
              <a:t>"&lt;</a:t>
            </a:r>
            <a:r>
              <a:rPr lang="en-US" sz="1900" dirty="0" err="1">
                <a:solidFill>
                  <a:srgbClr val="A31515"/>
                </a:solidFill>
              </a:rPr>
              <a:t>storage_access_key</a:t>
            </a:r>
            <a:r>
              <a:rPr lang="en-US" sz="1900" dirty="0">
                <a:solidFill>
                  <a:srgbClr val="A31515"/>
                </a:solidFill>
              </a:rPr>
              <a:t>&gt;"</a:t>
            </a:r>
            <a:endParaRPr lang="en-US" sz="1900" dirty="0">
              <a:solidFill>
                <a:srgbClr val="000000"/>
              </a:solidFill>
            </a:endParaRPr>
          </a:p>
          <a:p>
            <a:r>
              <a:rPr lang="en-US" sz="1900" dirty="0">
                <a:solidFill>
                  <a:srgbClr val="000000"/>
                </a:solidFill>
              </a:rPr>
              <a:t>    -</a:t>
            </a:r>
            <a:r>
              <a:rPr lang="en-US" sz="1900" dirty="0" err="1">
                <a:solidFill>
                  <a:srgbClr val="000000"/>
                </a:solidFill>
              </a:rPr>
              <a:t>StorageUri</a:t>
            </a:r>
            <a:r>
              <a:rPr lang="en-US" sz="1900" dirty="0">
                <a:solidFill>
                  <a:srgbClr val="000000"/>
                </a:solidFill>
              </a:rPr>
              <a:t> </a:t>
            </a:r>
            <a:r>
              <a:rPr lang="en-US" sz="1900" dirty="0">
                <a:solidFill>
                  <a:srgbClr val="A31515"/>
                </a:solidFill>
              </a:rPr>
              <a:t>"https://[account].blob.core.windows.net/example/</a:t>
            </a:r>
            <a:r>
              <a:rPr lang="en-US" sz="1900" dirty="0" err="1">
                <a:solidFill>
                  <a:srgbClr val="A31515"/>
                </a:solidFill>
              </a:rPr>
              <a:t>demo.bacpac</a:t>
            </a:r>
            <a:r>
              <a:rPr lang="en-US" sz="1900" dirty="0">
                <a:solidFill>
                  <a:srgbClr val="A31515"/>
                </a:solidFill>
              </a:rPr>
              <a:t>"</a:t>
            </a:r>
            <a:r>
              <a:rPr lang="en-US" sz="1900" dirty="0">
                <a:solidFill>
                  <a:srgbClr val="000000"/>
                </a:solidFill>
              </a:rPr>
              <a:t> `</a:t>
            </a:r>
          </a:p>
          <a:p>
            <a:r>
              <a:rPr lang="en-US" sz="1900" dirty="0">
                <a:solidFill>
                  <a:srgbClr val="000000"/>
                </a:solidFill>
              </a:rPr>
              <a:t>    -Edition </a:t>
            </a:r>
            <a:r>
              <a:rPr lang="en-US" sz="1900" dirty="0">
                <a:solidFill>
                  <a:srgbClr val="A31515"/>
                </a:solidFill>
              </a:rPr>
              <a:t>"Standard"</a:t>
            </a:r>
            <a:r>
              <a:rPr lang="en-US" sz="1900" dirty="0">
                <a:solidFill>
                  <a:srgbClr val="000000"/>
                </a:solidFill>
              </a:rPr>
              <a:t> `</a:t>
            </a:r>
          </a:p>
          <a:p>
            <a:r>
              <a:rPr lang="en-US" sz="1900" dirty="0">
                <a:solidFill>
                  <a:srgbClr val="000000"/>
                </a:solidFill>
              </a:rPr>
              <a:t>    -</a:t>
            </a:r>
            <a:r>
              <a:rPr lang="en-US" sz="1900" dirty="0" err="1">
                <a:solidFill>
                  <a:srgbClr val="000000"/>
                </a:solidFill>
              </a:rPr>
              <a:t>ServiceObjectiveName</a:t>
            </a:r>
            <a:r>
              <a:rPr lang="en-US" sz="1900" dirty="0">
                <a:solidFill>
                  <a:srgbClr val="000000"/>
                </a:solidFill>
              </a:rPr>
              <a:t> </a:t>
            </a:r>
            <a:r>
              <a:rPr lang="en-US" sz="1900" dirty="0">
                <a:solidFill>
                  <a:srgbClr val="A31515"/>
                </a:solidFill>
              </a:rPr>
              <a:t>"P6"</a:t>
            </a:r>
            <a:r>
              <a:rPr lang="en-US" sz="1900" dirty="0">
                <a:solidFill>
                  <a:srgbClr val="000000"/>
                </a:solidFill>
              </a:rPr>
              <a:t> `</a:t>
            </a:r>
          </a:p>
          <a:p>
            <a:r>
              <a:rPr lang="en-US" sz="1900" dirty="0">
                <a:solidFill>
                  <a:srgbClr val="000000"/>
                </a:solidFill>
              </a:rPr>
              <a:t>    -</a:t>
            </a:r>
            <a:r>
              <a:rPr lang="en-US" sz="1900" dirty="0" err="1">
                <a:solidFill>
                  <a:srgbClr val="000000"/>
                </a:solidFill>
              </a:rPr>
              <a:t>AdministratorLogin</a:t>
            </a:r>
            <a:r>
              <a:rPr lang="en-US" sz="1900" dirty="0">
                <a:solidFill>
                  <a:srgbClr val="000000"/>
                </a:solidFill>
              </a:rPr>
              <a:t> </a:t>
            </a:r>
            <a:r>
              <a:rPr lang="en-US" sz="1900" dirty="0">
                <a:solidFill>
                  <a:srgbClr val="A31515"/>
                </a:solidFill>
              </a:rPr>
              <a:t>"&lt;</a:t>
            </a:r>
            <a:r>
              <a:rPr lang="en-US" sz="1900" dirty="0" err="1">
                <a:solidFill>
                  <a:srgbClr val="A31515"/>
                </a:solidFill>
              </a:rPr>
              <a:t>your_server_admin_account_user_id</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AdministratorLoginPassword</a:t>
            </a:r>
            <a:r>
              <a:rPr lang="en-US" sz="1900" dirty="0">
                <a:solidFill>
                  <a:srgbClr val="000000"/>
                </a:solidFill>
              </a:rPr>
              <a:t> $(</a:t>
            </a:r>
            <a:r>
              <a:rPr lang="en-US" sz="1900" dirty="0" err="1">
                <a:solidFill>
                  <a:srgbClr val="795E26"/>
                </a:solidFill>
              </a:rPr>
              <a:t>ConvertTo-SecureString</a:t>
            </a:r>
            <a:r>
              <a:rPr lang="en-US" sz="1900" dirty="0">
                <a:solidFill>
                  <a:srgbClr val="000000"/>
                </a:solidFill>
              </a:rPr>
              <a:t> –String ` </a:t>
            </a:r>
          </a:p>
          <a:p>
            <a:r>
              <a:rPr lang="en-US" sz="1900" dirty="0">
                <a:solidFill>
                  <a:srgbClr val="000000"/>
                </a:solidFill>
              </a:rPr>
              <a:t>        </a:t>
            </a:r>
            <a:r>
              <a:rPr lang="en-US" sz="1900" dirty="0">
                <a:solidFill>
                  <a:srgbClr val="A31515"/>
                </a:solidFill>
              </a:rPr>
              <a:t>"&lt;</a:t>
            </a:r>
            <a:r>
              <a:rPr lang="en-US" sz="1900" dirty="0" err="1">
                <a:solidFill>
                  <a:srgbClr val="A31515"/>
                </a:solidFill>
              </a:rPr>
              <a:t>your_server_admin_account_password</a:t>
            </a:r>
            <a:r>
              <a:rPr lang="en-US" sz="1900" dirty="0">
                <a:solidFill>
                  <a:srgbClr val="A31515"/>
                </a:solidFill>
              </a:rPr>
              <a:t>&gt;"</a:t>
            </a:r>
            <a:r>
              <a:rPr lang="en-US" sz="1900" dirty="0">
                <a:solidFill>
                  <a:srgbClr val="000000"/>
                </a:solidFill>
              </a:rPr>
              <a:t> -</a:t>
            </a:r>
            <a:r>
              <a:rPr lang="en-US" sz="1900" dirty="0" err="1">
                <a:solidFill>
                  <a:srgbClr val="000000"/>
                </a:solidFill>
              </a:rPr>
              <a:t>AsPlainText</a:t>
            </a:r>
            <a:r>
              <a:rPr lang="en-US" sz="1900" dirty="0">
                <a:solidFill>
                  <a:srgbClr val="000000"/>
                </a:solidFill>
              </a:rPr>
              <a:t> -Force)</a:t>
            </a:r>
          </a:p>
        </p:txBody>
      </p:sp>
    </p:spTree>
    <p:extLst>
      <p:ext uri="{BB962C8B-B14F-4D97-AF65-F5344CB8AC3E}">
        <p14:creationId xmlns:p14="http://schemas.microsoft.com/office/powerpoint/2010/main" val="11278333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1142D-ECCD-4008-B00E-82F963A6305A}"/>
              </a:ext>
            </a:extLst>
          </p:cNvPr>
          <p:cNvSpPr>
            <a:spLocks noGrp="1"/>
          </p:cNvSpPr>
          <p:nvPr>
            <p:ph type="title"/>
          </p:nvPr>
        </p:nvSpPr>
        <p:spPr/>
        <p:txBody>
          <a:bodyPr/>
          <a:lstStyle/>
          <a:p>
            <a:r>
              <a:rPr lang="en-US" dirty="0"/>
              <a:t>Exporting a .</a:t>
            </a:r>
            <a:r>
              <a:rPr lang="en-US" dirty="0" err="1"/>
              <a:t>bacpac</a:t>
            </a:r>
            <a:r>
              <a:rPr lang="en-US" dirty="0"/>
              <a:t> file</a:t>
            </a:r>
          </a:p>
        </p:txBody>
      </p:sp>
      <p:grpSp>
        <p:nvGrpSpPr>
          <p:cNvPr id="2" name="Group 1" descr="This diagram depicts exporting a SQL database to the .bacpac file format as a long-running job, with the ability to occasionally query the status of the job.">
            <a:extLst>
              <a:ext uri="{FF2B5EF4-FFF2-40B4-BE49-F238E27FC236}">
                <a16:creationId xmlns:a16="http://schemas.microsoft.com/office/drawing/2014/main" id="{FE5931A5-324F-42D5-9F47-995611AD21A6}"/>
              </a:ext>
            </a:extLst>
          </p:cNvPr>
          <p:cNvGrpSpPr/>
          <p:nvPr/>
        </p:nvGrpSpPr>
        <p:grpSpPr>
          <a:xfrm>
            <a:off x="898488" y="1464044"/>
            <a:ext cx="9818107" cy="4656433"/>
            <a:chOff x="898488" y="1464044"/>
            <a:chExt cx="9818107" cy="4656433"/>
          </a:xfrm>
        </p:grpSpPr>
        <p:pic>
          <p:nvPicPr>
            <p:cNvPr id="8" name="Picture 7">
              <a:extLst>
                <a:ext uri="{FF2B5EF4-FFF2-40B4-BE49-F238E27FC236}">
                  <a16:creationId xmlns:a16="http://schemas.microsoft.com/office/drawing/2014/main" id="{798EBCB9-2F73-4DAA-A96E-68B091551408}"/>
                </a:ext>
              </a:extLst>
            </p:cNvPr>
            <p:cNvPicPr>
              <a:picLocks noChangeAspect="1"/>
            </p:cNvPicPr>
            <p:nvPr/>
          </p:nvPicPr>
          <p:blipFill>
            <a:blip r:embed="rId3"/>
            <a:stretch>
              <a:fillRect/>
            </a:stretch>
          </p:blipFill>
          <p:spPr>
            <a:xfrm>
              <a:off x="898488" y="1712685"/>
              <a:ext cx="1881259" cy="1881259"/>
            </a:xfrm>
            <a:prstGeom prst="rect">
              <a:avLst/>
            </a:prstGeom>
          </p:spPr>
        </p:pic>
        <p:sp>
          <p:nvSpPr>
            <p:cNvPr id="25" name="TextBox 24">
              <a:extLst>
                <a:ext uri="{FF2B5EF4-FFF2-40B4-BE49-F238E27FC236}">
                  <a16:creationId xmlns:a16="http://schemas.microsoft.com/office/drawing/2014/main" id="{3E711B13-0C18-4723-AA5F-5EB5A2D0457D}"/>
                </a:ext>
              </a:extLst>
            </p:cNvPr>
            <p:cNvSpPr txBox="1"/>
            <p:nvPr/>
          </p:nvSpPr>
          <p:spPr>
            <a:xfrm>
              <a:off x="955125" y="3573293"/>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pic>
          <p:nvPicPr>
            <p:cNvPr id="9" name="Picture 8">
              <a:extLst>
                <a:ext uri="{FF2B5EF4-FFF2-40B4-BE49-F238E27FC236}">
                  <a16:creationId xmlns:a16="http://schemas.microsoft.com/office/drawing/2014/main" id="{7E3E51AA-981B-47EB-B3A0-C83D880629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9170" y="1956758"/>
              <a:ext cx="2197425" cy="1393113"/>
            </a:xfrm>
            <a:prstGeom prst="rect">
              <a:avLst/>
            </a:prstGeom>
          </p:spPr>
        </p:pic>
        <p:sp>
          <p:nvSpPr>
            <p:cNvPr id="10" name="Arc 9">
              <a:extLst>
                <a:ext uri="{FF2B5EF4-FFF2-40B4-BE49-F238E27FC236}">
                  <a16:creationId xmlns:a16="http://schemas.microsoft.com/office/drawing/2014/main" id="{872AC27C-6DBB-4A5B-9B53-1F68B262F4DA}"/>
                </a:ext>
              </a:extLst>
            </p:cNvPr>
            <p:cNvSpPr/>
            <p:nvPr/>
          </p:nvSpPr>
          <p:spPr>
            <a:xfrm>
              <a:off x="3741289" y="1910363"/>
              <a:ext cx="5104493" cy="1816608"/>
            </a:xfrm>
            <a:prstGeom prst="arc">
              <a:avLst>
                <a:gd name="adj1" fmla="val 11217127"/>
                <a:gd name="adj2" fmla="val 20977321"/>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6B001DD-6D55-4CC0-B855-75B56F674383}"/>
                </a:ext>
              </a:extLst>
            </p:cNvPr>
            <p:cNvSpPr txBox="1"/>
            <p:nvPr/>
          </p:nvSpPr>
          <p:spPr>
            <a:xfrm>
              <a:off x="5482460" y="1803084"/>
              <a:ext cx="1233714" cy="369332"/>
            </a:xfrm>
            <a:prstGeom prst="rect">
              <a:avLst/>
            </a:prstGeom>
            <a:solidFill>
              <a:schemeClr val="bg1"/>
            </a:solidFill>
            <a:ln>
              <a:noFill/>
              <a:prstDash val="solid"/>
            </a:ln>
          </p:spPr>
          <p:txBody>
            <a:bodyPr wrap="square" lIns="0" tIns="0" rIns="0" bIns="0" rtlCol="0" anchor="ctr">
              <a:spAutoFit/>
            </a:bodyPr>
            <a:lstStyle/>
            <a:p>
              <a:pPr algn="ctr"/>
              <a:r>
                <a:rPr lang="en-IN" sz="2400" dirty="0">
                  <a:gradFill>
                    <a:gsLst>
                      <a:gs pos="2917">
                        <a:schemeClr val="tx1"/>
                      </a:gs>
                      <a:gs pos="30000">
                        <a:schemeClr val="tx1"/>
                      </a:gs>
                    </a:gsLst>
                    <a:lin ang="5400000" scaled="0"/>
                  </a:gradFill>
                  <a:latin typeface="+mj-lt"/>
                </a:rPr>
                <a:t>Check</a:t>
              </a:r>
              <a:endParaRPr lang="en-US" sz="2400" dirty="0" err="1">
                <a:gradFill>
                  <a:gsLst>
                    <a:gs pos="2917">
                      <a:schemeClr val="tx1"/>
                    </a:gs>
                    <a:gs pos="30000">
                      <a:schemeClr val="tx1"/>
                    </a:gs>
                  </a:gsLst>
                  <a:lin ang="5400000" scaled="0"/>
                </a:gradFill>
                <a:latin typeface="+mj-lt"/>
              </a:endParaRPr>
            </a:p>
          </p:txBody>
        </p:sp>
        <p:sp>
          <p:nvSpPr>
            <p:cNvPr id="15" name="Arc 14">
              <a:extLst>
                <a:ext uri="{FF2B5EF4-FFF2-40B4-BE49-F238E27FC236}">
                  <a16:creationId xmlns:a16="http://schemas.microsoft.com/office/drawing/2014/main" id="{855C986D-DDD7-4C5F-862A-9C0D6B3AE2A7}"/>
                </a:ext>
              </a:extLst>
            </p:cNvPr>
            <p:cNvSpPr/>
            <p:nvPr/>
          </p:nvSpPr>
          <p:spPr>
            <a:xfrm rot="10955124">
              <a:off x="2983536" y="1464044"/>
              <a:ext cx="5808726" cy="1816608"/>
            </a:xfrm>
            <a:prstGeom prst="arc">
              <a:avLst>
                <a:gd name="adj1" fmla="val 11250636"/>
                <a:gd name="adj2" fmla="val 20382626"/>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0BEFF957-BDBB-44F5-AAA0-DCF83B4BC402}"/>
                </a:ext>
              </a:extLst>
            </p:cNvPr>
            <p:cNvSpPr txBox="1"/>
            <p:nvPr/>
          </p:nvSpPr>
          <p:spPr>
            <a:xfrm>
              <a:off x="5563427" y="3041091"/>
              <a:ext cx="1175657" cy="369332"/>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sz="2400" b="0" dirty="0">
                  <a:latin typeface="+mj-lt"/>
                </a:rPr>
                <a:t>Status</a:t>
              </a:r>
              <a:endParaRPr lang="en-US" sz="2400" b="0" dirty="0" err="1">
                <a:latin typeface="+mj-lt"/>
              </a:endParaRPr>
            </a:p>
          </p:txBody>
        </p:sp>
        <p:pic>
          <p:nvPicPr>
            <p:cNvPr id="13" name="Picture 12">
              <a:extLst>
                <a:ext uri="{FF2B5EF4-FFF2-40B4-BE49-F238E27FC236}">
                  <a16:creationId xmlns:a16="http://schemas.microsoft.com/office/drawing/2014/main" id="{3EA0F483-FA72-4332-A411-2831E532F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701" y="2207297"/>
              <a:ext cx="900611" cy="892033"/>
            </a:xfrm>
            <a:prstGeom prst="rect">
              <a:avLst/>
            </a:prstGeom>
          </p:spPr>
        </p:pic>
        <p:sp>
          <p:nvSpPr>
            <p:cNvPr id="14" name="Arc 13">
              <a:extLst>
                <a:ext uri="{FF2B5EF4-FFF2-40B4-BE49-F238E27FC236}">
                  <a16:creationId xmlns:a16="http://schemas.microsoft.com/office/drawing/2014/main" id="{16FE32F8-5B50-4D41-B926-FC5B510D20FA}"/>
                </a:ext>
              </a:extLst>
            </p:cNvPr>
            <p:cNvSpPr/>
            <p:nvPr/>
          </p:nvSpPr>
          <p:spPr>
            <a:xfrm rot="12106251">
              <a:off x="1424265" y="3382600"/>
              <a:ext cx="4643718" cy="1816608"/>
            </a:xfrm>
            <a:prstGeom prst="arc">
              <a:avLst>
                <a:gd name="adj1" fmla="val 13084393"/>
                <a:gd name="adj2" fmla="val 20880205"/>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C9BD070D-040E-4CF6-8C39-281DCC120470}"/>
                </a:ext>
              </a:extLst>
            </p:cNvPr>
            <p:cNvSpPr/>
            <p:nvPr/>
          </p:nvSpPr>
          <p:spPr bwMode="auto">
            <a:xfrm>
              <a:off x="4472943" y="4179819"/>
              <a:ext cx="3256585" cy="1940658"/>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986A47D2-7A6B-4F28-9741-8DE024DA9266}"/>
                </a:ext>
              </a:extLst>
            </p:cNvPr>
            <p:cNvSpPr txBox="1"/>
            <p:nvPr/>
          </p:nvSpPr>
          <p:spPr>
            <a:xfrm>
              <a:off x="4681528" y="5573016"/>
              <a:ext cx="2133469" cy="369332"/>
            </a:xfrm>
            <a:prstGeom prst="rect">
              <a:avLst/>
            </a:prstGeom>
            <a:noFill/>
          </p:spPr>
          <p:txBody>
            <a:bodyPr wrap="square" lIns="0" tIns="0" rIns="0" bIns="0" rtlCol="0" anchor="ctr">
              <a:spAutoFit/>
            </a:bodyPr>
            <a:lstStyle/>
            <a:p>
              <a:pPr algn="ctr"/>
              <a:r>
                <a:rPr lang="en-IN" sz="2400" b="1" dirty="0">
                  <a:gradFill>
                    <a:gsLst>
                      <a:gs pos="2917">
                        <a:schemeClr val="tx1"/>
                      </a:gs>
                      <a:gs pos="30000">
                        <a:schemeClr val="tx1"/>
                      </a:gs>
                    </a:gsLst>
                    <a:lin ang="5400000" scaled="0"/>
                  </a:gradFill>
                </a:rPr>
                <a:t>Azure Storage</a:t>
              </a:r>
              <a:endParaRPr lang="en-US" sz="2400" b="1" dirty="0" err="1">
                <a:gradFill>
                  <a:gsLst>
                    <a:gs pos="2917">
                      <a:schemeClr val="tx1"/>
                    </a:gs>
                    <a:gs pos="30000">
                      <a:schemeClr val="tx1"/>
                    </a:gs>
                  </a:gsLst>
                  <a:lin ang="5400000" scaled="0"/>
                </a:gradFill>
              </a:endParaRPr>
            </a:p>
          </p:txBody>
        </p:sp>
        <p:pic>
          <p:nvPicPr>
            <p:cNvPr id="22" name="Graphic 21">
              <a:extLst>
                <a:ext uri="{FF2B5EF4-FFF2-40B4-BE49-F238E27FC236}">
                  <a16:creationId xmlns:a16="http://schemas.microsoft.com/office/drawing/2014/main" id="{CA296C16-75C6-4560-909E-DDB3DFA9E4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83009" y="4364205"/>
              <a:ext cx="624787" cy="586865"/>
            </a:xfrm>
            <a:prstGeom prst="rect">
              <a:avLst/>
            </a:prstGeom>
          </p:spPr>
        </p:pic>
        <p:sp>
          <p:nvSpPr>
            <p:cNvPr id="23" name="TextBox 22">
              <a:extLst>
                <a:ext uri="{FF2B5EF4-FFF2-40B4-BE49-F238E27FC236}">
                  <a16:creationId xmlns:a16="http://schemas.microsoft.com/office/drawing/2014/main" id="{1C7A9B62-CF23-4C94-9E7B-BC3F98FF37C0}"/>
                </a:ext>
              </a:extLst>
            </p:cNvPr>
            <p:cNvSpPr txBox="1"/>
            <p:nvPr/>
          </p:nvSpPr>
          <p:spPr>
            <a:xfrm>
              <a:off x="6572247" y="4951070"/>
              <a:ext cx="929192" cy="307777"/>
            </a:xfrm>
            <a:prstGeom prst="rect">
              <a:avLst/>
            </a:prstGeom>
            <a:noFill/>
          </p:spPr>
          <p:txBody>
            <a:bodyPr wrap="square" lIns="0" tIns="0" rIns="0" bIns="0" rtlCol="0">
              <a:spAutoFit/>
            </a:bodyPr>
            <a:lstStyle/>
            <a:p>
              <a:pPr algn="ctr"/>
              <a:r>
                <a:rPr lang="en-IN" sz="2000" b="1" dirty="0">
                  <a:gradFill>
                    <a:gsLst>
                      <a:gs pos="2917">
                        <a:schemeClr val="tx1"/>
                      </a:gs>
                      <a:gs pos="30000">
                        <a:schemeClr val="tx1"/>
                      </a:gs>
                    </a:gsLst>
                    <a:lin ang="5400000" scaled="0"/>
                  </a:gradFill>
                </a:rPr>
                <a:t>.</a:t>
              </a:r>
              <a:r>
                <a:rPr lang="en-IN" sz="2000" b="1" dirty="0" err="1">
                  <a:gradFill>
                    <a:gsLst>
                      <a:gs pos="2917">
                        <a:schemeClr val="tx1"/>
                      </a:gs>
                      <a:gs pos="30000">
                        <a:schemeClr val="tx1"/>
                      </a:gs>
                    </a:gsLst>
                    <a:lin ang="5400000" scaled="0"/>
                  </a:gradFill>
                </a:rPr>
                <a:t>bacpac</a:t>
              </a:r>
              <a:endParaRPr lang="en-US" sz="2000" b="1" dirty="0" err="1">
                <a:gradFill>
                  <a:gsLst>
                    <a:gs pos="2917">
                      <a:schemeClr val="tx1"/>
                    </a:gs>
                    <a:gs pos="30000">
                      <a:schemeClr val="tx1"/>
                    </a:gs>
                  </a:gsLst>
                  <a:lin ang="5400000" scaled="0"/>
                </a:gradFill>
              </a:endParaRPr>
            </a:p>
          </p:txBody>
        </p:sp>
        <p:pic>
          <p:nvPicPr>
            <p:cNvPr id="18" name="Graphic 17">
              <a:extLst>
                <a:ext uri="{FF2B5EF4-FFF2-40B4-BE49-F238E27FC236}">
                  <a16:creationId xmlns:a16="http://schemas.microsoft.com/office/drawing/2014/main" id="{1311BA17-A8D4-4AD2-BA4E-8F15D4085D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9827" y="4392020"/>
              <a:ext cx="1080000" cy="1080000"/>
            </a:xfrm>
            <a:prstGeom prst="rect">
              <a:avLst/>
            </a:prstGeom>
          </p:spPr>
        </p:pic>
      </p:grpSp>
    </p:spTree>
    <p:extLst>
      <p:ext uri="{BB962C8B-B14F-4D97-AF65-F5344CB8AC3E}">
        <p14:creationId xmlns:p14="http://schemas.microsoft.com/office/powerpoint/2010/main" val="14513211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F2C30C-F5FA-4321-842F-662B4243D602}"/>
              </a:ext>
            </a:extLst>
          </p:cNvPr>
          <p:cNvSpPr>
            <a:spLocks noGrp="1"/>
          </p:cNvSpPr>
          <p:nvPr>
            <p:ph type="title"/>
          </p:nvPr>
        </p:nvSpPr>
        <p:spPr/>
        <p:txBody>
          <a:bodyPr/>
          <a:lstStyle/>
          <a:p>
            <a:r>
              <a:rPr lang="en-US" dirty="0"/>
              <a:t>Create a .</a:t>
            </a:r>
            <a:r>
              <a:rPr lang="en-US" dirty="0" err="1"/>
              <a:t>bacpac</a:t>
            </a:r>
            <a:r>
              <a:rPr lang="en-US" dirty="0"/>
              <a:t> export job</a:t>
            </a:r>
            <a:r>
              <a:rPr lang="en-US" dirty="0">
                <a:sym typeface="Symbol" panose="05050102010706020507" pitchFamily="18" charset="2"/>
              </a:rPr>
              <a:t> - </a:t>
            </a:r>
            <a:r>
              <a:rPr lang="en-US" dirty="0"/>
              <a:t>PowerShell</a:t>
            </a:r>
          </a:p>
        </p:txBody>
      </p:sp>
      <p:sp>
        <p:nvSpPr>
          <p:cNvPr id="4" name="Text Placeholder 3" descr="The sample code depicts using the New-AzSqlDatabaseExport cmdlet to create a new job to export a database in PowerShell.">
            <a:extLst>
              <a:ext uri="{FF2B5EF4-FFF2-40B4-BE49-F238E27FC236}">
                <a16:creationId xmlns:a16="http://schemas.microsoft.com/office/drawing/2014/main" id="{E44C2C62-52FA-489E-B9D8-07522E394937}"/>
              </a:ext>
            </a:extLst>
          </p:cNvPr>
          <p:cNvSpPr>
            <a:spLocks noGrp="1"/>
          </p:cNvSpPr>
          <p:nvPr>
            <p:ph type="body" sz="quarter" idx="10"/>
          </p:nvPr>
        </p:nvSpPr>
        <p:spPr/>
        <p:txBody>
          <a:bodyPr/>
          <a:lstStyle/>
          <a:p>
            <a:r>
              <a:rPr lang="en-US" sz="2000" dirty="0">
                <a:solidFill>
                  <a:srgbClr val="001080"/>
                </a:solidFill>
              </a:rPr>
              <a:t>$</a:t>
            </a:r>
            <a:r>
              <a:rPr lang="en-US" sz="2000" dirty="0" err="1">
                <a:solidFill>
                  <a:srgbClr val="001080"/>
                </a:solidFill>
              </a:rPr>
              <a:t>exportRequest</a:t>
            </a:r>
            <a:r>
              <a:rPr lang="en-US" sz="2000" dirty="0">
                <a:solidFill>
                  <a:srgbClr val="000000"/>
                </a:solidFill>
              </a:rPr>
              <a:t> = </a:t>
            </a:r>
            <a:r>
              <a:rPr lang="en-US" sz="2000" dirty="0">
                <a:solidFill>
                  <a:srgbClr val="795E26"/>
                </a:solidFill>
              </a:rPr>
              <a:t>New-</a:t>
            </a:r>
            <a:r>
              <a:rPr lang="en-US" sz="2000" dirty="0" err="1">
                <a:solidFill>
                  <a:srgbClr val="795E26"/>
                </a:solidFill>
              </a:rPr>
              <a:t>AzSqlDatabaseExport</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001080"/>
                </a:solidFill>
              </a:rPr>
              <a:t>$</a:t>
            </a:r>
            <a:r>
              <a:rPr lang="en-US" sz="2000" dirty="0" err="1">
                <a:solidFill>
                  <a:srgbClr val="001080"/>
                </a:solidFill>
              </a:rPr>
              <a:t>ResourceGroupName</a:t>
            </a:r>
            <a:r>
              <a:rPr lang="en-US" sz="2000" dirty="0">
                <a:solidFill>
                  <a:srgbClr val="000000"/>
                </a:solidFill>
              </a:rPr>
              <a:t> `</a:t>
            </a:r>
          </a:p>
          <a:p>
            <a:r>
              <a:rPr lang="en-US" sz="2000" dirty="0">
                <a:solidFill>
                  <a:srgbClr val="000000"/>
                </a:solidFill>
              </a:rPr>
              <a:t>    -</a:t>
            </a:r>
            <a:r>
              <a:rPr lang="en-US" sz="2000" dirty="0" err="1">
                <a:solidFill>
                  <a:srgbClr val="000000"/>
                </a:solidFill>
              </a:rPr>
              <a:t>ServerName</a:t>
            </a:r>
            <a:r>
              <a:rPr lang="en-US" sz="2000" dirty="0">
                <a:solidFill>
                  <a:srgbClr val="000000"/>
                </a:solidFill>
              </a:rPr>
              <a:t> </a:t>
            </a:r>
            <a:r>
              <a:rPr lang="en-US" sz="2000" dirty="0">
                <a:solidFill>
                  <a:srgbClr val="001080"/>
                </a:solidFill>
              </a:rPr>
              <a:t>$</a:t>
            </a:r>
            <a:r>
              <a:rPr lang="en-US" sz="2000" dirty="0" err="1">
                <a:solidFill>
                  <a:srgbClr val="001080"/>
                </a:solidFill>
              </a:rPr>
              <a:t>ServerName</a:t>
            </a:r>
            <a:r>
              <a:rPr lang="en-US" sz="2000" dirty="0">
                <a:solidFill>
                  <a:srgbClr val="000000"/>
                </a:solidFill>
              </a:rPr>
              <a:t> `</a:t>
            </a:r>
          </a:p>
          <a:p>
            <a:r>
              <a:rPr lang="en-US" sz="2000" dirty="0">
                <a:solidFill>
                  <a:srgbClr val="000000"/>
                </a:solidFill>
              </a:rPr>
              <a:t>    -</a:t>
            </a:r>
            <a:r>
              <a:rPr lang="en-US" sz="2000" dirty="0" err="1">
                <a:solidFill>
                  <a:srgbClr val="000000"/>
                </a:solidFill>
              </a:rPr>
              <a:t>DatabaseName</a:t>
            </a:r>
            <a:r>
              <a:rPr lang="en-US" sz="2000" dirty="0">
                <a:solidFill>
                  <a:srgbClr val="000000"/>
                </a:solidFill>
              </a:rPr>
              <a:t> </a:t>
            </a:r>
            <a:r>
              <a:rPr lang="en-US" sz="2000" dirty="0">
                <a:solidFill>
                  <a:srgbClr val="001080"/>
                </a:solidFill>
              </a:rPr>
              <a:t>$</a:t>
            </a:r>
            <a:r>
              <a:rPr lang="en-US" sz="2000" dirty="0" err="1">
                <a:solidFill>
                  <a:srgbClr val="001080"/>
                </a:solidFill>
              </a:rPr>
              <a:t>DatabaseName</a:t>
            </a:r>
            <a:r>
              <a:rPr lang="en-US" sz="2000" dirty="0">
                <a:solidFill>
                  <a:srgbClr val="000000"/>
                </a:solidFill>
              </a:rPr>
              <a:t> `</a:t>
            </a:r>
          </a:p>
          <a:p>
            <a:r>
              <a:rPr lang="en-US" sz="2000" dirty="0">
                <a:solidFill>
                  <a:srgbClr val="000000"/>
                </a:solidFill>
              </a:rPr>
              <a:t>    -</a:t>
            </a:r>
            <a:r>
              <a:rPr lang="en-US" sz="2000" dirty="0" err="1">
                <a:solidFill>
                  <a:srgbClr val="000000"/>
                </a:solidFill>
              </a:rPr>
              <a:t>StorageKeytype</a:t>
            </a:r>
            <a:r>
              <a:rPr lang="en-US" sz="2000" dirty="0">
                <a:solidFill>
                  <a:srgbClr val="000000"/>
                </a:solidFill>
              </a:rPr>
              <a:t> </a:t>
            </a:r>
            <a:r>
              <a:rPr lang="en-US" sz="2000" dirty="0">
                <a:solidFill>
                  <a:srgbClr val="001080"/>
                </a:solidFill>
              </a:rPr>
              <a:t>$</a:t>
            </a:r>
            <a:r>
              <a:rPr lang="en-US" sz="2000" dirty="0" err="1">
                <a:solidFill>
                  <a:srgbClr val="001080"/>
                </a:solidFill>
              </a:rPr>
              <a:t>StorageKeytype</a:t>
            </a:r>
            <a:r>
              <a:rPr lang="en-US" sz="2000" dirty="0">
                <a:solidFill>
                  <a:srgbClr val="000000"/>
                </a:solidFill>
              </a:rPr>
              <a:t> `</a:t>
            </a:r>
          </a:p>
          <a:p>
            <a:r>
              <a:rPr lang="en-US" sz="2000" dirty="0">
                <a:solidFill>
                  <a:srgbClr val="000000"/>
                </a:solidFill>
              </a:rPr>
              <a:t>    -</a:t>
            </a:r>
            <a:r>
              <a:rPr lang="en-US" sz="2000" dirty="0" err="1">
                <a:solidFill>
                  <a:srgbClr val="000000"/>
                </a:solidFill>
              </a:rPr>
              <a:t>StorageKey</a:t>
            </a:r>
            <a:r>
              <a:rPr lang="en-US" sz="2000" dirty="0">
                <a:solidFill>
                  <a:srgbClr val="000000"/>
                </a:solidFill>
              </a:rPr>
              <a:t> </a:t>
            </a:r>
            <a:r>
              <a:rPr lang="en-US" sz="2000" dirty="0">
                <a:solidFill>
                  <a:srgbClr val="001080"/>
                </a:solidFill>
              </a:rPr>
              <a:t>$</a:t>
            </a:r>
            <a:r>
              <a:rPr lang="en-US" sz="2000" dirty="0" err="1">
                <a:solidFill>
                  <a:srgbClr val="001080"/>
                </a:solidFill>
              </a:rPr>
              <a:t>StorageKey</a:t>
            </a:r>
            <a:r>
              <a:rPr lang="en-US" sz="2000" dirty="0">
                <a:solidFill>
                  <a:srgbClr val="000000"/>
                </a:solidFill>
              </a:rPr>
              <a:t> `</a:t>
            </a:r>
          </a:p>
          <a:p>
            <a:r>
              <a:rPr lang="en-US" sz="2000" dirty="0">
                <a:solidFill>
                  <a:srgbClr val="000000"/>
                </a:solidFill>
              </a:rPr>
              <a:t>    -</a:t>
            </a:r>
            <a:r>
              <a:rPr lang="en-US" sz="2000" dirty="0" err="1">
                <a:solidFill>
                  <a:srgbClr val="000000"/>
                </a:solidFill>
              </a:rPr>
              <a:t>StorageUri</a:t>
            </a:r>
            <a:r>
              <a:rPr lang="en-US" sz="2000" dirty="0">
                <a:solidFill>
                  <a:srgbClr val="000000"/>
                </a:solidFill>
              </a:rPr>
              <a:t> </a:t>
            </a:r>
            <a:r>
              <a:rPr lang="en-US" sz="2000" dirty="0">
                <a:solidFill>
                  <a:srgbClr val="001080"/>
                </a:solidFill>
              </a:rPr>
              <a:t>$</a:t>
            </a:r>
            <a:r>
              <a:rPr lang="en-US" sz="2000" dirty="0" err="1">
                <a:solidFill>
                  <a:srgbClr val="001080"/>
                </a:solidFill>
              </a:rPr>
              <a:t>BacpacUri</a:t>
            </a:r>
            <a:r>
              <a:rPr lang="en-US" sz="2000" dirty="0">
                <a:solidFill>
                  <a:srgbClr val="000000"/>
                </a:solidFill>
              </a:rPr>
              <a:t> `</a:t>
            </a:r>
          </a:p>
          <a:p>
            <a:r>
              <a:rPr lang="en-US" sz="2000" dirty="0">
                <a:solidFill>
                  <a:srgbClr val="000000"/>
                </a:solidFill>
              </a:rPr>
              <a:t>    -</a:t>
            </a:r>
            <a:r>
              <a:rPr lang="en-US" sz="2000" dirty="0" err="1">
                <a:solidFill>
                  <a:srgbClr val="000000"/>
                </a:solidFill>
              </a:rPr>
              <a:t>AdministratorLogin</a:t>
            </a:r>
            <a:r>
              <a:rPr lang="en-US" sz="2000" dirty="0">
                <a:solidFill>
                  <a:srgbClr val="000000"/>
                </a:solidFill>
              </a:rPr>
              <a:t> </a:t>
            </a:r>
            <a:r>
              <a:rPr lang="en-US" sz="2000" dirty="0">
                <a:solidFill>
                  <a:srgbClr val="001080"/>
                </a:solidFill>
              </a:rPr>
              <a:t>$</a:t>
            </a:r>
            <a:r>
              <a:rPr lang="en-US" sz="2000" dirty="0" err="1">
                <a:solidFill>
                  <a:srgbClr val="001080"/>
                </a:solidFill>
              </a:rPr>
              <a:t>creds.UserName</a:t>
            </a:r>
            <a:r>
              <a:rPr lang="en-US" sz="2000" dirty="0">
                <a:solidFill>
                  <a:srgbClr val="000000"/>
                </a:solidFill>
              </a:rPr>
              <a:t> `</a:t>
            </a:r>
          </a:p>
          <a:p>
            <a:r>
              <a:rPr lang="en-US" sz="2000" dirty="0">
                <a:solidFill>
                  <a:srgbClr val="000000"/>
                </a:solidFill>
              </a:rPr>
              <a:t>    -</a:t>
            </a:r>
            <a:r>
              <a:rPr lang="en-US" sz="2000" dirty="0" err="1">
                <a:solidFill>
                  <a:srgbClr val="000000"/>
                </a:solidFill>
              </a:rPr>
              <a:t>AdministratorLoginPassword</a:t>
            </a:r>
            <a:r>
              <a:rPr lang="en-US" sz="2000" dirty="0">
                <a:solidFill>
                  <a:srgbClr val="000000"/>
                </a:solidFill>
              </a:rPr>
              <a:t> </a:t>
            </a:r>
            <a:r>
              <a:rPr lang="en-US" sz="2000" dirty="0">
                <a:solidFill>
                  <a:srgbClr val="001080"/>
                </a:solidFill>
              </a:rPr>
              <a:t>$</a:t>
            </a:r>
            <a:r>
              <a:rPr lang="en-US" sz="2000" dirty="0" err="1">
                <a:solidFill>
                  <a:srgbClr val="001080"/>
                </a:solidFill>
              </a:rPr>
              <a:t>creds.Password</a:t>
            </a:r>
            <a:endParaRPr lang="en-US" sz="2000" dirty="0">
              <a:solidFill>
                <a:srgbClr val="000000"/>
              </a:solidFill>
            </a:endParaRPr>
          </a:p>
        </p:txBody>
      </p:sp>
    </p:spTree>
    <p:extLst>
      <p:ext uri="{BB962C8B-B14F-4D97-AF65-F5344CB8AC3E}">
        <p14:creationId xmlns:p14="http://schemas.microsoft.com/office/powerpoint/2010/main" val="9689738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EBB6-DBCA-4578-8A24-901427EA146D}"/>
              </a:ext>
            </a:extLst>
          </p:cNvPr>
          <p:cNvSpPr>
            <a:spLocks noGrp="1"/>
          </p:cNvSpPr>
          <p:nvPr>
            <p:ph type="title"/>
          </p:nvPr>
        </p:nvSpPr>
        <p:spPr/>
        <p:txBody>
          <a:bodyPr/>
          <a:lstStyle/>
          <a:p>
            <a:r>
              <a:rPr lang="en-US" dirty="0"/>
              <a:t>Observing a .</a:t>
            </a:r>
            <a:r>
              <a:rPr lang="en-US" dirty="0" err="1"/>
              <a:t>bacpac</a:t>
            </a:r>
            <a:r>
              <a:rPr lang="en-US" dirty="0"/>
              <a:t> export</a:t>
            </a:r>
            <a:r>
              <a:rPr lang="en-US" dirty="0">
                <a:sym typeface="Symbol" panose="05050102010706020507" pitchFamily="18" charset="2"/>
              </a:rPr>
              <a:t> - </a:t>
            </a:r>
            <a:r>
              <a:rPr lang="en-US" dirty="0"/>
              <a:t>PowerShell</a:t>
            </a:r>
          </a:p>
        </p:txBody>
      </p:sp>
      <p:sp>
        <p:nvSpPr>
          <p:cNvPr id="3" name="Text Placeholder 2" descr="The sample code depicts using the AzSqlDatabaseImportExportStatus cmdlet to check on the status of a running or a completed export job.">
            <a:extLst>
              <a:ext uri="{FF2B5EF4-FFF2-40B4-BE49-F238E27FC236}">
                <a16:creationId xmlns:a16="http://schemas.microsoft.com/office/drawing/2014/main" id="{CAB3D56A-42B2-42E6-89A4-E118EAA70106}"/>
              </a:ext>
            </a:extLst>
          </p:cNvPr>
          <p:cNvSpPr>
            <a:spLocks noGrp="1"/>
          </p:cNvSpPr>
          <p:nvPr>
            <p:ph type="body" sz="quarter" idx="10"/>
          </p:nvPr>
        </p:nvSpPr>
        <p:spPr/>
        <p:txBody>
          <a:bodyPr/>
          <a:lstStyle/>
          <a:p>
            <a:r>
              <a:rPr lang="en-US" sz="2000" dirty="0">
                <a:solidFill>
                  <a:srgbClr val="001080"/>
                </a:solidFill>
              </a:rPr>
              <a:t>$</a:t>
            </a:r>
            <a:r>
              <a:rPr lang="en-US" sz="2000" dirty="0" err="1">
                <a:solidFill>
                  <a:srgbClr val="001080"/>
                </a:solidFill>
              </a:rPr>
              <a:t>exportStatus</a:t>
            </a:r>
            <a:r>
              <a:rPr lang="en-US" sz="2000" dirty="0">
                <a:solidFill>
                  <a:srgbClr val="000000"/>
                </a:solidFill>
              </a:rPr>
              <a:t> = </a:t>
            </a:r>
            <a:r>
              <a:rPr lang="en-US" sz="2000" dirty="0">
                <a:solidFill>
                  <a:srgbClr val="795E26"/>
                </a:solidFill>
              </a:rPr>
              <a:t>Get-</a:t>
            </a:r>
            <a:r>
              <a:rPr lang="en-US" sz="2000" dirty="0" err="1">
                <a:solidFill>
                  <a:srgbClr val="795E26"/>
                </a:solidFill>
              </a:rPr>
              <a:t>AzSqlDatabaseImportExportStatus</a:t>
            </a:r>
            <a:r>
              <a:rPr lang="en-US" sz="2000" dirty="0">
                <a:solidFill>
                  <a:srgbClr val="000000"/>
                </a:solidFill>
              </a:rPr>
              <a:t> `</a:t>
            </a:r>
          </a:p>
          <a:p>
            <a:r>
              <a:rPr lang="en-US" sz="2000" dirty="0">
                <a:solidFill>
                  <a:srgbClr val="000000"/>
                </a:solidFill>
              </a:rPr>
              <a:t>    -</a:t>
            </a:r>
            <a:r>
              <a:rPr lang="en-US" sz="2000" dirty="0" err="1">
                <a:solidFill>
                  <a:srgbClr val="000000"/>
                </a:solidFill>
              </a:rPr>
              <a:t>OperationStatusLink</a:t>
            </a:r>
            <a:r>
              <a:rPr lang="en-US" sz="2000" dirty="0">
                <a:solidFill>
                  <a:srgbClr val="000000"/>
                </a:solidFill>
              </a:rPr>
              <a:t> </a:t>
            </a:r>
            <a:r>
              <a:rPr lang="en-US" sz="2000" dirty="0">
                <a:solidFill>
                  <a:srgbClr val="001080"/>
                </a:solidFill>
              </a:rPr>
              <a:t>$</a:t>
            </a:r>
            <a:r>
              <a:rPr lang="en-US" sz="2000" dirty="0" err="1">
                <a:solidFill>
                  <a:srgbClr val="001080"/>
                </a:solidFill>
              </a:rPr>
              <a:t>exportRequest.OperationStatusLink</a:t>
            </a:r>
            <a:endParaRPr lang="en-US" sz="2000" dirty="0">
              <a:solidFill>
                <a:srgbClr val="000000"/>
              </a:solidFill>
            </a:endParaRPr>
          </a:p>
          <a:p>
            <a:br>
              <a:rPr lang="en-US" sz="2000" dirty="0">
                <a:solidFill>
                  <a:srgbClr val="000000"/>
                </a:solidFill>
              </a:rPr>
            </a:br>
            <a:r>
              <a:rPr lang="en-US" sz="2000" dirty="0">
                <a:solidFill>
                  <a:srgbClr val="AF00DB"/>
                </a:solidFill>
              </a:rPr>
              <a:t>while</a:t>
            </a:r>
            <a:r>
              <a:rPr lang="en-US" sz="2000" dirty="0">
                <a:solidFill>
                  <a:srgbClr val="000000"/>
                </a:solidFill>
              </a:rPr>
              <a:t> (</a:t>
            </a:r>
            <a:r>
              <a:rPr lang="en-US" sz="2000" dirty="0">
                <a:solidFill>
                  <a:srgbClr val="001080"/>
                </a:solidFill>
              </a:rPr>
              <a:t>$</a:t>
            </a:r>
            <a:r>
              <a:rPr lang="en-US" sz="2000" dirty="0" err="1">
                <a:solidFill>
                  <a:srgbClr val="001080"/>
                </a:solidFill>
              </a:rPr>
              <a:t>exportStatus.Status</a:t>
            </a:r>
            <a:r>
              <a:rPr lang="en-US" sz="2000" dirty="0">
                <a:solidFill>
                  <a:srgbClr val="000000"/>
                </a:solidFill>
              </a:rPr>
              <a:t> -eq </a:t>
            </a:r>
            <a:r>
              <a:rPr lang="en-US" sz="2000" dirty="0">
                <a:solidFill>
                  <a:srgbClr val="A31515"/>
                </a:solidFill>
              </a:rPr>
              <a:t>"InProgress"</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a:solidFill>
                  <a:srgbClr val="795E26"/>
                </a:solidFill>
              </a:rPr>
              <a:t>Start-Sleep</a:t>
            </a:r>
            <a:r>
              <a:rPr lang="en-US" sz="2000" dirty="0">
                <a:solidFill>
                  <a:srgbClr val="000000"/>
                </a:solidFill>
              </a:rPr>
              <a:t> -s </a:t>
            </a:r>
            <a:r>
              <a:rPr lang="en-US" sz="2000" dirty="0">
                <a:solidFill>
                  <a:srgbClr val="09885A"/>
                </a:solidFill>
              </a:rPr>
              <a:t>10</a:t>
            </a:r>
            <a:endParaRPr lang="en-US" sz="2000" dirty="0">
              <a:solidFill>
                <a:srgbClr val="000000"/>
              </a:solidFill>
            </a:endParaRPr>
          </a:p>
          <a:p>
            <a:r>
              <a:rPr lang="en-US" sz="2000" dirty="0">
                <a:solidFill>
                  <a:srgbClr val="000000"/>
                </a:solidFill>
              </a:rPr>
              <a:t>    </a:t>
            </a:r>
            <a:r>
              <a:rPr lang="en-US" sz="2000" dirty="0">
                <a:solidFill>
                  <a:srgbClr val="001080"/>
                </a:solidFill>
              </a:rPr>
              <a:t>$</a:t>
            </a:r>
            <a:r>
              <a:rPr lang="en-US" sz="2000" dirty="0" err="1">
                <a:solidFill>
                  <a:srgbClr val="001080"/>
                </a:solidFill>
              </a:rPr>
              <a:t>exportStatus</a:t>
            </a:r>
            <a:r>
              <a:rPr lang="en-US" sz="2000" dirty="0">
                <a:solidFill>
                  <a:srgbClr val="000000"/>
                </a:solidFill>
              </a:rPr>
              <a:t> = </a:t>
            </a:r>
            <a:r>
              <a:rPr lang="en-US" sz="2000" dirty="0">
                <a:solidFill>
                  <a:srgbClr val="795E26"/>
                </a:solidFill>
              </a:rPr>
              <a:t>Get-</a:t>
            </a:r>
            <a:r>
              <a:rPr lang="en-US" sz="2000" dirty="0" err="1">
                <a:solidFill>
                  <a:srgbClr val="795E26"/>
                </a:solidFill>
              </a:rPr>
              <a:t>AzSqlDatabaseImportExportStatus</a:t>
            </a:r>
            <a:r>
              <a:rPr lang="en-US" sz="2000" dirty="0">
                <a:solidFill>
                  <a:srgbClr val="000000"/>
                </a:solidFill>
              </a:rPr>
              <a:t> `</a:t>
            </a:r>
          </a:p>
          <a:p>
            <a:r>
              <a:rPr lang="en-US" sz="2000" dirty="0">
                <a:solidFill>
                  <a:srgbClr val="000000"/>
                </a:solidFill>
              </a:rPr>
              <a:t>        -</a:t>
            </a:r>
            <a:r>
              <a:rPr lang="en-US" sz="2000" dirty="0" err="1">
                <a:solidFill>
                  <a:srgbClr val="000000"/>
                </a:solidFill>
              </a:rPr>
              <a:t>OperationStatusLink</a:t>
            </a:r>
            <a:r>
              <a:rPr lang="en-US" sz="2000" dirty="0">
                <a:solidFill>
                  <a:srgbClr val="000000"/>
                </a:solidFill>
              </a:rPr>
              <a:t> </a:t>
            </a:r>
            <a:r>
              <a:rPr lang="en-US" sz="2000" dirty="0">
                <a:solidFill>
                  <a:srgbClr val="001080"/>
                </a:solidFill>
              </a:rPr>
              <a:t>$</a:t>
            </a:r>
            <a:r>
              <a:rPr lang="en-US" sz="2000" dirty="0" err="1">
                <a:solidFill>
                  <a:srgbClr val="001080"/>
                </a:solidFill>
              </a:rPr>
              <a:t>exportRequest.OperationStatusLink</a:t>
            </a:r>
            <a:endParaRPr lang="en-US" sz="2000" dirty="0">
              <a:solidFill>
                <a:srgbClr val="000000"/>
              </a:solidFill>
            </a:endParaRPr>
          </a:p>
          <a:p>
            <a:r>
              <a:rPr lang="en-US" sz="2000" dirty="0">
                <a:solidFill>
                  <a:srgbClr val="000000"/>
                </a:solidFill>
              </a:rPr>
              <a:t>}</a:t>
            </a:r>
          </a:p>
          <a:p>
            <a:br>
              <a:rPr lang="en-US" sz="2000" dirty="0">
                <a:solidFill>
                  <a:srgbClr val="000000"/>
                </a:solidFill>
              </a:rPr>
            </a:br>
            <a:r>
              <a:rPr lang="en-US" sz="2000" dirty="0">
                <a:solidFill>
                  <a:srgbClr val="001080"/>
                </a:solidFill>
              </a:rPr>
              <a:t>$</a:t>
            </a:r>
            <a:r>
              <a:rPr lang="en-US" sz="2000" dirty="0" err="1">
                <a:solidFill>
                  <a:srgbClr val="001080"/>
                </a:solidFill>
              </a:rPr>
              <a:t>exportStatus</a:t>
            </a:r>
            <a:endParaRPr lang="en-US" sz="2000" dirty="0">
              <a:solidFill>
                <a:srgbClr val="000000"/>
              </a:solidFill>
            </a:endParaRPr>
          </a:p>
        </p:txBody>
      </p:sp>
    </p:spTree>
    <p:extLst>
      <p:ext uri="{BB962C8B-B14F-4D97-AF65-F5344CB8AC3E}">
        <p14:creationId xmlns:p14="http://schemas.microsoft.com/office/powerpoint/2010/main" val="7997130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D43B-9722-4F89-99E8-D35BD06DCE1B}"/>
              </a:ext>
            </a:extLst>
          </p:cNvPr>
          <p:cNvSpPr>
            <a:spLocks noGrp="1"/>
          </p:cNvSpPr>
          <p:nvPr>
            <p:ph type="title"/>
          </p:nvPr>
        </p:nvSpPr>
        <p:spPr/>
        <p:txBody>
          <a:bodyPr/>
          <a:lstStyle/>
          <a:p>
            <a:r>
              <a:rPr lang="en-US" dirty="0"/>
              <a:t>Exporting and importing databases</a:t>
            </a:r>
          </a:p>
        </p:txBody>
      </p:sp>
      <p:grpSp>
        <p:nvGrpSpPr>
          <p:cNvPr id="5" name="Group 4" descr="This diagram depicts exporting a SQL database to the .bacpac file format. This exported .bacpac file is then used to create a new copy of the database (import), at a new location.">
            <a:extLst>
              <a:ext uri="{FF2B5EF4-FFF2-40B4-BE49-F238E27FC236}">
                <a16:creationId xmlns:a16="http://schemas.microsoft.com/office/drawing/2014/main" id="{6865B432-A80C-4B18-9A77-23E48BC9F1C7}"/>
              </a:ext>
            </a:extLst>
          </p:cNvPr>
          <p:cNvGrpSpPr/>
          <p:nvPr/>
        </p:nvGrpSpPr>
        <p:grpSpPr>
          <a:xfrm>
            <a:off x="898488" y="1379805"/>
            <a:ext cx="10652668" cy="4789440"/>
            <a:chOff x="898488" y="1379805"/>
            <a:chExt cx="10652668" cy="4789440"/>
          </a:xfrm>
        </p:grpSpPr>
        <p:sp>
          <p:nvSpPr>
            <p:cNvPr id="14" name="Arc 13">
              <a:extLst>
                <a:ext uri="{FF2B5EF4-FFF2-40B4-BE49-F238E27FC236}">
                  <a16:creationId xmlns:a16="http://schemas.microsoft.com/office/drawing/2014/main" id="{CD4920AE-4FC6-4E32-8D6A-8AE2E2D1A7B7}"/>
                </a:ext>
              </a:extLst>
            </p:cNvPr>
            <p:cNvSpPr/>
            <p:nvPr/>
          </p:nvSpPr>
          <p:spPr>
            <a:xfrm rot="1669560">
              <a:off x="5998555" y="2303809"/>
              <a:ext cx="5552601" cy="1816608"/>
            </a:xfrm>
            <a:prstGeom prst="arc">
              <a:avLst>
                <a:gd name="adj1" fmla="val 11671389"/>
                <a:gd name="adj2" fmla="val 17351130"/>
              </a:avLst>
            </a:prstGeom>
            <a:ln w="95250">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9A5EC15B-48DE-40EA-8D18-7BE4AC562FC0}"/>
                </a:ext>
              </a:extLst>
            </p:cNvPr>
            <p:cNvSpPr txBox="1"/>
            <p:nvPr/>
          </p:nvSpPr>
          <p:spPr>
            <a:xfrm rot="1090039">
              <a:off x="7570032" y="1455478"/>
              <a:ext cx="1541091" cy="430887"/>
            </a:xfrm>
            <a:prstGeom prst="rect">
              <a:avLst/>
            </a:prstGeom>
            <a:solidFill>
              <a:schemeClr val="bg1"/>
            </a:solidFill>
            <a:ln>
              <a:noFill/>
              <a:prstDash val="solid"/>
            </a:ln>
          </p:spPr>
          <p:txBody>
            <a:bodyPr wrap="square" lIns="0" tIns="0" rIns="0" bIns="0" rtlCol="0" anchor="ctr">
              <a:spAutoFit/>
            </a:bodyPr>
            <a:lstStyle/>
            <a:p>
              <a:pPr algn="ctr"/>
              <a:r>
                <a:rPr lang="en-IN" sz="2800" dirty="0">
                  <a:gradFill>
                    <a:gsLst>
                      <a:gs pos="2917">
                        <a:schemeClr val="tx1"/>
                      </a:gs>
                      <a:gs pos="30000">
                        <a:schemeClr val="tx1"/>
                      </a:gs>
                    </a:gsLst>
                    <a:lin ang="5400000" scaled="0"/>
                  </a:gradFill>
                  <a:latin typeface="+mj-lt"/>
                </a:rPr>
                <a:t>Import</a:t>
              </a:r>
              <a:endParaRPr lang="en-US" sz="2800" dirty="0" err="1">
                <a:gradFill>
                  <a:gsLst>
                    <a:gs pos="2917">
                      <a:schemeClr val="tx1"/>
                    </a:gs>
                    <a:gs pos="30000">
                      <a:schemeClr val="tx1"/>
                    </a:gs>
                  </a:gsLst>
                  <a:lin ang="5400000" scaled="0"/>
                </a:gradFill>
                <a:latin typeface="+mj-lt"/>
              </a:endParaRPr>
            </a:p>
          </p:txBody>
        </p:sp>
        <p:pic>
          <p:nvPicPr>
            <p:cNvPr id="8" name="Picture 7">
              <a:extLst>
                <a:ext uri="{FF2B5EF4-FFF2-40B4-BE49-F238E27FC236}">
                  <a16:creationId xmlns:a16="http://schemas.microsoft.com/office/drawing/2014/main" id="{C347688D-43FC-49D2-A839-F742660FF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505" y="1379805"/>
              <a:ext cx="2197425" cy="1393113"/>
            </a:xfrm>
            <a:prstGeom prst="rect">
              <a:avLst/>
            </a:prstGeom>
          </p:spPr>
        </p:pic>
        <p:pic>
          <p:nvPicPr>
            <p:cNvPr id="7" name="Picture 6">
              <a:extLst>
                <a:ext uri="{FF2B5EF4-FFF2-40B4-BE49-F238E27FC236}">
                  <a16:creationId xmlns:a16="http://schemas.microsoft.com/office/drawing/2014/main" id="{BFE81202-1E16-44BB-B5E8-F3A3E35E8569}"/>
                </a:ext>
              </a:extLst>
            </p:cNvPr>
            <p:cNvPicPr>
              <a:picLocks noChangeAspect="1"/>
            </p:cNvPicPr>
            <p:nvPr/>
          </p:nvPicPr>
          <p:blipFill>
            <a:blip r:embed="rId4"/>
            <a:stretch>
              <a:fillRect/>
            </a:stretch>
          </p:blipFill>
          <p:spPr>
            <a:xfrm>
              <a:off x="898488" y="1863054"/>
              <a:ext cx="1881259" cy="1881259"/>
            </a:xfrm>
            <a:prstGeom prst="rect">
              <a:avLst/>
            </a:prstGeom>
          </p:spPr>
        </p:pic>
        <p:sp>
          <p:nvSpPr>
            <p:cNvPr id="29" name="TextBox 28">
              <a:extLst>
                <a:ext uri="{FF2B5EF4-FFF2-40B4-BE49-F238E27FC236}">
                  <a16:creationId xmlns:a16="http://schemas.microsoft.com/office/drawing/2014/main" id="{D348D422-9E98-478A-85B3-4D89DC14D478}"/>
                </a:ext>
              </a:extLst>
            </p:cNvPr>
            <p:cNvSpPr txBox="1"/>
            <p:nvPr/>
          </p:nvSpPr>
          <p:spPr>
            <a:xfrm>
              <a:off x="926549" y="3722077"/>
              <a:ext cx="173592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sp>
          <p:nvSpPr>
            <p:cNvPr id="9" name="Arc 8">
              <a:extLst>
                <a:ext uri="{FF2B5EF4-FFF2-40B4-BE49-F238E27FC236}">
                  <a16:creationId xmlns:a16="http://schemas.microsoft.com/office/drawing/2014/main" id="{9123939C-C064-4AE7-997B-68CD96FFC505}"/>
                </a:ext>
              </a:extLst>
            </p:cNvPr>
            <p:cNvSpPr/>
            <p:nvPr/>
          </p:nvSpPr>
          <p:spPr>
            <a:xfrm rot="21176672">
              <a:off x="2629807" y="1741642"/>
              <a:ext cx="5104493" cy="1816608"/>
            </a:xfrm>
            <a:prstGeom prst="arc">
              <a:avLst>
                <a:gd name="adj1" fmla="val 11217127"/>
                <a:gd name="adj2" fmla="val 16203509"/>
              </a:avLst>
            </a:prstGeom>
            <a:ln w="95250" cmpd="sng">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450088F-885B-43C1-8F38-7ADCECF1238E}"/>
                </a:ext>
              </a:extLst>
            </p:cNvPr>
            <p:cNvSpPr txBox="1"/>
            <p:nvPr/>
          </p:nvSpPr>
          <p:spPr>
            <a:xfrm rot="20895660">
              <a:off x="3245684" y="1417380"/>
              <a:ext cx="1541091" cy="430887"/>
            </a:xfrm>
            <a:prstGeom prst="rect">
              <a:avLst/>
            </a:prstGeom>
            <a:solidFill>
              <a:schemeClr val="bg1"/>
            </a:solidFill>
            <a:ln>
              <a:noFill/>
              <a:prstDash val="solid"/>
            </a:ln>
          </p:spPr>
          <p:txBody>
            <a:bodyPr wrap="square" lIns="0" tIns="0" rIns="0" bIns="0" rtlCol="0" anchor="ctr">
              <a:spAutoFit/>
            </a:bodyPr>
            <a:lstStyle/>
            <a:p>
              <a:pPr algn="ctr"/>
              <a:r>
                <a:rPr lang="en-IN" sz="2800" dirty="0">
                  <a:gradFill>
                    <a:gsLst>
                      <a:gs pos="2917">
                        <a:schemeClr val="tx1"/>
                      </a:gs>
                      <a:gs pos="30000">
                        <a:schemeClr val="tx1"/>
                      </a:gs>
                    </a:gsLst>
                    <a:lin ang="5400000" scaled="0"/>
                  </a:gradFill>
                  <a:latin typeface="+mj-lt"/>
                </a:rPr>
                <a:t>Export</a:t>
              </a:r>
              <a:endParaRPr lang="en-US" sz="2800" dirty="0" err="1">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BC728468-0FDD-43FB-859F-2910E6C75E81}"/>
                </a:ext>
              </a:extLst>
            </p:cNvPr>
            <p:cNvPicPr>
              <a:picLocks noChangeAspect="1"/>
            </p:cNvPicPr>
            <p:nvPr/>
          </p:nvPicPr>
          <p:blipFill>
            <a:blip r:embed="rId4"/>
            <a:stretch>
              <a:fillRect/>
            </a:stretch>
          </p:blipFill>
          <p:spPr>
            <a:xfrm>
              <a:off x="9356688" y="1863054"/>
              <a:ext cx="1881259" cy="1881259"/>
            </a:xfrm>
            <a:prstGeom prst="rect">
              <a:avLst/>
            </a:prstGeom>
          </p:spPr>
        </p:pic>
        <p:sp>
          <p:nvSpPr>
            <p:cNvPr id="33" name="TextBox 32">
              <a:extLst>
                <a:ext uri="{FF2B5EF4-FFF2-40B4-BE49-F238E27FC236}">
                  <a16:creationId xmlns:a16="http://schemas.microsoft.com/office/drawing/2014/main" id="{35920EDE-6E76-4610-AF5A-254BC10A7F08}"/>
                </a:ext>
              </a:extLst>
            </p:cNvPr>
            <p:cNvSpPr txBox="1"/>
            <p:nvPr/>
          </p:nvSpPr>
          <p:spPr>
            <a:xfrm>
              <a:off x="9436281" y="3800962"/>
              <a:ext cx="173592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sp>
          <p:nvSpPr>
            <p:cNvPr id="23" name="Rectangle: Rounded Corners 22">
              <a:extLst>
                <a:ext uri="{FF2B5EF4-FFF2-40B4-BE49-F238E27FC236}">
                  <a16:creationId xmlns:a16="http://schemas.microsoft.com/office/drawing/2014/main" id="{A674BF71-1CFE-448E-ABAE-BD7AD9061DA8}"/>
                </a:ext>
              </a:extLst>
            </p:cNvPr>
            <p:cNvSpPr/>
            <p:nvPr/>
          </p:nvSpPr>
          <p:spPr bwMode="auto">
            <a:xfrm>
              <a:off x="4472943" y="4228587"/>
              <a:ext cx="3256585" cy="1940658"/>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08D3E0D7-222C-403D-BEFF-D929CF26227B}"/>
                </a:ext>
              </a:extLst>
            </p:cNvPr>
            <p:cNvSpPr txBox="1"/>
            <p:nvPr/>
          </p:nvSpPr>
          <p:spPr>
            <a:xfrm>
              <a:off x="4681528" y="5621784"/>
              <a:ext cx="2133469" cy="369332"/>
            </a:xfrm>
            <a:prstGeom prst="rect">
              <a:avLst/>
            </a:prstGeom>
            <a:noFill/>
          </p:spPr>
          <p:txBody>
            <a:bodyPr wrap="square" lIns="0" tIns="0" rIns="0" bIns="0" rtlCol="0" anchor="ctr">
              <a:spAutoFit/>
            </a:bodyPr>
            <a:lstStyle/>
            <a:p>
              <a:pPr algn="ctr"/>
              <a:r>
                <a:rPr lang="en-IN" sz="2400" b="1" dirty="0">
                  <a:gradFill>
                    <a:gsLst>
                      <a:gs pos="2917">
                        <a:schemeClr val="tx1"/>
                      </a:gs>
                      <a:gs pos="30000">
                        <a:schemeClr val="tx1"/>
                      </a:gs>
                    </a:gsLst>
                    <a:lin ang="5400000" scaled="0"/>
                  </a:gradFill>
                </a:rPr>
                <a:t>Azure Storage</a:t>
              </a:r>
              <a:endParaRPr lang="en-US" sz="2400" b="1" dirty="0" err="1">
                <a:gradFill>
                  <a:gsLst>
                    <a:gs pos="2917">
                      <a:schemeClr val="tx1"/>
                    </a:gs>
                    <a:gs pos="30000">
                      <a:schemeClr val="tx1"/>
                    </a:gs>
                  </a:gsLst>
                  <a:lin ang="5400000" scaled="0"/>
                </a:gradFill>
              </a:endParaRPr>
            </a:p>
          </p:txBody>
        </p:sp>
        <p:pic>
          <p:nvPicPr>
            <p:cNvPr id="25" name="Graphic 24">
              <a:extLst>
                <a:ext uri="{FF2B5EF4-FFF2-40B4-BE49-F238E27FC236}">
                  <a16:creationId xmlns:a16="http://schemas.microsoft.com/office/drawing/2014/main" id="{EC81193F-0421-4AB6-97D7-2CB63A7B0D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6316" y="4539055"/>
              <a:ext cx="624787" cy="586865"/>
            </a:xfrm>
            <a:prstGeom prst="rect">
              <a:avLst/>
            </a:prstGeom>
          </p:spPr>
        </p:pic>
        <p:sp>
          <p:nvSpPr>
            <p:cNvPr id="31" name="TextBox 30">
              <a:extLst>
                <a:ext uri="{FF2B5EF4-FFF2-40B4-BE49-F238E27FC236}">
                  <a16:creationId xmlns:a16="http://schemas.microsoft.com/office/drawing/2014/main" id="{356B5DE0-4D0D-4939-BFAF-B8220975ACF2}"/>
                </a:ext>
              </a:extLst>
            </p:cNvPr>
            <p:cNvSpPr txBox="1"/>
            <p:nvPr/>
          </p:nvSpPr>
          <p:spPr>
            <a:xfrm>
              <a:off x="6457946" y="5085566"/>
              <a:ext cx="929192" cy="307777"/>
            </a:xfrm>
            <a:prstGeom prst="rect">
              <a:avLst/>
            </a:prstGeom>
            <a:noFill/>
          </p:spPr>
          <p:txBody>
            <a:bodyPr wrap="square" lIns="0" tIns="0" rIns="0" bIns="0" rtlCol="0">
              <a:spAutoFit/>
            </a:bodyPr>
            <a:lstStyle/>
            <a:p>
              <a:pPr algn="ctr"/>
              <a:r>
                <a:rPr lang="en-IN" sz="2000" b="1" dirty="0">
                  <a:gradFill>
                    <a:gsLst>
                      <a:gs pos="2917">
                        <a:schemeClr val="tx1"/>
                      </a:gs>
                      <a:gs pos="30000">
                        <a:schemeClr val="tx1"/>
                      </a:gs>
                    </a:gsLst>
                    <a:lin ang="5400000" scaled="0"/>
                  </a:gradFill>
                </a:rPr>
                <a:t>.</a:t>
              </a:r>
              <a:r>
                <a:rPr lang="en-IN" sz="2000" b="1" dirty="0" err="1">
                  <a:gradFill>
                    <a:gsLst>
                      <a:gs pos="2917">
                        <a:schemeClr val="tx1"/>
                      </a:gs>
                      <a:gs pos="30000">
                        <a:schemeClr val="tx1"/>
                      </a:gs>
                    </a:gsLst>
                    <a:lin ang="5400000" scaled="0"/>
                  </a:gradFill>
                </a:rPr>
                <a:t>bacpac</a:t>
              </a:r>
              <a:endParaRPr lang="en-US" sz="2000" b="1" dirty="0" err="1">
                <a:gradFill>
                  <a:gsLst>
                    <a:gs pos="2917">
                      <a:schemeClr val="tx1"/>
                    </a:gs>
                    <a:gs pos="30000">
                      <a:schemeClr val="tx1"/>
                    </a:gs>
                  </a:gsLst>
                  <a:lin ang="5400000" scaled="0"/>
                </a:gradFill>
              </a:endParaRPr>
            </a:p>
          </p:txBody>
        </p:sp>
        <p:sp>
          <p:nvSpPr>
            <p:cNvPr id="11" name="Arc 10">
              <a:extLst>
                <a:ext uri="{FF2B5EF4-FFF2-40B4-BE49-F238E27FC236}">
                  <a16:creationId xmlns:a16="http://schemas.microsoft.com/office/drawing/2014/main" id="{501D9B00-21E0-460D-A0FC-566C4149EC9B}"/>
                </a:ext>
              </a:extLst>
            </p:cNvPr>
            <p:cNvSpPr/>
            <p:nvPr/>
          </p:nvSpPr>
          <p:spPr>
            <a:xfrm rot="12100340">
              <a:off x="1743171" y="3178304"/>
              <a:ext cx="3700850" cy="2519226"/>
            </a:xfrm>
            <a:prstGeom prst="arc">
              <a:avLst>
                <a:gd name="adj1" fmla="val 13084393"/>
                <a:gd name="adj2" fmla="val 20880205"/>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Arc 31">
              <a:extLst>
                <a:ext uri="{FF2B5EF4-FFF2-40B4-BE49-F238E27FC236}">
                  <a16:creationId xmlns:a16="http://schemas.microsoft.com/office/drawing/2014/main" id="{293D1DE4-817E-4070-A024-4648EAF2E4F5}"/>
                </a:ext>
              </a:extLst>
            </p:cNvPr>
            <p:cNvSpPr/>
            <p:nvPr/>
          </p:nvSpPr>
          <p:spPr>
            <a:xfrm rot="9499660" flipH="1">
              <a:off x="6623866" y="3257189"/>
              <a:ext cx="3700850" cy="2519226"/>
            </a:xfrm>
            <a:prstGeom prst="arc">
              <a:avLst>
                <a:gd name="adj1" fmla="val 13084393"/>
                <a:gd name="adj2" fmla="val 20880205"/>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Arc 16">
              <a:extLst>
                <a:ext uri="{FF2B5EF4-FFF2-40B4-BE49-F238E27FC236}">
                  <a16:creationId xmlns:a16="http://schemas.microsoft.com/office/drawing/2014/main" id="{CC446070-18F4-474E-B6B0-DF6BBE2C510C}"/>
                </a:ext>
              </a:extLst>
            </p:cNvPr>
            <p:cNvSpPr/>
            <p:nvPr/>
          </p:nvSpPr>
          <p:spPr>
            <a:xfrm rot="20229198">
              <a:off x="3365420" y="2314824"/>
              <a:ext cx="3978266" cy="1816608"/>
            </a:xfrm>
            <a:prstGeom prst="arc">
              <a:avLst>
                <a:gd name="adj1" fmla="val 12192311"/>
                <a:gd name="adj2" fmla="val 16589711"/>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DFB5A8F6-3E42-4CE1-BFE0-72A1CBFFE67E}"/>
                </a:ext>
              </a:extLst>
            </p:cNvPr>
            <p:cNvSpPr/>
            <p:nvPr/>
          </p:nvSpPr>
          <p:spPr>
            <a:xfrm rot="10800000">
              <a:off x="2926379" y="1772483"/>
              <a:ext cx="2907683" cy="1816608"/>
            </a:xfrm>
            <a:prstGeom prst="arc">
              <a:avLst>
                <a:gd name="adj1" fmla="val 11250636"/>
                <a:gd name="adj2" fmla="val 16572992"/>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D1F1C51F-2015-4090-9E03-ABDCA2D5D152}"/>
                </a:ext>
              </a:extLst>
            </p:cNvPr>
            <p:cNvSpPr txBox="1"/>
            <p:nvPr/>
          </p:nvSpPr>
          <p:spPr>
            <a:xfrm>
              <a:off x="3719237" y="2630174"/>
              <a:ext cx="1233714" cy="307777"/>
            </a:xfrm>
            <a:prstGeom prst="rect">
              <a:avLst/>
            </a:prstGeom>
            <a:solidFill>
              <a:schemeClr val="bg1"/>
            </a:solidFill>
            <a:ln>
              <a:noFill/>
              <a:prstDash val="solid"/>
            </a:ln>
          </p:spPr>
          <p:txBody>
            <a:bodyPr wrap="square" lIns="0" tIns="0" rIns="0" bIns="0" rtlCol="0" anchor="ctr">
              <a:spAutoFit/>
            </a:bodyPr>
            <a:lstStyle/>
            <a:p>
              <a:pPr algn="ctr"/>
              <a:r>
                <a:rPr lang="en-IN" sz="2000" dirty="0">
                  <a:gradFill>
                    <a:gsLst>
                      <a:gs pos="2917">
                        <a:schemeClr val="tx1"/>
                      </a:gs>
                      <a:gs pos="30000">
                        <a:schemeClr val="tx1"/>
                      </a:gs>
                    </a:gsLst>
                    <a:lin ang="5400000" scaled="0"/>
                  </a:gradFill>
                  <a:latin typeface="+mj-lt"/>
                </a:rPr>
                <a:t>Check</a:t>
              </a:r>
              <a:endParaRPr lang="en-US" sz="2000" dirty="0" err="1">
                <a:gradFill>
                  <a:gsLst>
                    <a:gs pos="2917">
                      <a:schemeClr val="tx1"/>
                    </a:gs>
                    <a:gs pos="30000">
                      <a:schemeClr val="tx1"/>
                    </a:gs>
                  </a:gsLst>
                  <a:lin ang="5400000" scaled="0"/>
                </a:gradFill>
                <a:latin typeface="+mj-lt"/>
              </a:endParaRPr>
            </a:p>
          </p:txBody>
        </p:sp>
        <p:sp>
          <p:nvSpPr>
            <p:cNvPr id="28" name="TextBox 27">
              <a:extLst>
                <a:ext uri="{FF2B5EF4-FFF2-40B4-BE49-F238E27FC236}">
                  <a16:creationId xmlns:a16="http://schemas.microsoft.com/office/drawing/2014/main" id="{4E9DAEF1-6A2A-4F6B-BB1C-29D33BEC3653}"/>
                </a:ext>
              </a:extLst>
            </p:cNvPr>
            <p:cNvSpPr txBox="1"/>
            <p:nvPr/>
          </p:nvSpPr>
          <p:spPr>
            <a:xfrm>
              <a:off x="4719938" y="3332559"/>
              <a:ext cx="1175657" cy="369332"/>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sz="2400" b="0" dirty="0">
                  <a:latin typeface="+mj-lt"/>
                </a:rPr>
                <a:t>Status</a:t>
              </a:r>
              <a:endParaRPr lang="en-US" sz="2400" b="0" dirty="0" err="1">
                <a:latin typeface="+mj-lt"/>
              </a:endParaRPr>
            </a:p>
          </p:txBody>
        </p:sp>
        <p:pic>
          <p:nvPicPr>
            <p:cNvPr id="19" name="Picture 18">
              <a:extLst>
                <a:ext uri="{FF2B5EF4-FFF2-40B4-BE49-F238E27FC236}">
                  <a16:creationId xmlns:a16="http://schemas.microsoft.com/office/drawing/2014/main" id="{A84EB829-AC22-4677-B7F1-65C5C6B2CE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9799" y="3234789"/>
              <a:ext cx="703772" cy="697069"/>
            </a:xfrm>
            <a:prstGeom prst="rect">
              <a:avLst/>
            </a:prstGeom>
          </p:spPr>
        </p:pic>
        <p:pic>
          <p:nvPicPr>
            <p:cNvPr id="27" name="Graphic 26">
              <a:extLst>
                <a:ext uri="{FF2B5EF4-FFF2-40B4-BE49-F238E27FC236}">
                  <a16:creationId xmlns:a16="http://schemas.microsoft.com/office/drawing/2014/main" id="{274F595C-20A3-4CC8-8FD8-71C1F3AAF3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9827" y="4392020"/>
              <a:ext cx="1080000" cy="1080000"/>
            </a:xfrm>
            <a:prstGeom prst="rect">
              <a:avLst/>
            </a:prstGeom>
          </p:spPr>
        </p:pic>
      </p:grpSp>
    </p:spTree>
    <p:extLst>
      <p:ext uri="{BB962C8B-B14F-4D97-AF65-F5344CB8AC3E}">
        <p14:creationId xmlns:p14="http://schemas.microsoft.com/office/powerpoint/2010/main" val="37655514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read, update, and delete database entities by using code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SQL Database</a:t>
            </a:r>
          </a:p>
          <a:p>
            <a:pPr marL="342900" indent="-342900">
              <a:buFont typeface="Arial" panose="020B0604020202020204" pitchFamily="34" charset="0"/>
              <a:buChar char="•"/>
            </a:pPr>
            <a:r>
              <a:rPr lang="en-US" dirty="0"/>
              <a:t>Create, read, update, and delete database entities by using code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8983-FE60-4C6D-8E71-3F2B474A8463}"/>
              </a:ext>
            </a:extLst>
          </p:cNvPr>
          <p:cNvSpPr>
            <a:spLocks noGrp="1"/>
          </p:cNvSpPr>
          <p:nvPr>
            <p:ph type="title"/>
          </p:nvPr>
        </p:nvSpPr>
        <p:spPr/>
        <p:txBody>
          <a:bodyPr/>
          <a:lstStyle/>
          <a:p>
            <a:r>
              <a:rPr lang="en-US" dirty="0"/>
              <a:t>Entity Framework</a:t>
            </a:r>
          </a:p>
        </p:txBody>
      </p:sp>
      <p:sp>
        <p:nvSpPr>
          <p:cNvPr id="3" name="Text Placeholder 2">
            <a:extLst>
              <a:ext uri="{FF2B5EF4-FFF2-40B4-BE49-F238E27FC236}">
                <a16:creationId xmlns:a16="http://schemas.microsoft.com/office/drawing/2014/main" id="{07C7252E-CBC4-4AB5-B294-208C8301188A}"/>
              </a:ext>
            </a:extLst>
          </p:cNvPr>
          <p:cNvSpPr>
            <a:spLocks noGrp="1"/>
          </p:cNvSpPr>
          <p:nvPr>
            <p:ph type="body" sz="quarter" idx="10"/>
          </p:nvPr>
        </p:nvSpPr>
        <p:spPr>
          <a:xfrm>
            <a:off x="584200" y="1445022"/>
            <a:ext cx="11018520" cy="4136517"/>
          </a:xfrm>
        </p:spPr>
        <p:txBody>
          <a:bodyPr/>
          <a:lstStyle/>
          <a:p>
            <a:r>
              <a:rPr lang="en-US" dirty="0">
                <a:latin typeface="Segoe UI" panose="020B0502040204020203" pitchFamily="34" charset="0"/>
                <a:cs typeface="Segoe UI" panose="020B0502040204020203" pitchFamily="34" charset="0"/>
              </a:rPr>
              <a:t>Object-relational mapper library for .NET</a:t>
            </a:r>
          </a:p>
          <a:p>
            <a:r>
              <a:rPr lang="en-US" dirty="0">
                <a:latin typeface="Segoe UI" panose="020B0502040204020203" pitchFamily="34" charset="0"/>
                <a:cs typeface="Segoe UI" panose="020B0502040204020203" pitchFamily="34" charset="0"/>
              </a:rPr>
              <a:t>Designed to reduce the impedance mismatch between the relational and object-oriented world</a:t>
            </a:r>
          </a:p>
          <a:p>
            <a:r>
              <a:rPr lang="en-US" dirty="0">
                <a:latin typeface="Segoe UI" panose="020B0502040204020203" pitchFamily="34" charset="0"/>
                <a:cs typeface="Segoe UI" panose="020B0502040204020203" pitchFamily="34" charset="0"/>
              </a:rPr>
              <a:t>Goal is to enable developers to interact with data stored in relational databases by using strongly typed .NET objects that represent the application's domain </a:t>
            </a:r>
          </a:p>
          <a:p>
            <a:r>
              <a:rPr lang="en-US" dirty="0">
                <a:latin typeface="Segoe UI" panose="020B0502040204020203" pitchFamily="34" charset="0"/>
                <a:cs typeface="Segoe UI" panose="020B0502040204020203" pitchFamily="34" charset="0"/>
              </a:rPr>
              <a:t>Eliminates the need for a large portion of the data access "plumbing" code that they usually need to write to access data in a database</a:t>
            </a:r>
          </a:p>
        </p:txBody>
      </p:sp>
    </p:spTree>
    <p:extLst>
      <p:ext uri="{BB962C8B-B14F-4D97-AF65-F5344CB8AC3E}">
        <p14:creationId xmlns:p14="http://schemas.microsoft.com/office/powerpoint/2010/main" val="15483155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8983-FE60-4C6D-8E71-3F2B474A8463}"/>
              </a:ext>
            </a:extLst>
          </p:cNvPr>
          <p:cNvSpPr>
            <a:spLocks noGrp="1"/>
          </p:cNvSpPr>
          <p:nvPr>
            <p:ph type="title"/>
          </p:nvPr>
        </p:nvSpPr>
        <p:spPr/>
        <p:txBody>
          <a:bodyPr/>
          <a:lstStyle/>
          <a:p>
            <a:r>
              <a:rPr lang="en-US" dirty="0"/>
              <a:t>Entity Framework Core and Entity Framework</a:t>
            </a:r>
          </a:p>
        </p:txBody>
      </p:sp>
      <p:sp>
        <p:nvSpPr>
          <p:cNvPr id="3" name="Text Placeholder 2">
            <a:extLst>
              <a:ext uri="{FF2B5EF4-FFF2-40B4-BE49-F238E27FC236}">
                <a16:creationId xmlns:a16="http://schemas.microsoft.com/office/drawing/2014/main" id="{07C7252E-CBC4-4AB5-B294-208C8301188A}"/>
              </a:ext>
            </a:extLst>
          </p:cNvPr>
          <p:cNvSpPr>
            <a:spLocks noGrp="1"/>
          </p:cNvSpPr>
          <p:nvPr>
            <p:ph type="body" sz="quarter" idx="10"/>
          </p:nvPr>
        </p:nvSpPr>
        <p:spPr>
          <a:xfrm>
            <a:off x="593725" y="1445022"/>
            <a:ext cx="10912475" cy="4567404"/>
          </a:xfrm>
        </p:spPr>
        <p:txBody>
          <a:bodyPr/>
          <a:lstStyle/>
          <a:p>
            <a:r>
              <a:rPr lang="en-US" dirty="0">
                <a:latin typeface="Segoe UI" panose="020B0502040204020203" pitchFamily="34" charset="0"/>
                <a:cs typeface="Segoe UI" panose="020B0502040204020203" pitchFamily="34" charset="0"/>
              </a:rPr>
              <a:t>Entity Framework Core (EF Core) is a recent rewrite of the entire Entity Framework library to target .NET standard</a:t>
            </a:r>
          </a:p>
          <a:p>
            <a:r>
              <a:rPr lang="en-US" dirty="0">
                <a:latin typeface="Segoe UI" panose="020B0502040204020203" pitchFamily="34" charset="0"/>
                <a:cs typeface="Segoe UI" panose="020B0502040204020203" pitchFamily="34" charset="0"/>
              </a:rPr>
              <a:t>Entity Framework Core can be used with .NET Framework applications and .NET Core applications </a:t>
            </a:r>
          </a:p>
          <a:p>
            <a:r>
              <a:rPr lang="en-US" dirty="0">
                <a:latin typeface="Segoe UI" panose="020B0502040204020203" pitchFamily="34" charset="0"/>
                <a:cs typeface="Segoe UI" panose="020B0502040204020203" pitchFamily="34" charset="0"/>
              </a:rPr>
              <a:t>Entity Framework Core was built to be more lightweight and agile than the full Entity Framework, by dropping many of the earlier features from Entity Framework and implementing new, modern, and extensible features at an agile pace</a:t>
            </a:r>
          </a:p>
          <a:p>
            <a:r>
              <a:rPr lang="en-US" dirty="0">
                <a:latin typeface="Segoe UI" panose="020B0502040204020203" pitchFamily="34" charset="0"/>
                <a:cs typeface="Segoe UI" panose="020B0502040204020203" pitchFamily="34" charset="0"/>
              </a:rPr>
              <a:t>For new applications, we recommend considering using Entity Framework Core over Entity Framework</a:t>
            </a:r>
          </a:p>
        </p:txBody>
      </p:sp>
    </p:spTree>
    <p:extLst>
      <p:ext uri="{BB962C8B-B14F-4D97-AF65-F5344CB8AC3E}">
        <p14:creationId xmlns:p14="http://schemas.microsoft.com/office/powerpoint/2010/main" val="39041486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D1F-B101-4AA4-B05B-68AFC5C8B12A}"/>
              </a:ext>
            </a:extLst>
          </p:cNvPr>
          <p:cNvSpPr>
            <a:spLocks noGrp="1"/>
          </p:cNvSpPr>
          <p:nvPr>
            <p:ph type="title"/>
          </p:nvPr>
        </p:nvSpPr>
        <p:spPr/>
        <p:txBody>
          <a:bodyPr/>
          <a:lstStyle/>
          <a:p>
            <a:r>
              <a:rPr lang="en-US" dirty="0"/>
              <a:t>Entity framework providers</a:t>
            </a:r>
          </a:p>
        </p:txBody>
      </p:sp>
      <p:sp>
        <p:nvSpPr>
          <p:cNvPr id="3" name="Text Placeholder 2">
            <a:extLst>
              <a:ext uri="{FF2B5EF4-FFF2-40B4-BE49-F238E27FC236}">
                <a16:creationId xmlns:a16="http://schemas.microsoft.com/office/drawing/2014/main" id="{4D7CEB80-0C53-4D5C-9547-1189BE9772D7}"/>
              </a:ext>
            </a:extLst>
          </p:cNvPr>
          <p:cNvSpPr>
            <a:spLocks noGrp="1"/>
          </p:cNvSpPr>
          <p:nvPr>
            <p:ph type="body" sz="quarter" idx="10"/>
          </p:nvPr>
        </p:nvSpPr>
        <p:spPr>
          <a:xfrm>
            <a:off x="586390" y="1443895"/>
            <a:ext cx="11018520" cy="430887"/>
          </a:xfrm>
        </p:spPr>
        <p:txBody>
          <a:bodyPr/>
          <a:lstStyle/>
          <a:p>
            <a:r>
              <a:rPr lang="en-US" dirty="0">
                <a:latin typeface="Segoe UI" panose="020B0502040204020203" pitchFamily="34" charset="0"/>
                <a:cs typeface="Segoe UI" panose="020B0502040204020203" pitchFamily="34" charset="0"/>
              </a:rPr>
              <a:t>There are many database providers in the current market, including:</a:t>
            </a:r>
            <a:endParaRPr lang="en-US" i="1" dirty="0">
              <a:latin typeface="Segoe UI" panose="020B0502040204020203" pitchFamily="34" charset="0"/>
              <a:cs typeface="Segoe UI" panose="020B0502040204020203" pitchFamily="34" charset="0"/>
            </a:endParaRPr>
          </a:p>
        </p:txBody>
      </p:sp>
      <p:pic>
        <p:nvPicPr>
          <p:cNvPr id="10" name="Graphic 9" descr="SQL Server icon">
            <a:extLst>
              <a:ext uri="{FF2B5EF4-FFF2-40B4-BE49-F238E27FC236}">
                <a16:creationId xmlns:a16="http://schemas.microsoft.com/office/drawing/2014/main" id="{349CCB6B-5B0B-417E-8D30-A3D7C74142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9070" y="2001627"/>
            <a:ext cx="1195192" cy="1175988"/>
          </a:xfrm>
          <a:prstGeom prst="rect">
            <a:avLst/>
          </a:prstGeom>
        </p:spPr>
      </p:pic>
      <p:sp>
        <p:nvSpPr>
          <p:cNvPr id="11" name="TextBox 10">
            <a:extLst>
              <a:ext uri="{FF2B5EF4-FFF2-40B4-BE49-F238E27FC236}">
                <a16:creationId xmlns:a16="http://schemas.microsoft.com/office/drawing/2014/main" id="{AE7C5742-C9D4-4F6D-8AEC-9418EF0B55F1}"/>
              </a:ext>
            </a:extLst>
          </p:cNvPr>
          <p:cNvSpPr txBox="1"/>
          <p:nvPr/>
        </p:nvSpPr>
        <p:spPr>
          <a:xfrm>
            <a:off x="651890" y="3266415"/>
            <a:ext cx="1124892" cy="268105"/>
          </a:xfrm>
          <a:prstGeom prst="rect">
            <a:avLst/>
          </a:prstGeom>
          <a:noFill/>
        </p:spPr>
        <p:txBody>
          <a:bodyPr wrap="none" lIns="0" tIns="0" rIns="0" bIns="0" rtlCol="0">
            <a:spAutoFit/>
          </a:bodyPr>
          <a:lstStyle/>
          <a:p>
            <a:pPr algn="l"/>
            <a:r>
              <a:rPr lang="en-GB" sz="2400" dirty="0">
                <a:gradFill>
                  <a:gsLst>
                    <a:gs pos="2917">
                      <a:schemeClr val="tx1"/>
                    </a:gs>
                    <a:gs pos="30000">
                      <a:schemeClr val="tx1"/>
                    </a:gs>
                  </a:gsLst>
                  <a:lin ang="5400000" scaled="0"/>
                </a:gradFill>
                <a:latin typeface="+mj-lt"/>
              </a:rPr>
              <a:t>SQL Server</a:t>
            </a:r>
          </a:p>
        </p:txBody>
      </p:sp>
      <p:pic>
        <p:nvPicPr>
          <p:cNvPr id="7" name="Picture 6" descr="SQLite icon&#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9273" y="2269819"/>
            <a:ext cx="1853711" cy="851022"/>
          </a:xfrm>
          <a:prstGeom prst="rect">
            <a:avLst/>
          </a:prstGeom>
        </p:spPr>
      </p:pic>
      <p:pic>
        <p:nvPicPr>
          <p:cNvPr id="4" name="Picture 3" descr="PostgreSQL ic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2596" y="2122385"/>
            <a:ext cx="1250162" cy="1289056"/>
          </a:xfrm>
          <a:prstGeom prst="rect">
            <a:avLst/>
          </a:prstGeom>
        </p:spPr>
      </p:pic>
      <p:sp>
        <p:nvSpPr>
          <p:cNvPr id="6" name="TextBox 5"/>
          <p:cNvSpPr txBox="1"/>
          <p:nvPr/>
        </p:nvSpPr>
        <p:spPr>
          <a:xfrm>
            <a:off x="4877995" y="3380632"/>
            <a:ext cx="1607363" cy="738664"/>
          </a:xfrm>
          <a:prstGeom prst="rect">
            <a:avLst/>
          </a:prstGeom>
          <a:noFill/>
        </p:spPr>
        <p:txBody>
          <a:bodyPr wrap="none" lIns="0" tIns="0" rIns="0" bIns="0" rtlCol="0">
            <a:spAutoFit/>
          </a:bodyPr>
          <a:lstStyle/>
          <a:p>
            <a:r>
              <a:rPr lang="en-US" sz="2400" dirty="0" err="1">
                <a:gradFill>
                  <a:gsLst>
                    <a:gs pos="1250">
                      <a:schemeClr val="tx1"/>
                    </a:gs>
                    <a:gs pos="100000">
                      <a:schemeClr val="tx1"/>
                    </a:gs>
                  </a:gsLst>
                  <a:lin ang="5400000" scaled="0"/>
                </a:gradFill>
                <a:latin typeface="+mj-lt"/>
                <a:cs typeface="Segoe UI" panose="020B0502040204020203" pitchFamily="34" charset="0"/>
              </a:rPr>
              <a:t>PostgreSQL</a:t>
            </a:r>
            <a:endParaRPr lang="en-US" sz="2400" dirty="0">
              <a:gradFill>
                <a:gsLst>
                  <a:gs pos="1250">
                    <a:schemeClr val="tx1"/>
                  </a:gs>
                  <a:gs pos="100000">
                    <a:schemeClr val="tx1"/>
                  </a:gs>
                </a:gsLst>
                <a:lin ang="5400000" scaled="0"/>
              </a:gradFill>
              <a:latin typeface="+mj-lt"/>
              <a:cs typeface="Segoe UI" panose="020B0502040204020203" pitchFamily="34" charset="0"/>
            </a:endParaRPr>
          </a:p>
          <a:p>
            <a:pPr algn="l"/>
            <a:endParaRPr lang="en-US" sz="2400" dirty="0" err="1">
              <a:gradFill>
                <a:gsLst>
                  <a:gs pos="2917">
                    <a:schemeClr val="tx1"/>
                  </a:gs>
                  <a:gs pos="30000">
                    <a:schemeClr val="tx1"/>
                  </a:gs>
                </a:gsLst>
                <a:lin ang="5400000" scaled="0"/>
              </a:gradFill>
            </a:endParaRPr>
          </a:p>
        </p:txBody>
      </p:sp>
      <p:pic>
        <p:nvPicPr>
          <p:cNvPr id="12" name="Picture 11" descr="MySQL ico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0369" y="2162947"/>
            <a:ext cx="1500685" cy="1014668"/>
          </a:xfrm>
          <a:prstGeom prst="rect">
            <a:avLst/>
          </a:prstGeom>
        </p:spPr>
      </p:pic>
      <p:pic>
        <p:nvPicPr>
          <p:cNvPr id="13" name="Picture 12" descr="MariaDB icon&#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6064" y="2019300"/>
            <a:ext cx="1750728" cy="1581126"/>
          </a:xfrm>
          <a:prstGeom prst="rect">
            <a:avLst/>
          </a:prstGeom>
        </p:spPr>
      </p:pic>
      <p:sp>
        <p:nvSpPr>
          <p:cNvPr id="14" name="TextBox 13"/>
          <p:cNvSpPr txBox="1"/>
          <p:nvPr/>
        </p:nvSpPr>
        <p:spPr>
          <a:xfrm>
            <a:off x="1475090" y="4179696"/>
            <a:ext cx="1674991" cy="553998"/>
          </a:xfrm>
          <a:prstGeom prst="rect">
            <a:avLst/>
          </a:prstGeom>
          <a:noFill/>
        </p:spPr>
        <p:txBody>
          <a:bodyPr wrap="square" lIns="0" tIns="0" rIns="0" bIns="0" rtlCol="0">
            <a:spAutoFit/>
          </a:bodyPr>
          <a:lstStyle/>
          <a:p>
            <a:pPr algn="l"/>
            <a:r>
              <a:rPr lang="en-US" sz="3600" b="1" dirty="0" err="1">
                <a:solidFill>
                  <a:schemeClr val="accent2">
                    <a:lumMod val="75000"/>
                    <a:lumOff val="25000"/>
                  </a:schemeClr>
                </a:solidFill>
                <a:latin typeface="+mj-lt"/>
              </a:rPr>
              <a:t>MyCAT</a:t>
            </a:r>
            <a:endParaRPr lang="en-US" sz="3600" b="1" dirty="0">
              <a:solidFill>
                <a:schemeClr val="accent2">
                  <a:lumMod val="75000"/>
                  <a:lumOff val="25000"/>
                </a:schemeClr>
              </a:solidFill>
              <a:latin typeface="+mj-lt"/>
            </a:endParaRPr>
          </a:p>
        </p:txBody>
      </p:sp>
      <p:pic>
        <p:nvPicPr>
          <p:cNvPr id="15" name="Picture 14" descr="MyCAT Server ico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3897" y="4012602"/>
            <a:ext cx="780288" cy="780288"/>
          </a:xfrm>
          <a:prstGeom prst="rect">
            <a:avLst/>
          </a:prstGeom>
        </p:spPr>
      </p:pic>
      <p:pic>
        <p:nvPicPr>
          <p:cNvPr id="16" name="Picture 15" descr="Firebird ico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43611" y="3824896"/>
            <a:ext cx="1039091" cy="1039091"/>
          </a:xfrm>
          <a:prstGeom prst="rect">
            <a:avLst/>
          </a:prstGeom>
        </p:spPr>
      </p:pic>
      <p:sp>
        <p:nvSpPr>
          <p:cNvPr id="18" name="TextBox 17"/>
          <p:cNvSpPr txBox="1"/>
          <p:nvPr/>
        </p:nvSpPr>
        <p:spPr>
          <a:xfrm>
            <a:off x="6227240" y="4985726"/>
            <a:ext cx="1071832" cy="369332"/>
          </a:xfrm>
          <a:prstGeom prst="rect">
            <a:avLst/>
          </a:prstGeom>
          <a:noFill/>
        </p:spPr>
        <p:txBody>
          <a:bodyPr wrap="none" lIns="0" tIns="0" rIns="0" bIns="0" rtlCol="0">
            <a:spAutoFit/>
          </a:bodyPr>
          <a:lstStyle/>
          <a:p>
            <a:r>
              <a:rPr lang="en-US" sz="2400" dirty="0">
                <a:gradFill>
                  <a:gsLst>
                    <a:gs pos="1250">
                      <a:schemeClr val="tx1"/>
                    </a:gs>
                    <a:gs pos="100000">
                      <a:schemeClr val="tx1"/>
                    </a:gs>
                  </a:gsLst>
                  <a:lin ang="5400000" scaled="0"/>
                </a:gradFill>
                <a:latin typeface="+mj-lt"/>
                <a:cs typeface="Segoe UI" panose="020B0502040204020203" pitchFamily="34" charset="0"/>
              </a:rPr>
              <a:t>Firebird</a:t>
            </a:r>
            <a:endParaRPr lang="en-US" sz="2400" dirty="0">
              <a:gradFill>
                <a:gsLst>
                  <a:gs pos="2917">
                    <a:schemeClr val="tx1"/>
                  </a:gs>
                  <a:gs pos="30000">
                    <a:schemeClr val="tx1"/>
                  </a:gs>
                </a:gsLst>
                <a:lin ang="5400000" scaled="0"/>
              </a:gradFill>
            </a:endParaRPr>
          </a:p>
        </p:txBody>
      </p:sp>
      <p:sp>
        <p:nvSpPr>
          <p:cNvPr id="19" name="Rectangle 18" descr="DB2 icon"/>
          <p:cNvSpPr/>
          <p:nvPr/>
        </p:nvSpPr>
        <p:spPr bwMode="auto">
          <a:xfrm>
            <a:off x="8063667" y="4081118"/>
            <a:ext cx="1731750" cy="846726"/>
          </a:xfrm>
          <a:prstGeom prst="rect">
            <a:avLst/>
          </a:prstGeom>
          <a:solidFill>
            <a:srgbClr val="3D7D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391448" y="4177337"/>
            <a:ext cx="1077534" cy="615553"/>
          </a:xfrm>
          <a:prstGeom prst="rect">
            <a:avLst/>
          </a:prstGeom>
          <a:noFill/>
        </p:spPr>
        <p:txBody>
          <a:bodyPr wrap="square" lIns="0" tIns="0" rIns="0" bIns="0" rtlCol="0">
            <a:spAutoFit/>
          </a:bodyPr>
          <a:lstStyle/>
          <a:p>
            <a:pPr algn="l"/>
            <a:r>
              <a:rPr lang="en-US" sz="4000" dirty="0">
                <a:solidFill>
                  <a:schemeClr val="bg1"/>
                </a:solidFill>
                <a:latin typeface="+mj-lt"/>
              </a:rPr>
              <a:t>DB2</a:t>
            </a:r>
          </a:p>
        </p:txBody>
      </p:sp>
      <p:sp>
        <p:nvSpPr>
          <p:cNvPr id="21" name="TextBox 20" descr="Informix icon"/>
          <p:cNvSpPr txBox="1"/>
          <p:nvPr/>
        </p:nvSpPr>
        <p:spPr>
          <a:xfrm>
            <a:off x="584200" y="5502471"/>
            <a:ext cx="2520658" cy="738664"/>
          </a:xfrm>
          <a:prstGeom prst="rect">
            <a:avLst/>
          </a:prstGeom>
          <a:noFill/>
        </p:spPr>
        <p:txBody>
          <a:bodyPr wrap="square" lIns="0" tIns="0" rIns="0" bIns="0" rtlCol="0">
            <a:spAutoFit/>
          </a:bodyPr>
          <a:lstStyle/>
          <a:p>
            <a:pPr algn="l"/>
            <a:r>
              <a:rPr lang="en-US" sz="4400" dirty="0">
                <a:gradFill>
                  <a:gsLst>
                    <a:gs pos="2917">
                      <a:schemeClr val="tx1"/>
                    </a:gs>
                    <a:gs pos="30000">
                      <a:schemeClr val="tx1"/>
                    </a:gs>
                  </a:gsLst>
                  <a:lin ang="5400000" scaled="0"/>
                </a:gradFill>
                <a:latin typeface="+mj-lt"/>
              </a:rPr>
              <a:t>Inform</a:t>
            </a:r>
            <a:r>
              <a:rPr lang="en-US" sz="4800" b="1" dirty="0">
                <a:solidFill>
                  <a:schemeClr val="accent4"/>
                </a:solidFill>
                <a:latin typeface="Apple Chancery"/>
                <a:cs typeface="Apple Chancery"/>
              </a:rPr>
              <a:t>i</a:t>
            </a:r>
            <a:r>
              <a:rPr lang="en-US" sz="4800" b="1" dirty="0">
                <a:solidFill>
                  <a:srgbClr val="0078D4"/>
                </a:solidFill>
                <a:latin typeface="Apple Chancery"/>
                <a:cs typeface="Apple Chancery"/>
              </a:rPr>
              <a:t>x</a:t>
            </a:r>
          </a:p>
        </p:txBody>
      </p:sp>
      <p:pic>
        <p:nvPicPr>
          <p:cNvPr id="22" name="Picture 21" descr="SQL Server Compact ico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01679" y="4432533"/>
            <a:ext cx="2246711" cy="1808602"/>
          </a:xfrm>
          <a:prstGeom prst="rect">
            <a:avLst/>
          </a:prstGeom>
        </p:spPr>
      </p:pic>
      <p:pic>
        <p:nvPicPr>
          <p:cNvPr id="9" name="Picture 8" descr="Microsoft Access icon">
            <a:extLst>
              <a:ext uri="{FF2B5EF4-FFF2-40B4-BE49-F238E27FC236}">
                <a16:creationId xmlns:a16="http://schemas.microsoft.com/office/drawing/2014/main" id="{56927CF8-50DC-497A-A2A1-072367B79ED0}"/>
              </a:ext>
            </a:extLst>
          </p:cNvPr>
          <p:cNvPicPr>
            <a:picLocks noChangeAspect="1"/>
          </p:cNvPicPr>
          <p:nvPr/>
        </p:nvPicPr>
        <p:blipFill>
          <a:blip r:embed="rId12"/>
          <a:stretch>
            <a:fillRect/>
          </a:stretch>
        </p:blipFill>
        <p:spPr>
          <a:xfrm>
            <a:off x="10074505" y="5146105"/>
            <a:ext cx="780290" cy="780290"/>
          </a:xfrm>
          <a:prstGeom prst="rect">
            <a:avLst/>
          </a:prstGeom>
        </p:spPr>
      </p:pic>
      <p:sp>
        <p:nvSpPr>
          <p:cNvPr id="25" name="TextBox 24">
            <a:extLst>
              <a:ext uri="{FF2B5EF4-FFF2-40B4-BE49-F238E27FC236}">
                <a16:creationId xmlns:a16="http://schemas.microsoft.com/office/drawing/2014/main" id="{E8CBD881-5A3C-48A0-B0FA-6394AF065562}"/>
              </a:ext>
            </a:extLst>
          </p:cNvPr>
          <p:cNvSpPr txBox="1"/>
          <p:nvPr/>
        </p:nvSpPr>
        <p:spPr>
          <a:xfrm>
            <a:off x="9249762" y="5954063"/>
            <a:ext cx="2347887" cy="369332"/>
          </a:xfrm>
          <a:prstGeom prst="rect">
            <a:avLst/>
          </a:prstGeom>
          <a:noFill/>
        </p:spPr>
        <p:txBody>
          <a:bodyPr wrap="none" lIns="0" tIns="0" rIns="0" bIns="0" rtlCol="0">
            <a:spAutoFit/>
          </a:bodyPr>
          <a:lstStyle/>
          <a:p>
            <a:pPr algn="l"/>
            <a:r>
              <a:rPr lang="en-GB" sz="2400" dirty="0">
                <a:gradFill>
                  <a:gsLst>
                    <a:gs pos="2917">
                      <a:schemeClr val="tx1"/>
                    </a:gs>
                    <a:gs pos="30000">
                      <a:schemeClr val="tx1"/>
                    </a:gs>
                  </a:gsLst>
                  <a:lin ang="5400000" scaled="0"/>
                </a:gradFill>
                <a:latin typeface="+mj-lt"/>
              </a:rPr>
              <a:t>Microsoft Access</a:t>
            </a:r>
          </a:p>
        </p:txBody>
      </p:sp>
    </p:spTree>
    <p:extLst>
      <p:ext uri="{BB962C8B-B14F-4D97-AF65-F5344CB8AC3E}">
        <p14:creationId xmlns:p14="http://schemas.microsoft.com/office/powerpoint/2010/main" val="2060187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A2AA-98E5-462A-929C-C15831BE4322}"/>
              </a:ext>
            </a:extLst>
          </p:cNvPr>
          <p:cNvSpPr>
            <a:spLocks noGrp="1"/>
          </p:cNvSpPr>
          <p:nvPr>
            <p:ph type="title"/>
          </p:nvPr>
        </p:nvSpPr>
        <p:spPr/>
        <p:txBody>
          <a:bodyPr/>
          <a:lstStyle/>
          <a:p>
            <a:r>
              <a:rPr lang="en-US" dirty="0"/>
              <a:t>MySQL providers</a:t>
            </a:r>
          </a:p>
        </p:txBody>
      </p:sp>
      <p:sp>
        <p:nvSpPr>
          <p:cNvPr id="3" name="Text Placeholder 2">
            <a:extLst>
              <a:ext uri="{FF2B5EF4-FFF2-40B4-BE49-F238E27FC236}">
                <a16:creationId xmlns:a16="http://schemas.microsoft.com/office/drawing/2014/main" id="{3A8AE63D-CE3E-4991-A5D9-AF433254EFA0}"/>
              </a:ext>
            </a:extLst>
          </p:cNvPr>
          <p:cNvSpPr>
            <a:spLocks noGrp="1"/>
          </p:cNvSpPr>
          <p:nvPr>
            <p:ph type="body" sz="quarter" idx="10"/>
          </p:nvPr>
        </p:nvSpPr>
        <p:spPr>
          <a:xfrm>
            <a:off x="593725" y="1445022"/>
            <a:ext cx="11018520" cy="2367956"/>
          </a:xfrm>
        </p:spPr>
        <p:txBody>
          <a:bodyPr/>
          <a:lstStyle/>
          <a:p>
            <a:pPr>
              <a:lnSpc>
                <a:spcPct val="150000"/>
              </a:lnSpc>
            </a:pPr>
            <a:r>
              <a:rPr lang="en-US" dirty="0">
                <a:latin typeface="+mn-lt"/>
              </a:rPr>
              <a:t>MySql.Data.EntityFrameworkCore</a:t>
            </a:r>
          </a:p>
          <a:p>
            <a:pPr lvl="1">
              <a:lnSpc>
                <a:spcPct val="150000"/>
              </a:lnSpc>
            </a:pPr>
            <a:r>
              <a:rPr lang="en-US" dirty="0">
                <a:hlinkClick r:id="rId3"/>
              </a:rPr>
              <a:t>https://aka.ms/AA4gbio</a:t>
            </a:r>
            <a:r>
              <a:rPr lang="en-US" dirty="0"/>
              <a:t> </a:t>
            </a:r>
          </a:p>
          <a:p>
            <a:pPr>
              <a:lnSpc>
                <a:spcPct val="150000"/>
              </a:lnSpc>
            </a:pPr>
            <a:r>
              <a:rPr lang="en-US" dirty="0" err="1">
                <a:latin typeface="+mn-lt"/>
              </a:rPr>
              <a:t>Pomelo.EntityFrameworkCore.MySql</a:t>
            </a:r>
            <a:endParaRPr lang="en-US" dirty="0">
              <a:latin typeface="+mn-lt"/>
            </a:endParaRPr>
          </a:p>
          <a:p>
            <a:pPr lvl="1">
              <a:lnSpc>
                <a:spcPct val="150000"/>
              </a:lnSpc>
            </a:pPr>
            <a:r>
              <a:rPr lang="en-US" dirty="0">
                <a:hlinkClick r:id="rId4"/>
              </a:rPr>
              <a:t>https://aka.ms/AA4gbih</a:t>
            </a:r>
            <a:r>
              <a:rPr lang="en-US" dirty="0"/>
              <a:t> </a:t>
            </a:r>
            <a:endParaRPr lang="en-US" dirty="0">
              <a:latin typeface="+mn-lt"/>
            </a:endParaRPr>
          </a:p>
        </p:txBody>
      </p:sp>
      <p:pic>
        <p:nvPicPr>
          <p:cNvPr id="4" name="Picture 3" descr="MySQL logo icon&#10;">
            <a:extLst>
              <a:ext uri="{FF2B5EF4-FFF2-40B4-BE49-F238E27FC236}">
                <a16:creationId xmlns:a16="http://schemas.microsoft.com/office/drawing/2014/main" id="{A4615C62-2F66-473D-AE89-7FA8B15A2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0936" y="5239933"/>
            <a:ext cx="1500685" cy="1014668"/>
          </a:xfrm>
          <a:prstGeom prst="rect">
            <a:avLst/>
          </a:prstGeom>
        </p:spPr>
      </p:pic>
    </p:spTree>
    <p:extLst>
      <p:ext uri="{BB962C8B-B14F-4D97-AF65-F5344CB8AC3E}">
        <p14:creationId xmlns:p14="http://schemas.microsoft.com/office/powerpoint/2010/main" val="5528500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A2AA-98E5-462A-929C-C15831BE4322}"/>
              </a:ext>
            </a:extLst>
          </p:cNvPr>
          <p:cNvSpPr>
            <a:spLocks noGrp="1"/>
          </p:cNvSpPr>
          <p:nvPr>
            <p:ph type="title"/>
          </p:nvPr>
        </p:nvSpPr>
        <p:spPr/>
        <p:txBody>
          <a:bodyPr/>
          <a:lstStyle/>
          <a:p>
            <a:r>
              <a:rPr lang="en-US" dirty="0"/>
              <a:t>PostgreSQL providers</a:t>
            </a:r>
          </a:p>
        </p:txBody>
      </p:sp>
      <p:sp>
        <p:nvSpPr>
          <p:cNvPr id="3" name="Text Placeholder 2">
            <a:extLst>
              <a:ext uri="{FF2B5EF4-FFF2-40B4-BE49-F238E27FC236}">
                <a16:creationId xmlns:a16="http://schemas.microsoft.com/office/drawing/2014/main" id="{3A8AE63D-CE3E-4991-A5D9-AF433254EFA0}"/>
              </a:ext>
            </a:extLst>
          </p:cNvPr>
          <p:cNvSpPr>
            <a:spLocks noGrp="1"/>
          </p:cNvSpPr>
          <p:nvPr>
            <p:ph type="body" sz="quarter" idx="10"/>
          </p:nvPr>
        </p:nvSpPr>
        <p:spPr>
          <a:xfrm>
            <a:off x="593725" y="1445022"/>
            <a:ext cx="11018520" cy="2367956"/>
          </a:xfrm>
        </p:spPr>
        <p:txBody>
          <a:bodyPr/>
          <a:lstStyle/>
          <a:p>
            <a:pPr>
              <a:lnSpc>
                <a:spcPct val="150000"/>
              </a:lnSpc>
            </a:pPr>
            <a:r>
              <a:rPr lang="en-US" dirty="0" err="1">
                <a:latin typeface="Segoe UI" panose="020B0502040204020203" pitchFamily="34" charset="0"/>
                <a:cs typeface="Segoe UI" panose="020B0502040204020203" pitchFamily="34" charset="0"/>
              </a:rPr>
              <a:t>Npgsql.EntityFrameworkCore.PostgreSQL</a:t>
            </a:r>
            <a:endParaRPr lang="en-US" dirty="0">
              <a:latin typeface="Segoe UI" panose="020B0502040204020203" pitchFamily="34" charset="0"/>
              <a:cs typeface="Segoe UI" panose="020B0502040204020203" pitchFamily="34" charset="0"/>
            </a:endParaRPr>
          </a:p>
          <a:p>
            <a:pPr marL="457200" lvl="2" indent="-228600">
              <a:lnSpc>
                <a:spcPct val="150000"/>
              </a:lnSpc>
            </a:pPr>
            <a:r>
              <a:rPr lang="en-US" sz="2000" dirty="0">
                <a:latin typeface="Segoe UI" panose="020B0502040204020203" pitchFamily="34" charset="0"/>
                <a:cs typeface="Segoe UI" panose="020B0502040204020203" pitchFamily="34" charset="0"/>
                <a:hlinkClick r:id="rId3"/>
              </a:rPr>
              <a:t>https://aka.ms/AA4gbii</a:t>
            </a:r>
            <a:r>
              <a:rPr lang="en-US" sz="2000" dirty="0">
                <a:latin typeface="Segoe UI" panose="020B0502040204020203" pitchFamily="34" charset="0"/>
                <a:cs typeface="Segoe UI" panose="020B0502040204020203" pitchFamily="34" charset="0"/>
              </a:rPr>
              <a:t> </a:t>
            </a:r>
          </a:p>
          <a:p>
            <a:pPr>
              <a:lnSpc>
                <a:spcPct val="150000"/>
              </a:lnSpc>
            </a:pPr>
            <a:r>
              <a:rPr lang="en-US" dirty="0" err="1">
                <a:latin typeface="Segoe UI" panose="020B0502040204020203" pitchFamily="34" charset="0"/>
                <a:cs typeface="Segoe UI" panose="020B0502040204020203" pitchFamily="34" charset="0"/>
              </a:rPr>
              <a:t>Devart.Data.PostgreSql.EFCore</a:t>
            </a:r>
            <a:endParaRPr lang="en-US" dirty="0">
              <a:latin typeface="Segoe UI" panose="020B0502040204020203" pitchFamily="34" charset="0"/>
              <a:cs typeface="Segoe UI" panose="020B0502040204020203" pitchFamily="34" charset="0"/>
            </a:endParaRPr>
          </a:p>
          <a:p>
            <a:pPr lvl="1">
              <a:lnSpc>
                <a:spcPct val="150000"/>
              </a:lnSpc>
            </a:pPr>
            <a:r>
              <a:rPr lang="en-US" dirty="0">
                <a:latin typeface="Segoe UI" panose="020B0502040204020203" pitchFamily="34" charset="0"/>
                <a:cs typeface="Segoe UI" panose="020B0502040204020203" pitchFamily="34" charset="0"/>
                <a:hlinkClick r:id="rId4"/>
              </a:rPr>
              <a:t>https://aka.ms/AA4gj9r</a:t>
            </a:r>
            <a:r>
              <a:rPr lang="en-US" dirty="0">
                <a:latin typeface="Segoe UI" panose="020B0502040204020203" pitchFamily="34" charset="0"/>
                <a:cs typeface="Segoe UI" panose="020B0502040204020203" pitchFamily="34" charset="0"/>
              </a:rPr>
              <a:t> </a:t>
            </a:r>
          </a:p>
        </p:txBody>
      </p:sp>
      <p:grpSp>
        <p:nvGrpSpPr>
          <p:cNvPr id="4" name="Group 3" descr="Postgre SQL logo icon">
            <a:extLst>
              <a:ext uri="{FF2B5EF4-FFF2-40B4-BE49-F238E27FC236}">
                <a16:creationId xmlns:a16="http://schemas.microsoft.com/office/drawing/2014/main" id="{1E18B057-A373-47DF-BF19-A4CB09864260}"/>
              </a:ext>
            </a:extLst>
          </p:cNvPr>
          <p:cNvGrpSpPr/>
          <p:nvPr/>
        </p:nvGrpSpPr>
        <p:grpSpPr>
          <a:xfrm>
            <a:off x="10023023" y="5130859"/>
            <a:ext cx="1607363" cy="1520776"/>
            <a:chOff x="2407338" y="2728371"/>
            <a:chExt cx="1607363" cy="1520776"/>
          </a:xfrm>
        </p:grpSpPr>
        <p:pic>
          <p:nvPicPr>
            <p:cNvPr id="5" name="Picture 4" descr="elephant.png">
              <a:extLst>
                <a:ext uri="{FF2B5EF4-FFF2-40B4-BE49-F238E27FC236}">
                  <a16:creationId xmlns:a16="http://schemas.microsoft.com/office/drawing/2014/main" id="{2B940DF0-C9FA-4E63-930F-3F8AC27FB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292" y="2728371"/>
              <a:ext cx="837929" cy="864000"/>
            </a:xfrm>
            <a:prstGeom prst="rect">
              <a:avLst/>
            </a:prstGeom>
          </p:spPr>
        </p:pic>
        <p:sp>
          <p:nvSpPr>
            <p:cNvPr id="6" name="TextBox 5">
              <a:extLst>
                <a:ext uri="{FF2B5EF4-FFF2-40B4-BE49-F238E27FC236}">
                  <a16:creationId xmlns:a16="http://schemas.microsoft.com/office/drawing/2014/main" id="{157213D6-543E-4CAF-9A19-CD696E3AF7A1}"/>
                </a:ext>
              </a:extLst>
            </p:cNvPr>
            <p:cNvSpPr txBox="1"/>
            <p:nvPr/>
          </p:nvSpPr>
          <p:spPr>
            <a:xfrm>
              <a:off x="2407338" y="3510483"/>
              <a:ext cx="1607363" cy="738664"/>
            </a:xfrm>
            <a:prstGeom prst="rect">
              <a:avLst/>
            </a:prstGeom>
            <a:noFill/>
          </p:spPr>
          <p:txBody>
            <a:bodyPr wrap="none" lIns="0" tIns="0" rIns="0" bIns="0" rtlCol="0">
              <a:spAutoFit/>
            </a:bodyPr>
            <a:lstStyle/>
            <a:p>
              <a:r>
                <a:rPr lang="en-US" sz="2400" dirty="0" err="1">
                  <a:gradFill>
                    <a:gsLst>
                      <a:gs pos="1250">
                        <a:schemeClr val="tx1"/>
                      </a:gs>
                      <a:gs pos="100000">
                        <a:schemeClr val="tx1"/>
                      </a:gs>
                    </a:gsLst>
                    <a:lin ang="5400000" scaled="0"/>
                  </a:gradFill>
                  <a:latin typeface="+mj-lt"/>
                  <a:cs typeface="Segoe UI" panose="020B0502040204020203" pitchFamily="34" charset="0"/>
                </a:rPr>
                <a:t>PostgreSQL</a:t>
              </a:r>
              <a:endParaRPr lang="en-US" sz="2400" dirty="0">
                <a:gradFill>
                  <a:gsLst>
                    <a:gs pos="1250">
                      <a:schemeClr val="tx1"/>
                    </a:gs>
                    <a:gs pos="100000">
                      <a:schemeClr val="tx1"/>
                    </a:gs>
                  </a:gsLst>
                  <a:lin ang="5400000" scaled="0"/>
                </a:gradFill>
                <a:latin typeface="+mj-lt"/>
                <a:cs typeface="Segoe UI" panose="020B0502040204020203" pitchFamily="34" charset="0"/>
              </a:endParaRPr>
            </a:p>
            <a:p>
              <a:pPr algn="l"/>
              <a:endParaRPr lang="en-US" sz="2400" dirty="0" err="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945086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Modeling a database by using Entity Framework Core</a:t>
            </a:r>
          </a:p>
        </p:txBody>
      </p:sp>
      <p:sp>
        <p:nvSpPr>
          <p:cNvPr id="3" name="Text Placeholder 2" descr="This example depicts a database with two records, each containing a primary key field and two descriptive fields.">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3754875"/>
            <a:ext cx="7593712" cy="2154436"/>
          </a:xfrm>
        </p:spPr>
        <p:txBody>
          <a:bodyPr/>
          <a:lstStyle/>
          <a:p>
            <a:r>
              <a:rPr lang="en-US" sz="2000" dirty="0"/>
              <a:t>public class Blog</a:t>
            </a:r>
          </a:p>
          <a:p>
            <a:r>
              <a:rPr lang="en-US" sz="2000" dirty="0"/>
              <a:t>{</a:t>
            </a:r>
          </a:p>
          <a:p>
            <a:r>
              <a:rPr lang="en-US" sz="2000" dirty="0"/>
              <a:t>	public int BlogId { get; set; }</a:t>
            </a:r>
          </a:p>
          <a:p>
            <a:r>
              <a:rPr lang="en-US" sz="2000" dirty="0"/>
              <a:t>	public string Url { get; set; }</a:t>
            </a:r>
          </a:p>
          <a:p>
            <a:r>
              <a:rPr lang="en-US" sz="2000" dirty="0"/>
              <a:t>	public string Description { get; set; }</a:t>
            </a:r>
          </a:p>
          <a:p>
            <a:r>
              <a:rPr lang="en-US" sz="2000" dirty="0"/>
              <a:t>}</a:t>
            </a:r>
          </a:p>
        </p:txBody>
      </p:sp>
      <p:graphicFrame>
        <p:nvGraphicFramePr>
          <p:cNvPr id="4" name="Table 3" descr="Example database with two records each containing a primary key field and two descriptive fields.">
            <a:extLst>
              <a:ext uri="{FF2B5EF4-FFF2-40B4-BE49-F238E27FC236}">
                <a16:creationId xmlns:a16="http://schemas.microsoft.com/office/drawing/2014/main" id="{AEBBE251-8E08-47F1-8475-2004EF59ADFD}"/>
              </a:ext>
            </a:extLst>
          </p:cNvPr>
          <p:cNvGraphicFramePr>
            <a:graphicFrameLocks noGrp="1"/>
          </p:cNvGraphicFramePr>
          <p:nvPr>
            <p:extLst>
              <p:ext uri="{D42A27DB-BD31-4B8C-83A1-F6EECF244321}">
                <p14:modId xmlns:p14="http://schemas.microsoft.com/office/powerpoint/2010/main" val="3873107618"/>
              </p:ext>
            </p:extLst>
          </p:nvPr>
        </p:nvGraphicFramePr>
        <p:xfrm>
          <a:off x="588263" y="1619211"/>
          <a:ext cx="7955236" cy="1545890"/>
        </p:xfrm>
        <a:graphic>
          <a:graphicData uri="http://schemas.openxmlformats.org/drawingml/2006/table">
            <a:tbl>
              <a:tblPr firstRow="1" bandRow="1">
                <a:tableStyleId>{2D5ABB26-0587-4C30-8999-92F81FD0307C}</a:tableStyleId>
              </a:tblPr>
              <a:tblGrid>
                <a:gridCol w="1223882">
                  <a:extLst>
                    <a:ext uri="{9D8B030D-6E8A-4147-A177-3AD203B41FA5}">
                      <a16:colId xmlns:a16="http://schemas.microsoft.com/office/drawing/2014/main" val="766649182"/>
                    </a:ext>
                  </a:extLst>
                </a:gridCol>
                <a:gridCol w="2447765">
                  <a:extLst>
                    <a:ext uri="{9D8B030D-6E8A-4147-A177-3AD203B41FA5}">
                      <a16:colId xmlns:a16="http://schemas.microsoft.com/office/drawing/2014/main" val="3722764828"/>
                    </a:ext>
                  </a:extLst>
                </a:gridCol>
                <a:gridCol w="4283589">
                  <a:extLst>
                    <a:ext uri="{9D8B030D-6E8A-4147-A177-3AD203B41FA5}">
                      <a16:colId xmlns:a16="http://schemas.microsoft.com/office/drawing/2014/main" val="913228881"/>
                    </a:ext>
                  </a:extLst>
                </a:gridCol>
              </a:tblGrid>
              <a:tr h="494119">
                <a:tc>
                  <a:txBody>
                    <a:bodyPr/>
                    <a:lstStyle/>
                    <a:p>
                      <a:pPr marL="0" marR="0">
                        <a:lnSpc>
                          <a:spcPct val="107000"/>
                        </a:lnSpc>
                        <a:spcBef>
                          <a:spcPts val="0"/>
                        </a:spcBef>
                        <a:spcAft>
                          <a:spcPts val="0"/>
                        </a:spcAft>
                      </a:pPr>
                      <a:r>
                        <a:rPr lang="en-US" sz="1800" dirty="0">
                          <a:solidFill>
                            <a:schemeClr val="bg1"/>
                          </a:solidFill>
                          <a:effectLst/>
                        </a:rPr>
                        <a:t>BlogId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URL</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1550830400"/>
                  </a:ext>
                </a:extLst>
              </a:tr>
              <a:tr h="494119">
                <a:tc>
                  <a:txBody>
                    <a:bodyPr/>
                    <a:lstStyle/>
                    <a:p>
                      <a:pPr marL="0" marR="0">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rPr>
                        <a:t>/first-post</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rPr>
                        <a:t>This is my first post on this platform</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684999938"/>
                  </a:ext>
                </a:extLst>
              </a:tr>
              <a:tr h="494119">
                <a:tc>
                  <a:txBody>
                    <a:bodyPr/>
                    <a:lstStyle/>
                    <a:p>
                      <a:pPr marL="0" marR="0">
                        <a:lnSpc>
                          <a:spcPct val="107000"/>
                        </a:lnSpc>
                        <a:spcBef>
                          <a:spcPts val="0"/>
                        </a:spcBef>
                        <a:spcAft>
                          <a:spcPts val="0"/>
                        </a:spcAft>
                      </a:pPr>
                      <a:r>
                        <a:rPr lang="en-US" sz="2000" dirty="0">
                          <a:effectLst/>
                        </a:rPr>
                        <a:t>2</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rPr>
                        <a:t>/follow-up-post</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rPr>
                        <a:t>NULL</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059555353"/>
                  </a:ext>
                </a:extLst>
              </a:tr>
            </a:tbl>
          </a:graphicData>
        </a:graphic>
      </p:graphicFrame>
    </p:spTree>
    <p:extLst>
      <p:ext uri="{BB962C8B-B14F-4D97-AF65-F5344CB8AC3E}">
        <p14:creationId xmlns:p14="http://schemas.microsoft.com/office/powerpoint/2010/main" val="21221802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Modeling classes</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0000FF"/>
                </a:solidFill>
              </a:rPr>
              <a:t>public</a:t>
            </a:r>
            <a:r>
              <a:rPr lang="en-US" sz="2000" dirty="0">
                <a:solidFill>
                  <a:srgbClr val="000000"/>
                </a:solidFill>
              </a:rPr>
              <a:t> </a:t>
            </a:r>
            <a:r>
              <a:rPr lang="en-US" sz="2000" dirty="0">
                <a:solidFill>
                  <a:srgbClr val="0000FF"/>
                </a:solidFill>
              </a:rPr>
              <a:t>class</a:t>
            </a:r>
            <a:r>
              <a:rPr lang="en-US" sz="2000" dirty="0">
                <a:solidFill>
                  <a:srgbClr val="000000"/>
                </a:solidFill>
              </a:rPr>
              <a:t> </a:t>
            </a:r>
            <a:r>
              <a:rPr lang="en-US" sz="2000" dirty="0" err="1">
                <a:solidFill>
                  <a:srgbClr val="267F99"/>
                </a:solidFill>
              </a:rPr>
              <a:t>BlogDatabase</a:t>
            </a:r>
            <a:endParaRPr lang="en-US" sz="2000" dirty="0">
              <a:solidFill>
                <a:srgbClr val="000000"/>
              </a:solidFill>
            </a:endParaRPr>
          </a:p>
          <a:p>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267F99"/>
                </a:solidFill>
              </a:rPr>
              <a:t>IEnumerable</a:t>
            </a:r>
            <a:r>
              <a:rPr lang="en-US" sz="2000" dirty="0">
                <a:solidFill>
                  <a:srgbClr val="000000"/>
                </a:solidFill>
              </a:rPr>
              <a:t>&lt;</a:t>
            </a:r>
            <a:r>
              <a:rPr lang="en-US" sz="2000" dirty="0">
                <a:solidFill>
                  <a:srgbClr val="267F99"/>
                </a:solidFill>
              </a:rPr>
              <a:t>Blog</a:t>
            </a:r>
            <a:r>
              <a:rPr lang="en-US" sz="2000" dirty="0">
                <a:solidFill>
                  <a:srgbClr val="000000"/>
                </a:solidFill>
              </a:rPr>
              <a:t>&gt; </a:t>
            </a:r>
            <a:r>
              <a:rPr lang="en-US" sz="2000" dirty="0">
                <a:solidFill>
                  <a:srgbClr val="001080"/>
                </a:solidFill>
              </a:rPr>
              <a:t>Blogs</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37480198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fluent API</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0000FF"/>
                </a:solidFill>
              </a:rPr>
              <a:t>protected</a:t>
            </a:r>
            <a:r>
              <a:rPr lang="en-US" sz="2000" dirty="0">
                <a:solidFill>
                  <a:srgbClr val="000000"/>
                </a:solidFill>
              </a:rPr>
              <a:t> </a:t>
            </a:r>
            <a:r>
              <a:rPr lang="en-US" sz="2000" dirty="0">
                <a:solidFill>
                  <a:srgbClr val="0000FF"/>
                </a:solidFill>
              </a:rPr>
              <a:t>override</a:t>
            </a:r>
            <a:r>
              <a:rPr lang="en-US" sz="2000" dirty="0">
                <a:solidFill>
                  <a:srgbClr val="000000"/>
                </a:solidFill>
              </a:rPr>
              <a:t> </a:t>
            </a:r>
            <a:r>
              <a:rPr lang="en-US" sz="2000" dirty="0">
                <a:solidFill>
                  <a:srgbClr val="0000FF"/>
                </a:solidFill>
              </a:rPr>
              <a:t>void</a:t>
            </a:r>
            <a:r>
              <a:rPr lang="en-US" sz="2000" dirty="0">
                <a:solidFill>
                  <a:srgbClr val="000000"/>
                </a:solidFill>
              </a:rPr>
              <a:t> </a:t>
            </a:r>
            <a:r>
              <a:rPr lang="en-US" sz="2000" dirty="0" err="1">
                <a:solidFill>
                  <a:srgbClr val="795E26"/>
                </a:solidFill>
              </a:rPr>
              <a:t>OnModelCreating</a:t>
            </a:r>
            <a:r>
              <a:rPr lang="en-US" sz="2000" dirty="0">
                <a:solidFill>
                  <a:srgbClr val="000000"/>
                </a:solidFill>
              </a:rPr>
              <a:t>(</a:t>
            </a:r>
            <a:r>
              <a:rPr lang="en-US" sz="2000" dirty="0" err="1">
                <a:solidFill>
                  <a:srgbClr val="267F99"/>
                </a:solidFill>
              </a:rPr>
              <a:t>ModelBuilder</a:t>
            </a:r>
            <a:r>
              <a:rPr lang="en-US" sz="2000" dirty="0">
                <a:solidFill>
                  <a:srgbClr val="000000"/>
                </a:solidFill>
              </a:rPr>
              <a:t> </a:t>
            </a:r>
            <a:r>
              <a:rPr lang="en-US" sz="2000" dirty="0" err="1">
                <a:solidFill>
                  <a:srgbClr val="001080"/>
                </a:solidFill>
              </a:rPr>
              <a:t>modelBuilder</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err="1">
                <a:solidFill>
                  <a:srgbClr val="001080"/>
                </a:solidFill>
              </a:rPr>
              <a:t>modelBuilder</a:t>
            </a:r>
            <a:r>
              <a:rPr lang="en-US" sz="2000" dirty="0" err="1">
                <a:solidFill>
                  <a:srgbClr val="000000"/>
                </a:solidFill>
              </a:rPr>
              <a:t>.</a:t>
            </a:r>
            <a:r>
              <a:rPr lang="en-US" sz="2000" dirty="0" err="1">
                <a:solidFill>
                  <a:srgbClr val="795E26"/>
                </a:solidFill>
              </a:rPr>
              <a:t>Entity</a:t>
            </a:r>
            <a:r>
              <a:rPr lang="en-US" sz="2000" dirty="0">
                <a:solidFill>
                  <a:srgbClr val="000000"/>
                </a:solidFill>
              </a:rPr>
              <a:t>&lt;</a:t>
            </a:r>
            <a:r>
              <a:rPr lang="en-US" sz="2000" dirty="0">
                <a:solidFill>
                  <a:srgbClr val="267F99"/>
                </a:solidFill>
              </a:rPr>
              <a:t>Blog</a:t>
            </a:r>
            <a:r>
              <a:rPr lang="en-US" sz="2000" dirty="0">
                <a:solidFill>
                  <a:srgbClr val="000000"/>
                </a:solidFill>
              </a:rPr>
              <a:t>&gt;()</a:t>
            </a:r>
          </a:p>
          <a:p>
            <a:r>
              <a:rPr lang="en-US" sz="2000" dirty="0">
                <a:solidFill>
                  <a:srgbClr val="000000"/>
                </a:solidFill>
              </a:rPr>
              <a:t>        .</a:t>
            </a:r>
            <a:r>
              <a:rPr lang="en-US" sz="2000" dirty="0" err="1">
                <a:solidFill>
                  <a:srgbClr val="795E26"/>
                </a:solidFill>
              </a:rPr>
              <a:t>HasKey</a:t>
            </a:r>
            <a:r>
              <a:rPr lang="en-US" sz="2000" dirty="0">
                <a:solidFill>
                  <a:srgbClr val="000000"/>
                </a:solidFill>
              </a:rPr>
              <a:t>(</a:t>
            </a:r>
            <a:r>
              <a:rPr lang="en-US" sz="2000" dirty="0">
                <a:solidFill>
                  <a:srgbClr val="001080"/>
                </a:solidFill>
              </a:rPr>
              <a:t>c</a:t>
            </a:r>
            <a:r>
              <a:rPr lang="en-US" sz="2000" dirty="0">
                <a:solidFill>
                  <a:srgbClr val="000000"/>
                </a:solidFill>
              </a:rPr>
              <a:t> =&gt; </a:t>
            </a:r>
            <a:r>
              <a:rPr lang="en-US" sz="2000" dirty="0" err="1">
                <a:solidFill>
                  <a:srgbClr val="001080"/>
                </a:solidFill>
              </a:rPr>
              <a:t>c</a:t>
            </a:r>
            <a:r>
              <a:rPr lang="en-US" sz="2000" dirty="0" err="1">
                <a:solidFill>
                  <a:srgbClr val="000000"/>
                </a:solidFill>
              </a:rPr>
              <a:t>.</a:t>
            </a:r>
            <a:r>
              <a:rPr lang="en-US" sz="2000" dirty="0" err="1">
                <a:solidFill>
                  <a:srgbClr val="001080"/>
                </a:solidFill>
              </a:rPr>
              <a:t>BlogId</a:t>
            </a:r>
            <a:r>
              <a:rPr lang="en-US" sz="2000" dirty="0">
                <a:solidFill>
                  <a:srgbClr val="000000"/>
                </a:solidFill>
              </a:rPr>
              <a:t>)</a:t>
            </a:r>
          </a:p>
          <a:p>
            <a:r>
              <a:rPr lang="en-US" sz="2000" dirty="0">
                <a:solidFill>
                  <a:srgbClr val="000000"/>
                </a:solidFill>
              </a:rPr>
              <a:t>        .</a:t>
            </a:r>
            <a:r>
              <a:rPr lang="en-US" sz="2000" dirty="0">
                <a:solidFill>
                  <a:srgbClr val="795E26"/>
                </a:solidFill>
              </a:rPr>
              <a:t>Property</a:t>
            </a:r>
            <a:r>
              <a:rPr lang="en-US" sz="2000" dirty="0">
                <a:solidFill>
                  <a:srgbClr val="000000"/>
                </a:solidFill>
              </a:rPr>
              <a:t>(</a:t>
            </a:r>
            <a:r>
              <a:rPr lang="en-US" sz="2000" dirty="0">
                <a:solidFill>
                  <a:srgbClr val="001080"/>
                </a:solidFill>
              </a:rPr>
              <a:t>b</a:t>
            </a:r>
            <a:r>
              <a:rPr lang="en-US" sz="2000" dirty="0">
                <a:solidFill>
                  <a:srgbClr val="000000"/>
                </a:solidFill>
              </a:rPr>
              <a:t> =&gt; </a:t>
            </a:r>
            <a:r>
              <a:rPr lang="en-US" sz="2000" dirty="0" err="1">
                <a:solidFill>
                  <a:srgbClr val="001080"/>
                </a:solidFill>
              </a:rPr>
              <a:t>b</a:t>
            </a:r>
            <a:r>
              <a:rPr lang="en-US" sz="2000" dirty="0" err="1">
                <a:solidFill>
                  <a:srgbClr val="000000"/>
                </a:solidFill>
              </a:rPr>
              <a:t>.</a:t>
            </a:r>
            <a:r>
              <a:rPr lang="en-US" sz="2000" dirty="0" err="1">
                <a:solidFill>
                  <a:srgbClr val="001080"/>
                </a:solidFill>
              </a:rPr>
              <a:t>Url</a:t>
            </a:r>
            <a:r>
              <a:rPr lang="en-US" sz="2000" dirty="0">
                <a:solidFill>
                  <a:srgbClr val="000000"/>
                </a:solidFill>
              </a:rPr>
              <a:t>)</a:t>
            </a:r>
          </a:p>
          <a:p>
            <a:r>
              <a:rPr lang="en-US" sz="2000" dirty="0">
                <a:solidFill>
                  <a:srgbClr val="000000"/>
                </a:solidFill>
              </a:rPr>
              <a:t>        .</a:t>
            </a:r>
            <a:r>
              <a:rPr lang="en-US" sz="2000" dirty="0" err="1">
                <a:solidFill>
                  <a:srgbClr val="795E26"/>
                </a:solidFill>
              </a:rPr>
              <a:t>IsRequired</a:t>
            </a:r>
            <a:r>
              <a:rPr lang="en-US" sz="2000" dirty="0">
                <a:solidFill>
                  <a:srgbClr val="000000"/>
                </a:solidFill>
              </a:rPr>
              <a:t>()</a:t>
            </a:r>
          </a:p>
          <a:p>
            <a:r>
              <a:rPr lang="en-US" sz="2000" dirty="0">
                <a:solidFill>
                  <a:srgbClr val="000000"/>
                </a:solidFill>
              </a:rPr>
              <a:t>        .</a:t>
            </a:r>
            <a:r>
              <a:rPr lang="en-US" sz="2000" dirty="0">
                <a:solidFill>
                  <a:srgbClr val="795E26"/>
                </a:solidFill>
              </a:rPr>
              <a:t>Property</a:t>
            </a:r>
            <a:r>
              <a:rPr lang="en-US" sz="2000" dirty="0">
                <a:solidFill>
                  <a:srgbClr val="000000"/>
                </a:solidFill>
              </a:rPr>
              <a:t>(</a:t>
            </a:r>
            <a:r>
              <a:rPr lang="en-US" sz="2000" dirty="0">
                <a:solidFill>
                  <a:srgbClr val="001080"/>
                </a:solidFill>
              </a:rPr>
              <a:t>b</a:t>
            </a:r>
            <a:r>
              <a:rPr lang="en-US" sz="2000" dirty="0">
                <a:solidFill>
                  <a:srgbClr val="000000"/>
                </a:solidFill>
              </a:rPr>
              <a:t> =&gt; </a:t>
            </a:r>
            <a:r>
              <a:rPr lang="en-US" sz="2000" dirty="0" err="1">
                <a:solidFill>
                  <a:srgbClr val="001080"/>
                </a:solidFill>
              </a:rPr>
              <a:t>b</a:t>
            </a:r>
            <a:r>
              <a:rPr lang="en-US" sz="2000" dirty="0" err="1">
                <a:solidFill>
                  <a:srgbClr val="000000"/>
                </a:solidFill>
              </a:rPr>
              <a:t>.</a:t>
            </a:r>
            <a:r>
              <a:rPr lang="en-US" sz="2000" dirty="0" err="1">
                <a:solidFill>
                  <a:srgbClr val="001080"/>
                </a:solidFill>
              </a:rPr>
              <a:t>Description</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18970226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data annotations</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0000FF"/>
                </a:solidFill>
              </a:rPr>
              <a:t>public</a:t>
            </a:r>
            <a:r>
              <a:rPr lang="en-US" sz="2000" dirty="0">
                <a:solidFill>
                  <a:srgbClr val="000000"/>
                </a:solidFill>
              </a:rPr>
              <a:t> </a:t>
            </a:r>
            <a:r>
              <a:rPr lang="en-US" sz="2000" dirty="0">
                <a:solidFill>
                  <a:srgbClr val="0000FF"/>
                </a:solidFill>
              </a:rPr>
              <a:t>class</a:t>
            </a:r>
            <a:r>
              <a:rPr lang="en-US" sz="2000" dirty="0">
                <a:solidFill>
                  <a:srgbClr val="000000"/>
                </a:solidFill>
              </a:rPr>
              <a:t> </a:t>
            </a:r>
            <a:r>
              <a:rPr lang="en-US" sz="2000" dirty="0">
                <a:solidFill>
                  <a:srgbClr val="267F99"/>
                </a:solidFill>
              </a:rPr>
              <a:t>Blog</a:t>
            </a:r>
            <a:endParaRPr lang="en-US" sz="2000" dirty="0">
              <a:solidFill>
                <a:srgbClr val="000000"/>
              </a:solidFill>
            </a:endParaRPr>
          </a:p>
          <a:p>
            <a:r>
              <a:rPr lang="en-US" sz="2000" dirty="0">
                <a:solidFill>
                  <a:srgbClr val="000000"/>
                </a:solidFill>
              </a:rPr>
              <a:t>{</a:t>
            </a:r>
          </a:p>
          <a:p>
            <a:r>
              <a:rPr lang="en-US" sz="2000" dirty="0">
                <a:solidFill>
                  <a:srgbClr val="000000"/>
                </a:solidFill>
              </a:rPr>
              <a:t>    [</a:t>
            </a:r>
            <a:r>
              <a:rPr lang="en-US" sz="2000" dirty="0">
                <a:solidFill>
                  <a:srgbClr val="267F99"/>
                </a:solidFill>
              </a:rPr>
              <a:t>Key</a:t>
            </a:r>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int</a:t>
            </a:r>
            <a:r>
              <a:rPr lang="en-US" sz="2000" dirty="0">
                <a:solidFill>
                  <a:srgbClr val="000000"/>
                </a:solidFill>
              </a:rPr>
              <a:t> </a:t>
            </a:r>
            <a:r>
              <a:rPr lang="en-US" sz="2000" dirty="0" err="1">
                <a:solidFill>
                  <a:srgbClr val="001080"/>
                </a:solidFill>
              </a:rPr>
              <a:t>BlogId</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br>
              <a:rPr lang="en-US" sz="2000" dirty="0">
                <a:solidFill>
                  <a:srgbClr val="000000"/>
                </a:solidFill>
              </a:rPr>
            </a:br>
            <a:r>
              <a:rPr lang="en-US" sz="2000" dirty="0">
                <a:solidFill>
                  <a:srgbClr val="000000"/>
                </a:solidFill>
              </a:rPr>
              <a:t>    [</a:t>
            </a:r>
            <a:r>
              <a:rPr lang="en-US" sz="2000" dirty="0">
                <a:solidFill>
                  <a:srgbClr val="267F99"/>
                </a:solidFill>
              </a:rPr>
              <a:t>Required</a:t>
            </a:r>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err="1">
                <a:solidFill>
                  <a:srgbClr val="001080"/>
                </a:solidFill>
              </a:rPr>
              <a:t>Url</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br>
              <a:rPr lang="en-US" sz="2000" dirty="0">
                <a:solidFill>
                  <a:srgbClr val="000000"/>
                </a:solidFill>
              </a:rPr>
            </a:br>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a:solidFill>
                  <a:srgbClr val="001080"/>
                </a:solidFill>
              </a:rPr>
              <a:t>Description</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30557497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DbContext implementation</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0000FF"/>
                </a:solidFill>
              </a:rPr>
              <a:t>public</a:t>
            </a:r>
            <a:r>
              <a:rPr lang="en-US" sz="2000" dirty="0">
                <a:solidFill>
                  <a:srgbClr val="000000"/>
                </a:solidFill>
              </a:rPr>
              <a:t> </a:t>
            </a:r>
            <a:r>
              <a:rPr lang="en-US" sz="2000" dirty="0">
                <a:solidFill>
                  <a:srgbClr val="0000FF"/>
                </a:solidFill>
              </a:rPr>
              <a:t>class</a:t>
            </a:r>
            <a:r>
              <a:rPr lang="en-US" sz="2000" dirty="0">
                <a:solidFill>
                  <a:srgbClr val="000000"/>
                </a:solidFill>
              </a:rPr>
              <a:t> </a:t>
            </a:r>
            <a:r>
              <a:rPr lang="en-US" sz="2000" dirty="0" err="1">
                <a:solidFill>
                  <a:srgbClr val="267F99"/>
                </a:solidFill>
              </a:rPr>
              <a:t>BlogContext</a:t>
            </a:r>
            <a:r>
              <a:rPr lang="en-US" sz="2000" dirty="0">
                <a:solidFill>
                  <a:srgbClr val="000000"/>
                </a:solidFill>
              </a:rPr>
              <a:t> : </a:t>
            </a:r>
            <a:r>
              <a:rPr lang="en-US" sz="2000" dirty="0" err="1">
                <a:solidFill>
                  <a:srgbClr val="267F99"/>
                </a:solidFill>
              </a:rPr>
              <a:t>DbContext</a:t>
            </a:r>
            <a:endParaRPr lang="en-US" sz="2000" dirty="0">
              <a:solidFill>
                <a:srgbClr val="000000"/>
              </a:solidFill>
            </a:endParaRPr>
          </a:p>
          <a:p>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267F99"/>
                </a:solidFill>
              </a:rPr>
              <a:t>DbSet</a:t>
            </a:r>
            <a:r>
              <a:rPr lang="en-US" sz="2000" dirty="0">
                <a:solidFill>
                  <a:srgbClr val="000000"/>
                </a:solidFill>
              </a:rPr>
              <a:t>&lt;</a:t>
            </a:r>
            <a:r>
              <a:rPr lang="en-US" sz="2000" dirty="0">
                <a:solidFill>
                  <a:srgbClr val="267F99"/>
                </a:solidFill>
              </a:rPr>
              <a:t>Blog</a:t>
            </a:r>
            <a:r>
              <a:rPr lang="en-US" sz="2000" dirty="0">
                <a:solidFill>
                  <a:srgbClr val="000000"/>
                </a:solidFill>
              </a:rPr>
              <a:t>&gt; </a:t>
            </a:r>
            <a:r>
              <a:rPr lang="en-US" sz="2000" dirty="0">
                <a:solidFill>
                  <a:srgbClr val="001080"/>
                </a:solidFill>
              </a:rPr>
              <a:t>Blogs</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18353700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SQL Database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Querying databases by using Entity Framework Core</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267F99"/>
                </a:solidFill>
              </a:rPr>
              <a:t>List</a:t>
            </a:r>
            <a:r>
              <a:rPr lang="en-US" sz="2000" dirty="0">
                <a:solidFill>
                  <a:srgbClr val="000000"/>
                </a:solidFill>
              </a:rPr>
              <a:t>&lt;</a:t>
            </a:r>
            <a:r>
              <a:rPr lang="en-US" sz="2000" dirty="0">
                <a:solidFill>
                  <a:srgbClr val="267F99"/>
                </a:solidFill>
              </a:rPr>
              <a:t>Blog</a:t>
            </a:r>
            <a:r>
              <a:rPr lang="en-US" sz="2000" dirty="0">
                <a:solidFill>
                  <a:srgbClr val="000000"/>
                </a:solidFill>
              </a:rPr>
              <a:t>&gt; </a:t>
            </a:r>
            <a:r>
              <a:rPr lang="en-US" sz="2000" dirty="0" err="1">
                <a:solidFill>
                  <a:srgbClr val="001080"/>
                </a:solidFill>
              </a:rPr>
              <a:t>allblogs</a:t>
            </a:r>
            <a:r>
              <a:rPr lang="en-US" sz="2000" dirty="0">
                <a:solidFill>
                  <a:srgbClr val="000000"/>
                </a:solidFill>
              </a:rPr>
              <a:t> = </a:t>
            </a:r>
            <a:r>
              <a:rPr lang="en-US" sz="2000" dirty="0" err="1">
                <a:solidFill>
                  <a:srgbClr val="001080"/>
                </a:solidFill>
              </a:rPr>
              <a:t>context</a:t>
            </a:r>
            <a:r>
              <a:rPr lang="en-US" sz="2000" dirty="0" err="1">
                <a:solidFill>
                  <a:srgbClr val="000000"/>
                </a:solidFill>
              </a:rPr>
              <a:t>.</a:t>
            </a:r>
            <a:r>
              <a:rPr lang="en-US" sz="2000" dirty="0" err="1">
                <a:solidFill>
                  <a:srgbClr val="001080"/>
                </a:solidFill>
              </a:rPr>
              <a:t>Blogs</a:t>
            </a:r>
            <a:r>
              <a:rPr lang="en-US" sz="2000" dirty="0" err="1">
                <a:solidFill>
                  <a:srgbClr val="000000"/>
                </a:solidFill>
              </a:rPr>
              <a:t>.</a:t>
            </a:r>
            <a:r>
              <a:rPr lang="en-US" sz="2000" dirty="0" err="1">
                <a:solidFill>
                  <a:srgbClr val="795E26"/>
                </a:solidFill>
              </a:rPr>
              <a:t>ToList</a:t>
            </a:r>
            <a:r>
              <a:rPr lang="en-US" sz="2000" dirty="0">
                <a:solidFill>
                  <a:srgbClr val="000000"/>
                </a:solidFill>
              </a:rPr>
              <a:t>();</a:t>
            </a:r>
          </a:p>
          <a:p>
            <a:br>
              <a:rPr lang="en-US" sz="2000" dirty="0">
                <a:solidFill>
                  <a:srgbClr val="000000"/>
                </a:solidFill>
              </a:rPr>
            </a:br>
            <a:r>
              <a:rPr lang="en-US" sz="2000" dirty="0" err="1">
                <a:solidFill>
                  <a:srgbClr val="267F99"/>
                </a:solidFill>
              </a:rPr>
              <a:t>IEnumerable</a:t>
            </a:r>
            <a:r>
              <a:rPr lang="en-US" sz="2000" dirty="0">
                <a:solidFill>
                  <a:srgbClr val="000000"/>
                </a:solidFill>
              </a:rPr>
              <a:t>&lt;</a:t>
            </a:r>
            <a:r>
              <a:rPr lang="en-US" sz="2000" dirty="0">
                <a:solidFill>
                  <a:srgbClr val="267F99"/>
                </a:solidFill>
              </a:rPr>
              <a:t>Blog</a:t>
            </a:r>
            <a:r>
              <a:rPr lang="en-US" sz="2000" dirty="0">
                <a:solidFill>
                  <a:srgbClr val="000000"/>
                </a:solidFill>
              </a:rPr>
              <a:t>&gt; </a:t>
            </a:r>
            <a:r>
              <a:rPr lang="en-US" sz="2000" dirty="0" err="1">
                <a:solidFill>
                  <a:srgbClr val="001080"/>
                </a:solidFill>
              </a:rPr>
              <a:t>someblogs</a:t>
            </a:r>
            <a:r>
              <a:rPr lang="en-US" sz="2000" dirty="0">
                <a:solidFill>
                  <a:srgbClr val="000000"/>
                </a:solidFill>
              </a:rPr>
              <a:t> = </a:t>
            </a:r>
            <a:r>
              <a:rPr lang="en-US" sz="2000" dirty="0" err="1">
                <a:solidFill>
                  <a:srgbClr val="001080"/>
                </a:solidFill>
              </a:rPr>
              <a:t>context</a:t>
            </a:r>
            <a:r>
              <a:rPr lang="en-US" sz="2000" dirty="0" err="1">
                <a:solidFill>
                  <a:srgbClr val="000000"/>
                </a:solidFill>
              </a:rPr>
              <a:t>.</a:t>
            </a:r>
            <a:r>
              <a:rPr lang="en-US" sz="2000" dirty="0" err="1">
                <a:solidFill>
                  <a:srgbClr val="001080"/>
                </a:solidFill>
              </a:rPr>
              <a:t>Blogs</a:t>
            </a:r>
            <a:endParaRPr lang="en-US" sz="2000" dirty="0">
              <a:solidFill>
                <a:srgbClr val="000000"/>
              </a:solidFill>
            </a:endParaRPr>
          </a:p>
          <a:p>
            <a:r>
              <a:rPr lang="en-US" sz="2000" dirty="0">
                <a:solidFill>
                  <a:srgbClr val="000000"/>
                </a:solidFill>
              </a:rPr>
              <a:t>    .</a:t>
            </a:r>
            <a:r>
              <a:rPr lang="en-US" sz="2000" dirty="0">
                <a:solidFill>
                  <a:srgbClr val="795E26"/>
                </a:solidFill>
              </a:rPr>
              <a:t>Where</a:t>
            </a:r>
            <a:r>
              <a:rPr lang="en-US" sz="2000" dirty="0">
                <a:solidFill>
                  <a:srgbClr val="000000"/>
                </a:solidFill>
              </a:rPr>
              <a:t>(</a:t>
            </a:r>
            <a:r>
              <a:rPr lang="en-US" sz="2000" dirty="0">
                <a:solidFill>
                  <a:srgbClr val="001080"/>
                </a:solidFill>
              </a:rPr>
              <a:t>b</a:t>
            </a:r>
            <a:r>
              <a:rPr lang="en-US" sz="2000" dirty="0">
                <a:solidFill>
                  <a:srgbClr val="000000"/>
                </a:solidFill>
              </a:rPr>
              <a:t> =&gt; </a:t>
            </a:r>
            <a:r>
              <a:rPr lang="en-US" sz="2000" dirty="0" err="1">
                <a:solidFill>
                  <a:srgbClr val="001080"/>
                </a:solidFill>
              </a:rPr>
              <a:t>b</a:t>
            </a:r>
            <a:r>
              <a:rPr lang="en-US" sz="2000" dirty="0" err="1">
                <a:solidFill>
                  <a:srgbClr val="000000"/>
                </a:solidFill>
              </a:rPr>
              <a:t>.</a:t>
            </a:r>
            <a:r>
              <a:rPr lang="en-US" sz="2000" dirty="0" err="1">
                <a:solidFill>
                  <a:srgbClr val="001080"/>
                </a:solidFill>
              </a:rPr>
              <a:t>Url</a:t>
            </a:r>
            <a:r>
              <a:rPr lang="en-US" sz="2000" dirty="0" err="1">
                <a:solidFill>
                  <a:srgbClr val="000000"/>
                </a:solidFill>
              </a:rPr>
              <a:t>.</a:t>
            </a:r>
            <a:r>
              <a:rPr lang="en-US" sz="2000" dirty="0" err="1">
                <a:solidFill>
                  <a:srgbClr val="795E26"/>
                </a:solidFill>
              </a:rPr>
              <a:t>Contains</a:t>
            </a:r>
            <a:r>
              <a:rPr lang="en-US" sz="2000" dirty="0">
                <a:solidFill>
                  <a:srgbClr val="000000"/>
                </a:solidFill>
              </a:rPr>
              <a:t>(</a:t>
            </a:r>
            <a:r>
              <a:rPr lang="en-US" sz="2000" dirty="0">
                <a:solidFill>
                  <a:srgbClr val="A31515"/>
                </a:solidFill>
              </a:rPr>
              <a:t>"dotnet"</a:t>
            </a:r>
            <a:r>
              <a:rPr lang="en-US" sz="2000" dirty="0">
                <a:solidFill>
                  <a:srgbClr val="000000"/>
                </a:solidFill>
              </a:rPr>
              <a:t>))</a:t>
            </a:r>
          </a:p>
          <a:p>
            <a:br>
              <a:rPr lang="en-US" sz="2000" dirty="0">
                <a:solidFill>
                  <a:srgbClr val="000000"/>
                </a:solidFill>
              </a:rPr>
            </a:br>
            <a:r>
              <a:rPr lang="en-US" sz="2000" dirty="0">
                <a:solidFill>
                  <a:srgbClr val="001080"/>
                </a:solidFill>
              </a:rPr>
              <a:t>Blog</a:t>
            </a:r>
            <a:r>
              <a:rPr lang="en-US" sz="2000" dirty="0">
                <a:solidFill>
                  <a:srgbClr val="000000"/>
                </a:solidFill>
              </a:rPr>
              <a:t> </a:t>
            </a:r>
            <a:r>
              <a:rPr lang="en-US" sz="2000" dirty="0" err="1">
                <a:solidFill>
                  <a:srgbClr val="001080"/>
                </a:solidFill>
              </a:rPr>
              <a:t>specificblog</a:t>
            </a:r>
            <a:r>
              <a:rPr lang="en-US" sz="2000" dirty="0">
                <a:solidFill>
                  <a:srgbClr val="000000"/>
                </a:solidFill>
              </a:rPr>
              <a:t> = </a:t>
            </a:r>
            <a:r>
              <a:rPr lang="en-US" sz="2000" dirty="0" err="1">
                <a:solidFill>
                  <a:srgbClr val="001080"/>
                </a:solidFill>
              </a:rPr>
              <a:t>context</a:t>
            </a:r>
            <a:r>
              <a:rPr lang="en-US" sz="2000" dirty="0" err="1">
                <a:solidFill>
                  <a:srgbClr val="000000"/>
                </a:solidFill>
              </a:rPr>
              <a:t>.</a:t>
            </a:r>
            <a:r>
              <a:rPr lang="en-US" sz="2000" dirty="0" err="1">
                <a:solidFill>
                  <a:srgbClr val="001080"/>
                </a:solidFill>
              </a:rPr>
              <a:t>Blogs</a:t>
            </a:r>
            <a:endParaRPr lang="en-US" sz="2000" dirty="0">
              <a:solidFill>
                <a:srgbClr val="000000"/>
              </a:solidFill>
            </a:endParaRPr>
          </a:p>
          <a:p>
            <a:r>
              <a:rPr lang="en-US" sz="2000" dirty="0">
                <a:solidFill>
                  <a:srgbClr val="000000"/>
                </a:solidFill>
              </a:rPr>
              <a:t>    .</a:t>
            </a:r>
            <a:r>
              <a:rPr lang="en-US" sz="2000" dirty="0">
                <a:solidFill>
                  <a:srgbClr val="795E26"/>
                </a:solidFill>
              </a:rPr>
              <a:t>Single</a:t>
            </a:r>
            <a:r>
              <a:rPr lang="en-US" sz="2000" dirty="0">
                <a:solidFill>
                  <a:srgbClr val="000000"/>
                </a:solidFill>
              </a:rPr>
              <a:t>(</a:t>
            </a:r>
            <a:r>
              <a:rPr lang="en-US" sz="2000" dirty="0">
                <a:solidFill>
                  <a:srgbClr val="001080"/>
                </a:solidFill>
              </a:rPr>
              <a:t>b</a:t>
            </a:r>
            <a:r>
              <a:rPr lang="en-US" sz="2000" dirty="0">
                <a:solidFill>
                  <a:srgbClr val="000000"/>
                </a:solidFill>
              </a:rPr>
              <a:t> =&gt; </a:t>
            </a:r>
            <a:r>
              <a:rPr lang="en-US" sz="2000" dirty="0" err="1">
                <a:solidFill>
                  <a:srgbClr val="001080"/>
                </a:solidFill>
              </a:rPr>
              <a:t>b</a:t>
            </a:r>
            <a:r>
              <a:rPr lang="en-US" sz="2000" dirty="0" err="1">
                <a:solidFill>
                  <a:srgbClr val="000000"/>
                </a:solidFill>
              </a:rPr>
              <a:t>.</a:t>
            </a:r>
            <a:r>
              <a:rPr lang="en-US" sz="2000" dirty="0" err="1">
                <a:solidFill>
                  <a:srgbClr val="001080"/>
                </a:solidFill>
              </a:rPr>
              <a:t>BlogId</a:t>
            </a:r>
            <a:r>
              <a:rPr lang="en-US" sz="2000" dirty="0">
                <a:solidFill>
                  <a:srgbClr val="000000"/>
                </a:solidFill>
              </a:rPr>
              <a:t> == </a:t>
            </a:r>
            <a:r>
              <a:rPr lang="en-US" sz="2000" dirty="0">
                <a:solidFill>
                  <a:srgbClr val="09885A"/>
                </a:solidFill>
              </a:rPr>
              <a:t>1</a:t>
            </a:r>
            <a:r>
              <a:rPr lang="en-US" sz="2000" dirty="0">
                <a:solidFill>
                  <a:srgbClr val="000000"/>
                </a:solidFill>
              </a:rPr>
              <a:t>);</a:t>
            </a:r>
          </a:p>
        </p:txBody>
      </p:sp>
    </p:spTree>
    <p:extLst>
      <p:ext uri="{BB962C8B-B14F-4D97-AF65-F5344CB8AC3E}">
        <p14:creationId xmlns:p14="http://schemas.microsoft.com/office/powerpoint/2010/main" val="30781207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Creating records by using Entity Framework</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AF00DB"/>
                </a:solidFill>
              </a:rPr>
              <a:t>using</a:t>
            </a:r>
            <a:r>
              <a:rPr lang="en-US" sz="2000" dirty="0">
                <a:solidFill>
                  <a:srgbClr val="000000"/>
                </a:solidFill>
              </a:rPr>
              <a:t> (</a:t>
            </a:r>
            <a:r>
              <a:rPr lang="en-US" sz="2000" dirty="0">
                <a:solidFill>
                  <a:srgbClr val="267F99"/>
                </a:solidFill>
              </a:rPr>
              <a:t>var</a:t>
            </a:r>
            <a:r>
              <a:rPr lang="en-US" sz="2000" dirty="0">
                <a:solidFill>
                  <a:srgbClr val="000000"/>
                </a:solidFill>
              </a:rPr>
              <a:t> </a:t>
            </a:r>
            <a:r>
              <a:rPr lang="en-US" sz="2000" dirty="0">
                <a:solidFill>
                  <a:srgbClr val="267F99"/>
                </a:solidFill>
              </a:rPr>
              <a:t>context</a:t>
            </a:r>
            <a:r>
              <a:rPr lang="en-US" sz="2000" dirty="0">
                <a:solidFill>
                  <a:srgbClr val="000000"/>
                </a:solidFill>
              </a:rPr>
              <a:t> = </a:t>
            </a:r>
            <a:r>
              <a:rPr lang="en-US" sz="2000" dirty="0">
                <a:solidFill>
                  <a:srgbClr val="267F99"/>
                </a:solidFill>
              </a:rPr>
              <a:t>new</a:t>
            </a:r>
            <a:r>
              <a:rPr lang="en-US" sz="2000" dirty="0">
                <a:solidFill>
                  <a:srgbClr val="000000"/>
                </a:solidFill>
              </a:rPr>
              <a:t> </a:t>
            </a:r>
            <a:r>
              <a:rPr lang="en-US" sz="2000" dirty="0" err="1">
                <a:solidFill>
                  <a:srgbClr val="267F99"/>
                </a:solidFill>
              </a:rPr>
              <a:t>BlogContext</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a:solidFill>
                  <a:srgbClr val="267F99"/>
                </a:solidFill>
              </a:rPr>
              <a:t>var</a:t>
            </a:r>
            <a:r>
              <a:rPr lang="en-US" sz="2000" dirty="0">
                <a:solidFill>
                  <a:srgbClr val="000000"/>
                </a:solidFill>
              </a:rPr>
              <a:t> </a:t>
            </a:r>
            <a:r>
              <a:rPr lang="en-US" sz="2000" dirty="0">
                <a:solidFill>
                  <a:srgbClr val="267F99"/>
                </a:solidFill>
              </a:rPr>
              <a:t>blog</a:t>
            </a:r>
            <a:r>
              <a:rPr lang="en-US" sz="2000" dirty="0">
                <a:solidFill>
                  <a:srgbClr val="000000"/>
                </a:solidFill>
              </a:rPr>
              <a:t> = </a:t>
            </a:r>
            <a:r>
              <a:rPr lang="en-US" sz="2000" dirty="0">
                <a:solidFill>
                  <a:srgbClr val="267F99"/>
                </a:solidFill>
              </a:rPr>
              <a:t>new</a:t>
            </a:r>
            <a:r>
              <a:rPr lang="en-US" sz="2000" dirty="0">
                <a:solidFill>
                  <a:srgbClr val="000000"/>
                </a:solidFill>
              </a:rPr>
              <a:t> </a:t>
            </a:r>
            <a:r>
              <a:rPr lang="en-US" sz="2000" dirty="0">
                <a:solidFill>
                  <a:srgbClr val="267F99"/>
                </a:solidFill>
              </a:rPr>
              <a:t>Blog</a:t>
            </a:r>
            <a:r>
              <a:rPr lang="en-US" sz="2000" dirty="0">
                <a:solidFill>
                  <a:srgbClr val="000000"/>
                </a:solidFill>
              </a:rPr>
              <a:t> { </a:t>
            </a:r>
            <a:r>
              <a:rPr lang="en-US" sz="2000" dirty="0" err="1">
                <a:solidFill>
                  <a:srgbClr val="267F99"/>
                </a:solidFill>
              </a:rPr>
              <a:t>Url</a:t>
            </a:r>
            <a:r>
              <a:rPr lang="en-US" sz="2000" dirty="0">
                <a:solidFill>
                  <a:srgbClr val="000000"/>
                </a:solidFill>
              </a:rPr>
              <a:t> = "/</a:t>
            </a:r>
            <a:r>
              <a:rPr lang="en-US" sz="2000" dirty="0">
                <a:solidFill>
                  <a:srgbClr val="267F99"/>
                </a:solidFill>
              </a:rPr>
              <a:t>sample</a:t>
            </a:r>
            <a:r>
              <a:rPr lang="en-US" sz="2000" dirty="0">
                <a:solidFill>
                  <a:srgbClr val="000000"/>
                </a:solidFill>
              </a:rPr>
              <a:t>-</a:t>
            </a:r>
            <a:r>
              <a:rPr lang="en-US" sz="2000" dirty="0">
                <a:solidFill>
                  <a:srgbClr val="267F99"/>
                </a:solidFill>
              </a:rPr>
              <a:t>post</a:t>
            </a:r>
            <a:r>
              <a:rPr lang="en-US" sz="2000" dirty="0">
                <a:solidFill>
                  <a:srgbClr val="000000"/>
                </a:solidFill>
              </a:rPr>
              <a:t>", </a:t>
            </a:r>
            <a:r>
              <a:rPr lang="en-US" sz="2000" dirty="0">
                <a:solidFill>
                  <a:srgbClr val="267F99"/>
                </a:solidFill>
              </a:rPr>
              <a:t>Description</a:t>
            </a:r>
            <a:r>
              <a:rPr lang="en-US" sz="2000" dirty="0">
                <a:solidFill>
                  <a:srgbClr val="000000"/>
                </a:solidFill>
              </a:rPr>
              <a:t> = "</a:t>
            </a:r>
            <a:r>
              <a:rPr lang="en-US" sz="2000" dirty="0">
                <a:solidFill>
                  <a:srgbClr val="267F99"/>
                </a:solidFill>
              </a:rPr>
              <a:t>This</a:t>
            </a:r>
            <a:r>
              <a:rPr lang="en-US" sz="2000" dirty="0">
                <a:solidFill>
                  <a:srgbClr val="000000"/>
                </a:solidFill>
              </a:rPr>
              <a:t> </a:t>
            </a:r>
            <a:r>
              <a:rPr lang="en-US" sz="2000" dirty="0">
                <a:solidFill>
                  <a:srgbClr val="267F99"/>
                </a:solidFill>
              </a:rPr>
              <a:t>is</a:t>
            </a:r>
            <a:r>
              <a:rPr lang="en-US" sz="2000" dirty="0">
                <a:solidFill>
                  <a:srgbClr val="000000"/>
                </a:solidFill>
              </a:rPr>
              <a:t> </a:t>
            </a:r>
            <a:r>
              <a:rPr lang="en-US" sz="2000" dirty="0">
                <a:solidFill>
                  <a:srgbClr val="267F99"/>
                </a:solidFill>
              </a:rPr>
              <a:t>an</a:t>
            </a:r>
            <a:r>
              <a:rPr lang="en-US" sz="2000" dirty="0">
                <a:solidFill>
                  <a:srgbClr val="000000"/>
                </a:solidFill>
              </a:rPr>
              <a:t> </a:t>
            </a:r>
            <a:r>
              <a:rPr lang="en-US" sz="2000" dirty="0">
                <a:solidFill>
                  <a:srgbClr val="267F99"/>
                </a:solidFill>
              </a:rPr>
              <a:t>example</a:t>
            </a:r>
            <a:r>
              <a:rPr lang="en-US" sz="2000" dirty="0">
                <a:solidFill>
                  <a:srgbClr val="000000"/>
                </a:solidFill>
              </a:rPr>
              <a:t> </a:t>
            </a:r>
            <a:r>
              <a:rPr lang="en-US" sz="2000" dirty="0">
                <a:solidFill>
                  <a:srgbClr val="267F99"/>
                </a:solidFill>
              </a:rPr>
              <a:t>of</a:t>
            </a:r>
            <a:r>
              <a:rPr lang="en-US" sz="2000" dirty="0">
                <a:solidFill>
                  <a:srgbClr val="000000"/>
                </a:solidFill>
              </a:rPr>
              <a:t> </a:t>
            </a:r>
            <a:r>
              <a:rPr lang="en-US" sz="2000" dirty="0">
                <a:solidFill>
                  <a:srgbClr val="267F99"/>
                </a:solidFill>
              </a:rPr>
              <a:t>a</a:t>
            </a:r>
            <a:r>
              <a:rPr lang="en-US" sz="2000" dirty="0">
                <a:solidFill>
                  <a:srgbClr val="000000"/>
                </a:solidFill>
              </a:rPr>
              <a:t> </a:t>
            </a:r>
            <a:r>
              <a:rPr lang="en-US" sz="2000" dirty="0">
                <a:solidFill>
                  <a:srgbClr val="267F99"/>
                </a:solidFill>
              </a:rPr>
              <a:t>post</a:t>
            </a:r>
            <a:r>
              <a:rPr lang="en-US" sz="2000" dirty="0">
                <a:solidFill>
                  <a:srgbClr val="000000"/>
                </a:solidFill>
              </a:rPr>
              <a:t>." };</a:t>
            </a:r>
          </a:p>
          <a:p>
            <a:br>
              <a:rPr lang="en-US" sz="2000" dirty="0">
                <a:solidFill>
                  <a:srgbClr val="000000"/>
                </a:solidFill>
              </a:rPr>
            </a:br>
            <a:r>
              <a:rPr lang="en-US" sz="2000" dirty="0">
                <a:solidFill>
                  <a:srgbClr val="000000"/>
                </a:solidFill>
              </a:rPr>
              <a:t>    </a:t>
            </a:r>
            <a:r>
              <a:rPr lang="en-US" sz="2000" dirty="0" err="1">
                <a:solidFill>
                  <a:srgbClr val="001080"/>
                </a:solidFill>
              </a:rPr>
              <a:t>context</a:t>
            </a:r>
            <a:r>
              <a:rPr lang="en-US" sz="2000" dirty="0" err="1">
                <a:solidFill>
                  <a:srgbClr val="000000"/>
                </a:solidFill>
              </a:rPr>
              <a:t>.</a:t>
            </a:r>
            <a:r>
              <a:rPr lang="en-US" sz="2000" dirty="0" err="1">
                <a:solidFill>
                  <a:srgbClr val="001080"/>
                </a:solidFill>
              </a:rPr>
              <a:t>Blogs</a:t>
            </a:r>
            <a:r>
              <a:rPr lang="en-US" sz="2000" dirty="0" err="1">
                <a:solidFill>
                  <a:srgbClr val="000000"/>
                </a:solidFill>
              </a:rPr>
              <a:t>.</a:t>
            </a:r>
            <a:r>
              <a:rPr lang="en-US" sz="2000" dirty="0" err="1">
                <a:solidFill>
                  <a:srgbClr val="795E26"/>
                </a:solidFill>
              </a:rPr>
              <a:t>Add</a:t>
            </a:r>
            <a:r>
              <a:rPr lang="en-US" sz="2000" dirty="0">
                <a:solidFill>
                  <a:srgbClr val="000000"/>
                </a:solidFill>
              </a:rPr>
              <a:t>(</a:t>
            </a:r>
            <a:r>
              <a:rPr lang="en-US" sz="2000" dirty="0">
                <a:solidFill>
                  <a:srgbClr val="001080"/>
                </a:solidFill>
              </a:rPr>
              <a:t>blog</a:t>
            </a:r>
            <a:r>
              <a:rPr lang="en-US" sz="2000" dirty="0">
                <a:solidFill>
                  <a:srgbClr val="000000"/>
                </a:solidFill>
              </a:rPr>
              <a:t>);</a:t>
            </a:r>
          </a:p>
          <a:p>
            <a:br>
              <a:rPr lang="en-US" sz="2000" dirty="0">
                <a:solidFill>
                  <a:srgbClr val="000000"/>
                </a:solidFill>
              </a:rPr>
            </a:br>
            <a:r>
              <a:rPr lang="en-US" sz="2000" dirty="0">
                <a:solidFill>
                  <a:srgbClr val="000000"/>
                </a:solidFill>
              </a:rPr>
              <a:t>    </a:t>
            </a:r>
            <a:r>
              <a:rPr lang="en-US" sz="2000" dirty="0" err="1">
                <a:solidFill>
                  <a:srgbClr val="001080"/>
                </a:solidFill>
              </a:rPr>
              <a:t>context</a:t>
            </a:r>
            <a:r>
              <a:rPr lang="en-US" sz="2000" dirty="0" err="1">
                <a:solidFill>
                  <a:srgbClr val="000000"/>
                </a:solidFill>
              </a:rPr>
              <a:t>.</a:t>
            </a:r>
            <a:r>
              <a:rPr lang="en-US" sz="2000" dirty="0" err="1">
                <a:solidFill>
                  <a:srgbClr val="795E26"/>
                </a:solidFill>
              </a:rPr>
              <a:t>SaveChanges</a:t>
            </a:r>
            <a:r>
              <a:rPr lang="en-US" sz="2000" dirty="0">
                <a:solidFill>
                  <a:srgbClr val="000000"/>
                </a:solidFill>
              </a:rPr>
              <a:t>();</a:t>
            </a:r>
          </a:p>
          <a:p>
            <a:br>
              <a:rPr lang="en-US" sz="2000" dirty="0">
                <a:solidFill>
                  <a:srgbClr val="000000"/>
                </a:solidFill>
              </a:rPr>
            </a:br>
            <a:r>
              <a:rPr lang="en-US" sz="2000" dirty="0">
                <a:solidFill>
                  <a:srgbClr val="000000"/>
                </a:solidFill>
              </a:rPr>
              <a:t>    </a:t>
            </a:r>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err="1">
                <a:solidFill>
                  <a:srgbClr val="001080"/>
                </a:solidFill>
              </a:rPr>
              <a:t>blog</a:t>
            </a:r>
            <a:r>
              <a:rPr lang="en-US" sz="2000" dirty="0" err="1">
                <a:solidFill>
                  <a:srgbClr val="000000"/>
                </a:solidFill>
              </a:rPr>
              <a:t>.</a:t>
            </a:r>
            <a:r>
              <a:rPr lang="en-US" sz="2000" dirty="0" err="1">
                <a:solidFill>
                  <a:srgbClr val="001080"/>
                </a:solidFill>
              </a:rPr>
              <a:t>BlogId</a:t>
            </a:r>
            <a:r>
              <a:rPr lang="en-US" sz="2000" dirty="0">
                <a:solidFill>
                  <a:srgbClr val="000000"/>
                </a:solidFill>
              </a:rPr>
              <a:t> + </a:t>
            </a:r>
            <a:r>
              <a:rPr lang="en-US" sz="2000" dirty="0">
                <a:solidFill>
                  <a:srgbClr val="A31515"/>
                </a:solidFill>
              </a:rPr>
              <a:t>": "</a:t>
            </a:r>
            <a:r>
              <a:rPr lang="en-US" sz="2000" dirty="0">
                <a:solidFill>
                  <a:srgbClr val="000000"/>
                </a:solidFill>
              </a:rPr>
              <a:t> + </a:t>
            </a:r>
            <a:r>
              <a:rPr lang="en-US" sz="2000" dirty="0" err="1">
                <a:solidFill>
                  <a:srgbClr val="001080"/>
                </a:solidFill>
              </a:rPr>
              <a:t>blog</a:t>
            </a:r>
            <a:r>
              <a:rPr lang="en-US" sz="2000" dirty="0" err="1">
                <a:solidFill>
                  <a:srgbClr val="000000"/>
                </a:solidFill>
              </a:rPr>
              <a:t>.</a:t>
            </a:r>
            <a:r>
              <a:rPr lang="en-US" sz="2000" dirty="0" err="1">
                <a:solidFill>
                  <a:srgbClr val="001080"/>
                </a:solidFill>
              </a:rPr>
              <a:t>Url</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25041021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Modifying records by using Entity Framework</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p:txBody>
          <a:bodyPr/>
          <a:lstStyle/>
          <a:p>
            <a:r>
              <a:rPr lang="en-US" sz="2000" dirty="0">
                <a:solidFill>
                  <a:srgbClr val="AF00DB"/>
                </a:solidFill>
              </a:rPr>
              <a:t>using</a:t>
            </a:r>
            <a:r>
              <a:rPr lang="en-US" sz="2000" dirty="0">
                <a:solidFill>
                  <a:srgbClr val="000000"/>
                </a:solidFill>
              </a:rPr>
              <a:t> (</a:t>
            </a:r>
            <a:r>
              <a:rPr lang="en-US" sz="2000" dirty="0">
                <a:solidFill>
                  <a:srgbClr val="267F99"/>
                </a:solidFill>
              </a:rPr>
              <a:t>var</a:t>
            </a:r>
            <a:r>
              <a:rPr lang="en-US" sz="2000" dirty="0">
                <a:solidFill>
                  <a:srgbClr val="000000"/>
                </a:solidFill>
              </a:rPr>
              <a:t> </a:t>
            </a:r>
            <a:r>
              <a:rPr lang="en-US" sz="2000" dirty="0">
                <a:solidFill>
                  <a:srgbClr val="267F99"/>
                </a:solidFill>
              </a:rPr>
              <a:t>context</a:t>
            </a:r>
            <a:r>
              <a:rPr lang="en-US" sz="2000" dirty="0">
                <a:solidFill>
                  <a:srgbClr val="000000"/>
                </a:solidFill>
              </a:rPr>
              <a:t> = </a:t>
            </a:r>
            <a:r>
              <a:rPr lang="en-US" sz="2000" dirty="0">
                <a:solidFill>
                  <a:srgbClr val="267F99"/>
                </a:solidFill>
              </a:rPr>
              <a:t>new</a:t>
            </a:r>
            <a:r>
              <a:rPr lang="en-US" sz="2000" dirty="0">
                <a:solidFill>
                  <a:srgbClr val="000000"/>
                </a:solidFill>
              </a:rPr>
              <a:t> </a:t>
            </a:r>
            <a:r>
              <a:rPr lang="en-US" sz="2000" dirty="0" err="1">
                <a:solidFill>
                  <a:srgbClr val="267F99"/>
                </a:solidFill>
              </a:rPr>
              <a:t>BlogContext</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a:solidFill>
                  <a:srgbClr val="267F99"/>
                </a:solidFill>
              </a:rPr>
              <a:t>var</a:t>
            </a:r>
            <a:r>
              <a:rPr lang="en-US" sz="2000" dirty="0">
                <a:solidFill>
                  <a:srgbClr val="000000"/>
                </a:solidFill>
              </a:rPr>
              <a:t> </a:t>
            </a:r>
            <a:r>
              <a:rPr lang="en-US" sz="2000" dirty="0">
                <a:solidFill>
                  <a:srgbClr val="267F99"/>
                </a:solidFill>
              </a:rPr>
              <a:t>blog</a:t>
            </a:r>
            <a:r>
              <a:rPr lang="en-US" sz="2000" dirty="0">
                <a:solidFill>
                  <a:srgbClr val="000000"/>
                </a:solidFill>
              </a:rPr>
              <a:t> = </a:t>
            </a:r>
            <a:r>
              <a:rPr lang="en-US" sz="2000" dirty="0" err="1">
                <a:solidFill>
                  <a:srgbClr val="267F99"/>
                </a:solidFill>
              </a:rPr>
              <a:t>context</a:t>
            </a:r>
            <a:r>
              <a:rPr lang="en-US" sz="2000" dirty="0" err="1">
                <a:solidFill>
                  <a:srgbClr val="000000"/>
                </a:solidFill>
              </a:rPr>
              <a:t>.</a:t>
            </a:r>
            <a:r>
              <a:rPr lang="en-US" sz="2000" dirty="0" err="1">
                <a:solidFill>
                  <a:srgbClr val="267F99"/>
                </a:solidFill>
              </a:rPr>
              <a:t>Blogs</a:t>
            </a:r>
            <a:r>
              <a:rPr lang="en-US" sz="2000" dirty="0" err="1">
                <a:solidFill>
                  <a:srgbClr val="000000"/>
                </a:solidFill>
              </a:rPr>
              <a:t>.</a:t>
            </a:r>
            <a:r>
              <a:rPr lang="en-US" sz="2000" dirty="0" err="1">
                <a:solidFill>
                  <a:srgbClr val="267F99"/>
                </a:solidFill>
              </a:rPr>
              <a:t>First</a:t>
            </a:r>
            <a:r>
              <a:rPr lang="en-US" sz="2000" dirty="0">
                <a:solidFill>
                  <a:srgbClr val="000000"/>
                </a:solidFill>
              </a:rPr>
              <a:t>();</a:t>
            </a:r>
          </a:p>
          <a:p>
            <a:br>
              <a:rPr lang="en-US" sz="2000" dirty="0">
                <a:solidFill>
                  <a:srgbClr val="000000"/>
                </a:solidFill>
              </a:rPr>
            </a:br>
            <a:r>
              <a:rPr lang="en-US" sz="2000" dirty="0">
                <a:solidFill>
                  <a:srgbClr val="000000"/>
                </a:solidFill>
              </a:rPr>
              <a:t>    </a:t>
            </a:r>
            <a:r>
              <a:rPr lang="en-US" sz="2000" dirty="0" err="1">
                <a:solidFill>
                  <a:srgbClr val="001080"/>
                </a:solidFill>
              </a:rPr>
              <a:t>blog</a:t>
            </a:r>
            <a:r>
              <a:rPr lang="en-US" sz="2000" dirty="0" err="1">
                <a:solidFill>
                  <a:srgbClr val="000000"/>
                </a:solidFill>
              </a:rPr>
              <a:t>.</a:t>
            </a:r>
            <a:r>
              <a:rPr lang="en-US" sz="2000" dirty="0" err="1">
                <a:solidFill>
                  <a:srgbClr val="001080"/>
                </a:solidFill>
              </a:rPr>
              <a:t>Url</a:t>
            </a:r>
            <a:r>
              <a:rPr lang="en-US" sz="2000" dirty="0">
                <a:solidFill>
                  <a:srgbClr val="000000"/>
                </a:solidFill>
              </a:rPr>
              <a:t> = </a:t>
            </a:r>
            <a:r>
              <a:rPr lang="en-US" sz="2000" dirty="0">
                <a:solidFill>
                  <a:srgbClr val="A31515"/>
                </a:solidFill>
              </a:rPr>
              <a:t>"/original-post"</a:t>
            </a:r>
            <a:r>
              <a:rPr lang="en-US" sz="2000" dirty="0">
                <a:solidFill>
                  <a:srgbClr val="000000"/>
                </a:solidFill>
              </a:rPr>
              <a:t>;</a:t>
            </a:r>
          </a:p>
          <a:p>
            <a:br>
              <a:rPr lang="en-US" sz="2000" dirty="0">
                <a:solidFill>
                  <a:srgbClr val="000000"/>
                </a:solidFill>
              </a:rPr>
            </a:br>
            <a:r>
              <a:rPr lang="en-US" sz="2000" dirty="0">
                <a:solidFill>
                  <a:srgbClr val="000000"/>
                </a:solidFill>
              </a:rPr>
              <a:t>    </a:t>
            </a:r>
            <a:r>
              <a:rPr lang="en-US" sz="2000" dirty="0" err="1">
                <a:solidFill>
                  <a:srgbClr val="001080"/>
                </a:solidFill>
              </a:rPr>
              <a:t>context</a:t>
            </a:r>
            <a:r>
              <a:rPr lang="en-US" sz="2000" dirty="0" err="1">
                <a:solidFill>
                  <a:srgbClr val="000000"/>
                </a:solidFill>
              </a:rPr>
              <a:t>.</a:t>
            </a:r>
            <a:r>
              <a:rPr lang="en-US" sz="2000" dirty="0" err="1">
                <a:solidFill>
                  <a:srgbClr val="795E26"/>
                </a:solidFill>
              </a:rPr>
              <a:t>SaveChanges</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3113104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EAA-1C02-46F1-953E-86BB2AC0F443}"/>
              </a:ext>
            </a:extLst>
          </p:cNvPr>
          <p:cNvSpPr>
            <a:spLocks noGrp="1"/>
          </p:cNvSpPr>
          <p:nvPr>
            <p:ph type="title"/>
          </p:nvPr>
        </p:nvSpPr>
        <p:spPr>
          <a:xfrm>
            <a:off x="585216" y="2534625"/>
            <a:ext cx="9144000" cy="997196"/>
          </a:xfrm>
        </p:spPr>
        <p:txBody>
          <a:bodyPr/>
          <a:lstStyle/>
          <a:p>
            <a:r>
              <a:rPr lang="en-US" dirty="0"/>
              <a:t>Demo: Writing Entity Framework code by using C#</a:t>
            </a:r>
          </a:p>
        </p:txBody>
      </p:sp>
      <p:sp>
        <p:nvSpPr>
          <p:cNvPr id="3" name="Text Placeholder 2">
            <a:extLst>
              <a:ext uri="{FF2B5EF4-FFF2-40B4-BE49-F238E27FC236}">
                <a16:creationId xmlns:a16="http://schemas.microsoft.com/office/drawing/2014/main" id="{E3E61CC2-6328-491C-B7D4-03AF43881828}"/>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39031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SQL Database</a:t>
            </a:r>
          </a:p>
          <a:p>
            <a:pPr marL="342900" indent="-342900">
              <a:buFont typeface="Arial" panose="020B0604020202020204" pitchFamily="34" charset="0"/>
              <a:buChar char="•"/>
            </a:pPr>
            <a:r>
              <a:rPr lang="en-US" dirty="0"/>
              <a:t>Create, read, update, and delete database entities by using code</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a:xfrm>
            <a:off x="588263" y="457200"/>
            <a:ext cx="11018520" cy="553998"/>
          </a:xfrm>
        </p:spPr>
        <p:txBody>
          <a:bodyPr/>
          <a:lstStyle/>
          <a:p>
            <a:r>
              <a:rPr lang="en-US" dirty="0"/>
              <a:t>Azure SQL Database</a:t>
            </a:r>
          </a:p>
        </p:txBody>
      </p:sp>
      <p:sp>
        <p:nvSpPr>
          <p:cNvPr id="3" name="Text Placeholder 2">
            <a:extLst>
              <a:ext uri="{FF2B5EF4-FFF2-40B4-BE49-F238E27FC236}">
                <a16:creationId xmlns:a16="http://schemas.microsoft.com/office/drawing/2014/main" id="{EBFF9F2F-A8F2-4869-BB6B-F2EAB17B9B4E}"/>
              </a:ext>
            </a:extLst>
          </p:cNvPr>
          <p:cNvSpPr>
            <a:spLocks noGrp="1"/>
          </p:cNvSpPr>
          <p:nvPr>
            <p:ph type="body" sz="quarter" idx="10"/>
          </p:nvPr>
        </p:nvSpPr>
        <p:spPr>
          <a:xfrm>
            <a:off x="584200" y="1435497"/>
            <a:ext cx="11018520" cy="2573012"/>
          </a:xfrm>
        </p:spPr>
        <p:txBody>
          <a:bodyPr/>
          <a:lstStyle/>
          <a:p>
            <a:r>
              <a:rPr lang="en-US" dirty="0">
                <a:latin typeface="+mn-lt"/>
              </a:rPr>
              <a:t>Relational database managed service</a:t>
            </a:r>
          </a:p>
          <a:p>
            <a:pPr lvl="1"/>
            <a:r>
              <a:rPr lang="en-US" dirty="0"/>
              <a:t>Microsoft handles patching and updates</a:t>
            </a:r>
          </a:p>
          <a:p>
            <a:r>
              <a:rPr lang="en-US" dirty="0">
                <a:latin typeface="+mn-lt"/>
              </a:rPr>
              <a:t>Shares code and features with SQL Server</a:t>
            </a:r>
          </a:p>
          <a:p>
            <a:r>
              <a:rPr lang="en-US" dirty="0">
                <a:latin typeface="+mn-lt"/>
              </a:rPr>
              <a:t>Two purchasing models</a:t>
            </a:r>
          </a:p>
          <a:p>
            <a:pPr lvl="1"/>
            <a:r>
              <a:rPr lang="en-US" dirty="0" err="1"/>
              <a:t>vCore</a:t>
            </a:r>
            <a:r>
              <a:rPr lang="en-US" dirty="0"/>
              <a:t>-based compute purchasing</a:t>
            </a:r>
          </a:p>
          <a:p>
            <a:pPr lvl="1"/>
            <a:r>
              <a:rPr lang="en-US" dirty="0"/>
              <a:t>DTU-based throughput purchasing</a:t>
            </a:r>
          </a:p>
        </p:txBody>
      </p:sp>
      <p:grpSp>
        <p:nvGrpSpPr>
          <p:cNvPr id="15" name="Group 14" descr="Microsoft Azure SQL Database icon">
            <a:extLst>
              <a:ext uri="{FF2B5EF4-FFF2-40B4-BE49-F238E27FC236}">
                <a16:creationId xmlns:a16="http://schemas.microsoft.com/office/drawing/2014/main" id="{53F01CD0-C890-4605-9152-DD1E43990FD5}"/>
              </a:ext>
            </a:extLst>
          </p:cNvPr>
          <p:cNvGrpSpPr/>
          <p:nvPr/>
        </p:nvGrpSpPr>
        <p:grpSpPr>
          <a:xfrm>
            <a:off x="7863708" y="1362878"/>
            <a:ext cx="1767984" cy="1842129"/>
            <a:chOff x="8335617" y="1435100"/>
            <a:chExt cx="1767984" cy="1842129"/>
          </a:xfrm>
        </p:grpSpPr>
        <p:pic>
          <p:nvPicPr>
            <p:cNvPr id="5" name="Picture 4" descr="SQL icon">
              <a:extLst>
                <a:ext uri="{FF2B5EF4-FFF2-40B4-BE49-F238E27FC236}">
                  <a16:creationId xmlns:a16="http://schemas.microsoft.com/office/drawing/2014/main" id="{8584BFFC-0C50-44D7-A879-5A01E1B0F25C}"/>
                </a:ext>
              </a:extLst>
            </p:cNvPr>
            <p:cNvPicPr>
              <a:picLocks noChangeAspect="1"/>
            </p:cNvPicPr>
            <p:nvPr/>
          </p:nvPicPr>
          <p:blipFill>
            <a:blip r:embed="rId3"/>
            <a:stretch>
              <a:fillRect/>
            </a:stretch>
          </p:blipFill>
          <p:spPr>
            <a:xfrm>
              <a:off x="8442805" y="1435100"/>
              <a:ext cx="1512000" cy="1512000"/>
            </a:xfrm>
            <a:prstGeom prst="rect">
              <a:avLst/>
            </a:prstGeom>
          </p:spPr>
        </p:pic>
        <p:sp>
          <p:nvSpPr>
            <p:cNvPr id="11" name="TextBox 10">
              <a:extLst>
                <a:ext uri="{FF2B5EF4-FFF2-40B4-BE49-F238E27FC236}">
                  <a16:creationId xmlns:a16="http://schemas.microsoft.com/office/drawing/2014/main" id="{C1BB8CF5-9D9A-4CD9-AD26-42FC84823F25}"/>
                </a:ext>
              </a:extLst>
            </p:cNvPr>
            <p:cNvSpPr txBox="1"/>
            <p:nvPr/>
          </p:nvSpPr>
          <p:spPr>
            <a:xfrm>
              <a:off x="8335617" y="2938675"/>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grpSp>
      <p:grpSp>
        <p:nvGrpSpPr>
          <p:cNvPr id="16" name="Group 15" descr="Microsoft SQL Server icon">
            <a:extLst>
              <a:ext uri="{FF2B5EF4-FFF2-40B4-BE49-F238E27FC236}">
                <a16:creationId xmlns:a16="http://schemas.microsoft.com/office/drawing/2014/main" id="{C5B9FD11-5F3C-4B1E-A103-0FE50FBB7840}"/>
              </a:ext>
            </a:extLst>
          </p:cNvPr>
          <p:cNvGrpSpPr/>
          <p:nvPr/>
        </p:nvGrpSpPr>
        <p:grpSpPr>
          <a:xfrm>
            <a:off x="9802976" y="4119823"/>
            <a:ext cx="1711058" cy="2055257"/>
            <a:chOff x="9379437" y="3889239"/>
            <a:chExt cx="1711058" cy="2055257"/>
          </a:xfrm>
        </p:grpSpPr>
        <p:pic>
          <p:nvPicPr>
            <p:cNvPr id="7" name="Graphic 6" descr="SQL Server icon">
              <a:extLst>
                <a:ext uri="{FF2B5EF4-FFF2-40B4-BE49-F238E27FC236}">
                  <a16:creationId xmlns:a16="http://schemas.microsoft.com/office/drawing/2014/main" id="{B6E1D112-EFCC-4A1D-BAA3-E772DF1EB0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70495" y="3889239"/>
              <a:ext cx="1620000" cy="1620000"/>
            </a:xfrm>
            <a:prstGeom prst="rect">
              <a:avLst/>
            </a:prstGeom>
          </p:spPr>
        </p:pic>
        <p:sp>
          <p:nvSpPr>
            <p:cNvPr id="12" name="TextBox 11">
              <a:extLst>
                <a:ext uri="{FF2B5EF4-FFF2-40B4-BE49-F238E27FC236}">
                  <a16:creationId xmlns:a16="http://schemas.microsoft.com/office/drawing/2014/main" id="{056F0FC6-C2E0-412D-B465-1396AF3196CB}"/>
                </a:ext>
              </a:extLst>
            </p:cNvPr>
            <p:cNvSpPr txBox="1"/>
            <p:nvPr/>
          </p:nvSpPr>
          <p:spPr>
            <a:xfrm>
              <a:off x="9379437" y="5575164"/>
              <a:ext cx="1524713" cy="369332"/>
            </a:xfrm>
            <a:prstGeom prst="rect">
              <a:avLst/>
            </a:prstGeom>
            <a:noFill/>
          </p:spPr>
          <p:txBody>
            <a:bodyPr wrap="none" lIns="0" tIns="0" rIns="0" bIns="0" rtlCol="0">
              <a:spAutoFit/>
            </a:bodyPr>
            <a:lstStyle/>
            <a:p>
              <a:pPr algn="l"/>
              <a:r>
                <a:rPr lang="en-GB" sz="2400" dirty="0">
                  <a:gradFill>
                    <a:gsLst>
                      <a:gs pos="2917">
                        <a:schemeClr val="tx1"/>
                      </a:gs>
                      <a:gs pos="30000">
                        <a:schemeClr val="tx1"/>
                      </a:gs>
                    </a:gsLst>
                    <a:lin ang="5400000" scaled="0"/>
                  </a:gradFill>
                  <a:latin typeface="+mj-lt"/>
                </a:rPr>
                <a:t>SQL Server</a:t>
              </a:r>
            </a:p>
          </p:txBody>
        </p:sp>
      </p:grpSp>
      <p:pic>
        <p:nvPicPr>
          <p:cNvPr id="17" name="Picture 16" descr="SQL code icon">
            <a:extLst>
              <a:ext uri="{FF2B5EF4-FFF2-40B4-BE49-F238E27FC236}">
                <a16:creationId xmlns:a16="http://schemas.microsoft.com/office/drawing/2014/main" id="{1D3DE59A-1039-439C-8C3F-A4D786A003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0318" y="3629306"/>
            <a:ext cx="1174764" cy="864000"/>
          </a:xfrm>
          <a:prstGeom prst="rect">
            <a:avLst/>
          </a:prstGeom>
        </p:spPr>
      </p:pic>
    </p:spTree>
    <p:extLst>
      <p:ext uri="{BB962C8B-B14F-4D97-AF65-F5344CB8AC3E}">
        <p14:creationId xmlns:p14="http://schemas.microsoft.com/office/powerpoint/2010/main" val="16154474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FE7A-E644-4584-93FE-3A870BCD9B4F}"/>
              </a:ext>
            </a:extLst>
          </p:cNvPr>
          <p:cNvSpPr>
            <a:spLocks noGrp="1"/>
          </p:cNvSpPr>
          <p:nvPr>
            <p:ph type="title"/>
          </p:nvPr>
        </p:nvSpPr>
        <p:spPr/>
        <p:txBody>
          <a:bodyPr/>
          <a:lstStyle/>
          <a:p>
            <a:r>
              <a:rPr lang="en-US" dirty="0"/>
              <a:t>SQL Database Server and SQL Database</a:t>
            </a:r>
          </a:p>
        </p:txBody>
      </p:sp>
      <p:grpSp>
        <p:nvGrpSpPr>
          <p:cNvPr id="3" name="Group 2" descr="The diagram depicts an SQL Database server as a container for two database instances with its ability to expose a tabular, data protocol endpoint. "/>
          <p:cNvGrpSpPr/>
          <p:nvPr/>
        </p:nvGrpSpPr>
        <p:grpSpPr>
          <a:xfrm>
            <a:off x="1468908" y="1759125"/>
            <a:ext cx="8966253" cy="4090825"/>
            <a:chOff x="1468908" y="1759125"/>
            <a:chExt cx="8966253" cy="4090825"/>
          </a:xfrm>
        </p:grpSpPr>
        <p:sp>
          <p:nvSpPr>
            <p:cNvPr id="17" name="TextBox 16">
              <a:extLst>
                <a:ext uri="{FF2B5EF4-FFF2-40B4-BE49-F238E27FC236}">
                  <a16:creationId xmlns:a16="http://schemas.microsoft.com/office/drawing/2014/main" id="{D49C5D81-4A7C-4D7F-8A25-B993E69008E0}"/>
                </a:ext>
              </a:extLst>
            </p:cNvPr>
            <p:cNvSpPr txBox="1"/>
            <p:nvPr/>
          </p:nvSpPr>
          <p:spPr>
            <a:xfrm>
              <a:off x="1732433" y="1759125"/>
              <a:ext cx="4178300" cy="369332"/>
            </a:xfrm>
            <a:prstGeom prst="rect">
              <a:avLst/>
            </a:prstGeom>
            <a:noFill/>
          </p:spPr>
          <p:txBody>
            <a:bodyPr wrap="square" lIns="0" tIns="0" rIns="0" bIns="0" rtlCol="0">
              <a:spAutoFit/>
            </a:bodyPr>
            <a:lstStyle/>
            <a:p>
              <a:pPr algn="ctr"/>
              <a:r>
                <a:rPr lang="en-IN" sz="2400" dirty="0">
                  <a:latin typeface="+mj-lt"/>
                </a:rPr>
                <a:t>SQL Database server</a:t>
              </a:r>
              <a:endParaRPr lang="en-US" sz="2400" dirty="0" err="1">
                <a:latin typeface="+mj-lt"/>
              </a:endParaRPr>
            </a:p>
          </p:txBody>
        </p:sp>
        <p:sp>
          <p:nvSpPr>
            <p:cNvPr id="9" name="Rectangle: Rounded Corners 8">
              <a:extLst>
                <a:ext uri="{FF2B5EF4-FFF2-40B4-BE49-F238E27FC236}">
                  <a16:creationId xmlns:a16="http://schemas.microsoft.com/office/drawing/2014/main" id="{CF2B40D0-7DAE-497D-A9AE-C82FD9253835}"/>
                </a:ext>
              </a:extLst>
            </p:cNvPr>
            <p:cNvSpPr/>
            <p:nvPr/>
          </p:nvSpPr>
          <p:spPr bwMode="auto">
            <a:xfrm>
              <a:off x="1468908" y="2147382"/>
              <a:ext cx="4705350" cy="2857500"/>
            </a:xfrm>
            <a:prstGeom prst="roundRect">
              <a:avLst>
                <a:gd name="adj" fmla="val 923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gradFill>
                    <a:gsLst>
                      <a:gs pos="2917">
                        <a:schemeClr val="tx1"/>
                      </a:gs>
                      <a:gs pos="30000">
                        <a:schemeClr val="tx1"/>
                      </a:gs>
                    </a:gsLst>
                    <a:lin ang="5400000" scaled="0"/>
                  </a:gradFill>
                  <a:latin typeface="+mj-lt"/>
                </a:rPr>
                <a:t>Databases</a:t>
              </a:r>
              <a:endParaRPr lang="en-US" sz="2400" dirty="0" err="1">
                <a:gradFill>
                  <a:gsLst>
                    <a:gs pos="2917">
                      <a:schemeClr val="tx1"/>
                    </a:gs>
                    <a:gs pos="30000">
                      <a:schemeClr val="tx1"/>
                    </a:gs>
                  </a:gsLst>
                  <a:lin ang="5400000" scaled="0"/>
                </a:gradFill>
                <a:latin typeface="+mj-lt"/>
              </a:endParaRPr>
            </a:p>
          </p:txBody>
        </p:sp>
        <p:pic>
          <p:nvPicPr>
            <p:cNvPr id="19" name="Picture 18">
              <a:extLst>
                <a:ext uri="{FF2B5EF4-FFF2-40B4-BE49-F238E27FC236}">
                  <a16:creationId xmlns:a16="http://schemas.microsoft.com/office/drawing/2014/main" id="{2E2627B3-33AF-48B2-B0FB-F53638CB09A7}"/>
                </a:ext>
              </a:extLst>
            </p:cNvPr>
            <p:cNvPicPr>
              <a:picLocks noChangeAspect="1"/>
            </p:cNvPicPr>
            <p:nvPr/>
          </p:nvPicPr>
          <p:blipFill>
            <a:blip r:embed="rId3"/>
            <a:stretch>
              <a:fillRect/>
            </a:stretch>
          </p:blipFill>
          <p:spPr>
            <a:xfrm>
              <a:off x="2035836" y="3080832"/>
              <a:ext cx="1647445" cy="1647445"/>
            </a:xfrm>
            <a:prstGeom prst="rect">
              <a:avLst/>
            </a:prstGeom>
          </p:spPr>
        </p:pic>
        <p:pic>
          <p:nvPicPr>
            <p:cNvPr id="20" name="Picture 19">
              <a:extLst>
                <a:ext uri="{FF2B5EF4-FFF2-40B4-BE49-F238E27FC236}">
                  <a16:creationId xmlns:a16="http://schemas.microsoft.com/office/drawing/2014/main" id="{7875ADC2-F1E6-4618-91D0-0A3F2B1B0374}"/>
                </a:ext>
              </a:extLst>
            </p:cNvPr>
            <p:cNvPicPr>
              <a:picLocks noChangeAspect="1"/>
            </p:cNvPicPr>
            <p:nvPr/>
          </p:nvPicPr>
          <p:blipFill>
            <a:blip r:embed="rId3"/>
            <a:stretch>
              <a:fillRect/>
            </a:stretch>
          </p:blipFill>
          <p:spPr>
            <a:xfrm>
              <a:off x="3959886" y="3080832"/>
              <a:ext cx="1647445" cy="1647445"/>
            </a:xfrm>
            <a:prstGeom prst="rect">
              <a:avLst/>
            </a:prstGeom>
          </p:spPr>
        </p:pic>
        <p:sp>
          <p:nvSpPr>
            <p:cNvPr id="30" name="Left Brace 29">
              <a:extLst>
                <a:ext uri="{FF2B5EF4-FFF2-40B4-BE49-F238E27FC236}">
                  <a16:creationId xmlns:a16="http://schemas.microsoft.com/office/drawing/2014/main" id="{B12173B5-D631-493F-9A2C-C04280FC0DB0}"/>
                </a:ext>
              </a:extLst>
            </p:cNvPr>
            <p:cNvSpPr/>
            <p:nvPr/>
          </p:nvSpPr>
          <p:spPr>
            <a:xfrm rot="5400000">
              <a:off x="3620035" y="2306480"/>
              <a:ext cx="216000" cy="1188000"/>
            </a:xfrm>
            <a:prstGeom prst="leftBrac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ABC60E87-FF46-4623-8341-9D4F9F2005D8}"/>
                </a:ext>
              </a:extLst>
            </p:cNvPr>
            <p:cNvCxnSpPr/>
            <p:nvPr/>
          </p:nvCxnSpPr>
          <p:spPr>
            <a:xfrm>
              <a:off x="6145681" y="3514728"/>
              <a:ext cx="1872000"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9E7644-00D4-4D3E-8332-03CD89162112}"/>
                </a:ext>
              </a:extLst>
            </p:cNvPr>
            <p:cNvSpPr txBox="1"/>
            <p:nvPr/>
          </p:nvSpPr>
          <p:spPr>
            <a:xfrm>
              <a:off x="7098944" y="2396034"/>
              <a:ext cx="2350389" cy="738664"/>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Tabular data stream protocol</a:t>
              </a:r>
              <a:endParaRPr lang="en-US" sz="2400" dirty="0" err="1">
                <a:gradFill>
                  <a:gsLst>
                    <a:gs pos="2917">
                      <a:schemeClr val="tx1"/>
                    </a:gs>
                    <a:gs pos="30000">
                      <a:schemeClr val="tx1"/>
                    </a:gs>
                  </a:gsLst>
                  <a:lin ang="5400000" scaled="0"/>
                </a:gradFill>
                <a:latin typeface="+mj-lt"/>
              </a:endParaRPr>
            </a:p>
          </p:txBody>
        </p:sp>
        <p:sp>
          <p:nvSpPr>
            <p:cNvPr id="14" name="Oval 13">
              <a:extLst>
                <a:ext uri="{FF2B5EF4-FFF2-40B4-BE49-F238E27FC236}">
                  <a16:creationId xmlns:a16="http://schemas.microsoft.com/office/drawing/2014/main" id="{8EAD324D-98D7-4C38-A4AF-9E46D537FC00}"/>
                </a:ext>
              </a:extLst>
            </p:cNvPr>
            <p:cNvSpPr/>
            <p:nvPr/>
          </p:nvSpPr>
          <p:spPr bwMode="auto">
            <a:xfrm>
              <a:off x="8004139" y="3233232"/>
              <a:ext cx="540000" cy="540000"/>
            </a:xfrm>
            <a:prstGeom prst="ellipse">
              <a:avLst/>
            </a:prstGeom>
            <a:solidFill>
              <a:schemeClr val="bg1"/>
            </a:solid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E343431-353A-4BF7-BF94-76DB605790B8}"/>
                </a:ext>
              </a:extLst>
            </p:cNvPr>
            <p:cNvCxnSpPr>
              <a:cxnSpLocks/>
            </p:cNvCxnSpPr>
            <p:nvPr/>
          </p:nvCxnSpPr>
          <p:spPr>
            <a:xfrm flipH="1">
              <a:off x="6603835" y="3695043"/>
              <a:ext cx="1452405" cy="1584000"/>
            </a:xfrm>
            <a:prstGeom prst="line">
              <a:avLst/>
            </a:prstGeom>
            <a:ln w="76200">
              <a:solidFill>
                <a:srgbClr val="D73B0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ECE3571-E01A-4B38-9A20-6EA9BD9E66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258" y="5201950"/>
              <a:ext cx="1022121" cy="648000"/>
            </a:xfrm>
            <a:prstGeom prst="rect">
              <a:avLst/>
            </a:prstGeom>
            <a:solidFill>
              <a:schemeClr val="bg1"/>
            </a:solidFill>
          </p:spPr>
        </p:pic>
        <p:cxnSp>
          <p:nvCxnSpPr>
            <p:cNvPr id="38" name="Straight Connector 37">
              <a:extLst>
                <a:ext uri="{FF2B5EF4-FFF2-40B4-BE49-F238E27FC236}">
                  <a16:creationId xmlns:a16="http://schemas.microsoft.com/office/drawing/2014/main" id="{E01A0D25-070D-47FD-8F8D-3A2542A2B918}"/>
                </a:ext>
              </a:extLst>
            </p:cNvPr>
            <p:cNvCxnSpPr>
              <a:cxnSpLocks/>
            </p:cNvCxnSpPr>
            <p:nvPr/>
          </p:nvCxnSpPr>
          <p:spPr>
            <a:xfrm>
              <a:off x="8470741" y="3675987"/>
              <a:ext cx="1452405" cy="1584000"/>
            </a:xfrm>
            <a:prstGeom prst="line">
              <a:avLst/>
            </a:prstGeom>
            <a:ln w="76200">
              <a:solidFill>
                <a:srgbClr val="D73B0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BE0AA1E-7F9C-4252-8127-82D1DD15EB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3040" y="5201950"/>
              <a:ext cx="1022121" cy="648000"/>
            </a:xfrm>
            <a:prstGeom prst="rect">
              <a:avLst/>
            </a:prstGeom>
            <a:solidFill>
              <a:schemeClr val="bg1"/>
            </a:solidFill>
          </p:spPr>
        </p:pic>
      </p:grpSp>
    </p:spTree>
    <p:extLst>
      <p:ext uri="{BB962C8B-B14F-4D97-AF65-F5344CB8AC3E}">
        <p14:creationId xmlns:p14="http://schemas.microsoft.com/office/powerpoint/2010/main" val="3330221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p:txBody>
          <a:bodyPr/>
          <a:lstStyle/>
          <a:p>
            <a:r>
              <a:rPr lang="en-US" dirty="0"/>
              <a:t>Azure SQL Database deployment options</a:t>
            </a:r>
          </a:p>
        </p:txBody>
      </p:sp>
      <p:grpSp>
        <p:nvGrpSpPr>
          <p:cNvPr id="5" name="Group 4" descr="The diagram depicts the hierarchical relationship between the SQL Database service and its variant services—that is, a managed instance, a single database, and an elastic pool.">
            <a:extLst>
              <a:ext uri="{FF2B5EF4-FFF2-40B4-BE49-F238E27FC236}">
                <a16:creationId xmlns:a16="http://schemas.microsoft.com/office/drawing/2014/main" id="{E986BF5F-4AA6-4029-9CCB-3447883D01DD}"/>
              </a:ext>
            </a:extLst>
          </p:cNvPr>
          <p:cNvGrpSpPr/>
          <p:nvPr/>
        </p:nvGrpSpPr>
        <p:grpSpPr>
          <a:xfrm>
            <a:off x="1493491" y="1784703"/>
            <a:ext cx="9225309" cy="2910400"/>
            <a:chOff x="1493491" y="1784703"/>
            <a:chExt cx="9225309" cy="2910400"/>
          </a:xfrm>
        </p:grpSpPr>
        <p:sp>
          <p:nvSpPr>
            <p:cNvPr id="21" name="Rectangle 20">
              <a:extLst>
                <a:ext uri="{FF2B5EF4-FFF2-40B4-BE49-F238E27FC236}">
                  <a16:creationId xmlns:a16="http://schemas.microsoft.com/office/drawing/2014/main" id="{55AACBBE-7B79-4F16-BAFE-852970BDF807}"/>
                </a:ext>
              </a:extLst>
            </p:cNvPr>
            <p:cNvSpPr/>
            <p:nvPr/>
          </p:nvSpPr>
          <p:spPr bwMode="auto">
            <a:xfrm>
              <a:off x="4572000" y="1786633"/>
              <a:ext cx="3047036" cy="1229177"/>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2" algn="ctr"/>
              <a:r>
                <a:rPr lang="en-US" sz="2000" dirty="0">
                  <a:gradFill>
                    <a:gsLst>
                      <a:gs pos="2917">
                        <a:schemeClr val="tx1"/>
                      </a:gs>
                      <a:gs pos="30000">
                        <a:schemeClr val="tx1"/>
                      </a:gs>
                    </a:gsLst>
                    <a:lin ang="5400000" scaled="0"/>
                  </a:gradFill>
                  <a:latin typeface="+mj-lt"/>
                </a:rPr>
                <a:t>SQL Database</a:t>
              </a:r>
            </a:p>
            <a:p>
              <a:pPr lvl="2" algn="ctr"/>
              <a:r>
                <a:rPr lang="en-US" sz="1800" dirty="0">
                  <a:gradFill>
                    <a:gsLst>
                      <a:gs pos="2917">
                        <a:schemeClr val="tx1"/>
                      </a:gs>
                      <a:gs pos="30000">
                        <a:schemeClr val="tx1"/>
                      </a:gs>
                    </a:gsLst>
                    <a:lin ang="5400000" scaled="0"/>
                  </a:gradFill>
                </a:rPr>
                <a:t>(Platform as a Service or PaaS)</a:t>
              </a:r>
              <a:endParaRPr lang="en-US" sz="2000" dirty="0">
                <a:gradFill>
                  <a:gsLst>
                    <a:gs pos="2917">
                      <a:schemeClr val="tx1"/>
                    </a:gs>
                    <a:gs pos="30000">
                      <a:schemeClr val="tx1"/>
                    </a:gs>
                  </a:gsLst>
                  <a:lin ang="5400000" scaled="0"/>
                </a:gradFill>
              </a:endParaRPr>
            </a:p>
          </p:txBody>
        </p:sp>
        <p:cxnSp>
          <p:nvCxnSpPr>
            <p:cNvPr id="63" name="Connector: Elbow 62">
              <a:extLst>
                <a:ext uri="{FF2B5EF4-FFF2-40B4-BE49-F238E27FC236}">
                  <a16:creationId xmlns:a16="http://schemas.microsoft.com/office/drawing/2014/main" id="{1B4294AA-4A2A-4D53-B9B6-31774EF36CED}"/>
                </a:ext>
              </a:extLst>
            </p:cNvPr>
            <p:cNvCxnSpPr>
              <a:cxnSpLocks/>
              <a:stCxn id="21" idx="2"/>
              <a:endCxn id="26" idx="0"/>
            </p:cNvCxnSpPr>
            <p:nvPr/>
          </p:nvCxnSpPr>
          <p:spPr>
            <a:xfrm rot="5400000">
              <a:off x="4113270" y="1807066"/>
              <a:ext cx="773505" cy="3190992"/>
            </a:xfrm>
            <a:prstGeom prst="bentConnector3">
              <a:avLst/>
            </a:prstGeom>
            <a:ln w="76200">
              <a:solidFill>
                <a:srgbClr val="5C2E91"/>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8F0C34-CA2A-486A-81D9-46449C02E8F1}"/>
                </a:ext>
              </a:extLst>
            </p:cNvPr>
            <p:cNvSpPr/>
            <p:nvPr/>
          </p:nvSpPr>
          <p:spPr bwMode="auto">
            <a:xfrm>
              <a:off x="2400300" y="3825522"/>
              <a:ext cx="1905000" cy="812800"/>
            </a:xfrm>
            <a:prstGeom prst="rect">
              <a:avLst/>
            </a:prstGeom>
            <a:solidFill>
              <a:srgbClr val="9A50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2B9C37AE-56C1-4FC9-93EA-5A6655DA9EF1}"/>
                </a:ext>
              </a:extLst>
            </p:cNvPr>
            <p:cNvSpPr txBox="1"/>
            <p:nvPr/>
          </p:nvSpPr>
          <p:spPr>
            <a:xfrm>
              <a:off x="2706624" y="3830094"/>
              <a:ext cx="1583436" cy="841248"/>
            </a:xfrm>
            <a:prstGeom prst="rect">
              <a:avLst/>
            </a:prstGeom>
            <a:noFill/>
          </p:spPr>
          <p:txBody>
            <a:bodyPr wrap="square" lIns="91440" tIns="0" rIns="0" bIns="0" rtlCol="0" anchor="ctr">
              <a:noAutofit/>
            </a:bodyPr>
            <a:lstStyle/>
            <a:p>
              <a:pPr algn="l"/>
              <a:r>
                <a:rPr lang="en-US" sz="2200" b="1" dirty="0">
                  <a:gradFill>
                    <a:gsLst>
                      <a:gs pos="2917">
                        <a:schemeClr val="tx1"/>
                      </a:gs>
                      <a:gs pos="30000">
                        <a:schemeClr val="tx1"/>
                      </a:gs>
                    </a:gsLst>
                    <a:lin ang="5400000" scaled="0"/>
                  </a:gradFill>
                </a:rPr>
                <a:t>Managed Instance</a:t>
              </a:r>
            </a:p>
          </p:txBody>
        </p:sp>
        <p:sp>
          <p:nvSpPr>
            <p:cNvPr id="16" name="Rectangle 15">
              <a:extLst>
                <a:ext uri="{FF2B5EF4-FFF2-40B4-BE49-F238E27FC236}">
                  <a16:creationId xmlns:a16="http://schemas.microsoft.com/office/drawing/2014/main" id="{DAF2181F-78FE-477C-AED3-7C2A9B62B275}"/>
                </a:ext>
              </a:extLst>
            </p:cNvPr>
            <p:cNvSpPr/>
            <p:nvPr/>
          </p:nvSpPr>
          <p:spPr bwMode="auto">
            <a:xfrm>
              <a:off x="2667000" y="3825522"/>
              <a:ext cx="1639887" cy="838994"/>
            </a:xfrm>
            <a:custGeom>
              <a:avLst/>
              <a:gdLst>
                <a:gd name="connsiteX0" fmla="*/ 0 w 1625600"/>
                <a:gd name="connsiteY0" fmla="*/ 0 h 812800"/>
                <a:gd name="connsiteX1" fmla="*/ 1625600 w 1625600"/>
                <a:gd name="connsiteY1" fmla="*/ 0 h 812800"/>
                <a:gd name="connsiteX2" fmla="*/ 1625600 w 1625600"/>
                <a:gd name="connsiteY2" fmla="*/ 812800 h 812800"/>
                <a:gd name="connsiteX3" fmla="*/ 0 w 1625600"/>
                <a:gd name="connsiteY3" fmla="*/ 812800 h 812800"/>
                <a:gd name="connsiteX4" fmla="*/ 0 w 1625600"/>
                <a:gd name="connsiteY4" fmla="*/ 0 h 812800"/>
                <a:gd name="connsiteX0" fmla="*/ 508000 w 1625600"/>
                <a:gd name="connsiteY0" fmla="*/ 0 h 812800"/>
                <a:gd name="connsiteX1" fmla="*/ 1625600 w 1625600"/>
                <a:gd name="connsiteY1" fmla="*/ 0 h 812800"/>
                <a:gd name="connsiteX2" fmla="*/ 1625600 w 1625600"/>
                <a:gd name="connsiteY2" fmla="*/ 812800 h 812800"/>
                <a:gd name="connsiteX3" fmla="*/ 0 w 1625600"/>
                <a:gd name="connsiteY3" fmla="*/ 812800 h 812800"/>
                <a:gd name="connsiteX4" fmla="*/ 508000 w 1625600"/>
                <a:gd name="connsiteY4" fmla="*/ 0 h 812800"/>
                <a:gd name="connsiteX0" fmla="*/ 342900 w 1625600"/>
                <a:gd name="connsiteY0" fmla="*/ 0 h 838200"/>
                <a:gd name="connsiteX1" fmla="*/ 1625600 w 1625600"/>
                <a:gd name="connsiteY1" fmla="*/ 25400 h 838200"/>
                <a:gd name="connsiteX2" fmla="*/ 1625600 w 1625600"/>
                <a:gd name="connsiteY2" fmla="*/ 838200 h 838200"/>
                <a:gd name="connsiteX3" fmla="*/ 0 w 1625600"/>
                <a:gd name="connsiteY3" fmla="*/ 838200 h 838200"/>
                <a:gd name="connsiteX4" fmla="*/ 342900 w 1625600"/>
                <a:gd name="connsiteY4" fmla="*/ 0 h 838200"/>
                <a:gd name="connsiteX0" fmla="*/ 342900 w 1637506"/>
                <a:gd name="connsiteY0" fmla="*/ 794 h 838994"/>
                <a:gd name="connsiteX1" fmla="*/ 1637506 w 1637506"/>
                <a:gd name="connsiteY1" fmla="*/ 0 h 838994"/>
                <a:gd name="connsiteX2" fmla="*/ 1625600 w 1637506"/>
                <a:gd name="connsiteY2" fmla="*/ 838994 h 838994"/>
                <a:gd name="connsiteX3" fmla="*/ 0 w 1637506"/>
                <a:gd name="connsiteY3" fmla="*/ 838994 h 838994"/>
                <a:gd name="connsiteX4" fmla="*/ 342900 w 1637506"/>
                <a:gd name="connsiteY4" fmla="*/ 794 h 838994"/>
                <a:gd name="connsiteX0" fmla="*/ 342900 w 1639887"/>
                <a:gd name="connsiteY0" fmla="*/ 794 h 838994"/>
                <a:gd name="connsiteX1" fmla="*/ 1637506 w 1639887"/>
                <a:gd name="connsiteY1" fmla="*/ 0 h 838994"/>
                <a:gd name="connsiteX2" fmla="*/ 1639887 w 1639887"/>
                <a:gd name="connsiteY2" fmla="*/ 836612 h 838994"/>
                <a:gd name="connsiteX3" fmla="*/ 0 w 1639887"/>
                <a:gd name="connsiteY3" fmla="*/ 838994 h 838994"/>
                <a:gd name="connsiteX4" fmla="*/ 342900 w 1639887"/>
                <a:gd name="connsiteY4" fmla="*/ 794 h 838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887" h="838994">
                  <a:moveTo>
                    <a:pt x="342900" y="794"/>
                  </a:moveTo>
                  <a:lnTo>
                    <a:pt x="1637506" y="0"/>
                  </a:lnTo>
                  <a:cubicBezTo>
                    <a:pt x="1638300" y="278871"/>
                    <a:pt x="1639093" y="557741"/>
                    <a:pt x="1639887" y="836612"/>
                  </a:cubicBezTo>
                  <a:lnTo>
                    <a:pt x="0" y="838994"/>
                  </a:lnTo>
                  <a:lnTo>
                    <a:pt x="342900" y="794"/>
                  </a:lnTo>
                  <a:close/>
                </a:path>
              </a:pathLst>
            </a:custGeom>
            <a:solidFill>
              <a:srgbClr val="A379A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53E6A97B-98DD-466F-B8CE-30D45414060A}"/>
                </a:ext>
              </a:extLst>
            </p:cNvPr>
            <p:cNvSpPr txBox="1"/>
            <p:nvPr/>
          </p:nvSpPr>
          <p:spPr>
            <a:xfrm>
              <a:off x="2343956" y="3830094"/>
              <a:ext cx="1984204" cy="841248"/>
            </a:xfrm>
            <a:prstGeom prst="rect">
              <a:avLst/>
            </a:prstGeom>
            <a:noFill/>
          </p:spPr>
          <p:txBody>
            <a:bodyPr wrap="square" lIns="91440" tIns="0" rIns="0" bIns="0" rtlCol="0" anchor="ctr">
              <a:noAutofit/>
            </a:bodyPr>
            <a:lstStyle/>
            <a:p>
              <a:pPr algn="l"/>
              <a:r>
                <a:rPr lang="en-US" sz="2200" b="1" dirty="0">
                  <a:gradFill>
                    <a:gsLst>
                      <a:gs pos="2917">
                        <a:schemeClr val="tx1"/>
                      </a:gs>
                      <a:gs pos="30000">
                        <a:schemeClr val="tx1"/>
                      </a:gs>
                    </a:gsLst>
                    <a:lin ang="5400000" scaled="0"/>
                  </a:gradFill>
                </a:rPr>
                <a:t>Managed Instance</a:t>
              </a:r>
            </a:p>
          </p:txBody>
        </p:sp>
        <p:sp>
          <p:nvSpPr>
            <p:cNvPr id="14" name="Rectangle 13">
              <a:extLst>
                <a:ext uri="{FF2B5EF4-FFF2-40B4-BE49-F238E27FC236}">
                  <a16:creationId xmlns:a16="http://schemas.microsoft.com/office/drawing/2014/main" id="{EDA3AB32-4B4F-4ABC-B2D9-F17CC4C596D8}"/>
                </a:ext>
              </a:extLst>
            </p:cNvPr>
            <p:cNvSpPr/>
            <p:nvPr/>
          </p:nvSpPr>
          <p:spPr bwMode="auto">
            <a:xfrm>
              <a:off x="5638800" y="3825522"/>
              <a:ext cx="1905000" cy="812800"/>
            </a:xfrm>
            <a:prstGeom prst="rect">
              <a:avLst/>
            </a:prstGeom>
            <a:solidFill>
              <a:srgbClr val="FFB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F9BA6B9-9A70-4D8F-A4A6-E0B5F54CB439}"/>
                </a:ext>
              </a:extLst>
            </p:cNvPr>
            <p:cNvSpPr/>
            <p:nvPr/>
          </p:nvSpPr>
          <p:spPr bwMode="auto">
            <a:xfrm>
              <a:off x="5918200" y="3825522"/>
              <a:ext cx="1612900" cy="825500"/>
            </a:xfrm>
            <a:custGeom>
              <a:avLst/>
              <a:gdLst>
                <a:gd name="connsiteX0" fmla="*/ 0 w 1612900"/>
                <a:gd name="connsiteY0" fmla="*/ 0 h 812800"/>
                <a:gd name="connsiteX1" fmla="*/ 1612900 w 1612900"/>
                <a:gd name="connsiteY1" fmla="*/ 0 h 812800"/>
                <a:gd name="connsiteX2" fmla="*/ 1612900 w 1612900"/>
                <a:gd name="connsiteY2" fmla="*/ 812800 h 812800"/>
                <a:gd name="connsiteX3" fmla="*/ 0 w 1612900"/>
                <a:gd name="connsiteY3" fmla="*/ 812800 h 812800"/>
                <a:gd name="connsiteX4" fmla="*/ 0 w 1612900"/>
                <a:gd name="connsiteY4" fmla="*/ 0 h 812800"/>
                <a:gd name="connsiteX0" fmla="*/ 241300 w 1612900"/>
                <a:gd name="connsiteY0" fmla="*/ 0 h 838200"/>
                <a:gd name="connsiteX1" fmla="*/ 1612900 w 1612900"/>
                <a:gd name="connsiteY1" fmla="*/ 25400 h 838200"/>
                <a:gd name="connsiteX2" fmla="*/ 1612900 w 1612900"/>
                <a:gd name="connsiteY2" fmla="*/ 838200 h 838200"/>
                <a:gd name="connsiteX3" fmla="*/ 0 w 1612900"/>
                <a:gd name="connsiteY3" fmla="*/ 838200 h 838200"/>
                <a:gd name="connsiteX4" fmla="*/ 241300 w 1612900"/>
                <a:gd name="connsiteY4" fmla="*/ 0 h 838200"/>
                <a:gd name="connsiteX0" fmla="*/ 381000 w 1612900"/>
                <a:gd name="connsiteY0" fmla="*/ 0 h 863600"/>
                <a:gd name="connsiteX1" fmla="*/ 1612900 w 1612900"/>
                <a:gd name="connsiteY1" fmla="*/ 50800 h 863600"/>
                <a:gd name="connsiteX2" fmla="*/ 1612900 w 1612900"/>
                <a:gd name="connsiteY2" fmla="*/ 863600 h 863600"/>
                <a:gd name="connsiteX3" fmla="*/ 0 w 1612900"/>
                <a:gd name="connsiteY3" fmla="*/ 863600 h 863600"/>
                <a:gd name="connsiteX4" fmla="*/ 381000 w 1612900"/>
                <a:gd name="connsiteY4" fmla="*/ 0 h 863600"/>
                <a:gd name="connsiteX0" fmla="*/ 482600 w 1612900"/>
                <a:gd name="connsiteY0" fmla="*/ 0 h 825500"/>
                <a:gd name="connsiteX1" fmla="*/ 1612900 w 1612900"/>
                <a:gd name="connsiteY1" fmla="*/ 12700 h 825500"/>
                <a:gd name="connsiteX2" fmla="*/ 1612900 w 1612900"/>
                <a:gd name="connsiteY2" fmla="*/ 825500 h 825500"/>
                <a:gd name="connsiteX3" fmla="*/ 0 w 1612900"/>
                <a:gd name="connsiteY3" fmla="*/ 825500 h 825500"/>
                <a:gd name="connsiteX4" fmla="*/ 482600 w 1612900"/>
                <a:gd name="connsiteY4" fmla="*/ 0 h 825500"/>
                <a:gd name="connsiteX0" fmla="*/ 330200 w 1612900"/>
                <a:gd name="connsiteY0" fmla="*/ 0 h 825500"/>
                <a:gd name="connsiteX1" fmla="*/ 1612900 w 1612900"/>
                <a:gd name="connsiteY1" fmla="*/ 12700 h 825500"/>
                <a:gd name="connsiteX2" fmla="*/ 1612900 w 1612900"/>
                <a:gd name="connsiteY2" fmla="*/ 825500 h 825500"/>
                <a:gd name="connsiteX3" fmla="*/ 0 w 1612900"/>
                <a:gd name="connsiteY3" fmla="*/ 825500 h 825500"/>
                <a:gd name="connsiteX4" fmla="*/ 330200 w 161290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900" h="825500">
                  <a:moveTo>
                    <a:pt x="330200" y="0"/>
                  </a:moveTo>
                  <a:lnTo>
                    <a:pt x="1612900" y="12700"/>
                  </a:lnTo>
                  <a:lnTo>
                    <a:pt x="1612900" y="825500"/>
                  </a:lnTo>
                  <a:lnTo>
                    <a:pt x="0" y="825500"/>
                  </a:lnTo>
                  <a:lnTo>
                    <a:pt x="330200" y="0"/>
                  </a:lnTo>
                  <a:close/>
                </a:path>
              </a:pathLst>
            </a:custGeom>
            <a:solidFill>
              <a:srgbClr val="FDD0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4298F38E-0BFE-4BC8-BCC5-45C16EB88DBE}"/>
                </a:ext>
              </a:extLst>
            </p:cNvPr>
            <p:cNvSpPr txBox="1"/>
            <p:nvPr/>
          </p:nvSpPr>
          <p:spPr>
            <a:xfrm>
              <a:off x="5803899" y="3823012"/>
              <a:ext cx="1665111" cy="839299"/>
            </a:xfrm>
            <a:prstGeom prst="rect">
              <a:avLst/>
            </a:prstGeom>
            <a:noFill/>
          </p:spPr>
          <p:txBody>
            <a:bodyPr wrap="square" lIns="91440" tIns="0" rIns="0" bIns="0" rtlCol="0" anchor="ctr" anchorCtr="0">
              <a:noAutofit/>
            </a:bodyPr>
            <a:lstStyle/>
            <a:p>
              <a:pPr algn="l"/>
              <a:r>
                <a:rPr lang="en-US" sz="2200" b="1" dirty="0">
                  <a:gradFill>
                    <a:gsLst>
                      <a:gs pos="2917">
                        <a:schemeClr val="tx1"/>
                      </a:gs>
                      <a:gs pos="30000">
                        <a:schemeClr val="tx1"/>
                      </a:gs>
                    </a:gsLst>
                    <a:lin ang="5400000" scaled="0"/>
                  </a:gradFill>
                </a:rPr>
                <a:t>Single</a:t>
              </a:r>
            </a:p>
          </p:txBody>
        </p:sp>
        <p:sp>
          <p:nvSpPr>
            <p:cNvPr id="6" name="TextBox 5">
              <a:extLst>
                <a:ext uri="{FF2B5EF4-FFF2-40B4-BE49-F238E27FC236}">
                  <a16:creationId xmlns:a16="http://schemas.microsoft.com/office/drawing/2014/main" id="{E72A4993-23FF-47D3-8CAA-9448141C547E}"/>
                </a:ext>
              </a:extLst>
            </p:cNvPr>
            <p:cNvSpPr txBox="1"/>
            <p:nvPr/>
          </p:nvSpPr>
          <p:spPr>
            <a:xfrm>
              <a:off x="5667061" y="3823012"/>
              <a:ext cx="1840050" cy="839299"/>
            </a:xfrm>
            <a:prstGeom prst="rect">
              <a:avLst/>
            </a:prstGeom>
            <a:noFill/>
          </p:spPr>
          <p:txBody>
            <a:bodyPr wrap="square" lIns="91440" tIns="0" rIns="0" bIns="0" rtlCol="0" anchor="ctr" anchorCtr="0">
              <a:noAutofit/>
            </a:bodyPr>
            <a:lstStyle/>
            <a:p>
              <a:pPr algn="l"/>
              <a:r>
                <a:rPr lang="en-US" sz="2200" b="1" dirty="0">
                  <a:gradFill>
                    <a:gsLst>
                      <a:gs pos="2917">
                        <a:schemeClr val="tx1"/>
                      </a:gs>
                      <a:gs pos="30000">
                        <a:schemeClr val="tx1"/>
                      </a:gs>
                    </a:gsLst>
                    <a:lin ang="5400000" scaled="0"/>
                  </a:gradFill>
                </a:rPr>
                <a:t>Single</a:t>
              </a:r>
            </a:p>
          </p:txBody>
        </p:sp>
        <p:sp>
          <p:nvSpPr>
            <p:cNvPr id="15" name="Rectangle 14">
              <a:extLst>
                <a:ext uri="{FF2B5EF4-FFF2-40B4-BE49-F238E27FC236}">
                  <a16:creationId xmlns:a16="http://schemas.microsoft.com/office/drawing/2014/main" id="{26996AB1-E9A6-42B1-A295-924AE0AD183E}"/>
                </a:ext>
              </a:extLst>
            </p:cNvPr>
            <p:cNvSpPr/>
            <p:nvPr/>
          </p:nvSpPr>
          <p:spPr bwMode="auto">
            <a:xfrm>
              <a:off x="9004300" y="3825522"/>
              <a:ext cx="1714500" cy="812800"/>
            </a:xfrm>
            <a:prstGeom prst="rect">
              <a:avLst/>
            </a:prstGeom>
            <a:solidFill>
              <a:srgbClr val="B9D7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50BE0D5-43A5-47EB-8DB2-CD44A43324A3}"/>
                </a:ext>
              </a:extLst>
            </p:cNvPr>
            <p:cNvSpPr txBox="1"/>
            <p:nvPr/>
          </p:nvSpPr>
          <p:spPr>
            <a:xfrm>
              <a:off x="9022890" y="3815644"/>
              <a:ext cx="1678977" cy="856800"/>
            </a:xfrm>
            <a:prstGeom prst="rect">
              <a:avLst/>
            </a:prstGeom>
            <a:noFill/>
            <a:ln>
              <a:noFill/>
            </a:ln>
          </p:spPr>
          <p:txBody>
            <a:bodyPr wrap="square" lIns="91440" tIns="91440" rIns="0" bIns="91440" rtlCol="0" anchor="ctr" anchorCtr="0">
              <a:noAutofit/>
            </a:bodyPr>
            <a:lstStyle/>
            <a:p>
              <a:pPr algn="l"/>
              <a:r>
                <a:rPr lang="en-US" sz="2200" b="1" dirty="0">
                  <a:gradFill>
                    <a:gsLst>
                      <a:gs pos="2917">
                        <a:schemeClr val="tx1"/>
                      </a:gs>
                      <a:gs pos="30000">
                        <a:schemeClr val="tx1"/>
                      </a:gs>
                    </a:gsLst>
                    <a:lin ang="5400000" scaled="0"/>
                  </a:gradFill>
                </a:rPr>
                <a:t>Elastic Pool</a:t>
              </a:r>
            </a:p>
          </p:txBody>
        </p:sp>
        <p:sp>
          <p:nvSpPr>
            <p:cNvPr id="18" name="Rectangle 17">
              <a:extLst>
                <a:ext uri="{FF2B5EF4-FFF2-40B4-BE49-F238E27FC236}">
                  <a16:creationId xmlns:a16="http://schemas.microsoft.com/office/drawing/2014/main" id="{D33750B1-21BC-49D2-BD0E-905B3947B7E5}"/>
                </a:ext>
              </a:extLst>
            </p:cNvPr>
            <p:cNvSpPr/>
            <p:nvPr/>
          </p:nvSpPr>
          <p:spPr bwMode="auto">
            <a:xfrm>
              <a:off x="9010650" y="3825522"/>
              <a:ext cx="1701800" cy="812800"/>
            </a:xfrm>
            <a:custGeom>
              <a:avLst/>
              <a:gdLst>
                <a:gd name="connsiteX0" fmla="*/ 0 w 1701800"/>
                <a:gd name="connsiteY0" fmla="*/ 0 h 812800"/>
                <a:gd name="connsiteX1" fmla="*/ 1701800 w 1701800"/>
                <a:gd name="connsiteY1" fmla="*/ 0 h 812800"/>
                <a:gd name="connsiteX2" fmla="*/ 1701800 w 1701800"/>
                <a:gd name="connsiteY2" fmla="*/ 812800 h 812800"/>
                <a:gd name="connsiteX3" fmla="*/ 0 w 1701800"/>
                <a:gd name="connsiteY3" fmla="*/ 812800 h 812800"/>
                <a:gd name="connsiteX4" fmla="*/ 0 w 1701800"/>
                <a:gd name="connsiteY4" fmla="*/ 0 h 812800"/>
                <a:gd name="connsiteX0" fmla="*/ 393700 w 1701800"/>
                <a:gd name="connsiteY0" fmla="*/ 12700 h 812800"/>
                <a:gd name="connsiteX1" fmla="*/ 1701800 w 1701800"/>
                <a:gd name="connsiteY1" fmla="*/ 0 h 812800"/>
                <a:gd name="connsiteX2" fmla="*/ 1701800 w 1701800"/>
                <a:gd name="connsiteY2" fmla="*/ 812800 h 812800"/>
                <a:gd name="connsiteX3" fmla="*/ 0 w 1701800"/>
                <a:gd name="connsiteY3" fmla="*/ 812800 h 812800"/>
                <a:gd name="connsiteX4" fmla="*/ 393700 w 1701800"/>
                <a:gd name="connsiteY4" fmla="*/ 12700 h 812800"/>
                <a:gd name="connsiteX0" fmla="*/ 546100 w 1701800"/>
                <a:gd name="connsiteY0" fmla="*/ 0 h 825500"/>
                <a:gd name="connsiteX1" fmla="*/ 1701800 w 1701800"/>
                <a:gd name="connsiteY1" fmla="*/ 12700 h 825500"/>
                <a:gd name="connsiteX2" fmla="*/ 1701800 w 1701800"/>
                <a:gd name="connsiteY2" fmla="*/ 825500 h 825500"/>
                <a:gd name="connsiteX3" fmla="*/ 0 w 1701800"/>
                <a:gd name="connsiteY3" fmla="*/ 825500 h 825500"/>
                <a:gd name="connsiteX4" fmla="*/ 546100 w 1701800"/>
                <a:gd name="connsiteY4" fmla="*/ 0 h 825500"/>
                <a:gd name="connsiteX0" fmla="*/ 342900 w 1701800"/>
                <a:gd name="connsiteY0" fmla="*/ 12700 h 812800"/>
                <a:gd name="connsiteX1" fmla="*/ 1701800 w 1701800"/>
                <a:gd name="connsiteY1" fmla="*/ 0 h 812800"/>
                <a:gd name="connsiteX2" fmla="*/ 1701800 w 1701800"/>
                <a:gd name="connsiteY2" fmla="*/ 812800 h 812800"/>
                <a:gd name="connsiteX3" fmla="*/ 0 w 1701800"/>
                <a:gd name="connsiteY3" fmla="*/ 812800 h 812800"/>
                <a:gd name="connsiteX4" fmla="*/ 342900 w 1701800"/>
                <a:gd name="connsiteY4" fmla="*/ 12700 h 812800"/>
                <a:gd name="connsiteX0" fmla="*/ 349250 w 1701800"/>
                <a:gd name="connsiteY0" fmla="*/ 3175 h 812800"/>
                <a:gd name="connsiteX1" fmla="*/ 1701800 w 1701800"/>
                <a:gd name="connsiteY1" fmla="*/ 0 h 812800"/>
                <a:gd name="connsiteX2" fmla="*/ 1701800 w 1701800"/>
                <a:gd name="connsiteY2" fmla="*/ 812800 h 812800"/>
                <a:gd name="connsiteX3" fmla="*/ 0 w 1701800"/>
                <a:gd name="connsiteY3" fmla="*/ 812800 h 812800"/>
                <a:gd name="connsiteX4" fmla="*/ 349250 w 1701800"/>
                <a:gd name="connsiteY4" fmla="*/ 3175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1800" h="812800">
                  <a:moveTo>
                    <a:pt x="349250" y="3175"/>
                  </a:moveTo>
                  <a:lnTo>
                    <a:pt x="1701800" y="0"/>
                  </a:lnTo>
                  <a:lnTo>
                    <a:pt x="1701800" y="812800"/>
                  </a:lnTo>
                  <a:lnTo>
                    <a:pt x="0" y="812800"/>
                  </a:lnTo>
                  <a:lnTo>
                    <a:pt x="349250" y="3175"/>
                  </a:lnTo>
                  <a:close/>
                </a:path>
              </a:pathLst>
            </a:custGeom>
            <a:solidFill>
              <a:srgbClr val="D5E8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4F75570A-9EB7-451C-B641-43007CFED0AD}"/>
                </a:ext>
              </a:extLst>
            </p:cNvPr>
            <p:cNvSpPr txBox="1"/>
            <p:nvPr/>
          </p:nvSpPr>
          <p:spPr>
            <a:xfrm>
              <a:off x="8984790" y="3815644"/>
              <a:ext cx="1678977" cy="856800"/>
            </a:xfrm>
            <a:prstGeom prst="rect">
              <a:avLst/>
            </a:prstGeom>
            <a:noFill/>
            <a:ln>
              <a:noFill/>
            </a:ln>
          </p:spPr>
          <p:txBody>
            <a:bodyPr wrap="square" lIns="91440" tIns="91440" rIns="0" bIns="91440" rtlCol="0" anchor="ctr" anchorCtr="0">
              <a:noAutofit/>
            </a:bodyPr>
            <a:lstStyle/>
            <a:p>
              <a:pPr algn="l"/>
              <a:r>
                <a:rPr lang="en-US" sz="2200" b="1" dirty="0">
                  <a:gradFill>
                    <a:gsLst>
                      <a:gs pos="2917">
                        <a:schemeClr val="tx1"/>
                      </a:gs>
                      <a:gs pos="30000">
                        <a:schemeClr val="tx1"/>
                      </a:gs>
                    </a:gsLst>
                    <a:lin ang="5400000" scaled="0"/>
                  </a:gradFill>
                </a:rPr>
                <a:t>Elastic Pool</a:t>
              </a:r>
            </a:p>
          </p:txBody>
        </p:sp>
        <p:sp>
          <p:nvSpPr>
            <p:cNvPr id="26" name="Rectangle 25">
              <a:extLst>
                <a:ext uri="{FF2B5EF4-FFF2-40B4-BE49-F238E27FC236}">
                  <a16:creationId xmlns:a16="http://schemas.microsoft.com/office/drawing/2014/main" id="{E008CDE7-57DF-4562-B8E7-35E996393E08}"/>
                </a:ext>
              </a:extLst>
            </p:cNvPr>
            <p:cNvSpPr/>
            <p:nvPr/>
          </p:nvSpPr>
          <p:spPr bwMode="auto">
            <a:xfrm>
              <a:off x="1493491" y="3789315"/>
              <a:ext cx="2822069" cy="900000"/>
            </a:xfrm>
            <a:prstGeom prst="rect">
              <a:avLst/>
            </a:prstGeom>
            <a:solidFill>
              <a:srgbClr val="5C2E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descr="Illustrates the relationship between the Azure SQL DB service and all of its variant services (&quot;Managed Instance&quot;, &quot;Single&quot;, and &quot;Elastic Pool&quot;).">
              <a:extLst>
                <a:ext uri="{FF2B5EF4-FFF2-40B4-BE49-F238E27FC236}">
                  <a16:creationId xmlns:a16="http://schemas.microsoft.com/office/drawing/2014/main" id="{CCF8D6C6-2B15-47E7-B890-F0E9A12767E1}"/>
                </a:ext>
              </a:extLst>
            </p:cNvPr>
            <p:cNvSpPr/>
            <p:nvPr/>
          </p:nvSpPr>
          <p:spPr bwMode="auto">
            <a:xfrm>
              <a:off x="2346317"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Managed instance</a:t>
              </a:r>
            </a:p>
          </p:txBody>
        </p:sp>
        <p:sp>
          <p:nvSpPr>
            <p:cNvPr id="32" name="Rectangle 31">
              <a:extLst>
                <a:ext uri="{FF2B5EF4-FFF2-40B4-BE49-F238E27FC236}">
                  <a16:creationId xmlns:a16="http://schemas.microsoft.com/office/drawing/2014/main" id="{EFFDE6EA-5E06-4D3B-BEA4-3506BA418782}"/>
                </a:ext>
              </a:extLst>
            </p:cNvPr>
            <p:cNvSpPr/>
            <p:nvPr/>
          </p:nvSpPr>
          <p:spPr bwMode="auto">
            <a:xfrm>
              <a:off x="4690033" y="3789315"/>
              <a:ext cx="2822069" cy="90000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26">
              <a:extLst>
                <a:ext uri="{FF2B5EF4-FFF2-40B4-BE49-F238E27FC236}">
                  <a16:creationId xmlns:a16="http://schemas.microsoft.com/office/drawing/2014/main" id="{7FB83290-5F91-4D37-B928-BE22389F9296}"/>
                </a:ext>
              </a:extLst>
            </p:cNvPr>
            <p:cNvSpPr/>
            <p:nvPr/>
          </p:nvSpPr>
          <p:spPr bwMode="auto">
            <a:xfrm>
              <a:off x="5565437"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FFF1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Single</a:t>
              </a:r>
            </a:p>
          </p:txBody>
        </p:sp>
        <p:sp>
          <p:nvSpPr>
            <p:cNvPr id="35" name="Rectangle 34">
              <a:extLst>
                <a:ext uri="{FF2B5EF4-FFF2-40B4-BE49-F238E27FC236}">
                  <a16:creationId xmlns:a16="http://schemas.microsoft.com/office/drawing/2014/main" id="{E674E619-202A-4B28-B70F-7A43999801D3}"/>
                </a:ext>
              </a:extLst>
            </p:cNvPr>
            <p:cNvSpPr/>
            <p:nvPr/>
          </p:nvSpPr>
          <p:spPr bwMode="auto">
            <a:xfrm>
              <a:off x="7886575" y="3795103"/>
              <a:ext cx="2822069" cy="900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26">
              <a:extLst>
                <a:ext uri="{FF2B5EF4-FFF2-40B4-BE49-F238E27FC236}">
                  <a16:creationId xmlns:a16="http://schemas.microsoft.com/office/drawing/2014/main" id="{F2A54130-BCAC-4D87-9E38-1FC7AD3DDFE0}"/>
                </a:ext>
              </a:extLst>
            </p:cNvPr>
            <p:cNvSpPr/>
            <p:nvPr/>
          </p:nvSpPr>
          <p:spPr bwMode="auto">
            <a:xfrm>
              <a:off x="8739401"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Elastic pool</a:t>
              </a:r>
            </a:p>
          </p:txBody>
        </p:sp>
        <p:pic>
          <p:nvPicPr>
            <p:cNvPr id="38" name="Picture 37">
              <a:extLst>
                <a:ext uri="{FF2B5EF4-FFF2-40B4-BE49-F238E27FC236}">
                  <a16:creationId xmlns:a16="http://schemas.microsoft.com/office/drawing/2014/main" id="{0475B449-B5A5-414A-9D83-C65F36D90743}"/>
                </a:ext>
              </a:extLst>
            </p:cNvPr>
            <p:cNvPicPr>
              <a:picLocks noChangeAspect="1"/>
            </p:cNvPicPr>
            <p:nvPr/>
          </p:nvPicPr>
          <p:blipFill>
            <a:blip r:embed="rId3"/>
            <a:stretch>
              <a:fillRect/>
            </a:stretch>
          </p:blipFill>
          <p:spPr>
            <a:xfrm>
              <a:off x="8031467" y="3893917"/>
              <a:ext cx="695846" cy="692726"/>
            </a:xfrm>
            <a:prstGeom prst="rect">
              <a:avLst/>
            </a:prstGeom>
          </p:spPr>
        </p:pic>
        <p:pic>
          <p:nvPicPr>
            <p:cNvPr id="40" name="Picture 39" descr="A close up of a logo&#10;&#10;Description automatically generated">
              <a:extLst>
                <a:ext uri="{FF2B5EF4-FFF2-40B4-BE49-F238E27FC236}">
                  <a16:creationId xmlns:a16="http://schemas.microsoft.com/office/drawing/2014/main" id="{C7B281E0-9E81-4F91-9D2F-C1ED3781FA1C}"/>
                </a:ext>
              </a:extLst>
            </p:cNvPr>
            <p:cNvPicPr>
              <a:picLocks noChangeAspect="1"/>
            </p:cNvPicPr>
            <p:nvPr/>
          </p:nvPicPr>
          <p:blipFill>
            <a:blip r:embed="rId4"/>
            <a:stretch>
              <a:fillRect/>
            </a:stretch>
          </p:blipFill>
          <p:spPr>
            <a:xfrm>
              <a:off x="4919241" y="3938940"/>
              <a:ext cx="460449" cy="602681"/>
            </a:xfrm>
            <a:prstGeom prst="rect">
              <a:avLst/>
            </a:prstGeom>
          </p:spPr>
        </p:pic>
        <p:pic>
          <p:nvPicPr>
            <p:cNvPr id="42" name="Picture 41">
              <a:extLst>
                <a:ext uri="{FF2B5EF4-FFF2-40B4-BE49-F238E27FC236}">
                  <a16:creationId xmlns:a16="http://schemas.microsoft.com/office/drawing/2014/main" id="{ACE1287A-BE60-49A9-801B-37EC242526B0}"/>
                </a:ext>
              </a:extLst>
            </p:cNvPr>
            <p:cNvPicPr>
              <a:picLocks noChangeAspect="1"/>
            </p:cNvPicPr>
            <p:nvPr/>
          </p:nvPicPr>
          <p:blipFill>
            <a:blip r:embed="rId5"/>
            <a:srcRect/>
            <a:stretch/>
          </p:blipFill>
          <p:spPr>
            <a:xfrm>
              <a:off x="1721385" y="3973551"/>
              <a:ext cx="508056" cy="533459"/>
            </a:xfrm>
            <a:prstGeom prst="rect">
              <a:avLst/>
            </a:prstGeom>
          </p:spPr>
        </p:pic>
        <p:sp>
          <p:nvSpPr>
            <p:cNvPr id="4" name="Rectangle 3">
              <a:extLst>
                <a:ext uri="{FF2B5EF4-FFF2-40B4-BE49-F238E27FC236}">
                  <a16:creationId xmlns:a16="http://schemas.microsoft.com/office/drawing/2014/main" id="{AA4BA0F9-9279-4874-ADA5-683DA79A9581}"/>
                </a:ext>
              </a:extLst>
            </p:cNvPr>
            <p:cNvSpPr/>
            <p:nvPr/>
          </p:nvSpPr>
          <p:spPr bwMode="auto">
            <a:xfrm>
              <a:off x="4584897" y="1784703"/>
              <a:ext cx="914400" cy="1229177"/>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a:extLst>
                <a:ext uri="{FF2B5EF4-FFF2-40B4-BE49-F238E27FC236}">
                  <a16:creationId xmlns:a16="http://schemas.microsoft.com/office/drawing/2014/main" id="{A06E3FCB-0261-40E7-8D2A-85E3AEDD4338}"/>
                </a:ext>
              </a:extLst>
            </p:cNvPr>
            <p:cNvPicPr>
              <a:picLocks noChangeAspect="1"/>
            </p:cNvPicPr>
            <p:nvPr/>
          </p:nvPicPr>
          <p:blipFill>
            <a:blip r:embed="rId6"/>
            <a:stretch>
              <a:fillRect/>
            </a:stretch>
          </p:blipFill>
          <p:spPr>
            <a:xfrm>
              <a:off x="4813012" y="2156093"/>
              <a:ext cx="372574" cy="491121"/>
            </a:xfrm>
            <a:prstGeom prst="rect">
              <a:avLst/>
            </a:prstGeom>
          </p:spPr>
        </p:pic>
        <p:cxnSp>
          <p:nvCxnSpPr>
            <p:cNvPr id="65" name="Connector: Elbow 64">
              <a:extLst>
                <a:ext uri="{FF2B5EF4-FFF2-40B4-BE49-F238E27FC236}">
                  <a16:creationId xmlns:a16="http://schemas.microsoft.com/office/drawing/2014/main" id="{73AFE618-999F-44DC-9067-89B27A3FE5B9}"/>
                </a:ext>
              </a:extLst>
            </p:cNvPr>
            <p:cNvCxnSpPr>
              <a:cxnSpLocks/>
              <a:stCxn id="21" idx="2"/>
              <a:endCxn id="32" idx="0"/>
            </p:cNvCxnSpPr>
            <p:nvPr/>
          </p:nvCxnSpPr>
          <p:spPr>
            <a:xfrm rot="16200000" flipH="1">
              <a:off x="5711541" y="3399787"/>
              <a:ext cx="773505" cy="5550"/>
            </a:xfrm>
            <a:prstGeom prst="bentConnector3">
              <a:avLst/>
            </a:prstGeom>
            <a:ln w="76200">
              <a:solidFill>
                <a:srgbClr val="FFB901"/>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770CBAC5-6B36-4BDB-863D-0A72B8A3C13F}"/>
                </a:ext>
              </a:extLst>
            </p:cNvPr>
            <p:cNvCxnSpPr>
              <a:cxnSpLocks/>
              <a:stCxn id="21" idx="2"/>
              <a:endCxn id="35" idx="0"/>
            </p:cNvCxnSpPr>
            <p:nvPr/>
          </p:nvCxnSpPr>
          <p:spPr>
            <a:xfrm rot="16200000" flipH="1">
              <a:off x="7306918" y="1804410"/>
              <a:ext cx="779293" cy="3202092"/>
            </a:xfrm>
            <a:prstGeom prst="bentConnector3">
              <a:avLst/>
            </a:prstGeom>
            <a:ln w="76200">
              <a:solidFill>
                <a:srgbClr val="107C0F"/>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51190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Choosing the right SQL option in Azure</a:t>
            </a:r>
          </a:p>
        </p:txBody>
      </p:sp>
      <p:graphicFrame>
        <p:nvGraphicFramePr>
          <p:cNvPr id="4" name="Table 3" descr="Table illustrating advantages for each SQL Server option in Azure. Columns are: SQL Server on VM, Azure SQL Database (Managed Instance), Azure SQL Database (Logical server).">
            <a:extLst>
              <a:ext uri="{FF2B5EF4-FFF2-40B4-BE49-F238E27FC236}">
                <a16:creationId xmlns:a16="http://schemas.microsoft.com/office/drawing/2014/main" id="{332AD451-F7E6-420C-A039-A56FB7C1F250}"/>
              </a:ext>
            </a:extLst>
          </p:cNvPr>
          <p:cNvGraphicFramePr>
            <a:graphicFrameLocks noGrp="1"/>
          </p:cNvGraphicFramePr>
          <p:nvPr>
            <p:extLst>
              <p:ext uri="{D42A27DB-BD31-4B8C-83A1-F6EECF244321}">
                <p14:modId xmlns:p14="http://schemas.microsoft.com/office/powerpoint/2010/main" val="1820803257"/>
              </p:ext>
            </p:extLst>
          </p:nvPr>
        </p:nvGraphicFramePr>
        <p:xfrm>
          <a:off x="609600" y="1420781"/>
          <a:ext cx="10972800" cy="4846320"/>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160343">
                <a:tc>
                  <a:txBody>
                    <a:bodyPr/>
                    <a:lstStyle/>
                    <a:p>
                      <a:pPr algn="ctr"/>
                      <a:r>
                        <a:rPr lang="en-US" sz="1800" dirty="0">
                          <a:effectLst/>
                        </a:rPr>
                        <a:t>SQL Server on a </a:t>
                      </a:r>
                      <a:br>
                        <a:rPr lang="en-US" sz="1800" dirty="0">
                          <a:effectLst/>
                        </a:rPr>
                      </a:br>
                      <a:r>
                        <a:rPr lang="en-US" sz="1800" dirty="0">
                          <a:effectLst/>
                        </a:rPr>
                        <a:t>virtual machine (VM)</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92380651"/>
                  </a:ext>
                </a:extLst>
              </a:tr>
              <a:tr h="1452557">
                <a:tc>
                  <a:txBody>
                    <a:bodyPr/>
                    <a:lstStyle/>
                    <a:p>
                      <a:pPr marL="271463" indent="-180975">
                        <a:buFont typeface="Arial" panose="020B0604020202020204" pitchFamily="34" charset="0"/>
                        <a:buChar char="•"/>
                      </a:pPr>
                      <a:r>
                        <a:rPr lang="en-US" sz="1800" dirty="0">
                          <a:effectLst/>
                        </a:rPr>
                        <a:t>You have full control over the SQL Server engine</a:t>
                      </a:r>
                    </a:p>
                    <a:p>
                      <a:pPr marL="271463" indent="-180975">
                        <a:buFont typeface="Arial" panose="020B0604020202020204" pitchFamily="34" charset="0"/>
                        <a:buChar char="•"/>
                      </a:pPr>
                      <a:r>
                        <a:rPr lang="en-US" sz="1800" dirty="0">
                          <a:effectLst/>
                        </a:rPr>
                        <a:t>Up to 99.95% availability</a:t>
                      </a:r>
                    </a:p>
                    <a:p>
                      <a:pPr marL="271463" indent="-180975">
                        <a:buFont typeface="Arial" panose="020B0604020202020204" pitchFamily="34" charset="0"/>
                        <a:buChar char="•"/>
                      </a:pPr>
                      <a:r>
                        <a:rPr lang="en-US" sz="1800" dirty="0">
                          <a:effectLst/>
                        </a:rPr>
                        <a:t>Full parity with the matching version of on-premises SQL Server</a:t>
                      </a:r>
                    </a:p>
                    <a:p>
                      <a:pPr marL="271463" indent="-180975">
                        <a:buFont typeface="Arial" panose="020B0604020202020204" pitchFamily="34" charset="0"/>
                        <a:buChar char="•"/>
                      </a:pPr>
                      <a:r>
                        <a:rPr lang="en-US" sz="1800" dirty="0">
                          <a:effectLst/>
                        </a:rPr>
                        <a:t>Fixed, well-known database engine version</a:t>
                      </a:r>
                    </a:p>
                    <a:p>
                      <a:pPr marL="271463" indent="-180975">
                        <a:buFont typeface="Arial" panose="020B0604020202020204" pitchFamily="34" charset="0"/>
                        <a:buChar char="•"/>
                      </a:pPr>
                      <a:r>
                        <a:rPr lang="en-US" sz="1800" dirty="0">
                          <a:effectLst/>
                        </a:rPr>
                        <a:t>Easy migration from SQL Server on-premises</a:t>
                      </a:r>
                    </a:p>
                    <a:p>
                      <a:pPr marL="271463" indent="-180975">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71463" indent="-180975">
                        <a:buFont typeface="Arial" panose="020B0604020202020204" pitchFamily="34" charset="0"/>
                        <a:buChar char="•"/>
                      </a:pPr>
                      <a:r>
                        <a:rPr lang="en-US" sz="1800" dirty="0">
                          <a:effectLst/>
                        </a:rPr>
                        <a:t>You have the ability to deploy application or services on the host where SQL Server is placed</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195263">
                        <a:buFont typeface="Arial" panose="020B0604020202020204" pitchFamily="34" charset="0"/>
                        <a:buChar char="•"/>
                      </a:pPr>
                      <a:r>
                        <a:rPr lang="en-US" sz="1800" dirty="0">
                          <a:effectLst/>
                        </a:rPr>
                        <a:t>High compatibility with SQL Server on-premises</a:t>
                      </a:r>
                    </a:p>
                    <a:p>
                      <a:pPr marL="285750" indent="-195263">
                        <a:buFont typeface="Arial" panose="020B0604020202020204" pitchFamily="34" charset="0"/>
                        <a:buChar char="•"/>
                      </a:pPr>
                      <a:r>
                        <a:rPr lang="en-US" sz="1800" dirty="0">
                          <a:effectLst/>
                        </a:rPr>
                        <a:t>99.99% availability guaranteed</a:t>
                      </a:r>
                    </a:p>
                    <a:p>
                      <a:pPr marL="285750" indent="-195263">
                        <a:buFont typeface="Arial" panose="020B0604020202020204" pitchFamily="34" charset="0"/>
                        <a:buChar char="•"/>
                      </a:pPr>
                      <a:r>
                        <a:rPr lang="en-US" sz="1800" dirty="0">
                          <a:effectLst/>
                        </a:rPr>
                        <a:t>Built-in backups, patching, recovery</a:t>
                      </a:r>
                    </a:p>
                    <a:p>
                      <a:pPr marL="285750" indent="-195263">
                        <a:buFont typeface="Arial" panose="020B0604020202020204" pitchFamily="34" charset="0"/>
                        <a:buChar char="•"/>
                      </a:pPr>
                      <a:r>
                        <a:rPr lang="en-US" sz="1800" dirty="0">
                          <a:effectLst/>
                        </a:rPr>
                        <a:t>Latest stable Database Engine version</a:t>
                      </a:r>
                    </a:p>
                    <a:p>
                      <a:pPr marL="285750" indent="-195263">
                        <a:buFont typeface="Arial" panose="020B0604020202020204" pitchFamily="34" charset="0"/>
                        <a:buChar char="•"/>
                      </a:pPr>
                      <a:r>
                        <a:rPr lang="en-US" sz="1800" dirty="0">
                          <a:effectLst/>
                        </a:rPr>
                        <a:t>Easy migration from SQL Server</a:t>
                      </a:r>
                    </a:p>
                    <a:p>
                      <a:pPr marL="285750" indent="-195263">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85750" indent="-195263">
                        <a:buFont typeface="Arial" panose="020B0604020202020204" pitchFamily="34" charset="0"/>
                        <a:buChar char="•"/>
                      </a:pPr>
                      <a:r>
                        <a:rPr lang="en-US" sz="1800" dirty="0">
                          <a:effectLst/>
                        </a:rPr>
                        <a:t>Built-in advanced intelligence and security</a:t>
                      </a:r>
                    </a:p>
                    <a:p>
                      <a:pPr marL="285750" indent="-195263">
                        <a:buFont typeface="Arial" panose="020B0604020202020204" pitchFamily="34" charset="0"/>
                        <a:buChar char="•"/>
                      </a:pPr>
                      <a:r>
                        <a:rPr lang="en-US" sz="1800" dirty="0">
                          <a:effectLst/>
                        </a:rPr>
                        <a:t>Online change of resources (CPU/storage)</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195263">
                        <a:buFont typeface="Arial" panose="020B0604020202020204" pitchFamily="34" charset="0"/>
                        <a:buChar char="•"/>
                      </a:pPr>
                      <a:r>
                        <a:rPr lang="en-US" sz="1800" dirty="0">
                          <a:effectLst/>
                        </a:rPr>
                        <a:t>The most commonly used SQL Server features are available</a:t>
                      </a:r>
                    </a:p>
                    <a:p>
                      <a:pPr marL="285750" indent="-195263">
                        <a:buFont typeface="Arial" panose="020B0604020202020204" pitchFamily="34" charset="0"/>
                        <a:buChar char="•"/>
                      </a:pPr>
                      <a:r>
                        <a:rPr lang="en-US" sz="1800" dirty="0">
                          <a:effectLst/>
                        </a:rPr>
                        <a:t>99.99% availability guaranteed</a:t>
                      </a:r>
                    </a:p>
                    <a:p>
                      <a:pPr marL="285750" indent="-195263">
                        <a:buFont typeface="Arial" panose="020B0604020202020204" pitchFamily="34" charset="0"/>
                        <a:buChar char="•"/>
                      </a:pPr>
                      <a:r>
                        <a:rPr lang="en-US" sz="1800" dirty="0">
                          <a:effectLst/>
                        </a:rPr>
                        <a:t>Built-in backups, patching, recovery</a:t>
                      </a:r>
                    </a:p>
                    <a:p>
                      <a:pPr marL="285750" indent="-195263">
                        <a:buFont typeface="Arial" panose="020B0604020202020204" pitchFamily="34" charset="0"/>
                        <a:buChar char="•"/>
                      </a:pPr>
                      <a:r>
                        <a:rPr lang="en-US" sz="1800" dirty="0">
                          <a:effectLst/>
                        </a:rPr>
                        <a:t>Latest stable Database Engine version</a:t>
                      </a:r>
                    </a:p>
                    <a:p>
                      <a:pPr marL="285750" indent="-195263">
                        <a:buFont typeface="Arial" panose="020B0604020202020204" pitchFamily="34" charset="0"/>
                        <a:buChar char="•"/>
                      </a:pPr>
                      <a:r>
                        <a:rPr lang="en-US" sz="1800" dirty="0">
                          <a:effectLst/>
                        </a:rPr>
                        <a:t>Ability to assign necessary resources (CPU/storage) to individual databases</a:t>
                      </a:r>
                    </a:p>
                    <a:p>
                      <a:pPr marL="285750" indent="-195263">
                        <a:buFont typeface="Arial" panose="020B0604020202020204" pitchFamily="34" charset="0"/>
                        <a:buChar char="•"/>
                      </a:pPr>
                      <a:r>
                        <a:rPr lang="en-US" sz="1800" dirty="0">
                          <a:effectLst/>
                        </a:rPr>
                        <a:t>Built-in advanced intelligence and security</a:t>
                      </a:r>
                    </a:p>
                    <a:p>
                      <a:pPr marL="285750" indent="-195263">
                        <a:buFont typeface="Arial" panose="020B0604020202020204" pitchFamily="34" charset="0"/>
                        <a:buChar char="•"/>
                      </a:pPr>
                      <a:r>
                        <a:rPr lang="en-US" sz="1800" dirty="0">
                          <a:effectLst/>
                        </a:rPr>
                        <a:t>Online change of resources (CPU/storage)</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42280126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SQL option weaknesses</a:t>
            </a:r>
          </a:p>
        </p:txBody>
      </p:sp>
      <p:graphicFrame>
        <p:nvGraphicFramePr>
          <p:cNvPr id="3" name="Table 2" descr="Table illustrating weaknesses for each SQL Server option in Azure. Columns are: SQL Server on VM, Azure SQL Database (Managed Instance), Azure SQL Database (Logical server).">
            <a:extLst>
              <a:ext uri="{FF2B5EF4-FFF2-40B4-BE49-F238E27FC236}">
                <a16:creationId xmlns:a16="http://schemas.microsoft.com/office/drawing/2014/main" id="{80F88E02-38FD-45FF-81CD-FB4CC22F55BD}"/>
              </a:ext>
            </a:extLst>
          </p:cNvPr>
          <p:cNvGraphicFramePr>
            <a:graphicFrameLocks noGrp="1"/>
          </p:cNvGraphicFramePr>
          <p:nvPr>
            <p:extLst>
              <p:ext uri="{D42A27DB-BD31-4B8C-83A1-F6EECF244321}">
                <p14:modId xmlns:p14="http://schemas.microsoft.com/office/powerpoint/2010/main" val="3312683272"/>
              </p:ext>
            </p:extLst>
          </p:nvPr>
        </p:nvGraphicFramePr>
        <p:xfrm>
          <a:off x="609600" y="1420780"/>
          <a:ext cx="10972800" cy="4675219"/>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654531">
                <a:tc>
                  <a:txBody>
                    <a:bodyPr/>
                    <a:lstStyle/>
                    <a:p>
                      <a:pPr algn="ctr"/>
                      <a:r>
                        <a:rPr lang="en-US" sz="1800" dirty="0">
                          <a:effectLst/>
                        </a:rPr>
                        <a:t>SQL Server on VM</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2380651"/>
                  </a:ext>
                </a:extLst>
              </a:tr>
              <a:tr h="4020688">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You need to manage your backups and patches</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You need to implement your own high-availability solution</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There is downtime while changing the resources (CPU/storage)</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There is still a minimal number of SQL Server features that are not available</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No guaranteed exact maintenance time (but nearly transparent)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Compatibility with the SQL Server version can be achieved only by using database compatibility levels</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Migration from SQL Server might be difficult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Some SQL Server features are not available</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No guaranteed exact maintenance time (but nearly transparent)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Compatibility with the SQL Server version can be achieved only by using database compatibility levels</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Private IP address cannot be assigned (you can limit the access using firewall rules)</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30430526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BFCB-781E-4B1D-90B3-C3854936DB34}"/>
              </a:ext>
            </a:extLst>
          </p:cNvPr>
          <p:cNvSpPr>
            <a:spLocks noGrp="1"/>
          </p:cNvSpPr>
          <p:nvPr>
            <p:ph type="title"/>
          </p:nvPr>
        </p:nvSpPr>
        <p:spPr>
          <a:xfrm>
            <a:off x="585216" y="3033223"/>
            <a:ext cx="9144000" cy="498598"/>
          </a:xfrm>
        </p:spPr>
        <p:txBody>
          <a:bodyPr/>
          <a:lstStyle/>
          <a:p>
            <a:r>
              <a:rPr lang="en-US" dirty="0"/>
              <a:t>Demo: Creating an Azure SQL Database</a:t>
            </a:r>
          </a:p>
        </p:txBody>
      </p:sp>
      <p:sp>
        <p:nvSpPr>
          <p:cNvPr id="3" name="Text Placeholder 2">
            <a:extLst>
              <a:ext uri="{FF2B5EF4-FFF2-40B4-BE49-F238E27FC236}">
                <a16:creationId xmlns:a16="http://schemas.microsoft.com/office/drawing/2014/main" id="{C25DDC3C-A07A-482E-A127-7212B79C9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1923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3929</Words>
  <Application>Microsoft Office PowerPoint</Application>
  <PresentationFormat>Widescreen</PresentationFormat>
  <Paragraphs>461</Paragraphs>
  <Slides>35</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Apple Chancery</vt:lpstr>
      <vt:lpstr>Arial</vt:lpstr>
      <vt:lpstr>Calibri</vt:lpstr>
      <vt:lpstr>Consolas</vt:lpstr>
      <vt:lpstr>Segoe UI</vt:lpstr>
      <vt:lpstr>Segoe UI Light</vt:lpstr>
      <vt:lpstr>Segoe UI Semibold</vt:lpstr>
      <vt:lpstr>Segoe UI Semilight</vt:lpstr>
      <vt:lpstr>Wingdings</vt:lpstr>
      <vt:lpstr>WHITE TEMPLATE</vt:lpstr>
      <vt:lpstr>AZ-203.3 Module 03: Develop solutions that use a relational database</vt:lpstr>
      <vt:lpstr>Topics</vt:lpstr>
      <vt:lpstr>Lesson 01: Azure SQL Database</vt:lpstr>
      <vt:lpstr>Azure SQL Database</vt:lpstr>
      <vt:lpstr>SQL Database Server and SQL Database</vt:lpstr>
      <vt:lpstr>Azure SQL Database deployment options</vt:lpstr>
      <vt:lpstr>Choosing the right SQL option in Azure</vt:lpstr>
      <vt:lpstr>SQL option weaknesses</vt:lpstr>
      <vt:lpstr>Demo: Creating an Azure SQL Database</vt:lpstr>
      <vt:lpstr>Copying a SQL database</vt:lpstr>
      <vt:lpstr>Copy an Azure SQL database - Azure portal</vt:lpstr>
      <vt:lpstr>Copy an Azure SQL database – Azure PowerShell</vt:lpstr>
      <vt:lpstr>Importing a .bacpac file</vt:lpstr>
      <vt:lpstr>Importing a .bacpac file - PowerShell</vt:lpstr>
      <vt:lpstr>Exporting a .bacpac file</vt:lpstr>
      <vt:lpstr>Create a .bacpac export job - PowerShell</vt:lpstr>
      <vt:lpstr>Observing a .bacpac export - PowerShell</vt:lpstr>
      <vt:lpstr>Exporting and importing databases</vt:lpstr>
      <vt:lpstr>Lesson 02: Create, read, update, and delete database entities by using code</vt:lpstr>
      <vt:lpstr>Entity Framework</vt:lpstr>
      <vt:lpstr>Entity Framework Core and Entity Framework</vt:lpstr>
      <vt:lpstr>Entity framework providers</vt:lpstr>
      <vt:lpstr>MySQL providers</vt:lpstr>
      <vt:lpstr>PostgreSQL providers</vt:lpstr>
      <vt:lpstr>Modeling a database by using Entity Framework Core</vt:lpstr>
      <vt:lpstr>Modeling classes</vt:lpstr>
      <vt:lpstr>Entity Framework fluent API</vt:lpstr>
      <vt:lpstr>Entity Framework data annotations</vt:lpstr>
      <vt:lpstr>Entity Framework DbContext implementation</vt:lpstr>
      <vt:lpstr>Querying databases by using Entity Framework Core</vt:lpstr>
      <vt:lpstr>Creating records by using Entity Framework</vt:lpstr>
      <vt:lpstr>Modifying records by using Entity Framework</vt:lpstr>
      <vt:lpstr>Demo: Writing Entity Framework code by using C#</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2019-10-07T23:28:22Z</dcterms:modified>
</cp:coreProperties>
</file>