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0"/>
  </p:notesMasterIdLst>
  <p:handoutMasterIdLst>
    <p:handoutMasterId r:id="rId41"/>
  </p:handoutMasterIdLst>
  <p:sldIdLst>
    <p:sldId id="1719" r:id="rId2"/>
    <p:sldId id="1892" r:id="rId3"/>
    <p:sldId id="1888" r:id="rId4"/>
    <p:sldId id="1920" r:id="rId5"/>
    <p:sldId id="1881" r:id="rId6"/>
    <p:sldId id="1921" r:id="rId7"/>
    <p:sldId id="1949" r:id="rId8"/>
    <p:sldId id="1922" r:id="rId9"/>
    <p:sldId id="1947" r:id="rId10"/>
    <p:sldId id="1948" r:id="rId11"/>
    <p:sldId id="1923" r:id="rId12"/>
    <p:sldId id="1946" r:id="rId13"/>
    <p:sldId id="1906" r:id="rId14"/>
    <p:sldId id="1907" r:id="rId15"/>
    <p:sldId id="1929" r:id="rId16"/>
    <p:sldId id="1909" r:id="rId17"/>
    <p:sldId id="1942" r:id="rId18"/>
    <p:sldId id="1890" r:id="rId19"/>
    <p:sldId id="1925" r:id="rId20"/>
    <p:sldId id="1917" r:id="rId21"/>
    <p:sldId id="1916" r:id="rId22"/>
    <p:sldId id="1918" r:id="rId23"/>
    <p:sldId id="1940" r:id="rId24"/>
    <p:sldId id="1943" r:id="rId25"/>
    <p:sldId id="1928" r:id="rId26"/>
    <p:sldId id="1911" r:id="rId27"/>
    <p:sldId id="1883" r:id="rId28"/>
    <p:sldId id="1912" r:id="rId29"/>
    <p:sldId id="1913" r:id="rId30"/>
    <p:sldId id="1944" r:id="rId31"/>
    <p:sldId id="1914" r:id="rId32"/>
    <p:sldId id="1945" r:id="rId33"/>
    <p:sldId id="1915" r:id="rId34"/>
    <p:sldId id="1941" r:id="rId35"/>
    <p:sldId id="260" r:id="rId36"/>
    <p:sldId id="270" r:id="rId37"/>
    <p:sldId id="1893" r:id="rId38"/>
    <p:sldId id="1886"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Blob Storage" id="{2E675DD4-771C-422F-8A39-69BEC512AEEE}">
          <p14:sldIdLst>
            <p14:sldId id="1888"/>
            <p14:sldId id="1920"/>
            <p14:sldId id="1881"/>
            <p14:sldId id="1921"/>
            <p14:sldId id="1949"/>
            <p14:sldId id="1922"/>
            <p14:sldId id="1947"/>
            <p14:sldId id="1948"/>
            <p14:sldId id="1923"/>
          </p14:sldIdLst>
        </p14:section>
        <p14:section name="Lesson 03: Blob storage security" id="{A12D897E-BC13-458F-B63C-D032C72FAFD3}">
          <p14:sldIdLst>
            <p14:sldId id="1946"/>
            <p14:sldId id="1906"/>
            <p14:sldId id="1907"/>
            <p14:sldId id="1929"/>
            <p14:sldId id="1909"/>
            <p14:sldId id="1942"/>
          </p14:sldIdLst>
        </p14:section>
        <p14:section name="Lesson 02: Working with Azure Blob Storage" id="{232A6C67-0603-4144-901A-DDF31D00D39F}">
          <p14:sldIdLst>
            <p14:sldId id="1890"/>
            <p14:sldId id="1925"/>
            <p14:sldId id="1917"/>
            <p14:sldId id="1916"/>
            <p14:sldId id="1918"/>
            <p14:sldId id="1940"/>
            <p14:sldId id="1943"/>
            <p14:sldId id="1928"/>
            <p14:sldId id="1911"/>
            <p14:sldId id="1883"/>
            <p14:sldId id="1912"/>
            <p14:sldId id="1913"/>
            <p14:sldId id="1944"/>
            <p14:sldId id="1914"/>
            <p14:sldId id="1945"/>
            <p14:sldId id="1915"/>
            <p14:sldId id="1941"/>
          </p14:sldIdLst>
        </p14:section>
        <p14:section name="Lab: Constructing a polyglot data solution" id="{E52E03CF-6AE6-4570-95F9-3D1F8667D530}">
          <p14:sldIdLst>
            <p14:sldId id="260"/>
            <p14:sldId id="270"/>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322"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1798"/>
    <a:srgbClr val="A80000"/>
    <a:srgbClr val="005B70"/>
    <a:srgbClr val="00188D"/>
    <a:srgbClr val="D73B02"/>
    <a:srgbClr val="0178D4"/>
    <a:srgbClr val="7FBA00"/>
    <a:srgbClr val="92C426"/>
    <a:srgbClr val="0082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84058" autoAdjust="0"/>
  </p:normalViewPr>
  <p:slideViewPr>
    <p:cSldViewPr snapToGrid="0">
      <p:cViewPr varScale="1">
        <p:scale>
          <a:sx n="92" d="100"/>
          <a:sy n="92" d="100"/>
        </p:scale>
        <p:origin x="1212" y="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74B09-AB18-494F-929D-E13E79E712EF}"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601EFEF-F026-4962-8CC6-DB08BF8E4243}">
      <dgm:prSet phldrT="[Text]" custT="1"/>
      <dgm:spPr/>
      <dgm:t>
        <a:bodyPr/>
        <a:lstStyle/>
        <a:p>
          <a:r>
            <a:rPr lang="en-US" sz="2000" b="1" dirty="0"/>
            <a:t>Hot</a:t>
          </a:r>
        </a:p>
      </dgm:t>
    </dgm:pt>
    <dgm:pt modelId="{355FAA74-4B64-4C27-9092-698484AB6E6F}" type="parTrans" cxnId="{76622EF9-C90D-4A32-9968-8E8E929C55B4}">
      <dgm:prSet/>
      <dgm:spPr/>
      <dgm:t>
        <a:bodyPr/>
        <a:lstStyle/>
        <a:p>
          <a:endParaRPr lang="en-US" sz="2000"/>
        </a:p>
      </dgm:t>
    </dgm:pt>
    <dgm:pt modelId="{D8D64585-A4F7-4128-8227-E1BA646CEC69}" type="sibTrans" cxnId="{76622EF9-C90D-4A32-9968-8E8E929C55B4}">
      <dgm:prSet/>
      <dgm:spPr/>
      <dgm:t>
        <a:bodyPr/>
        <a:lstStyle/>
        <a:p>
          <a:endParaRPr lang="en-US" sz="2000"/>
        </a:p>
      </dgm:t>
    </dgm:pt>
    <dgm:pt modelId="{4DDC66B2-EF31-4BC3-9203-BC6B2F626065}">
      <dgm:prSet custT="1"/>
      <dgm:spPr>
        <a:solidFill>
          <a:srgbClr val="FFB901"/>
        </a:solidFill>
      </dgm:spPr>
      <dgm:t>
        <a:bodyPr lIns="108000" tIns="36000" rIns="36000" bIns="36000"/>
        <a:lstStyle/>
        <a:p>
          <a:r>
            <a:rPr lang="en-US" sz="2000" dirty="0">
              <a:solidFill>
                <a:schemeClr val="tx1"/>
              </a:solidFill>
            </a:rPr>
            <a:t>The most common tier</a:t>
          </a:r>
        </a:p>
      </dgm:t>
      <dgm:extLst>
        <a:ext uri="{E40237B7-FDA0-4F09-8148-C483321AD2D9}">
          <dgm14:cNvPr xmlns:dgm14="http://schemas.microsoft.com/office/drawing/2010/diagram" id="0" name="" descr="This diagram depicts the three Azure Storage tiers: hot, cool, and archive. The diagram also describes the characteristics of each tier.&#10;"/>
        </a:ext>
      </dgm:extLst>
    </dgm:pt>
    <dgm:pt modelId="{5FBA23BF-0063-47CB-BCE4-41F81AA83F98}" type="parTrans" cxnId="{F6D325F5-E6FB-411D-84E6-924FECDB4440}">
      <dgm:prSet/>
      <dgm:spPr/>
      <dgm:t>
        <a:bodyPr/>
        <a:lstStyle/>
        <a:p>
          <a:endParaRPr lang="en-US" sz="2000"/>
        </a:p>
      </dgm:t>
    </dgm:pt>
    <dgm:pt modelId="{D0A76E79-4400-41A3-AE16-42E3E4316F37}" type="sibTrans" cxnId="{F6D325F5-E6FB-411D-84E6-924FECDB4440}">
      <dgm:prSet/>
      <dgm:spPr/>
      <dgm:t>
        <a:bodyPr/>
        <a:lstStyle/>
        <a:p>
          <a:endParaRPr lang="en-US" sz="2000"/>
        </a:p>
      </dgm:t>
    </dgm:pt>
    <dgm:pt modelId="{0F5ECE45-06B1-489E-A88C-357797741021}">
      <dgm:prSet custT="1"/>
      <dgm:spPr>
        <a:solidFill>
          <a:srgbClr val="FFB901"/>
        </a:solidFill>
      </dgm:spPr>
      <dgm:t>
        <a:bodyPr lIns="108000" tIns="36000" rIns="36000" bIns="36000"/>
        <a:lstStyle/>
        <a:p>
          <a:r>
            <a:rPr lang="en-US" sz="2000" dirty="0">
              <a:solidFill>
                <a:schemeClr val="tx1"/>
              </a:solidFill>
            </a:rPr>
            <a:t>Used for data that is accessed frequently</a:t>
          </a:r>
        </a:p>
      </dgm:t>
    </dgm:pt>
    <dgm:pt modelId="{F296C4DC-6D5C-4EF1-BE54-82A11D4F2D32}" type="parTrans" cxnId="{701200CC-81E1-4068-9CA1-B30C273DA122}">
      <dgm:prSet/>
      <dgm:spPr/>
      <dgm:t>
        <a:bodyPr/>
        <a:lstStyle/>
        <a:p>
          <a:endParaRPr lang="en-US" sz="2000"/>
        </a:p>
      </dgm:t>
    </dgm:pt>
    <dgm:pt modelId="{A7B2735E-EB61-412A-9706-0A4D6855D287}" type="sibTrans" cxnId="{701200CC-81E1-4068-9CA1-B30C273DA122}">
      <dgm:prSet/>
      <dgm:spPr/>
      <dgm:t>
        <a:bodyPr/>
        <a:lstStyle/>
        <a:p>
          <a:endParaRPr lang="en-US" sz="2000"/>
        </a:p>
      </dgm:t>
    </dgm:pt>
    <dgm:pt modelId="{11F16604-8C84-4B65-9BB4-6D183B93B6BA}">
      <dgm:prSet custT="1"/>
      <dgm:spPr/>
      <dgm:t>
        <a:bodyPr/>
        <a:lstStyle/>
        <a:p>
          <a:r>
            <a:rPr lang="en-US" sz="2000" b="1" dirty="0"/>
            <a:t>Cool</a:t>
          </a:r>
        </a:p>
      </dgm:t>
    </dgm:pt>
    <dgm:pt modelId="{A08E0B49-086B-4994-8990-F618E1F3B68F}" type="parTrans" cxnId="{EC187F14-E8FD-421F-B723-EDD53FE20FCD}">
      <dgm:prSet/>
      <dgm:spPr/>
      <dgm:t>
        <a:bodyPr/>
        <a:lstStyle/>
        <a:p>
          <a:endParaRPr lang="en-US" sz="2000"/>
        </a:p>
      </dgm:t>
    </dgm:pt>
    <dgm:pt modelId="{290FBC86-8A9F-4E42-887D-10A425F230DC}" type="sibTrans" cxnId="{EC187F14-E8FD-421F-B723-EDD53FE20FCD}">
      <dgm:prSet/>
      <dgm:spPr/>
      <dgm:t>
        <a:bodyPr/>
        <a:lstStyle/>
        <a:p>
          <a:endParaRPr lang="en-US" sz="2000"/>
        </a:p>
      </dgm:t>
    </dgm:pt>
    <dgm:pt modelId="{78251A8B-E64C-4B99-A41E-9942E0677413}">
      <dgm:prSet custT="1"/>
      <dgm:spPr>
        <a:solidFill>
          <a:srgbClr val="008272"/>
        </a:solidFill>
      </dgm:spPr>
      <dgm:t>
        <a:bodyPr lIns="108000" tIns="36000" rIns="36000" bIns="36000"/>
        <a:lstStyle/>
        <a:p>
          <a:r>
            <a:rPr lang="en-US" sz="2000" dirty="0"/>
            <a:t>Used for data that is infrequently accessed</a:t>
          </a:r>
        </a:p>
      </dgm:t>
    </dgm:pt>
    <dgm:pt modelId="{E84A6E6E-5CBF-4EB4-BDEB-C59DC7B4DD75}" type="parTrans" cxnId="{CB95C624-2777-4015-8077-608FC9ED7B16}">
      <dgm:prSet/>
      <dgm:spPr/>
      <dgm:t>
        <a:bodyPr/>
        <a:lstStyle/>
        <a:p>
          <a:endParaRPr lang="en-US" sz="2000"/>
        </a:p>
      </dgm:t>
    </dgm:pt>
    <dgm:pt modelId="{2CF2D598-6CA7-4C46-9F73-D4F618006636}" type="sibTrans" cxnId="{CB95C624-2777-4015-8077-608FC9ED7B16}">
      <dgm:prSet/>
      <dgm:spPr/>
      <dgm:t>
        <a:bodyPr/>
        <a:lstStyle/>
        <a:p>
          <a:endParaRPr lang="en-US" sz="2000"/>
        </a:p>
      </dgm:t>
    </dgm:pt>
    <dgm:pt modelId="{C90EEE68-CAE3-4F53-B07F-2E648120992D}">
      <dgm:prSet custT="1"/>
      <dgm:spPr/>
      <dgm:t>
        <a:bodyPr/>
        <a:lstStyle/>
        <a:p>
          <a:r>
            <a:rPr lang="en-US" sz="2000" b="1" dirty="0"/>
            <a:t>Archive</a:t>
          </a:r>
        </a:p>
      </dgm:t>
    </dgm:pt>
    <dgm:pt modelId="{44C17DB4-8824-4EE4-8CE9-BDCFF60A7239}" type="parTrans" cxnId="{29791B62-2B4B-4170-B009-18E99DE51297}">
      <dgm:prSet/>
      <dgm:spPr/>
      <dgm:t>
        <a:bodyPr/>
        <a:lstStyle/>
        <a:p>
          <a:endParaRPr lang="en-US" sz="2000"/>
        </a:p>
      </dgm:t>
    </dgm:pt>
    <dgm:pt modelId="{A5CB8FE1-7CCF-48E8-A77E-69425872AB7C}" type="sibTrans" cxnId="{29791B62-2B4B-4170-B009-18E99DE51297}">
      <dgm:prSet/>
      <dgm:spPr/>
      <dgm:t>
        <a:bodyPr/>
        <a:lstStyle/>
        <a:p>
          <a:endParaRPr lang="en-US" sz="2000"/>
        </a:p>
      </dgm:t>
    </dgm:pt>
    <dgm:pt modelId="{5F43E81A-D741-4BE1-BBD9-8CB50F17DE0B}">
      <dgm:prSet custT="1"/>
      <dgm:spPr>
        <a:solidFill>
          <a:srgbClr val="00188F"/>
        </a:solidFill>
      </dgm:spPr>
      <dgm:t>
        <a:bodyPr lIns="108000" tIns="36000" rIns="36000" bIns="36000"/>
        <a:lstStyle/>
        <a:p>
          <a:r>
            <a:rPr lang="en-US" sz="2000" dirty="0"/>
            <a:t>Used for data that must be retained but is rarely accessed</a:t>
          </a:r>
        </a:p>
      </dgm:t>
    </dgm:pt>
    <dgm:pt modelId="{8CB36089-CE30-43B8-94E2-1E7029D74F5B}" type="parTrans" cxnId="{DEE84B69-4D7A-480C-B085-5E762F440E79}">
      <dgm:prSet/>
      <dgm:spPr/>
      <dgm:t>
        <a:bodyPr/>
        <a:lstStyle/>
        <a:p>
          <a:endParaRPr lang="en-US" sz="2000"/>
        </a:p>
      </dgm:t>
    </dgm:pt>
    <dgm:pt modelId="{4EA274E9-F0FD-4FAF-B818-D68311C3BCAA}" type="sibTrans" cxnId="{DEE84B69-4D7A-480C-B085-5E762F440E79}">
      <dgm:prSet/>
      <dgm:spPr/>
      <dgm:t>
        <a:bodyPr/>
        <a:lstStyle/>
        <a:p>
          <a:endParaRPr lang="en-US" sz="2000"/>
        </a:p>
      </dgm:t>
    </dgm:pt>
    <dgm:pt modelId="{2836BF02-564A-458A-A9A9-5BC11A4528D4}">
      <dgm:prSet custT="1"/>
      <dgm:spPr>
        <a:solidFill>
          <a:srgbClr val="00188F"/>
        </a:solidFill>
      </dgm:spPr>
      <dgm:t>
        <a:bodyPr lIns="108000" tIns="36000" rIns="36000" bIns="36000"/>
        <a:lstStyle/>
        <a:p>
          <a:r>
            <a:rPr lang="en-US" sz="2000" dirty="0"/>
            <a:t>Data stored at this tier must be flexible for hours-based latency</a:t>
          </a:r>
        </a:p>
      </dgm:t>
    </dgm:pt>
    <dgm:pt modelId="{F1BA194A-55B7-4C0B-AFE9-31F192F0B6CE}" type="parTrans" cxnId="{7EBF5305-C882-4FA8-8C53-FAFA2A5CAE81}">
      <dgm:prSet/>
      <dgm:spPr/>
      <dgm:t>
        <a:bodyPr/>
        <a:lstStyle/>
        <a:p>
          <a:endParaRPr lang="en-US" sz="2000"/>
        </a:p>
      </dgm:t>
    </dgm:pt>
    <dgm:pt modelId="{CB1649FE-D780-4ED5-B0D3-C10473A36C4C}" type="sibTrans" cxnId="{7EBF5305-C882-4FA8-8C53-FAFA2A5CAE81}">
      <dgm:prSet/>
      <dgm:spPr/>
      <dgm:t>
        <a:bodyPr/>
        <a:lstStyle/>
        <a:p>
          <a:endParaRPr lang="en-US" sz="2000"/>
        </a:p>
      </dgm:t>
    </dgm:pt>
    <dgm:pt modelId="{8F3622D3-A505-4C42-A6B1-6A863E84FC7A}">
      <dgm:prSet custT="1"/>
      <dgm:spPr>
        <a:solidFill>
          <a:srgbClr val="00188F"/>
        </a:solidFill>
      </dgm:spPr>
      <dgm:t>
        <a:bodyPr lIns="108000" tIns="36000" rIns="36000" bIns="36000"/>
        <a:lstStyle/>
        <a:p>
          <a:r>
            <a:rPr lang="en-US" sz="2000" dirty="0"/>
            <a:t>Ideal for data that is stored at least 180 days</a:t>
          </a:r>
        </a:p>
      </dgm:t>
    </dgm:pt>
    <dgm:pt modelId="{C24A7194-3173-41FD-AAE7-1C1E1FAB4FFA}" type="parTrans" cxnId="{2A12C68A-5FBC-49A0-BEA0-3F6C0ABE7060}">
      <dgm:prSet/>
      <dgm:spPr/>
      <dgm:t>
        <a:bodyPr/>
        <a:lstStyle/>
        <a:p>
          <a:endParaRPr lang="en-US" sz="2000"/>
        </a:p>
      </dgm:t>
    </dgm:pt>
    <dgm:pt modelId="{E8C36444-C1FE-4FE8-A09D-52A5C4767223}" type="sibTrans" cxnId="{2A12C68A-5FBC-49A0-BEA0-3F6C0ABE7060}">
      <dgm:prSet/>
      <dgm:spPr/>
      <dgm:t>
        <a:bodyPr/>
        <a:lstStyle/>
        <a:p>
          <a:endParaRPr lang="en-US" sz="2000"/>
        </a:p>
      </dgm:t>
    </dgm:pt>
    <dgm:pt modelId="{B6806342-51F4-4BD6-9E6F-0FA656997AFE}">
      <dgm:prSet custT="1"/>
      <dgm:spPr>
        <a:solidFill>
          <a:srgbClr val="008272"/>
        </a:solidFill>
      </dgm:spPr>
      <dgm:t>
        <a:bodyPr lIns="108000" tIns="36000" rIns="36000" bIns="36000"/>
        <a:lstStyle/>
        <a:p>
          <a:r>
            <a:rPr lang="en-US" sz="2000" dirty="0"/>
            <a:t>Ideal for data that is stored at least 30 days</a:t>
          </a:r>
        </a:p>
      </dgm:t>
    </dgm:pt>
    <dgm:pt modelId="{7B393A97-997D-4130-8275-61ABCD206420}" type="sibTrans" cxnId="{C6414549-FBF4-4E2C-9602-92E25D0649CE}">
      <dgm:prSet/>
      <dgm:spPr/>
      <dgm:t>
        <a:bodyPr/>
        <a:lstStyle/>
        <a:p>
          <a:endParaRPr lang="en-US" sz="2000"/>
        </a:p>
      </dgm:t>
    </dgm:pt>
    <dgm:pt modelId="{7E779DC0-2749-48DA-803A-CE922E72733F}" type="parTrans" cxnId="{C6414549-FBF4-4E2C-9602-92E25D0649CE}">
      <dgm:prSet/>
      <dgm:spPr/>
      <dgm:t>
        <a:bodyPr/>
        <a:lstStyle/>
        <a:p>
          <a:endParaRPr lang="en-US" sz="2000"/>
        </a:p>
      </dgm:t>
    </dgm:pt>
    <dgm:pt modelId="{D3C9E941-3815-4D39-8587-167DA8D1516F}" type="pres">
      <dgm:prSet presAssocID="{D4174B09-AB18-494F-929D-E13E79E712EF}" presName="Name0" presStyleCnt="0">
        <dgm:presLayoutVars>
          <dgm:dir/>
          <dgm:animLvl val="lvl"/>
          <dgm:resizeHandles val="exact"/>
        </dgm:presLayoutVars>
      </dgm:prSet>
      <dgm:spPr/>
    </dgm:pt>
    <dgm:pt modelId="{0422A717-E589-47BB-A69D-E8C14FC09F66}" type="pres">
      <dgm:prSet presAssocID="{5601EFEF-F026-4962-8CC6-DB08BF8E4243}" presName="linNode" presStyleCnt="0"/>
      <dgm:spPr/>
    </dgm:pt>
    <dgm:pt modelId="{622D95B4-1BEF-4AB6-A018-15DC7E4F658E}" type="pres">
      <dgm:prSet presAssocID="{5601EFEF-F026-4962-8CC6-DB08BF8E4243}" presName="parTx" presStyleLbl="revTx" presStyleIdx="0" presStyleCnt="3" custScaleX="45741">
        <dgm:presLayoutVars>
          <dgm:chMax val="1"/>
          <dgm:bulletEnabled val="1"/>
        </dgm:presLayoutVars>
      </dgm:prSet>
      <dgm:spPr/>
    </dgm:pt>
    <dgm:pt modelId="{ADA49C76-68ED-44EC-B967-17B4B6EBFB61}" type="pres">
      <dgm:prSet presAssocID="{5601EFEF-F026-4962-8CC6-DB08BF8E4243}" presName="bracket" presStyleLbl="parChTrans1D1" presStyleIdx="0" presStyleCnt="3" custScaleX="37741"/>
      <dgm:spPr>
        <a:ln w="12700"/>
      </dgm:spPr>
    </dgm:pt>
    <dgm:pt modelId="{6D715841-F344-4CDA-8288-4857736D97F9}" type="pres">
      <dgm:prSet presAssocID="{5601EFEF-F026-4962-8CC6-DB08BF8E4243}" presName="spH" presStyleCnt="0"/>
      <dgm:spPr/>
    </dgm:pt>
    <dgm:pt modelId="{C3840EA5-6AF7-42D2-BDC5-BF681DAC8757}" type="pres">
      <dgm:prSet presAssocID="{5601EFEF-F026-4962-8CC6-DB08BF8E4243}" presName="desTx" presStyleLbl="node1" presStyleIdx="0" presStyleCnt="3" custScaleX="108255">
        <dgm:presLayoutVars>
          <dgm:bulletEnabled val="1"/>
        </dgm:presLayoutVars>
      </dgm:prSet>
      <dgm:spPr/>
    </dgm:pt>
    <dgm:pt modelId="{D06A80E6-0F2F-43D3-AB94-1B0001765DE7}" type="pres">
      <dgm:prSet presAssocID="{D8D64585-A4F7-4128-8227-E1BA646CEC69}" presName="spV" presStyleCnt="0"/>
      <dgm:spPr/>
    </dgm:pt>
    <dgm:pt modelId="{1B499B63-C0B0-44AE-A449-CB1A605A3570}" type="pres">
      <dgm:prSet presAssocID="{11F16604-8C84-4B65-9BB4-6D183B93B6BA}" presName="linNode" presStyleCnt="0"/>
      <dgm:spPr/>
    </dgm:pt>
    <dgm:pt modelId="{A95E7C9A-F1D1-45BB-9B97-344FD2FCC944}" type="pres">
      <dgm:prSet presAssocID="{11F16604-8C84-4B65-9BB4-6D183B93B6BA}" presName="parTx" presStyleLbl="revTx" presStyleIdx="1" presStyleCnt="3" custScaleX="45741">
        <dgm:presLayoutVars>
          <dgm:chMax val="1"/>
          <dgm:bulletEnabled val="1"/>
        </dgm:presLayoutVars>
      </dgm:prSet>
      <dgm:spPr/>
    </dgm:pt>
    <dgm:pt modelId="{65932B39-EFA7-4A69-AD0A-CE6A30FC6B5C}" type="pres">
      <dgm:prSet presAssocID="{11F16604-8C84-4B65-9BB4-6D183B93B6BA}" presName="bracket" presStyleLbl="parChTrans1D1" presStyleIdx="1" presStyleCnt="3" custScaleX="37741"/>
      <dgm:spPr>
        <a:ln w="12700"/>
      </dgm:spPr>
    </dgm:pt>
    <dgm:pt modelId="{AD9D4C88-A6B0-47FC-B7AA-8D843308F6E3}" type="pres">
      <dgm:prSet presAssocID="{11F16604-8C84-4B65-9BB4-6D183B93B6BA}" presName="spH" presStyleCnt="0"/>
      <dgm:spPr/>
    </dgm:pt>
    <dgm:pt modelId="{E3B66E76-2F79-4E5B-99FD-226FC88B544F}" type="pres">
      <dgm:prSet presAssocID="{11F16604-8C84-4B65-9BB4-6D183B93B6BA}" presName="desTx" presStyleLbl="node1" presStyleIdx="1" presStyleCnt="3" custScaleX="108255">
        <dgm:presLayoutVars>
          <dgm:bulletEnabled val="1"/>
        </dgm:presLayoutVars>
      </dgm:prSet>
      <dgm:spPr/>
    </dgm:pt>
    <dgm:pt modelId="{A880F655-EE85-4881-A93F-CA8C4C11F55B}" type="pres">
      <dgm:prSet presAssocID="{290FBC86-8A9F-4E42-887D-10A425F230DC}" presName="spV" presStyleCnt="0"/>
      <dgm:spPr/>
    </dgm:pt>
    <dgm:pt modelId="{D5ECA4EA-042C-4127-8712-2132DCD10B05}" type="pres">
      <dgm:prSet presAssocID="{C90EEE68-CAE3-4F53-B07F-2E648120992D}" presName="linNode" presStyleCnt="0"/>
      <dgm:spPr/>
    </dgm:pt>
    <dgm:pt modelId="{5EA04DFA-DEA3-4BCC-AC98-7CBE5A623593}" type="pres">
      <dgm:prSet presAssocID="{C90EEE68-CAE3-4F53-B07F-2E648120992D}" presName="parTx" presStyleLbl="revTx" presStyleIdx="2" presStyleCnt="3" custScaleX="60563" custLinFactNeighborX="-66778">
        <dgm:presLayoutVars>
          <dgm:chMax val="1"/>
          <dgm:bulletEnabled val="1"/>
        </dgm:presLayoutVars>
      </dgm:prSet>
      <dgm:spPr/>
    </dgm:pt>
    <dgm:pt modelId="{33152FAF-F7CE-45BC-806F-E0E74BCE6A48}" type="pres">
      <dgm:prSet presAssocID="{C90EEE68-CAE3-4F53-B07F-2E648120992D}" presName="bracket" presStyleLbl="parChTrans1D1" presStyleIdx="2" presStyleCnt="3" custScaleX="41611" custScaleY="83804" custLinFactX="-41617" custLinFactNeighborX="-100000"/>
      <dgm:spPr>
        <a:ln w="12700"/>
      </dgm:spPr>
    </dgm:pt>
    <dgm:pt modelId="{95BA998F-2002-4216-AFFC-21615E76B7B9}" type="pres">
      <dgm:prSet presAssocID="{C90EEE68-CAE3-4F53-B07F-2E648120992D}" presName="spH" presStyleCnt="0"/>
      <dgm:spPr/>
    </dgm:pt>
    <dgm:pt modelId="{7168C5E0-2909-4D84-BE8F-390D44079679}" type="pres">
      <dgm:prSet presAssocID="{C90EEE68-CAE3-4F53-B07F-2E648120992D}" presName="desTx" presStyleLbl="node1" presStyleIdx="2" presStyleCnt="3" custScaleX="108255" custScaleY="87217" custLinFactX="-3060" custLinFactNeighborX="-100000">
        <dgm:presLayoutVars>
          <dgm:bulletEnabled val="1"/>
        </dgm:presLayoutVars>
      </dgm:prSet>
      <dgm:spPr/>
    </dgm:pt>
  </dgm:ptLst>
  <dgm:cxnLst>
    <dgm:cxn modelId="{7EBF5305-C882-4FA8-8C53-FAFA2A5CAE81}" srcId="{C90EEE68-CAE3-4F53-B07F-2E648120992D}" destId="{2836BF02-564A-458A-A9A9-5BC11A4528D4}" srcOrd="1" destOrd="0" parTransId="{F1BA194A-55B7-4C0B-AFE9-31F192F0B6CE}" sibTransId="{CB1649FE-D780-4ED5-B0D3-C10473A36C4C}"/>
    <dgm:cxn modelId="{EC187F14-E8FD-421F-B723-EDD53FE20FCD}" srcId="{D4174B09-AB18-494F-929D-E13E79E712EF}" destId="{11F16604-8C84-4B65-9BB4-6D183B93B6BA}" srcOrd="1" destOrd="0" parTransId="{A08E0B49-086B-4994-8990-F618E1F3B68F}" sibTransId="{290FBC86-8A9F-4E42-887D-10A425F230DC}"/>
    <dgm:cxn modelId="{CB95C624-2777-4015-8077-608FC9ED7B16}" srcId="{11F16604-8C84-4B65-9BB4-6D183B93B6BA}" destId="{78251A8B-E64C-4B99-A41E-9942E0677413}" srcOrd="0" destOrd="0" parTransId="{E84A6E6E-5CBF-4EB4-BDEB-C59DC7B4DD75}" sibTransId="{2CF2D598-6CA7-4C46-9F73-D4F618006636}"/>
    <dgm:cxn modelId="{7B8EF431-7703-401A-841A-02E4F55CDDE6}" type="presOf" srcId="{8F3622D3-A505-4C42-A6B1-6A863E84FC7A}" destId="{7168C5E0-2909-4D84-BE8F-390D44079679}" srcOrd="0" destOrd="2" presId="urn:diagrams.loki3.com/BracketList"/>
    <dgm:cxn modelId="{4826C132-BA5B-4E9C-9846-9DB96DDFF6FF}" type="presOf" srcId="{78251A8B-E64C-4B99-A41E-9942E0677413}" destId="{E3B66E76-2F79-4E5B-99FD-226FC88B544F}" srcOrd="0" destOrd="0" presId="urn:diagrams.loki3.com/BracketList"/>
    <dgm:cxn modelId="{E3816461-FE91-428F-B95A-D420198D0DA4}" type="presOf" srcId="{B6806342-51F4-4BD6-9E6F-0FA656997AFE}" destId="{E3B66E76-2F79-4E5B-99FD-226FC88B544F}" srcOrd="0" destOrd="1" presId="urn:diagrams.loki3.com/BracketList"/>
    <dgm:cxn modelId="{29791B62-2B4B-4170-B009-18E99DE51297}" srcId="{D4174B09-AB18-494F-929D-E13E79E712EF}" destId="{C90EEE68-CAE3-4F53-B07F-2E648120992D}" srcOrd="2" destOrd="0" parTransId="{44C17DB4-8824-4EE4-8CE9-BDCFF60A7239}" sibTransId="{A5CB8FE1-7CCF-48E8-A77E-69425872AB7C}"/>
    <dgm:cxn modelId="{31C77D66-32F4-4083-B2C6-724F345FA592}" type="presOf" srcId="{4DDC66B2-EF31-4BC3-9203-BC6B2F626065}" destId="{C3840EA5-6AF7-42D2-BDC5-BF681DAC8757}" srcOrd="0" destOrd="0" presId="urn:diagrams.loki3.com/BracketList"/>
    <dgm:cxn modelId="{C6414549-FBF4-4E2C-9602-92E25D0649CE}" srcId="{11F16604-8C84-4B65-9BB4-6D183B93B6BA}" destId="{B6806342-51F4-4BD6-9E6F-0FA656997AFE}" srcOrd="1" destOrd="0" parTransId="{7E779DC0-2749-48DA-803A-CE922E72733F}" sibTransId="{7B393A97-997D-4130-8275-61ABCD206420}"/>
    <dgm:cxn modelId="{DEE84B69-4D7A-480C-B085-5E762F440E79}" srcId="{C90EEE68-CAE3-4F53-B07F-2E648120992D}" destId="{5F43E81A-D741-4BE1-BBD9-8CB50F17DE0B}" srcOrd="0" destOrd="0" parTransId="{8CB36089-CE30-43B8-94E2-1E7029D74F5B}" sibTransId="{4EA274E9-F0FD-4FAF-B818-D68311C3BCAA}"/>
    <dgm:cxn modelId="{2A12C68A-5FBC-49A0-BEA0-3F6C0ABE7060}" srcId="{C90EEE68-CAE3-4F53-B07F-2E648120992D}" destId="{8F3622D3-A505-4C42-A6B1-6A863E84FC7A}" srcOrd="2" destOrd="0" parTransId="{C24A7194-3173-41FD-AAE7-1C1E1FAB4FFA}" sibTransId="{E8C36444-C1FE-4FE8-A09D-52A5C4767223}"/>
    <dgm:cxn modelId="{2E23B98F-D84A-44BA-9847-9570565B7803}" type="presOf" srcId="{0F5ECE45-06B1-489E-A88C-357797741021}" destId="{C3840EA5-6AF7-42D2-BDC5-BF681DAC8757}" srcOrd="0" destOrd="1" presId="urn:diagrams.loki3.com/BracketList"/>
    <dgm:cxn modelId="{735D83B2-DE8D-4C48-B466-E86483767DB8}" type="presOf" srcId="{11F16604-8C84-4B65-9BB4-6D183B93B6BA}" destId="{A95E7C9A-F1D1-45BB-9B97-344FD2FCC944}" srcOrd="0" destOrd="0" presId="urn:diagrams.loki3.com/BracketList"/>
    <dgm:cxn modelId="{D36FD1B5-E947-4D2A-BA21-187DC2296419}" type="presOf" srcId="{D4174B09-AB18-494F-929D-E13E79E712EF}" destId="{D3C9E941-3815-4D39-8587-167DA8D1516F}" srcOrd="0" destOrd="0" presId="urn:diagrams.loki3.com/BracketList"/>
    <dgm:cxn modelId="{701200CC-81E1-4068-9CA1-B30C273DA122}" srcId="{5601EFEF-F026-4962-8CC6-DB08BF8E4243}" destId="{0F5ECE45-06B1-489E-A88C-357797741021}" srcOrd="1" destOrd="0" parTransId="{F296C4DC-6D5C-4EF1-BE54-82A11D4F2D32}" sibTransId="{A7B2735E-EB61-412A-9706-0A4D6855D287}"/>
    <dgm:cxn modelId="{61E94DDE-29C9-4EFF-BB50-184FDAE1F59D}" type="presOf" srcId="{5601EFEF-F026-4962-8CC6-DB08BF8E4243}" destId="{622D95B4-1BEF-4AB6-A018-15DC7E4F658E}" srcOrd="0" destOrd="0" presId="urn:diagrams.loki3.com/BracketList"/>
    <dgm:cxn modelId="{3193EAE0-747D-4E85-93C8-BDBD31E7BF74}" type="presOf" srcId="{C90EEE68-CAE3-4F53-B07F-2E648120992D}" destId="{5EA04DFA-DEA3-4BCC-AC98-7CBE5A623593}" srcOrd="0" destOrd="0" presId="urn:diagrams.loki3.com/BracketList"/>
    <dgm:cxn modelId="{CAB1A8E6-2575-4880-934C-3E213F63F708}" type="presOf" srcId="{2836BF02-564A-458A-A9A9-5BC11A4528D4}" destId="{7168C5E0-2909-4D84-BE8F-390D44079679}" srcOrd="0" destOrd="1" presId="urn:diagrams.loki3.com/BracketList"/>
    <dgm:cxn modelId="{0954BBE8-260D-4610-8BC7-06BC10A9BF8A}" type="presOf" srcId="{5F43E81A-D741-4BE1-BBD9-8CB50F17DE0B}" destId="{7168C5E0-2909-4D84-BE8F-390D44079679}" srcOrd="0" destOrd="0" presId="urn:diagrams.loki3.com/BracketList"/>
    <dgm:cxn modelId="{F6D325F5-E6FB-411D-84E6-924FECDB4440}" srcId="{5601EFEF-F026-4962-8CC6-DB08BF8E4243}" destId="{4DDC66B2-EF31-4BC3-9203-BC6B2F626065}" srcOrd="0" destOrd="0" parTransId="{5FBA23BF-0063-47CB-BCE4-41F81AA83F98}" sibTransId="{D0A76E79-4400-41A3-AE16-42E3E4316F37}"/>
    <dgm:cxn modelId="{76622EF9-C90D-4A32-9968-8E8E929C55B4}" srcId="{D4174B09-AB18-494F-929D-E13E79E712EF}" destId="{5601EFEF-F026-4962-8CC6-DB08BF8E4243}" srcOrd="0" destOrd="0" parTransId="{355FAA74-4B64-4C27-9092-698484AB6E6F}" sibTransId="{D8D64585-A4F7-4128-8227-E1BA646CEC69}"/>
    <dgm:cxn modelId="{76035413-C91F-4A06-8A8C-8B7E38723061}" type="presParOf" srcId="{D3C9E941-3815-4D39-8587-167DA8D1516F}" destId="{0422A717-E589-47BB-A69D-E8C14FC09F66}" srcOrd="0" destOrd="0" presId="urn:diagrams.loki3.com/BracketList"/>
    <dgm:cxn modelId="{B7C957D1-6A82-43B6-87C1-9AFB7D6D4141}" type="presParOf" srcId="{0422A717-E589-47BB-A69D-E8C14FC09F66}" destId="{622D95B4-1BEF-4AB6-A018-15DC7E4F658E}" srcOrd="0" destOrd="0" presId="urn:diagrams.loki3.com/BracketList"/>
    <dgm:cxn modelId="{5E0CFCD4-7E59-42A8-A28D-A4B08C8E463E}" type="presParOf" srcId="{0422A717-E589-47BB-A69D-E8C14FC09F66}" destId="{ADA49C76-68ED-44EC-B967-17B4B6EBFB61}" srcOrd="1" destOrd="0" presId="urn:diagrams.loki3.com/BracketList"/>
    <dgm:cxn modelId="{302E53DF-A8B1-40A2-997A-CC9207351CD2}" type="presParOf" srcId="{0422A717-E589-47BB-A69D-E8C14FC09F66}" destId="{6D715841-F344-4CDA-8288-4857736D97F9}" srcOrd="2" destOrd="0" presId="urn:diagrams.loki3.com/BracketList"/>
    <dgm:cxn modelId="{92495733-02CF-460E-81A0-42E166FFE591}" type="presParOf" srcId="{0422A717-E589-47BB-A69D-E8C14FC09F66}" destId="{C3840EA5-6AF7-42D2-BDC5-BF681DAC8757}" srcOrd="3" destOrd="0" presId="urn:diagrams.loki3.com/BracketList"/>
    <dgm:cxn modelId="{E99CD7EB-962D-4302-8193-A3D9C690A20C}" type="presParOf" srcId="{D3C9E941-3815-4D39-8587-167DA8D1516F}" destId="{D06A80E6-0F2F-43D3-AB94-1B0001765DE7}" srcOrd="1" destOrd="0" presId="urn:diagrams.loki3.com/BracketList"/>
    <dgm:cxn modelId="{01E5E1AD-A355-4EB4-BF14-EB1E65762386}" type="presParOf" srcId="{D3C9E941-3815-4D39-8587-167DA8D1516F}" destId="{1B499B63-C0B0-44AE-A449-CB1A605A3570}" srcOrd="2" destOrd="0" presId="urn:diagrams.loki3.com/BracketList"/>
    <dgm:cxn modelId="{EF990201-E8B7-4178-9B02-786B91E217EA}" type="presParOf" srcId="{1B499B63-C0B0-44AE-A449-CB1A605A3570}" destId="{A95E7C9A-F1D1-45BB-9B97-344FD2FCC944}" srcOrd="0" destOrd="0" presId="urn:diagrams.loki3.com/BracketList"/>
    <dgm:cxn modelId="{2CE8E826-BB15-49DD-A892-7FD0BFCABE74}" type="presParOf" srcId="{1B499B63-C0B0-44AE-A449-CB1A605A3570}" destId="{65932B39-EFA7-4A69-AD0A-CE6A30FC6B5C}" srcOrd="1" destOrd="0" presId="urn:diagrams.loki3.com/BracketList"/>
    <dgm:cxn modelId="{8DD9F3BD-28CF-4178-8022-79312445DA8C}" type="presParOf" srcId="{1B499B63-C0B0-44AE-A449-CB1A605A3570}" destId="{AD9D4C88-A6B0-47FC-B7AA-8D843308F6E3}" srcOrd="2" destOrd="0" presId="urn:diagrams.loki3.com/BracketList"/>
    <dgm:cxn modelId="{903D20AB-6E3C-407B-9455-2C9FACE3D88B}" type="presParOf" srcId="{1B499B63-C0B0-44AE-A449-CB1A605A3570}" destId="{E3B66E76-2F79-4E5B-99FD-226FC88B544F}" srcOrd="3" destOrd="0" presId="urn:diagrams.loki3.com/BracketList"/>
    <dgm:cxn modelId="{651BDA55-28FB-4CB5-BB22-709B7247CAEC}" type="presParOf" srcId="{D3C9E941-3815-4D39-8587-167DA8D1516F}" destId="{A880F655-EE85-4881-A93F-CA8C4C11F55B}" srcOrd="3" destOrd="0" presId="urn:diagrams.loki3.com/BracketList"/>
    <dgm:cxn modelId="{1EA6E264-9C16-49B0-998D-64231694895D}" type="presParOf" srcId="{D3C9E941-3815-4D39-8587-167DA8D1516F}" destId="{D5ECA4EA-042C-4127-8712-2132DCD10B05}" srcOrd="4" destOrd="0" presId="urn:diagrams.loki3.com/BracketList"/>
    <dgm:cxn modelId="{9D86F51A-82FC-4A71-AA1B-1364D556FFB6}" type="presParOf" srcId="{D5ECA4EA-042C-4127-8712-2132DCD10B05}" destId="{5EA04DFA-DEA3-4BCC-AC98-7CBE5A623593}" srcOrd="0" destOrd="0" presId="urn:diagrams.loki3.com/BracketList"/>
    <dgm:cxn modelId="{02DC7C41-7FF3-484C-90B0-3997355C871F}" type="presParOf" srcId="{D5ECA4EA-042C-4127-8712-2132DCD10B05}" destId="{33152FAF-F7CE-45BC-806F-E0E74BCE6A48}" srcOrd="1" destOrd="0" presId="urn:diagrams.loki3.com/BracketList"/>
    <dgm:cxn modelId="{BE6F0947-AFAB-4252-8036-385326A5A837}" type="presParOf" srcId="{D5ECA4EA-042C-4127-8712-2132DCD10B05}" destId="{95BA998F-2002-4216-AFFC-21615E76B7B9}" srcOrd="2" destOrd="0" presId="urn:diagrams.loki3.com/BracketList"/>
    <dgm:cxn modelId="{86E4C7CE-4EAF-4AC0-BB99-A22F2728F4CF}" type="presParOf" srcId="{D5ECA4EA-042C-4127-8712-2132DCD10B05}" destId="{7168C5E0-2909-4D84-BE8F-390D44079679}"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D95B4-1BEF-4AB6-A018-15DC7E4F658E}">
      <dsp:nvSpPr>
        <dsp:cNvPr id="0" name=""/>
        <dsp:cNvSpPr/>
      </dsp:nvSpPr>
      <dsp:spPr>
        <a:xfrm>
          <a:off x="367933" y="18819"/>
          <a:ext cx="1174384" cy="9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kern="1200" dirty="0"/>
            <a:t>Hot</a:t>
          </a:r>
        </a:p>
      </dsp:txBody>
      <dsp:txXfrm>
        <a:off x="367933" y="18819"/>
        <a:ext cx="1174384" cy="930600"/>
      </dsp:txXfrm>
    </dsp:sp>
    <dsp:sp modelId="{ADA49C76-68ED-44EC-B967-17B4B6EBFB61}">
      <dsp:nvSpPr>
        <dsp:cNvPr id="0" name=""/>
        <dsp:cNvSpPr/>
      </dsp:nvSpPr>
      <dsp:spPr>
        <a:xfrm>
          <a:off x="1542318" y="18819"/>
          <a:ext cx="193797" cy="930600"/>
        </a:xfrm>
        <a:prstGeom prst="leftBrace">
          <a:avLst>
            <a:gd name="adj1" fmla="val 35000"/>
            <a:gd name="adj2" fmla="val 50000"/>
          </a:avLst>
        </a:prstGeom>
        <a:noFill/>
        <a:ln w="1270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C3840EA5-6AF7-42D2-BDC5-BF681DAC8757}">
      <dsp:nvSpPr>
        <dsp:cNvPr id="0" name=""/>
        <dsp:cNvSpPr/>
      </dsp:nvSpPr>
      <dsp:spPr>
        <a:xfrm>
          <a:off x="1941512" y="18819"/>
          <a:ext cx="7559996" cy="930600"/>
        </a:xfrm>
        <a:prstGeom prst="rect">
          <a:avLst/>
        </a:prstGeom>
        <a:solidFill>
          <a:srgbClr val="FFB90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00" tIns="36000" rIns="36000" bIns="360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rPr>
            <a:t>The most common tier</a:t>
          </a:r>
        </a:p>
        <a:p>
          <a:pPr marL="228600" lvl="1" indent="-228600" algn="l" defTabSz="889000">
            <a:lnSpc>
              <a:spcPct val="90000"/>
            </a:lnSpc>
            <a:spcBef>
              <a:spcPct val="0"/>
            </a:spcBef>
            <a:spcAft>
              <a:spcPct val="15000"/>
            </a:spcAft>
            <a:buChar char="•"/>
          </a:pPr>
          <a:r>
            <a:rPr lang="en-US" sz="2000" kern="1200" dirty="0">
              <a:solidFill>
                <a:schemeClr val="tx1"/>
              </a:solidFill>
            </a:rPr>
            <a:t>Used for data that is accessed frequently</a:t>
          </a:r>
        </a:p>
      </dsp:txBody>
      <dsp:txXfrm>
        <a:off x="1941512" y="18819"/>
        <a:ext cx="7559996" cy="930600"/>
      </dsp:txXfrm>
    </dsp:sp>
    <dsp:sp modelId="{A95E7C9A-F1D1-45BB-9B97-344FD2FCC944}">
      <dsp:nvSpPr>
        <dsp:cNvPr id="0" name=""/>
        <dsp:cNvSpPr/>
      </dsp:nvSpPr>
      <dsp:spPr>
        <a:xfrm>
          <a:off x="367933" y="1118619"/>
          <a:ext cx="1174384" cy="9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kern="1200" dirty="0"/>
            <a:t>Cool</a:t>
          </a:r>
        </a:p>
      </dsp:txBody>
      <dsp:txXfrm>
        <a:off x="367933" y="1118619"/>
        <a:ext cx="1174384" cy="930600"/>
      </dsp:txXfrm>
    </dsp:sp>
    <dsp:sp modelId="{65932B39-EFA7-4A69-AD0A-CE6A30FC6B5C}">
      <dsp:nvSpPr>
        <dsp:cNvPr id="0" name=""/>
        <dsp:cNvSpPr/>
      </dsp:nvSpPr>
      <dsp:spPr>
        <a:xfrm>
          <a:off x="1542318" y="1118619"/>
          <a:ext cx="193797" cy="930600"/>
        </a:xfrm>
        <a:prstGeom prst="leftBrace">
          <a:avLst>
            <a:gd name="adj1" fmla="val 35000"/>
            <a:gd name="adj2" fmla="val 50000"/>
          </a:avLst>
        </a:prstGeom>
        <a:noFill/>
        <a:ln w="1270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E3B66E76-2F79-4E5B-99FD-226FC88B544F}">
      <dsp:nvSpPr>
        <dsp:cNvPr id="0" name=""/>
        <dsp:cNvSpPr/>
      </dsp:nvSpPr>
      <dsp:spPr>
        <a:xfrm>
          <a:off x="1941512" y="1118619"/>
          <a:ext cx="7559996" cy="930600"/>
        </a:xfrm>
        <a:prstGeom prst="rect">
          <a:avLst/>
        </a:prstGeom>
        <a:solidFill>
          <a:srgbClr val="00827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00" tIns="36000" rIns="36000" bIns="360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Used for data that is infrequently accessed</a:t>
          </a:r>
        </a:p>
        <a:p>
          <a:pPr marL="228600" lvl="1" indent="-228600" algn="l" defTabSz="889000">
            <a:lnSpc>
              <a:spcPct val="90000"/>
            </a:lnSpc>
            <a:spcBef>
              <a:spcPct val="0"/>
            </a:spcBef>
            <a:spcAft>
              <a:spcPct val="15000"/>
            </a:spcAft>
            <a:buChar char="•"/>
          </a:pPr>
          <a:r>
            <a:rPr lang="en-US" sz="2000" kern="1200" dirty="0"/>
            <a:t>Ideal for data that is stored at least 30 days</a:t>
          </a:r>
        </a:p>
      </dsp:txBody>
      <dsp:txXfrm>
        <a:off x="1941512" y="1118619"/>
        <a:ext cx="7559996" cy="930600"/>
      </dsp:txXfrm>
    </dsp:sp>
    <dsp:sp modelId="{5EA04DFA-DEA3-4BCC-AC98-7CBE5A623593}">
      <dsp:nvSpPr>
        <dsp:cNvPr id="0" name=""/>
        <dsp:cNvSpPr/>
      </dsp:nvSpPr>
      <dsp:spPr>
        <a:xfrm>
          <a:off x="25032" y="2361851"/>
          <a:ext cx="1554934" cy="9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kern="1200" dirty="0"/>
            <a:t>Archive</a:t>
          </a:r>
        </a:p>
      </dsp:txBody>
      <dsp:txXfrm>
        <a:off x="25032" y="2361851"/>
        <a:ext cx="1554934" cy="930600"/>
      </dsp:txXfrm>
    </dsp:sp>
    <dsp:sp modelId="{33152FAF-F7CE-45BC-806F-E0E74BCE6A48}">
      <dsp:nvSpPr>
        <dsp:cNvPr id="0" name=""/>
        <dsp:cNvSpPr/>
      </dsp:nvSpPr>
      <dsp:spPr>
        <a:xfrm>
          <a:off x="1503770" y="2242240"/>
          <a:ext cx="213669" cy="1169820"/>
        </a:xfrm>
        <a:prstGeom prst="leftBrace">
          <a:avLst>
            <a:gd name="adj1" fmla="val 35000"/>
            <a:gd name="adj2" fmla="val 50000"/>
          </a:avLst>
        </a:prstGeom>
        <a:noFill/>
        <a:ln w="1270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7168C5E0-2909-4D84-BE8F-390D44079679}">
      <dsp:nvSpPr>
        <dsp:cNvPr id="0" name=""/>
        <dsp:cNvSpPr/>
      </dsp:nvSpPr>
      <dsp:spPr>
        <a:xfrm>
          <a:off x="1922842" y="2218419"/>
          <a:ext cx="7559996" cy="1217462"/>
        </a:xfrm>
        <a:prstGeom prst="rect">
          <a:avLst/>
        </a:prstGeom>
        <a:solidFill>
          <a:srgbClr val="00188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00" tIns="36000" rIns="36000" bIns="360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Used for data that must be retained but is rarely accessed</a:t>
          </a:r>
        </a:p>
        <a:p>
          <a:pPr marL="228600" lvl="1" indent="-228600" algn="l" defTabSz="889000">
            <a:lnSpc>
              <a:spcPct val="90000"/>
            </a:lnSpc>
            <a:spcBef>
              <a:spcPct val="0"/>
            </a:spcBef>
            <a:spcAft>
              <a:spcPct val="15000"/>
            </a:spcAft>
            <a:buChar char="•"/>
          </a:pPr>
          <a:r>
            <a:rPr lang="en-US" sz="2000" kern="1200" dirty="0"/>
            <a:t>Data stored at this tier must be flexible for hours-based latency</a:t>
          </a:r>
        </a:p>
        <a:p>
          <a:pPr marL="228600" lvl="1" indent="-228600" algn="l" defTabSz="889000">
            <a:lnSpc>
              <a:spcPct val="90000"/>
            </a:lnSpc>
            <a:spcBef>
              <a:spcPct val="0"/>
            </a:spcBef>
            <a:spcAft>
              <a:spcPct val="15000"/>
            </a:spcAft>
            <a:buChar char="•"/>
          </a:pPr>
          <a:r>
            <a:rPr lang="en-US" sz="2000" kern="1200" dirty="0"/>
            <a:t>Ideal for data that is stored at least 180 days</a:t>
          </a:r>
        </a:p>
      </dsp:txBody>
      <dsp:txXfrm>
        <a:off x="1922842" y="2218419"/>
        <a:ext cx="7559996" cy="1217462"/>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10/7/2019 4:31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10/7/2019 4:31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Blob storage.</a:t>
            </a:r>
          </a:p>
          <a:p>
            <a:pPr marL="171450" indent="-171450">
              <a:buFontTx/>
              <a:buChar char="-"/>
            </a:pPr>
            <a:r>
              <a:rPr lang="en-US" dirty="0"/>
              <a:t>Blob storage security.</a:t>
            </a:r>
          </a:p>
          <a:p>
            <a:pPr marL="171450" indent="-171450">
              <a:buFontTx/>
              <a:buChar char="-"/>
            </a:pPr>
            <a:r>
              <a:rPr lang="en-US" dirty="0"/>
              <a:t>Working with Azure Blob storage.</a:t>
            </a:r>
          </a:p>
          <a:p>
            <a:pPr marL="171450" indent="-171450">
              <a:buFontTx/>
              <a:buChar char="-"/>
            </a:pPr>
            <a:r>
              <a:rPr lang="en-US" dirty="0"/>
              <a:t>Lab: Constructing a polyglot data solution.</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10/7/2019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the characteristics of page blobs.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Page blobs are a collection of 512-byte pages that are optimized for random read and write operations. They are like hard disk storage and are ideal for virtual hard disks. To create a page blob, you initialize the page blob and specify the maximum size the page blob will grow. To add or update the contents of a page blob, you write a page or pages by specifying an offset and a range that aligns to the 512-byte page boundaries. A write to a page blob can overwrite just one page, some pages, or up to 4 MB of the page blob. Writes to page blobs happen in-place and are immediately committed to the blob. The maximum size for a page blob is 8 TB.</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38782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events allow applications to react to the creation and deletion of blobs using modern serverless architectures. It does so without the need for complicated code or expensive and inefficient polling services. Instead, events are pushed through Azure Event Grid to subscribers such as Azure Functions, Azure Logic Apps, or even to your own custom http listener, and you only pay for what you use.</a:t>
            </a:r>
          </a:p>
          <a:p>
            <a:endParaRPr lang="en-US" dirty="0"/>
          </a:p>
          <a:p>
            <a:r>
              <a:rPr lang="en-US" dirty="0"/>
              <a:t>Blob storage events are reliably sent to the Event grid service which provides reliable delivery services to your applications through rich retry policies and dead-letter delivery.</a:t>
            </a:r>
          </a:p>
          <a:p>
            <a:endParaRPr lang="en-US" dirty="0"/>
          </a:p>
          <a:p>
            <a:r>
              <a:rPr lang="en-US" dirty="0"/>
              <a:t>Common Blob storage event scenarios include image or video processing, search indexing, or any file-oriented workflow. Asynchronous file uploads are a good fit for events. When changes are infrequent, but your scenario requires immediate responsiveness, event-based architecture can be especially efficient.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9557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SAS token generation from a shared access policy</a:t>
            </a:r>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1191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Shared Access Signature (SAS) is a URI that grants restricted access rights to containers, binary large objects (blobs), queues, and tables for a specific time interval. By providing a client with a Shared Access Signature, you can enable them to access resources in your storage account without sharing your account key with them.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6660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Shared Access Signature URI query parameters incorporate all of the information necessary to grant controlled access to a storage resource. The URI query parameters specify the time interval over which the Shared Access Signature is valid, the permissions that it grants, the resource that is to be made available, and the signature that the storage services should use to authenticate the request.</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8644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where an SAS is useful is a service where users read and write their own data to your storage account. In a scenario where a storage account stores user data, there are two typical design patterns:</a:t>
            </a:r>
          </a:p>
          <a:p>
            <a:pPr marL="171450" indent="-171450">
              <a:buFont typeface="Arial" panose="020B0604020202020204" pitchFamily="34" charset="0"/>
              <a:buChar char="•"/>
            </a:pPr>
            <a:r>
              <a:rPr lang="en-US" dirty="0"/>
              <a:t>Clients upload and download data via a front-end proxy service, which performs authentication. This front-end proxy service has the advantage of allowing the validation of business rules, but for large amounts of data or high-volume transactions, creating a service that can scale to match demand might be expensive or difficult.</a:t>
            </a:r>
          </a:p>
          <a:p>
            <a:pPr marL="171450" indent="-171450">
              <a:buFont typeface="Arial" panose="020B0604020202020204" pitchFamily="34" charset="0"/>
              <a:buChar char="•"/>
            </a:pPr>
            <a:r>
              <a:rPr lang="en-US" dirty="0"/>
              <a:t>Using the valet key pattern, a lightweight service authenticates the client as needed and then generates a SAS. After the client receives the SAS, they can access storage account resources directly with the permissions defined by the SAS and for the interval allowed by the SAS. The SAS mitigates the need for routing all data through the front-end proxy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10/7/2019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58755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Shared Access Signature can take one of two forms: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ad hoc SAS.</a:t>
            </a:r>
            <a:r>
              <a:rPr lang="en-US" sz="882" b="0" i="0" kern="1200" dirty="0">
                <a:solidFill>
                  <a:schemeClr val="tx1"/>
                </a:solidFill>
                <a:effectLst/>
                <a:latin typeface="Segoe UI Light" pitchFamily="34" charset="0"/>
                <a:ea typeface="+mn-ea"/>
                <a:cs typeface="+mn-cs"/>
              </a:rPr>
              <a:t> When you create an ad hoc SAS, the start time, expiration time, and permissions for the SAS are all specified on the SAS URI (or implied in the case where the start time is omitted). This type of SAS can be created on a container, blob, table, or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 SAS with a stored access policy.</a:t>
            </a:r>
            <a:r>
              <a:rPr lang="en-US" sz="882" b="0" i="0" kern="1200" dirty="0">
                <a:solidFill>
                  <a:schemeClr val="tx1"/>
                </a:solidFill>
                <a:effectLst/>
                <a:latin typeface="Segoe UI Light" pitchFamily="34" charset="0"/>
                <a:ea typeface="+mn-ea"/>
                <a:cs typeface="+mn-cs"/>
              </a:rPr>
              <a:t> A stored access policy is defined on a resource container—a blob container, table, or queue—and can be used to manage constraints for one or more Shared Access Signatures. </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1829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When you associate an SAS with a stored access policy, the SAS inherits the constraints—the start time, expiration time, and permissions—that were defined for the stored access policy.</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difference between ad hoc SAS and stored access policy is important for one key scenario: revocation. An SAS is a URL, so anyone who obtains the SAS can use it, regardless of who requested it to begin with. If an SAS is published publicly, it can be used by anyone in the world. Stored access policies give you the option to revoke permissions without having to regenerate the storage account keys. Set the expiration on these to a very long time in future (or infinite), and make sure it’s regularly updated to move it further into the future.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72148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Managing blob properties and metadata.</a:t>
            </a:r>
          </a:p>
          <a:p>
            <a:pPr marL="171450" indent="-171450">
              <a:buFontTx/>
              <a:buChar char="-"/>
            </a:pPr>
            <a:r>
              <a:rPr lang="en-US" dirty="0"/>
              <a:t>Manipulating blob container properties in .NET.</a:t>
            </a:r>
          </a:p>
          <a:p>
            <a:pPr marL="171450" indent="-171450">
              <a:buFontTx/>
              <a:buChar char="-"/>
            </a:pPr>
            <a:r>
              <a:rPr lang="en-US" dirty="0"/>
              <a:t>Manipulating blob container metadata in .NET.</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Lease blob operation.</a:t>
            </a:r>
          </a:p>
          <a:p>
            <a:pPr marL="171450" indent="-171450">
              <a:buFontTx/>
              <a:buChar char="-"/>
            </a:pPr>
            <a:r>
              <a:rPr lang="en-US" dirty="0" err="1"/>
              <a:t>AzCopy</a:t>
            </a:r>
            <a:r>
              <a:rPr lang="en-US" dirty="0"/>
              <a:t>.</a:t>
            </a: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support custom metadata, represented as HTTP headers. Metadata headers can be set on a request that creates a new container or blob resource, or on a request that explicitly creates a property on an existing resource.</a:t>
            </a:r>
          </a:p>
          <a:p>
            <a:endParaRPr lang="en-US" dirty="0"/>
          </a:p>
          <a:p>
            <a:r>
              <a:rPr lang="en-US" dirty="0"/>
              <a:t>Metadata headers are name/value pairs. The format for the header is:</a:t>
            </a:r>
          </a:p>
          <a:p>
            <a:endParaRPr lang="en-US" dirty="0"/>
          </a:p>
          <a:p>
            <a:pPr lvl="1"/>
            <a:r>
              <a:rPr lang="en-US" b="1" dirty="0"/>
              <a:t>x-ms-meta-name:string-value  </a:t>
            </a:r>
          </a:p>
          <a:p>
            <a:endParaRPr lang="en-US" dirty="0"/>
          </a:p>
          <a:p>
            <a:r>
              <a:rPr lang="en-US" dirty="0"/>
              <a:t>Beginning with version 2009-09-19, metadata names must adhere to the naming rules for C# identifiers. Names are case insensitive. Note that metadata names preserve the case with which they were created, but are case-insensitive when set or read. If two or more metadata headers with the same name are submitted for a resource, the Blob service returns status code 400 (Bad Request). The metadata consists of name/value pairs. The total size of all metadata pairs can be up to 8 kilobytes (KB) in size. Metadata name/value pairs are valid HTTP headers, and so they adhere to all restrictions governing HTTP headers.</a:t>
            </a:r>
          </a:p>
          <a:p>
            <a:endParaRPr lang="en-US" dirty="0"/>
          </a:p>
          <a:p>
            <a:r>
              <a:rPr lang="en-US" dirty="0"/>
              <a:t>Metadata on a blob or container resource can be retrieved or set directly, without returning or altering the content of the resource. Note that metadata values can only be read or written in full; partial updates are not supported. Setting metadata on a resource overwrites any existing metadata values for that resource.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808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also support certain standard HTTP properties. Properties and metadata are both represented as standard HTTP headers; the difference between them is in the naming of the headers. Metadata headers are named with the header prefix </a:t>
            </a:r>
            <a:r>
              <a:rPr lang="en-US" b="1" dirty="0"/>
              <a:t>x-ms-meta- </a:t>
            </a:r>
            <a:r>
              <a:rPr lang="en-US" dirty="0"/>
              <a:t>and a custom name. Property headers use standard HTTP header names, as specified in the Header Field Definitions section 14 of the HTTP/1.1 protocol specification.</a:t>
            </a:r>
          </a:p>
          <a:p>
            <a:endParaRPr lang="en-US" dirty="0"/>
          </a:p>
          <a:p>
            <a:r>
              <a:rPr lang="en-US" dirty="0"/>
              <a:t>The standard HTTP headers supported on containers include:</a:t>
            </a:r>
          </a:p>
          <a:p>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endParaRPr lang="en-US" dirty="0"/>
          </a:p>
          <a:p>
            <a:r>
              <a:rPr lang="en-US" dirty="0"/>
              <a:t>The standard HTTP headers supported on blobs include: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pPr marL="171450" indent="-171450">
              <a:buFont typeface="Arial" panose="020B0604020202020204" pitchFamily="34" charset="0"/>
              <a:buChar char="•"/>
            </a:pPr>
            <a:r>
              <a:rPr lang="en-US" dirty="0"/>
              <a:t>Content-Length</a:t>
            </a:r>
          </a:p>
          <a:p>
            <a:pPr marL="171450" indent="-171450">
              <a:buFont typeface="Arial" panose="020B0604020202020204" pitchFamily="34" charset="0"/>
              <a:buChar char="•"/>
            </a:pPr>
            <a:r>
              <a:rPr lang="en-US" dirty="0"/>
              <a:t>Content-Type</a:t>
            </a:r>
          </a:p>
          <a:p>
            <a:pPr marL="171450" indent="-171450">
              <a:buFont typeface="Arial" panose="020B0604020202020204" pitchFamily="34" charset="0"/>
              <a:buChar char="•"/>
            </a:pPr>
            <a:r>
              <a:rPr lang="en-US" dirty="0"/>
              <a:t>Content-MD5</a:t>
            </a:r>
          </a:p>
          <a:p>
            <a:pPr marL="171450" indent="-171450">
              <a:buFont typeface="Arial" panose="020B0604020202020204" pitchFamily="34" charset="0"/>
              <a:buChar char="•"/>
            </a:pPr>
            <a:r>
              <a:rPr lang="en-US" dirty="0"/>
              <a:t>Content-Encoding</a:t>
            </a:r>
          </a:p>
          <a:p>
            <a:pPr marL="171450" indent="-171450">
              <a:buFont typeface="Arial" panose="020B0604020202020204" pitchFamily="34" charset="0"/>
              <a:buChar char="•"/>
            </a:pPr>
            <a:r>
              <a:rPr lang="en-US" dirty="0"/>
              <a:t>Content-Language</a:t>
            </a:r>
          </a:p>
          <a:p>
            <a:pPr marL="171450" indent="-171450">
              <a:buFont typeface="Arial" panose="020B0604020202020204" pitchFamily="34" charset="0"/>
              <a:buChar char="•"/>
            </a:pPr>
            <a:r>
              <a:rPr lang="en-US" dirty="0"/>
              <a:t>Cache-Control</a:t>
            </a:r>
          </a:p>
          <a:p>
            <a:pPr marL="171450" indent="-171450">
              <a:buFont typeface="Arial" panose="020B0604020202020204" pitchFamily="34" charset="0"/>
              <a:buChar char="•"/>
            </a:pPr>
            <a:r>
              <a:rPr lang="en-US" dirty="0"/>
              <a:t>Origin</a:t>
            </a:r>
          </a:p>
          <a:p>
            <a:pPr marL="171450" indent="-171450">
              <a:buFont typeface="Arial" panose="020B0604020202020204" pitchFamily="34" charset="0"/>
              <a:buChar char="•"/>
            </a:pPr>
            <a:r>
              <a:rPr lang="en-US" dirty="0"/>
              <a:t>Range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111987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CloudStorageAccount</a:t>
            </a:r>
            <a:r>
              <a:rPr lang="en-US" sz="882" b="0" i="0" kern="1200" dirty="0">
                <a:solidFill>
                  <a:schemeClr val="tx1"/>
                </a:solidFill>
                <a:effectLst/>
                <a:latin typeface="Segoe UI Light" pitchFamily="34" charset="0"/>
                <a:ea typeface="+mn-ea"/>
                <a:cs typeface="+mn-cs"/>
              </a:rPr>
              <a:t> class contains the </a:t>
            </a:r>
            <a:r>
              <a:rPr lang="en-US" sz="882" b="1" i="0" kern="1200" dirty="0">
                <a:solidFill>
                  <a:schemeClr val="tx1"/>
                </a:solidFill>
                <a:effectLst/>
                <a:latin typeface="Segoe UI Light" pitchFamily="34" charset="0"/>
                <a:ea typeface="+mn-ea"/>
                <a:cs typeface="+mn-cs"/>
              </a:rPr>
              <a:t>CreateCloudBlobClient</a:t>
            </a:r>
            <a:r>
              <a:rPr lang="en-US" sz="882" b="0" i="0" kern="1200" dirty="0">
                <a:solidFill>
                  <a:schemeClr val="tx1"/>
                </a:solidFill>
                <a:effectLst/>
                <a:latin typeface="Segoe UI Light" pitchFamily="34" charset="0"/>
                <a:ea typeface="+mn-ea"/>
                <a:cs typeface="+mn-cs"/>
              </a:rPr>
              <a:t> method that gives you programmatic access to a client that manages your file shares.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reference a specific blob container, you can use the </a:t>
            </a:r>
            <a:r>
              <a:rPr lang="en-US" sz="882" b="1" i="0" kern="1200" dirty="0">
                <a:solidFill>
                  <a:schemeClr val="tx1"/>
                </a:solidFill>
                <a:effectLst/>
                <a:latin typeface="Segoe UI Light" pitchFamily="34" charset="0"/>
                <a:ea typeface="+mn-ea"/>
                <a:cs typeface="+mn-cs"/>
              </a:rPr>
              <a:t>GetContainerReference</a:t>
            </a:r>
            <a:r>
              <a:rPr lang="en-US" sz="882" b="0" i="0" kern="1200" dirty="0">
                <a:solidFill>
                  <a:schemeClr val="tx1"/>
                </a:solidFill>
                <a:effectLst/>
                <a:latin typeface="Segoe UI Light" pitchFamily="34" charset="0"/>
                <a:ea typeface="+mn-ea"/>
                <a:cs typeface="+mn-cs"/>
              </a:rPr>
              <a:t> method of the </a:t>
            </a:r>
            <a:r>
              <a:rPr lang="en-US" sz="882" b="1" i="0" kern="1200" dirty="0">
                <a:solidFill>
                  <a:schemeClr val="tx1"/>
                </a:solidFill>
                <a:effectLst/>
                <a:latin typeface="Segoe UI Light" pitchFamily="34" charset="0"/>
                <a:ea typeface="+mn-ea"/>
                <a:cs typeface="+mn-cs"/>
              </a:rPr>
              <a:t>CloudBlobClient</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you have a reference to the container, you can ensure that the container exists. This will create the container if it does not already exist in the Azure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 hydrated reference, you can perform actions such as fetching the properties (metadata) of the container by using the </a:t>
            </a:r>
            <a:r>
              <a:rPr lang="en-US" sz="882" b="1" i="0" kern="1200" dirty="0">
                <a:solidFill>
                  <a:schemeClr val="tx1"/>
                </a:solidFill>
                <a:effectLst/>
                <a:latin typeface="Segoe UI Light" pitchFamily="34" charset="0"/>
                <a:ea typeface="+mn-ea"/>
                <a:cs typeface="+mn-cs"/>
              </a:rPr>
              <a:t>FetchAttributesAsync</a:t>
            </a:r>
            <a:r>
              <a:rPr lang="en-US" sz="882" b="0" i="0" kern="1200" dirty="0">
                <a:solidFill>
                  <a:schemeClr val="tx1"/>
                </a:solidFill>
                <a:effectLst/>
                <a:latin typeface="Segoe UI Light" pitchFamily="34" charset="0"/>
                <a:ea typeface="+mn-ea"/>
                <a:cs typeface="+mn-cs"/>
              </a:rPr>
              <a:t> method of the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the method is invoked, the local variable is hydrated with values for various container metadata. This metadata can be accessed by using the Properties property of the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 which is of the type </a:t>
            </a:r>
            <a:r>
              <a:rPr lang="en-US" sz="882" b="1" i="0" kern="1200" dirty="0">
                <a:solidFill>
                  <a:schemeClr val="tx1"/>
                </a:solidFill>
                <a:effectLst/>
                <a:latin typeface="Segoe UI Light" pitchFamily="34" charset="0"/>
                <a:ea typeface="+mn-ea"/>
                <a:cs typeface="+mn-cs"/>
              </a:rPr>
              <a:t>BlobContainerProperties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3324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the existing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variable (named </a:t>
            </a:r>
            <a:r>
              <a:rPr lang="en-US" sz="882" b="0" i="1"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you can set and retrieve custom metadata for the container instance. This metadata is hydrated when you call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FetchAttributesAsync</a:t>
            </a:r>
            <a:r>
              <a:rPr lang="en-US" sz="882" b="0" i="0" kern="1200" dirty="0">
                <a:solidFill>
                  <a:schemeClr val="tx1"/>
                </a:solidFill>
                <a:effectLst/>
                <a:latin typeface="Segoe UI Light" pitchFamily="34" charset="0"/>
                <a:ea typeface="+mn-ea"/>
                <a:cs typeface="+mn-cs"/>
              </a:rPr>
              <a:t> method on your blob or container to populate the Metadata collection.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code example sets metadata on a container. In this example, we use the collection's </a:t>
            </a:r>
            <a:r>
              <a:rPr lang="en-US" sz="882" b="1" i="0" kern="1200" dirty="0">
                <a:solidFill>
                  <a:schemeClr val="tx1"/>
                </a:solidFill>
                <a:effectLst/>
                <a:latin typeface="Segoe UI Light" pitchFamily="34" charset="0"/>
                <a:ea typeface="+mn-ea"/>
                <a:cs typeface="+mn-cs"/>
              </a:rPr>
              <a:t>Add</a:t>
            </a:r>
            <a:r>
              <a:rPr lang="en-US" sz="882" b="0" i="0" kern="1200" dirty="0">
                <a:solidFill>
                  <a:schemeClr val="tx1"/>
                </a:solidFill>
                <a:effectLst/>
                <a:latin typeface="Segoe UI Light" pitchFamily="34" charset="0"/>
                <a:ea typeface="+mn-ea"/>
                <a:cs typeface="+mn-cs"/>
              </a:rPr>
              <a:t> method to set a metadata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next example, we set the metadata value by using implicit key/value syntax.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persist the newly set metadata, you must call the </a:t>
            </a:r>
            <a:r>
              <a:rPr lang="en-US" sz="882" b="1" i="0" kern="1200" dirty="0">
                <a:solidFill>
                  <a:schemeClr val="tx1"/>
                </a:solidFill>
                <a:effectLst/>
                <a:latin typeface="Segoe UI Light" pitchFamily="34" charset="0"/>
                <a:ea typeface="+mn-ea"/>
                <a:cs typeface="+mn-cs"/>
              </a:rPr>
              <a:t>SetMetadataAsync</a:t>
            </a:r>
            <a:r>
              <a:rPr lang="en-US" sz="882" b="0" i="0" kern="1200" dirty="0">
                <a:solidFill>
                  <a:schemeClr val="tx1"/>
                </a:solidFill>
                <a:effectLst/>
                <a:latin typeface="Segoe UI Light" pitchFamily="34" charset="0"/>
                <a:ea typeface="+mn-ea"/>
                <a:cs typeface="+mn-cs"/>
              </a:rPr>
              <a:t> method of the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a:t>
            </a:r>
          </a:p>
          <a:p>
            <a:endParaRPr lang="en-US" dirty="0"/>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03804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Storage SDK for .NET to create and validate blobs and containers in Azure Storage.</a:t>
            </a:r>
          </a:p>
          <a:p>
            <a:pPr marL="171450" indent="-171450">
              <a:buFont typeface="Arial" panose="020B0604020202020204" pitchFamily="34" charset="0"/>
              <a:buChar char="•"/>
            </a:pPr>
            <a:r>
              <a:rPr lang="en-US" dirty="0"/>
              <a:t>Manage the container by creating, downloading, listing and deleting blobs using the Azure Storage SDK for .NET.</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3481545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Lease Blob operation establishes and manages a lock on a blob for write and delete operations. The lock duration can be 15 to 60 seconds, or it can be infinite.</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After a lock is established on a blob, the owner of the lock has exclusive access to write or update the blob during the duration of the lease. All subsequent clients must wait to perform any updates on the blob until the owner of the locked blob completes the operation.</a:t>
            </a: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06173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Lease Blob operation can be called in one of five modes: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Acquire</a:t>
            </a:r>
            <a:r>
              <a:rPr lang="en-US" sz="882" b="0" i="0" kern="1200" dirty="0">
                <a:solidFill>
                  <a:schemeClr val="tx1"/>
                </a:solidFill>
                <a:effectLst/>
                <a:latin typeface="Segoe UI Light" pitchFamily="34" charset="0"/>
                <a:ea typeface="+mn-ea"/>
                <a:cs typeface="+mn-cs"/>
              </a:rPr>
              <a:t>, to request a new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Renew</a:t>
            </a:r>
            <a:r>
              <a:rPr lang="en-US" sz="882" b="0" i="0" kern="1200" dirty="0">
                <a:solidFill>
                  <a:schemeClr val="tx1"/>
                </a:solidFill>
                <a:effectLst/>
                <a:latin typeface="Segoe UI Light" pitchFamily="34" charset="0"/>
                <a:ea typeface="+mn-ea"/>
                <a:cs typeface="+mn-cs"/>
              </a:rPr>
              <a:t>, to renew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Change</a:t>
            </a:r>
            <a:r>
              <a:rPr lang="en-US" sz="882" b="0" i="0" kern="1200" dirty="0">
                <a:solidFill>
                  <a:schemeClr val="tx1"/>
                </a:solidFill>
                <a:effectLst/>
                <a:latin typeface="Segoe UI Light" pitchFamily="34" charset="0"/>
                <a:ea typeface="+mn-ea"/>
                <a:cs typeface="+mn-cs"/>
              </a:rPr>
              <a:t>, to change the ID of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Release</a:t>
            </a:r>
            <a:r>
              <a:rPr lang="en-US" sz="882" b="0" i="0" kern="1200" dirty="0">
                <a:solidFill>
                  <a:schemeClr val="tx1"/>
                </a:solidFill>
                <a:effectLst/>
                <a:latin typeface="Segoe UI Light" pitchFamily="34" charset="0"/>
                <a:ea typeface="+mn-ea"/>
                <a:cs typeface="+mn-cs"/>
              </a:rPr>
              <a:t>, to free the lease if it is no longer needed so that another client may immediately acquire a lease against the blob.</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Break</a:t>
            </a:r>
            <a:r>
              <a:rPr lang="en-US" sz="882" b="0" i="0" kern="1200" dirty="0">
                <a:solidFill>
                  <a:schemeClr val="tx1"/>
                </a:solidFill>
                <a:effectLst/>
                <a:latin typeface="Segoe UI Light" pitchFamily="34" charset="0"/>
                <a:ea typeface="+mn-ea"/>
                <a:cs typeface="+mn-cs"/>
              </a:rPr>
              <a:t>, to end the lease but ensure that another client cannot acquire a new lease until the current lease period has expired.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77162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with Azure Files, you can use AzCopy to copy blobs between storage accounts. </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654260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download blobs from a container to your local computer.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Alternatively, you can remove the </a:t>
            </a:r>
            <a:r>
              <a:rPr lang="en-US" sz="882" b="1" i="0" kern="1200" dirty="0">
                <a:solidFill>
                  <a:schemeClr val="tx1"/>
                </a:solidFill>
                <a:effectLst/>
                <a:latin typeface="Segoe UI Light" pitchFamily="34" charset="0"/>
                <a:ea typeface="+mn-ea"/>
                <a:cs typeface="+mn-cs"/>
              </a:rPr>
              <a:t>/Pattern</a:t>
            </a:r>
            <a:r>
              <a:rPr lang="en-US" sz="882" b="0" i="0" kern="1200" dirty="0">
                <a:solidFill>
                  <a:schemeClr val="tx1"/>
                </a:solidFill>
                <a:effectLst/>
                <a:latin typeface="Segoe UI Light" pitchFamily="34" charset="0"/>
                <a:ea typeface="+mn-ea"/>
                <a:cs typeface="+mn-cs"/>
              </a:rPr>
              <a:t> option to download all the blobs from the container.</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Remember, blobs do not have a folder hierarchy. The entire path of the blob constitutes the name. Assuming you are running the </a:t>
            </a:r>
            <a:r>
              <a:rPr lang="en-US" sz="882" b="1" i="0" kern="1200" dirty="0">
                <a:solidFill>
                  <a:schemeClr val="tx1"/>
                </a:solidFill>
                <a:effectLst/>
                <a:latin typeface="Segoe UI Light" pitchFamily="34" charset="0"/>
                <a:ea typeface="+mn-ea"/>
                <a:cs typeface="+mn-cs"/>
              </a:rPr>
              <a:t>download</a:t>
            </a:r>
            <a:r>
              <a:rPr lang="en-US" sz="882" b="0" i="0" kern="1200" dirty="0">
                <a:solidFill>
                  <a:schemeClr val="tx1"/>
                </a:solidFill>
                <a:effectLst/>
                <a:latin typeface="Segoe UI Light" pitchFamily="34" charset="0"/>
                <a:ea typeface="+mn-ea"/>
                <a:cs typeface="+mn-cs"/>
              </a:rPr>
              <a:t> command in the </a:t>
            </a:r>
            <a:r>
              <a:rPr lang="en-US" sz="882" b="1" i="0" kern="1200" dirty="0">
                <a:solidFill>
                  <a:schemeClr val="tx1"/>
                </a:solidFill>
                <a:effectLst/>
                <a:latin typeface="Segoe UI Light" pitchFamily="34" charset="0"/>
                <a:ea typeface="+mn-ea"/>
                <a:cs typeface="+mn-cs"/>
              </a:rPr>
              <a:t>C:\myfolder</a:t>
            </a:r>
            <a:r>
              <a:rPr lang="en-US" sz="882" b="0" i="0" kern="1200" dirty="0">
                <a:solidFill>
                  <a:schemeClr val="tx1"/>
                </a:solidFill>
                <a:effectLst/>
                <a:latin typeface="Segoe UI Light" pitchFamily="34" charset="0"/>
                <a:ea typeface="+mn-ea"/>
                <a:cs typeface="+mn-cs"/>
              </a:rPr>
              <a:t> path and are downloading a blob named </a:t>
            </a:r>
            <a:r>
              <a:rPr lang="en-US" sz="882" b="1" i="0" kern="1200" dirty="0">
                <a:solidFill>
                  <a:schemeClr val="tx1"/>
                </a:solidFill>
                <a:effectLst/>
                <a:latin typeface="Segoe UI Light" pitchFamily="34" charset="0"/>
                <a:ea typeface="+mn-ea"/>
                <a:cs typeface="+mn-cs"/>
              </a:rPr>
              <a:t>vd1\a.txt</a:t>
            </a:r>
            <a:r>
              <a:rPr lang="en-US" sz="882" b="0" i="0" kern="1200" dirty="0">
                <a:solidFill>
                  <a:schemeClr val="tx1"/>
                </a:solidFill>
                <a:effectLst/>
                <a:latin typeface="Segoe UI Light" pitchFamily="34" charset="0"/>
                <a:ea typeface="+mn-ea"/>
                <a:cs typeface="+mn-cs"/>
              </a:rPr>
              <a:t>, the AzCopy tool will hydrate the blob in the following local path: </a:t>
            </a:r>
            <a:r>
              <a:rPr lang="en-US" b="1" dirty="0"/>
              <a:t>C:\myfolder\vd1\a.txt</a:t>
            </a:r>
            <a:r>
              <a:rPr lang="en-US" b="0"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44618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also perform pattern matching before downloading blobs. In this example, all blobs beginning with the prefix "</a:t>
            </a:r>
            <a:r>
              <a:rPr lang="en-US" sz="882" b="1" i="0" kern="1200" dirty="0">
                <a:solidFill>
                  <a:schemeClr val="tx1"/>
                </a:solidFill>
                <a:effectLst/>
                <a:latin typeface="Segoe UI Light" pitchFamily="34" charset="0"/>
                <a:ea typeface="+mn-ea"/>
                <a:cs typeface="+mn-cs"/>
              </a:rPr>
              <a:t>a</a:t>
            </a:r>
            <a:r>
              <a:rPr lang="en-US" sz="882" b="0" i="0" kern="1200" dirty="0">
                <a:solidFill>
                  <a:schemeClr val="tx1"/>
                </a:solidFill>
                <a:effectLst/>
                <a:latin typeface="Segoe UI Light" pitchFamily="34" charset="0"/>
                <a:ea typeface="+mn-ea"/>
                <a:cs typeface="+mn-cs"/>
              </a:rPr>
              <a:t>" are downloaded.</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60276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simplest example of copying blobs would be to copy blobs from one container in the storage account to another.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Because you used the full URI to copy blobs within a storage account, you can copy blobs to another storage account by using the destination URI. The only difference in this example is the base of the URI referencing a different storage account.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21342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Blob storage.</a:t>
            </a:r>
          </a:p>
          <a:p>
            <a:pPr marL="171450" marR="0" indent="-171450" algn="l" defTabSz="914367" rtl="0" eaLnBrk="1" fontAlgn="auto" latinLnBrk="0" hangingPunct="1">
              <a:lnSpc>
                <a:spcPct val="90000"/>
              </a:lnSpc>
              <a:spcBef>
                <a:spcPts val="0"/>
              </a:spcBef>
              <a:spcAft>
                <a:spcPts val="333"/>
              </a:spcAft>
              <a:buClrTx/>
              <a:buSzTx/>
              <a:buFontTx/>
              <a:buChar char="-"/>
              <a:tabLst/>
              <a:defRPr/>
            </a:pPr>
            <a:r>
              <a:rPr lang="en-US" dirty="0"/>
              <a:t>Blob hierarchy.</a:t>
            </a:r>
            <a:endParaRPr lang="en-US" baseline="0" dirty="0"/>
          </a:p>
          <a:p>
            <a:pPr marL="171450" indent="-171450">
              <a:buFontTx/>
              <a:buChar char="-"/>
            </a:pPr>
            <a:r>
              <a:rPr lang="en-US" baseline="0" dirty="0"/>
              <a:t>Storage tiers.</a:t>
            </a:r>
          </a:p>
          <a:p>
            <a:pPr marL="171450" indent="-171450">
              <a:buFontTx/>
              <a:buChar char="-"/>
            </a:pPr>
            <a:r>
              <a:rPr lang="en-US" dirty="0"/>
              <a:t>Blob types.</a:t>
            </a:r>
          </a:p>
          <a:p>
            <a:pPr marL="171450" indent="-171450">
              <a:buFontTx/>
              <a:buChar char="-"/>
            </a:pPr>
            <a:r>
              <a:rPr lang="en-US" dirty="0"/>
              <a:t>Block</a:t>
            </a:r>
            <a:r>
              <a:rPr lang="en-US" baseline="0" dirty="0"/>
              <a:t> blobs.</a:t>
            </a:r>
          </a:p>
          <a:p>
            <a:pPr marL="171450" indent="-171450">
              <a:buFontTx/>
              <a:buChar char="-"/>
            </a:pPr>
            <a:r>
              <a:rPr lang="en-US" dirty="0"/>
              <a:t>Append blobs.</a:t>
            </a:r>
          </a:p>
          <a:p>
            <a:pPr marL="171450" indent="-171450">
              <a:buFontTx/>
              <a:buChar char="-"/>
            </a:pPr>
            <a:r>
              <a:rPr lang="en-US" dirty="0"/>
              <a:t>Page blobs.</a:t>
            </a:r>
          </a:p>
          <a:p>
            <a:pPr marL="171450" indent="-171450">
              <a:buFontTx/>
              <a:buChar char="-"/>
            </a:pPr>
            <a:r>
              <a:rPr lang="en-US" baseline="0" dirty="0"/>
              <a:t>Blob events.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Shared Access Signatures (SASs).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Stored access policies.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now examine an asynchronous copy operation.</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By default, </a:t>
            </a:r>
            <a:r>
              <a:rPr lang="en-US" sz="882" kern="1200" dirty="0" err="1">
                <a:solidFill>
                  <a:schemeClr val="tx1"/>
                </a:solidFill>
                <a:effectLst/>
                <a:latin typeface="Segoe UI Light" pitchFamily="34" charset="0"/>
                <a:ea typeface="+mn-ea"/>
                <a:cs typeface="+mn-cs"/>
              </a:rPr>
              <a:t>AzCopy</a:t>
            </a:r>
            <a:r>
              <a:rPr lang="en-US" sz="882" kern="1200" dirty="0">
                <a:solidFill>
                  <a:schemeClr val="tx1"/>
                </a:solidFill>
                <a:effectLst/>
                <a:latin typeface="Segoe UI Light" pitchFamily="34" charset="0"/>
                <a:ea typeface="+mn-ea"/>
                <a:cs typeface="+mn-cs"/>
              </a:rPr>
              <a:t> copies data between two storage accounts asynchronously. Therefore, the copy operation runs in the background by using spare bandwidth capacity that has no SLA in terms of how fast a blob copies, and </a:t>
            </a:r>
            <a:r>
              <a:rPr lang="en-US" sz="882" kern="1200" dirty="0" err="1">
                <a:solidFill>
                  <a:schemeClr val="tx1"/>
                </a:solidFill>
                <a:effectLst/>
                <a:latin typeface="Segoe UI Light" pitchFamily="34" charset="0"/>
                <a:ea typeface="+mn-ea"/>
                <a:cs typeface="+mn-cs"/>
              </a:rPr>
              <a:t>AzCopy</a:t>
            </a:r>
            <a:r>
              <a:rPr lang="en-US" sz="882" kern="1200" dirty="0">
                <a:solidFill>
                  <a:schemeClr val="tx1"/>
                </a:solidFill>
                <a:effectLst/>
                <a:latin typeface="Segoe UI Light" pitchFamily="34" charset="0"/>
                <a:ea typeface="+mn-ea"/>
                <a:cs typeface="+mn-cs"/>
              </a:rPr>
              <a:t> periodically checks the copy status until the operation completes or fails.</a:t>
            </a:r>
            <a:endParaRPr lang="en-IN" sz="882" kern="1200" dirty="0">
              <a:solidFill>
                <a:schemeClr val="tx1"/>
              </a:solidFill>
              <a:effectLst/>
              <a:latin typeface="Segoe UI Light" pitchFamily="34" charset="0"/>
              <a:ea typeface="+mn-ea"/>
              <a:cs typeface="+mn-cs"/>
            </a:endParaRPr>
          </a:p>
          <a:p>
            <a:pPr algn="l"/>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10275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/SyncCopy</a:t>
            </a:r>
            <a:r>
              <a:rPr lang="en-US" sz="882" b="0" i="0" kern="1200" dirty="0">
                <a:solidFill>
                  <a:schemeClr val="tx1"/>
                </a:solidFill>
                <a:effectLst/>
                <a:latin typeface="Segoe UI Light" pitchFamily="34" charset="0"/>
                <a:ea typeface="+mn-ea"/>
                <a:cs typeface="+mn-cs"/>
              </a:rPr>
              <a:t> option ensures that the copy operation gets a consistent speed.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59448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now examine a synchronous copy operation.</a:t>
            </a:r>
            <a:endParaRPr lang="en-IN" sz="882" kern="1200" dirty="0">
              <a:solidFill>
                <a:schemeClr val="tx1"/>
              </a:solidFill>
              <a:effectLst/>
              <a:latin typeface="Segoe UI Light" pitchFamily="34" charset="0"/>
              <a:ea typeface="+mn-ea"/>
              <a:cs typeface="+mn-cs"/>
            </a:endParaRPr>
          </a:p>
          <a:p>
            <a:endParaRPr lang="en-US" sz="882" b="0" kern="1200" dirty="0">
              <a:solidFill>
                <a:schemeClr val="tx1"/>
              </a:solidFill>
              <a:effectLst/>
              <a:latin typeface="Segoe UI Light" pitchFamily="34" charset="0"/>
              <a:ea typeface="+mn-ea"/>
              <a:cs typeface="+mn-cs"/>
            </a:endParaRPr>
          </a:p>
          <a:p>
            <a:r>
              <a:rPr lang="en-US" sz="882" kern="1200" dirty="0" err="1">
                <a:solidFill>
                  <a:schemeClr val="tx1"/>
                </a:solidFill>
                <a:effectLst/>
                <a:latin typeface="Segoe UI Light" pitchFamily="34" charset="0"/>
                <a:ea typeface="+mn-ea"/>
                <a:cs typeface="+mn-cs"/>
              </a:rPr>
              <a:t>AzCopy</a:t>
            </a:r>
            <a:r>
              <a:rPr lang="en-US" sz="882" kern="1200" dirty="0">
                <a:solidFill>
                  <a:schemeClr val="tx1"/>
                </a:solidFill>
                <a:effectLst/>
                <a:latin typeface="Segoe UI Light" pitchFamily="34" charset="0"/>
                <a:ea typeface="+mn-ea"/>
                <a:cs typeface="+mn-cs"/>
              </a:rPr>
              <a:t> performs a synchronous copy operation by first downloading the blobs to copy from the specified source to local memory and then uploading them to the Blob storage destination.</a:t>
            </a:r>
            <a:endParaRPr lang="en-IN" sz="882" kern="1200" dirty="0">
              <a:solidFill>
                <a:schemeClr val="tx1"/>
              </a:solidFill>
              <a:effectLst/>
              <a:latin typeface="Segoe UI Light" pitchFamily="34" charset="0"/>
              <a:ea typeface="+mn-ea"/>
              <a:cs typeface="+mn-cs"/>
            </a:endParaRPr>
          </a:p>
          <a:p>
            <a:pPr algn="l"/>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83504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your knowledge of AzCopy to copy blobs and file shares, you can use the same commands to copy between storage types. The only things you would need to change are the URIs used in the </a:t>
            </a:r>
            <a:r>
              <a:rPr lang="en-US" sz="882" b="1" i="0" kern="1200" dirty="0">
                <a:solidFill>
                  <a:schemeClr val="tx1"/>
                </a:solidFill>
                <a:effectLst/>
                <a:latin typeface="Segoe UI Light" pitchFamily="34" charset="0"/>
                <a:ea typeface="+mn-ea"/>
                <a:cs typeface="+mn-cs"/>
              </a:rPr>
              <a:t>/Source</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/Dest</a:t>
            </a:r>
            <a:r>
              <a:rPr lang="en-US" sz="882" b="0" i="0" kern="1200" dirty="0">
                <a:solidFill>
                  <a:schemeClr val="tx1"/>
                </a:solidFill>
                <a:effectLst/>
                <a:latin typeface="Segoe UI Light" pitchFamily="34" charset="0"/>
                <a:ea typeface="+mn-ea"/>
                <a:cs typeface="+mn-cs"/>
              </a:rPr>
              <a:t> options. In this first example, we copy content from an Azure Files share to a blob.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819442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Open the Azure Cloud Shell.</a:t>
            </a:r>
          </a:p>
          <a:p>
            <a:pPr marL="171450" indent="-171450">
              <a:buFont typeface="Arial" panose="020B0604020202020204" pitchFamily="34" charset="0"/>
              <a:buChar char="•"/>
            </a:pPr>
            <a:r>
              <a:rPr lang="en-US" dirty="0"/>
              <a:t>Create two Storage accounts using the Azure CLI.</a:t>
            </a:r>
          </a:p>
          <a:p>
            <a:pPr marL="171450" indent="-171450">
              <a:buFont typeface="Arial" panose="020B0604020202020204" pitchFamily="34" charset="0"/>
              <a:buChar char="•"/>
            </a:pPr>
            <a:r>
              <a:rPr lang="en-US" dirty="0"/>
              <a:t>Populate one of the Storage accounts with a sample blob.</a:t>
            </a:r>
          </a:p>
          <a:p>
            <a:pPr marL="171450" indent="-171450">
              <a:buFont typeface="Arial" panose="020B0604020202020204" pitchFamily="34" charset="0"/>
              <a:buChar char="•"/>
            </a:pPr>
            <a:r>
              <a:rPr lang="en-US" dirty="0"/>
              <a:t>Use AzCopy to asynchronously copy the blob between accounts.</a:t>
            </a:r>
          </a:p>
        </p:txBody>
      </p:sp>
      <p:sp>
        <p:nvSpPr>
          <p:cNvPr id="4" name="Slide Number Placeholder 3"/>
          <p:cNvSpPr>
            <a:spLocks noGrp="1"/>
          </p:cNvSpPr>
          <p:nvPr>
            <p:ph type="sldNum" sz="quarter" idx="5"/>
          </p:nvPr>
        </p:nvSpPr>
        <p:spPr/>
        <p:txBody>
          <a:bodyPr/>
          <a:lstStyle/>
          <a:p>
            <a:fld id="{C36DE848-917B-4977-8FFB-D5973E30E536}" type="slidenum">
              <a:rPr lang="en-US" smtClean="0"/>
              <a:t>34</a:t>
            </a:fld>
            <a:endParaRPr lang="en-US" dirty="0"/>
          </a:p>
        </p:txBody>
      </p:sp>
    </p:spTree>
    <p:extLst>
      <p:ext uri="{BB962C8B-B14F-4D97-AF65-F5344CB8AC3E}">
        <p14:creationId xmlns:p14="http://schemas.microsoft.com/office/powerpoint/2010/main" val="1928144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have been assigned the task of updating your company’s existing event registration system to use more than one data service in Microsoft Azure. Your company’s goal is to leverage the best data service for each application component. After conducting thorough research, you decide to store event sign-up sheets in Azure Storage, event metadata in Azure SQL Database and event registrations in Azure Cosmos DB. You will take the existing application code and rewrite it to connect to and use these data services hosted in Azure.</a:t>
            </a:r>
          </a:p>
        </p:txBody>
      </p:sp>
      <p:sp>
        <p:nvSpPr>
          <p:cNvPr id="4" name="Slide Number Placeholder 3"/>
          <p:cNvSpPr>
            <a:spLocks noGrp="1"/>
          </p:cNvSpPr>
          <p:nvPr>
            <p:ph type="sldNum" sz="quarter" idx="5"/>
          </p:nvPr>
        </p:nvSpPr>
        <p:spPr/>
        <p:txBody>
          <a:bodyPr/>
          <a:lstStyle/>
          <a:p>
            <a:fld id="{C36DE848-917B-4977-8FFB-D5973E30E536}" type="slidenum">
              <a:rPr lang="en-US" smtClean="0"/>
              <a:t>35</a:t>
            </a:fld>
            <a:endParaRPr lang="en-US" dirty="0"/>
          </a:p>
        </p:txBody>
      </p:sp>
    </p:spTree>
    <p:extLst>
      <p:ext uri="{BB962C8B-B14F-4D97-AF65-F5344CB8AC3E}">
        <p14:creationId xmlns:p14="http://schemas.microsoft.com/office/powerpoint/2010/main" val="2754817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r>
              <a:rPr lang="en-US" sz="900" kern="1200" dirty="0">
                <a:solidFill>
                  <a:schemeClr val="tx1"/>
                </a:solidFill>
                <a:effectLst/>
                <a:latin typeface="Segoe UI Light" pitchFamily="34" charset="0"/>
                <a:ea typeface="+mn-ea"/>
                <a:cs typeface="+mn-cs"/>
              </a:rPr>
              <a:t>Ensure that students are signed in to their Windows 10 virtual machine by using the following credentials:</a:t>
            </a:r>
            <a:endParaRPr lang="en-IN"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Username</a:t>
            </a:r>
            <a:r>
              <a:rPr lang="en-US" sz="900" kern="1200" dirty="0">
                <a:solidFill>
                  <a:schemeClr val="tx1"/>
                </a:solidFill>
                <a:effectLst/>
                <a:latin typeface="Segoe UI Light" pitchFamily="34" charset="0"/>
                <a:ea typeface="+mn-ea"/>
                <a:cs typeface="+mn-cs"/>
              </a:rPr>
              <a:t>: Admin</a:t>
            </a:r>
          </a:p>
          <a:p>
            <a:pPr lvl="1"/>
            <a:r>
              <a:rPr lang="en-US" sz="900" b="1" kern="1200" dirty="0">
                <a:solidFill>
                  <a:schemeClr val="tx1"/>
                </a:solidFill>
                <a:effectLst/>
                <a:latin typeface="Segoe UI Light" pitchFamily="34" charset="0"/>
                <a:ea typeface="+mn-ea"/>
                <a:cs typeface="+mn-cs"/>
              </a:rPr>
              <a:t>Password</a:t>
            </a:r>
            <a:r>
              <a:rPr lang="en-US" sz="900" kern="1200" dirty="0">
                <a:solidFill>
                  <a:schemeClr val="tx1"/>
                </a:solidFill>
                <a:effectLst/>
                <a:latin typeface="Segoe UI Light" pitchFamily="34" charset="0"/>
                <a:ea typeface="+mn-ea"/>
                <a:cs typeface="+mn-cs"/>
              </a:rPr>
              <a:t>: Pa55w.rd</a:t>
            </a:r>
            <a:endParaRPr lang="en-US" sz="1000" kern="1200" dirty="0">
              <a:solidFill>
                <a:schemeClr val="tx1"/>
              </a:solidFill>
              <a:effectLst/>
              <a:latin typeface="+mn-lt"/>
              <a:ea typeface="+mn-ea"/>
              <a:cs typeface="+mn-cs"/>
            </a:endParaRPr>
          </a:p>
          <a:p>
            <a:pPr marL="0" lvl="0" indent="-105829">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36</a:t>
            </a:fld>
            <a:endParaRPr lang="en-US" dirty="0"/>
          </a:p>
        </p:txBody>
      </p:sp>
    </p:spTree>
    <p:extLst>
      <p:ext uri="{BB962C8B-B14F-4D97-AF65-F5344CB8AC3E}">
        <p14:creationId xmlns:p14="http://schemas.microsoft.com/office/powerpoint/2010/main" val="1888739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277455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9323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Blob storage is the Microsoft object storage solution for the cloud. Blob storage is optimized for storing massive amounts of unstructured data. Unstructured data is data that does not adhere to a particular data model or definition, such as text or binary data.</a:t>
            </a:r>
          </a:p>
          <a:p>
            <a:br>
              <a:rPr lang="en-US" dirty="0"/>
            </a:br>
            <a:r>
              <a:rPr lang="en-US" sz="882" b="0" i="0" kern="1200" dirty="0">
                <a:solidFill>
                  <a:schemeClr val="tx1"/>
                </a:solidFill>
                <a:effectLst/>
                <a:latin typeface="Segoe UI Light" pitchFamily="34" charset="0"/>
                <a:ea typeface="+mn-ea"/>
                <a:cs typeface="+mn-cs"/>
              </a:rPr>
              <a:t>Users or client applications can access objects in Blob storage via HTTP/HTTPS, from anywhere in the world. Objects in Blob storage are accessible via the Azure Storage Representational State Transfer (REST) API, Azure PowerShell, Azure CLI, or an Azure Storage client library. Client libraries are available for a variety of languages, including .NET, Java, Node.js, Python, Go, PHP, and Ruby. </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8274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Storage offers different storage tiers, which allow you to store Blob object data in the most cost-effective manner. The available tiers include: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Hot storage</a:t>
            </a:r>
            <a:r>
              <a:rPr lang="en-US" sz="882" b="0" i="0" kern="1200" dirty="0">
                <a:solidFill>
                  <a:schemeClr val="tx1"/>
                </a:solidFill>
                <a:effectLst/>
                <a:latin typeface="Segoe UI Light" pitchFamily="34" charset="0"/>
                <a:ea typeface="+mn-ea"/>
                <a:cs typeface="+mn-cs"/>
              </a:rPr>
              <a:t>: is optimized for storing data that is accessed frequently.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Cool storage</a:t>
            </a:r>
            <a:r>
              <a:rPr lang="en-US" sz="882" b="0" i="0" kern="1200" dirty="0">
                <a:solidFill>
                  <a:schemeClr val="tx1"/>
                </a:solidFill>
                <a:effectLst/>
                <a:latin typeface="Segoe UI Light" pitchFamily="34" charset="0"/>
                <a:ea typeface="+mn-ea"/>
                <a:cs typeface="+mn-cs"/>
              </a:rPr>
              <a:t> is optimized for storing data that is infrequently accessed and stored for at least 30 days.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Archive storage</a:t>
            </a:r>
            <a:r>
              <a:rPr lang="en-US" sz="882" b="0" i="0" kern="1200" dirty="0">
                <a:solidFill>
                  <a:schemeClr val="tx1"/>
                </a:solidFill>
                <a:effectLst/>
                <a:latin typeface="Segoe UI Light" pitchFamily="34" charset="0"/>
                <a:ea typeface="+mn-ea"/>
                <a:cs typeface="+mn-cs"/>
              </a:rPr>
              <a:t> is optimized for storing data that is rarely accessed and stored for at least 180 days with flexible latency requirements (on the order of hours).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considerations accompany the different storage tiers: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Archive storage tier is only available at the blob level and not at the storage account level.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Data in the Cool storage tier can tolerate slightly lower availability, but still requires high durability and similar time-to-access and throughput characteristics as Hot data. For Cool data, a slightly lower availability SLA and higher access costs compared to Hot data are acceptable tradeoffs for lower storage costs.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Archive storage is offline and offers the lowest storage costs but also the highest access costs.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Only the Hot and Cool storage tiers can be set at the account level. Currently the Archive tier cannot be set at the account level.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Hot, Cool, and Archive tiers can be set at the object level.</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56291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Storage supports three types of blobs: block, append, and page. Each blob type is designed to handle specific types of objects in storage. For example, block blobs are ideal for media files, append blobs are suitable for log files, and page blobs almost directly emulate storage disks.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Let’s find out about the different blob types that are available for storage.</a:t>
            </a:r>
            <a:endParaRPr lang="en-IN" sz="882" kern="1200" dirty="0">
              <a:solidFill>
                <a:schemeClr val="tx1"/>
              </a:solidFill>
              <a:effectLst/>
              <a:latin typeface="Segoe UI Light" pitchFamily="34" charset="0"/>
              <a:ea typeface="+mn-ea"/>
              <a:cs typeface="+mn-cs"/>
            </a:endParaRPr>
          </a:p>
          <a:p>
            <a:pPr algn="l"/>
            <a:endParaRPr lang="en-US" b="0" dirty="0"/>
          </a:p>
          <a:p>
            <a:pPr algn="l"/>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06370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Block blobs let you upload large blobs efficiently. Block blobs comprise blocks of data. Each block is identified by a block ID. You create or modify a block blob by writing a set of blocks and committing them by their block IDs.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block blob can include up to 50,000 blocks. Each block can be a different size, up to a maximum of 100 megabytes (MB); 4 MB for requests using REST versions before 2016-05-31. The maximum size of a block blob is therefore slightly more than 4.75 terabytes (TB), or 100 MB × 50,000 blocks.</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REST versions before 2016-05-31, the maximum size of a block blob is a little more than 195 gigabytes (GB), or 4 MB × 50,000 blocks.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you’re writing a block blob that is no more than 256 MB (64 MB for requests using REST versions before 2016-05-31) in size, you can upload the entire block blob with a single write operation. </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8424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effectLst/>
                <a:latin typeface="Segoe UI Light" pitchFamily="34" charset="0"/>
                <a:ea typeface="+mn-ea"/>
                <a:cs typeface="+mn-cs"/>
              </a:rPr>
              <a:t>Let’s examine the characteristics of append blobs.</a:t>
            </a:r>
          </a:p>
          <a:p>
            <a:pPr algn="l"/>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An append blob comprises blocks and is optimized for append operations. When you modify an append blob, blocks are added to the end of the blob only through the Append Block operation. Updating or deleting existing blocks isn’t supported. Unlike a block blob, an append blob doesn’t expose its block IDs. Each block in an append blob can be a different size, up to a maximum of 4 MB, and an append blob can include up to 50,000 blocks. The maximum size of an append blob is therefore slightly more than 195 GB, or 4 MB × 50,000 blocks.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Append blobs are optimized for scenarios where data is added to the end of the contents of an existing blob. This makes append blobs the most performant choice for many logging solutions where text is added to the end of the log.</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We will learn about page blobs next.</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7339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7630"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20843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7628"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1161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7630" y="527591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84184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7629"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48665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7622" y="5275915"/>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99938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39613" y="5293482"/>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83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7627" y="527591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40130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7627"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7103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7625" y="527592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92200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7630"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71309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7630" y="5275917"/>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82253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7625" y="527592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99876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9611" y="527844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401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6049368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7.png"/><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11.sv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0.xml"/><Relationship Id="rId4" Type="http://schemas.openxmlformats.org/officeDocument/2006/relationships/image" Target="../media/image2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16.emf"/><Relationship Id="rId4" Type="http://schemas.openxmlformats.org/officeDocument/2006/relationships/image" Target="../media/image23.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16.emf"/><Relationship Id="rId4" Type="http://schemas.openxmlformats.org/officeDocument/2006/relationships/image" Target="../media/image23.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925776"/>
            <a:ext cx="4167887" cy="2769989"/>
          </a:xfrm>
        </p:spPr>
        <p:txBody>
          <a:bodyPr/>
          <a:lstStyle/>
          <a:p>
            <a:r>
              <a:rPr lang="en-US" dirty="0"/>
              <a:t>AZ-203.3</a:t>
            </a:r>
            <a:br>
              <a:rPr lang="en-US" dirty="0"/>
            </a:br>
            <a:r>
              <a:rPr lang="en-US" dirty="0"/>
              <a:t>Module 04: Develop solutions that use Microsoft Azure Blob storage</a:t>
            </a:r>
          </a:p>
        </p:txBody>
      </p:sp>
      <p:sp>
        <p:nvSpPr>
          <p:cNvPr id="5" name="Text Placeholder 4"/>
          <p:cNvSpPr>
            <a:spLocks noGrp="1"/>
          </p:cNvSpPr>
          <p:nvPr>
            <p:ph type="body" sz="quarter" idx="12"/>
          </p:nvPr>
        </p:nvSpPr>
        <p:spPr>
          <a:xfrm>
            <a:off x="582042" y="4124628"/>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Page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3016210"/>
          </a:xfrm>
        </p:spPr>
        <p:txBody>
          <a:bodyPr/>
          <a:lstStyle/>
          <a:p>
            <a:r>
              <a:rPr lang="en-US" dirty="0"/>
              <a:t>Composed of 512-byte pages</a:t>
            </a:r>
          </a:p>
          <a:p>
            <a:r>
              <a:rPr lang="en-US" dirty="0"/>
              <a:t>Similar to hard disk storage</a:t>
            </a:r>
          </a:p>
          <a:p>
            <a:r>
              <a:rPr lang="en-US" dirty="0"/>
              <a:t>Ideal for virtual hard disks </a:t>
            </a:r>
          </a:p>
          <a:p>
            <a:r>
              <a:rPr lang="en-US" dirty="0"/>
              <a:t>Pages created by initializing the page blob and specifying the size</a:t>
            </a:r>
          </a:p>
          <a:p>
            <a:r>
              <a:rPr lang="en-US" dirty="0"/>
              <a:t>Content to be added within 512-byte page boundaries</a:t>
            </a:r>
          </a:p>
          <a:p>
            <a:r>
              <a:rPr lang="en-US" dirty="0"/>
              <a:t>Writes to page blobs commit immediately</a:t>
            </a:r>
          </a:p>
        </p:txBody>
      </p:sp>
      <p:pic>
        <p:nvPicPr>
          <p:cNvPr id="5" name="Graphic 16" descr="Page blob icon.&#10;">
            <a:extLst>
              <a:ext uri="{FF2B5EF4-FFF2-40B4-BE49-F238E27FC236}">
                <a16:creationId xmlns:a16="http://schemas.microsoft.com/office/drawing/2014/main" id="{06310B18-6E80-4B55-A58A-034257265B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4448" y="4498594"/>
            <a:ext cx="2003104" cy="1847817"/>
          </a:xfrm>
          <a:prstGeom prst="rect">
            <a:avLst/>
          </a:prstGeom>
        </p:spPr>
      </p:pic>
    </p:spTree>
    <p:extLst>
      <p:ext uri="{BB962C8B-B14F-4D97-AF65-F5344CB8AC3E}">
        <p14:creationId xmlns:p14="http://schemas.microsoft.com/office/powerpoint/2010/main" val="3218126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EC82-D49F-4A0E-B133-7411DB7FF9F6}"/>
              </a:ext>
            </a:extLst>
          </p:cNvPr>
          <p:cNvSpPr>
            <a:spLocks noGrp="1"/>
          </p:cNvSpPr>
          <p:nvPr>
            <p:ph type="title"/>
          </p:nvPr>
        </p:nvSpPr>
        <p:spPr/>
        <p:txBody>
          <a:bodyPr/>
          <a:lstStyle/>
          <a:p>
            <a:r>
              <a:rPr lang="en-US" dirty="0"/>
              <a:t>Blob events</a:t>
            </a:r>
          </a:p>
        </p:txBody>
      </p:sp>
      <p:pic>
        <p:nvPicPr>
          <p:cNvPr id="5" name="Picture 4" descr="Diagram illustrating the differences between event publishers (such as &quot;Blob Storage&quot; and &quot;Resource Groups&quot;) and subscribers (such as &quot;Azure Functions&quot; and &quot;Logic Apps&quot;).">
            <a:extLst>
              <a:ext uri="{FF2B5EF4-FFF2-40B4-BE49-F238E27FC236}">
                <a16:creationId xmlns:a16="http://schemas.microsoft.com/office/drawing/2014/main" id="{230714F4-E3C7-4A59-BAFA-555AEA06EB02}"/>
              </a:ext>
            </a:extLst>
          </p:cNvPr>
          <p:cNvPicPr>
            <a:picLocks noChangeAspect="1"/>
          </p:cNvPicPr>
          <p:nvPr/>
        </p:nvPicPr>
        <p:blipFill>
          <a:blip r:embed="rId3"/>
          <a:stretch>
            <a:fillRect/>
          </a:stretch>
        </p:blipFill>
        <p:spPr>
          <a:xfrm>
            <a:off x="1524000" y="1115686"/>
            <a:ext cx="9144000" cy="5149741"/>
          </a:xfrm>
          <a:prstGeom prst="rect">
            <a:avLst/>
          </a:prstGeom>
        </p:spPr>
      </p:pic>
    </p:spTree>
    <p:extLst>
      <p:ext uri="{BB962C8B-B14F-4D97-AF65-F5344CB8AC3E}">
        <p14:creationId xmlns:p14="http://schemas.microsoft.com/office/powerpoint/2010/main" val="33154443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361F5F-DC85-4827-9AF2-968DA2E7F361}"/>
              </a:ext>
            </a:extLst>
          </p:cNvPr>
          <p:cNvSpPr>
            <a:spLocks noGrp="1"/>
          </p:cNvSpPr>
          <p:nvPr>
            <p:ph type="title"/>
          </p:nvPr>
        </p:nvSpPr>
        <p:spPr/>
        <p:txBody>
          <a:bodyPr/>
          <a:lstStyle/>
          <a:p>
            <a:r>
              <a:rPr lang="en-US" dirty="0"/>
              <a:t>Lesson 03: Blob storage security</a:t>
            </a:r>
          </a:p>
        </p:txBody>
      </p:sp>
    </p:spTree>
    <p:extLst>
      <p:ext uri="{BB962C8B-B14F-4D97-AF65-F5344CB8AC3E}">
        <p14:creationId xmlns:p14="http://schemas.microsoft.com/office/powerpoint/2010/main" val="134445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p:txBody>
          <a:bodyPr/>
          <a:lstStyle/>
          <a:p>
            <a:r>
              <a:rPr lang="en-US" dirty="0"/>
              <a:t>Shared Access Signatures (SASs)</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extLst>
              <p:ext uri="{D42A27DB-BD31-4B8C-83A1-F6EECF244321}">
                <p14:modId xmlns:p14="http://schemas.microsoft.com/office/powerpoint/2010/main" val="2287990797"/>
              </p:ext>
            </p:extLst>
          </p:nvPr>
        </p:nvGraphicFramePr>
        <p:xfrm>
          <a:off x="586390" y="2916944"/>
          <a:ext cx="11022999" cy="3293420"/>
        </p:xfrm>
        <a:graphic>
          <a:graphicData uri="http://schemas.openxmlformats.org/drawingml/2006/table">
            <a:tbl>
              <a:tblPr firstRow="1" firstCol="1">
                <a:tableStyleId>{793D81CF-94F2-401A-BA57-92F5A7B2D0C5}</a:tableStyleId>
              </a:tblPr>
              <a:tblGrid>
                <a:gridCol w="1720600">
                  <a:extLst>
                    <a:ext uri="{9D8B030D-6E8A-4147-A177-3AD203B41FA5}">
                      <a16:colId xmlns:a16="http://schemas.microsoft.com/office/drawing/2014/main" val="2898429877"/>
                    </a:ext>
                  </a:extLst>
                </a:gridCol>
                <a:gridCol w="4041056">
                  <a:extLst>
                    <a:ext uri="{9D8B030D-6E8A-4147-A177-3AD203B41FA5}">
                      <a16:colId xmlns:a16="http://schemas.microsoft.com/office/drawing/2014/main" val="2733480478"/>
                    </a:ext>
                  </a:extLst>
                </a:gridCol>
                <a:gridCol w="5261343">
                  <a:extLst>
                    <a:ext uri="{9D8B030D-6E8A-4147-A177-3AD203B41FA5}">
                      <a16:colId xmlns:a16="http://schemas.microsoft.com/office/drawing/2014/main" val="664766532"/>
                    </a:ext>
                  </a:extLst>
                </a:gridCol>
              </a:tblGrid>
              <a:tr h="389073">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639782">
                <a:tc>
                  <a:txBody>
                    <a:bodyPr/>
                    <a:lstStyle/>
                    <a:p>
                      <a:pPr marL="0" marR="0">
                        <a:lnSpc>
                          <a:spcPct val="107000"/>
                        </a:lnSpc>
                        <a:spcBef>
                          <a:spcPts val="0"/>
                        </a:spcBef>
                        <a:spcAft>
                          <a:spcPts val="0"/>
                        </a:spcAft>
                      </a:pPr>
                      <a:r>
                        <a:rPr lang="en-US" sz="1600" dirty="0">
                          <a:effectLst/>
                        </a:rPr>
                        <a:t>Blob URI</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https://myaccount.blob.core.windows.net/sascontainer/sasblob.txt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address of the blob. Note that using HTTPS is highly recommended.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8235691"/>
                  </a:ext>
                </a:extLst>
              </a:tr>
              <a:tr h="802474">
                <a:tc>
                  <a:txBody>
                    <a:bodyPr/>
                    <a:lstStyle/>
                    <a:p>
                      <a:pPr marL="0" marR="0">
                        <a:lnSpc>
                          <a:spcPct val="107000"/>
                        </a:lnSpc>
                        <a:spcBef>
                          <a:spcPts val="0"/>
                        </a:spcBef>
                        <a:spcAft>
                          <a:spcPts val="0"/>
                        </a:spcAft>
                      </a:pPr>
                      <a:r>
                        <a:rPr lang="en-US" sz="1600" dirty="0">
                          <a:effectLst/>
                        </a:rPr>
                        <a:t>Storage services version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sv=2012-02-12</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For Azure Storage services version 2012-02-12 and later, this parameter indicates the version to use.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3736727"/>
                  </a:ext>
                </a:extLst>
              </a:tr>
              <a:tr h="893881">
                <a:tc>
                  <a:txBody>
                    <a:bodyPr/>
                    <a:lstStyle/>
                    <a:p>
                      <a:pPr marL="0" marR="0">
                        <a:lnSpc>
                          <a:spcPct val="107000"/>
                        </a:lnSpc>
                        <a:spcBef>
                          <a:spcPts val="0"/>
                        </a:spcBef>
                        <a:spcAft>
                          <a:spcPts val="0"/>
                        </a:spcAft>
                      </a:pPr>
                      <a:r>
                        <a:rPr lang="en-US" sz="1600" dirty="0">
                          <a:effectLst/>
                        </a:rPr>
                        <a:t>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st=2013-04-29T22%3A18%3A26Z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International Organization for Standardization (ISO) 8061 format. If you want the SAS to be valid immediately, omit the 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4085169"/>
                  </a:ext>
                </a:extLst>
              </a:tr>
              <a:tr h="533040">
                <a:tc>
                  <a:txBody>
                    <a:bodyPr/>
                    <a:lstStyle/>
                    <a:p>
                      <a:pPr marL="0" marR="0">
                        <a:lnSpc>
                          <a:spcPct val="107000"/>
                        </a:lnSpc>
                        <a:spcBef>
                          <a:spcPts val="0"/>
                        </a:spcBef>
                        <a:spcAft>
                          <a:spcPts val="0"/>
                        </a:spcAft>
                      </a:pPr>
                      <a:r>
                        <a:rPr lang="en-US" sz="1600" dirty="0">
                          <a:effectLst/>
                        </a:rPr>
                        <a:t>Expiration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se=2013-04-30T02%3A23%3A26Z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ISO 8061 format.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93089"/>
                  </a:ext>
                </a:extLst>
              </a:tr>
            </a:tbl>
          </a:graphicData>
        </a:graphic>
      </p:graphicFrame>
    </p:spTree>
    <p:extLst>
      <p:ext uri="{BB962C8B-B14F-4D97-AF65-F5344CB8AC3E}">
        <p14:creationId xmlns:p14="http://schemas.microsoft.com/office/powerpoint/2010/main" val="27398477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a:xfrm>
            <a:off x="588263" y="457200"/>
            <a:ext cx="11018520" cy="553998"/>
          </a:xfrm>
        </p:spPr>
        <p:txBody>
          <a:bodyPr/>
          <a:lstStyle/>
          <a:p>
            <a:r>
              <a:rPr lang="en-US" dirty="0"/>
              <a:t>Shared Access Signatures (SASs) (continued)</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remaining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extLst>
              <p:ext uri="{D42A27DB-BD31-4B8C-83A1-F6EECF244321}">
                <p14:modId xmlns:p14="http://schemas.microsoft.com/office/powerpoint/2010/main" val="616021654"/>
              </p:ext>
            </p:extLst>
          </p:nvPr>
        </p:nvGraphicFramePr>
        <p:xfrm>
          <a:off x="586390" y="3187623"/>
          <a:ext cx="11018520" cy="2802064"/>
        </p:xfrm>
        <a:graphic>
          <a:graphicData uri="http://schemas.openxmlformats.org/drawingml/2006/table">
            <a:tbl>
              <a:tblPr firstRow="1" firstCol="1">
                <a:tableStyleId>{793D81CF-94F2-401A-BA57-92F5A7B2D0C5}</a:tableStyleId>
              </a:tblPr>
              <a:tblGrid>
                <a:gridCol w="1308398">
                  <a:extLst>
                    <a:ext uri="{9D8B030D-6E8A-4147-A177-3AD203B41FA5}">
                      <a16:colId xmlns:a16="http://schemas.microsoft.com/office/drawing/2014/main" val="2898429877"/>
                    </a:ext>
                  </a:extLst>
                </a:gridCol>
                <a:gridCol w="3248712">
                  <a:extLst>
                    <a:ext uri="{9D8B030D-6E8A-4147-A177-3AD203B41FA5}">
                      <a16:colId xmlns:a16="http://schemas.microsoft.com/office/drawing/2014/main" val="2733480478"/>
                    </a:ext>
                  </a:extLst>
                </a:gridCol>
                <a:gridCol w="6461410">
                  <a:extLst>
                    <a:ext uri="{9D8B030D-6E8A-4147-A177-3AD203B41FA5}">
                      <a16:colId xmlns:a16="http://schemas.microsoft.com/office/drawing/2014/main" val="664766532"/>
                    </a:ext>
                  </a:extLst>
                </a:gridCol>
              </a:tblGrid>
              <a:tr h="0">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519435">
                <a:tc>
                  <a:txBody>
                    <a:bodyPr/>
                    <a:lstStyle/>
                    <a:p>
                      <a:pPr marL="0" marR="0">
                        <a:lnSpc>
                          <a:spcPct val="107000"/>
                        </a:lnSpc>
                        <a:spcBef>
                          <a:spcPts val="0"/>
                        </a:spcBef>
                        <a:spcAft>
                          <a:spcPts val="0"/>
                        </a:spcAft>
                      </a:pPr>
                      <a:r>
                        <a:rPr lang="en-US" sz="1600" dirty="0">
                          <a:effectLst/>
                        </a:rPr>
                        <a:t>Resource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sr=b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resource is a blob.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8860225"/>
                  </a:ext>
                </a:extLst>
              </a:tr>
              <a:tr h="716437">
                <a:tc>
                  <a:txBody>
                    <a:bodyPr/>
                    <a:lstStyle/>
                    <a:p>
                      <a:pPr marL="0" marR="0">
                        <a:lnSpc>
                          <a:spcPct val="107000"/>
                        </a:lnSpc>
                        <a:spcBef>
                          <a:spcPts val="0"/>
                        </a:spcBef>
                        <a:spcAft>
                          <a:spcPts val="0"/>
                        </a:spcAft>
                      </a:pPr>
                      <a:r>
                        <a:rPr lang="en-US" sz="1600" dirty="0">
                          <a:effectLst/>
                        </a:rPr>
                        <a:t>Permissions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sp=rw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permissions granted by the SAS include Read (r) and Write (w).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7382715"/>
                  </a:ext>
                </a:extLst>
              </a:tr>
              <a:tr h="1129919">
                <a:tc>
                  <a:txBody>
                    <a:bodyPr/>
                    <a:lstStyle/>
                    <a:p>
                      <a:pPr marL="0" marR="0">
                        <a:lnSpc>
                          <a:spcPct val="107000"/>
                        </a:lnSpc>
                        <a:spcBef>
                          <a:spcPts val="0"/>
                        </a:spcBef>
                        <a:spcAft>
                          <a:spcPts val="0"/>
                        </a:spcAft>
                      </a:pPr>
                      <a:r>
                        <a:rPr lang="en-US" sz="1600" dirty="0">
                          <a:effectLst/>
                        </a:rPr>
                        <a:t>Signature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sig=Z%2FRHIX5Xcg0Mq2rqI3OlWTjEg2tYkboXr1P9ZUXDtkk%3D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Used to authenticate access to the blob. The signature is a </a:t>
                      </a:r>
                      <a:r>
                        <a:rPr lang="en-US" sz="1600" kern="1200" dirty="0">
                          <a:solidFill>
                            <a:schemeClr val="dk1"/>
                          </a:solidFill>
                          <a:effectLst/>
                          <a:latin typeface="+mn-lt"/>
                          <a:ea typeface="+mn-ea"/>
                          <a:cs typeface="+mn-cs"/>
                        </a:rPr>
                        <a:t>Hash-based Message Authentication Code (HMAC) </a:t>
                      </a:r>
                      <a:r>
                        <a:rPr lang="en-US" sz="1600" dirty="0">
                          <a:effectLst/>
                        </a:rPr>
                        <a:t>function computed over a string to sign and a key by using the SHA256 algorithm and then encoded by using Base64 encoding.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8542510"/>
                  </a:ext>
                </a:extLst>
              </a:tr>
            </a:tbl>
          </a:graphicData>
        </a:graphic>
      </p:graphicFrame>
    </p:spTree>
    <p:extLst>
      <p:ext uri="{BB962C8B-B14F-4D97-AF65-F5344CB8AC3E}">
        <p14:creationId xmlns:p14="http://schemas.microsoft.com/office/powerpoint/2010/main" val="100684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Valet key pattern by using Shared Access Signatures</a:t>
            </a:r>
          </a:p>
        </p:txBody>
      </p:sp>
      <p:grpSp>
        <p:nvGrpSpPr>
          <p:cNvPr id="5" name="Group 4"/>
          <p:cNvGrpSpPr/>
          <p:nvPr/>
        </p:nvGrpSpPr>
        <p:grpSpPr>
          <a:xfrm>
            <a:off x="8710424" y="3200176"/>
            <a:ext cx="2051130" cy="3082868"/>
            <a:chOff x="9780810" y="3395774"/>
            <a:chExt cx="1758108" cy="2650471"/>
          </a:xfrm>
        </p:grpSpPr>
        <p:sp>
          <p:nvSpPr>
            <p:cNvPr id="47" name="Rounded Rectangle 5">
              <a:extLst>
                <a:ext uri="{FF2B5EF4-FFF2-40B4-BE49-F238E27FC236}">
                  <a16:creationId xmlns:a16="http://schemas.microsoft.com/office/drawing/2014/main" id="{5BFFE9DC-F5D4-45FF-B38B-E32F4E48C497}"/>
                </a:ext>
              </a:extLst>
            </p:cNvPr>
            <p:cNvSpPr/>
            <p:nvPr/>
          </p:nvSpPr>
          <p:spPr>
            <a:xfrm>
              <a:off x="9780810" y="3395774"/>
              <a:ext cx="1758108" cy="2650471"/>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b"/>
            <a:lstStyle/>
            <a:p>
              <a:pPr algn="ctr"/>
              <a:r>
                <a:rPr lang="en-US" sz="1400" dirty="0">
                  <a:solidFill>
                    <a:schemeClr val="bg2">
                      <a:lumMod val="25000"/>
                    </a:schemeClr>
                  </a:solidFill>
                  <a:latin typeface="Segoe UI" panose="020B0502040204020203" pitchFamily="34" charset="0"/>
                  <a:cs typeface="Segoe UI" panose="020B0502040204020203" pitchFamily="34" charset="0"/>
                </a:rPr>
                <a:t>Azure Storage</a:t>
              </a:r>
            </a:p>
          </p:txBody>
        </p:sp>
        <p:sp>
          <p:nvSpPr>
            <p:cNvPr id="33" name="TextBox 32">
              <a:extLst>
                <a:ext uri="{FF2B5EF4-FFF2-40B4-BE49-F238E27FC236}">
                  <a16:creationId xmlns:a16="http://schemas.microsoft.com/office/drawing/2014/main" id="{6D58411E-7FAB-45DC-A09D-962D1AC11418}"/>
                </a:ext>
              </a:extLst>
            </p:cNvPr>
            <p:cNvSpPr txBox="1"/>
            <p:nvPr/>
          </p:nvSpPr>
          <p:spPr>
            <a:xfrm>
              <a:off x="10393605" y="4319550"/>
              <a:ext cx="530639" cy="264609"/>
            </a:xfrm>
            <a:prstGeom prst="rect">
              <a:avLst/>
            </a:prstGeom>
            <a:noFill/>
          </p:spPr>
          <p:txBody>
            <a:bodyPr wrap="none" rtlCol="0">
              <a:spAutoFit/>
            </a:bodyPr>
            <a:lstStyle/>
            <a:p>
              <a:r>
                <a:rPr lang="en-US" sz="1400" dirty="0">
                  <a:latin typeface="Segoe UI" panose="020B0502040204020203" pitchFamily="34" charset="0"/>
                  <a:cs typeface="Segoe UI" panose="020B0502040204020203" pitchFamily="34" charset="0"/>
                </a:rPr>
                <a:t>Blobs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8607" y="4970140"/>
              <a:ext cx="702514" cy="70251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6371" y="3569018"/>
              <a:ext cx="666986" cy="666986"/>
            </a:xfrm>
            <a:prstGeom prst="rect">
              <a:avLst/>
            </a:prstGeom>
          </p:spPr>
        </p:pic>
      </p:grpSp>
      <p:sp>
        <p:nvSpPr>
          <p:cNvPr id="32" name="TextBox 31">
            <a:extLst>
              <a:ext uri="{FF2B5EF4-FFF2-40B4-BE49-F238E27FC236}">
                <a16:creationId xmlns:a16="http://schemas.microsoft.com/office/drawing/2014/main" id="{8B5064D5-4C69-4B9A-A39C-5B590570865A}"/>
              </a:ext>
            </a:extLst>
          </p:cNvPr>
          <p:cNvSpPr txBox="1"/>
          <p:nvPr/>
        </p:nvSpPr>
        <p:spPr>
          <a:xfrm>
            <a:off x="1430445" y="4771459"/>
            <a:ext cx="1563248" cy="307777"/>
          </a:xfrm>
          <a:prstGeom prst="rect">
            <a:avLst/>
          </a:prstGeom>
          <a:noFill/>
        </p:spPr>
        <p:txBody>
          <a:bodyPr wrap="none" rtlCol="0">
            <a:spAutoFit/>
          </a:bodyPr>
          <a:lstStyle/>
          <a:p>
            <a:r>
              <a:rPr lang="en-US" sz="1400" dirty="0">
                <a:latin typeface="Segoe UI" panose="020B0502040204020203" pitchFamily="34" charset="0"/>
                <a:cs typeface="Segoe UI" panose="020B0502040204020203" pitchFamily="34" charset="0"/>
              </a:rPr>
              <a:t>Client application</a:t>
            </a:r>
          </a:p>
        </p:txBody>
      </p:sp>
      <p:sp>
        <p:nvSpPr>
          <p:cNvPr id="35" name="TextBox 34">
            <a:extLst>
              <a:ext uri="{FF2B5EF4-FFF2-40B4-BE49-F238E27FC236}">
                <a16:creationId xmlns:a16="http://schemas.microsoft.com/office/drawing/2014/main" id="{59BE9E7B-FAA9-4443-83DC-D2995CD6303C}"/>
              </a:ext>
            </a:extLst>
          </p:cNvPr>
          <p:cNvSpPr txBox="1"/>
          <p:nvPr/>
        </p:nvSpPr>
        <p:spPr>
          <a:xfrm>
            <a:off x="5076584" y="2475597"/>
            <a:ext cx="1494511" cy="369332"/>
          </a:xfrm>
          <a:prstGeom prst="rect">
            <a:avLst/>
          </a:prstGeom>
          <a:solidFill>
            <a:srgbClr val="0078D4"/>
          </a:solidFill>
        </p:spPr>
        <p:txBody>
          <a:bodyPr wrap="none" rtlCol="0">
            <a:spAutoFit/>
          </a:bodyPr>
          <a:lstStyle/>
          <a:p>
            <a:r>
              <a:rPr lang="en-US" sz="1800" dirty="0">
                <a:solidFill>
                  <a:schemeClr val="bg1"/>
                </a:solidFill>
                <a:latin typeface="Segoe UI" panose="020B0502040204020203" pitchFamily="34" charset="0"/>
                <a:cs typeface="Segoe UI" panose="020B0502040204020203" pitchFamily="34" charset="0"/>
              </a:rPr>
              <a:t>SAS provider</a:t>
            </a:r>
          </a:p>
        </p:txBody>
      </p:sp>
      <p:cxnSp>
        <p:nvCxnSpPr>
          <p:cNvPr id="36" name="Straight Arrow Connector 35">
            <a:extLst>
              <a:ext uri="{FF2B5EF4-FFF2-40B4-BE49-F238E27FC236}">
                <a16:creationId xmlns:a16="http://schemas.microsoft.com/office/drawing/2014/main" id="{826B2E81-9E9C-462B-A1F8-9544347348DD}"/>
              </a:ext>
            </a:extLst>
          </p:cNvPr>
          <p:cNvCxnSpPr>
            <a:cxnSpLocks/>
          </p:cNvCxnSpPr>
          <p:nvPr/>
        </p:nvCxnSpPr>
        <p:spPr>
          <a:xfrm flipV="1">
            <a:off x="2803251" y="2722839"/>
            <a:ext cx="2191187" cy="1641852"/>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DB0BFA51-B51A-4A79-ACA5-A12EEB5C02EB}"/>
              </a:ext>
            </a:extLst>
          </p:cNvPr>
          <p:cNvSpPr txBox="1"/>
          <p:nvPr/>
        </p:nvSpPr>
        <p:spPr>
          <a:xfrm rot="19394178">
            <a:off x="2590001" y="3175863"/>
            <a:ext cx="2509598" cy="307777"/>
          </a:xfrm>
          <a:prstGeom prst="rect">
            <a:avLst/>
          </a:prstGeom>
          <a:noFill/>
        </p:spPr>
        <p:txBody>
          <a:bodyPr wrap="none" rtlCol="0">
            <a:spAutoFit/>
          </a:bodyPr>
          <a:lstStyle/>
          <a:p>
            <a:r>
              <a:rPr lang="en-US" sz="1400" dirty="0">
                <a:latin typeface="+mj-lt"/>
              </a:rPr>
              <a:t>Authenticate and get an SAS</a:t>
            </a:r>
          </a:p>
        </p:txBody>
      </p:sp>
      <p:cxnSp>
        <p:nvCxnSpPr>
          <p:cNvPr id="38" name="Straight Arrow Connector 37">
            <a:extLst>
              <a:ext uri="{FF2B5EF4-FFF2-40B4-BE49-F238E27FC236}">
                <a16:creationId xmlns:a16="http://schemas.microsoft.com/office/drawing/2014/main" id="{C2FC035F-DCB6-4747-891E-F383535E3B66}"/>
              </a:ext>
            </a:extLst>
          </p:cNvPr>
          <p:cNvCxnSpPr>
            <a:cxnSpLocks/>
          </p:cNvCxnSpPr>
          <p:nvPr/>
        </p:nvCxnSpPr>
        <p:spPr>
          <a:xfrm>
            <a:off x="2821021" y="4502941"/>
            <a:ext cx="5939399" cy="0"/>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9" name="Straight Arrow Connector 38">
            <a:extLst>
              <a:ext uri="{FF2B5EF4-FFF2-40B4-BE49-F238E27FC236}">
                <a16:creationId xmlns:a16="http://schemas.microsoft.com/office/drawing/2014/main" id="{1EA5F359-FCA6-4D3F-AE96-9D0D979FA0C5}"/>
              </a:ext>
            </a:extLst>
          </p:cNvPr>
          <p:cNvCxnSpPr>
            <a:cxnSpLocks/>
          </p:cNvCxnSpPr>
          <p:nvPr/>
        </p:nvCxnSpPr>
        <p:spPr>
          <a:xfrm>
            <a:off x="6634265" y="2743200"/>
            <a:ext cx="2081718" cy="1585608"/>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B7CACEFB-96AE-4A56-8248-F6E0BBC00A93}"/>
              </a:ext>
            </a:extLst>
          </p:cNvPr>
          <p:cNvSpPr txBox="1"/>
          <p:nvPr/>
        </p:nvSpPr>
        <p:spPr>
          <a:xfrm rot="2240899">
            <a:off x="6528871" y="3169487"/>
            <a:ext cx="2384243" cy="307777"/>
          </a:xfrm>
          <a:prstGeom prst="rect">
            <a:avLst/>
          </a:prstGeom>
          <a:noFill/>
          <a:ln>
            <a:noFill/>
          </a:ln>
        </p:spPr>
        <p:txBody>
          <a:bodyPr wrap="none" rtlCol="0">
            <a:spAutoFit/>
          </a:bodyPr>
          <a:lstStyle/>
          <a:p>
            <a:r>
              <a:rPr lang="en-US" sz="1400" dirty="0">
                <a:latin typeface="+mj-lt"/>
              </a:rPr>
              <a:t>Get SAS Token for the blob</a:t>
            </a:r>
          </a:p>
        </p:txBody>
      </p:sp>
      <p:sp>
        <p:nvSpPr>
          <p:cNvPr id="42" name="TextBox 41">
            <a:extLst>
              <a:ext uri="{FF2B5EF4-FFF2-40B4-BE49-F238E27FC236}">
                <a16:creationId xmlns:a16="http://schemas.microsoft.com/office/drawing/2014/main" id="{F22205C1-BB73-4B88-A859-6F70048CFDDF}"/>
              </a:ext>
            </a:extLst>
          </p:cNvPr>
          <p:cNvSpPr txBox="1"/>
          <p:nvPr/>
        </p:nvSpPr>
        <p:spPr>
          <a:xfrm>
            <a:off x="4637153" y="4139778"/>
            <a:ext cx="2384180" cy="307777"/>
          </a:xfrm>
          <a:prstGeom prst="rect">
            <a:avLst/>
          </a:prstGeom>
          <a:noFill/>
        </p:spPr>
        <p:txBody>
          <a:bodyPr wrap="none" rtlCol="0">
            <a:spAutoFit/>
          </a:bodyPr>
          <a:lstStyle/>
          <a:p>
            <a:r>
              <a:rPr lang="en-IN" sz="1400" dirty="0">
                <a:latin typeface="+mj-lt"/>
              </a:rPr>
              <a:t>Directly save and read data</a:t>
            </a:r>
          </a:p>
        </p:txBody>
      </p:sp>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4978" y="3942872"/>
            <a:ext cx="1263712" cy="79873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5979" y="1458410"/>
            <a:ext cx="910340" cy="907586"/>
          </a:xfrm>
          <a:prstGeom prst="rect">
            <a:avLst/>
          </a:prstGeom>
        </p:spPr>
      </p:pic>
    </p:spTree>
    <p:custDataLst>
      <p:tags r:id="rId1"/>
    </p:custDataLst>
    <p:extLst>
      <p:ext uri="{BB962C8B-B14F-4D97-AF65-F5344CB8AC3E}">
        <p14:creationId xmlns:p14="http://schemas.microsoft.com/office/powerpoint/2010/main" val="68866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49E3A-5800-4E1B-90E4-9FAD93DE8883}"/>
              </a:ext>
            </a:extLst>
          </p:cNvPr>
          <p:cNvSpPr>
            <a:spLocks noGrp="1"/>
          </p:cNvSpPr>
          <p:nvPr>
            <p:ph type="title"/>
          </p:nvPr>
        </p:nvSpPr>
        <p:spPr/>
        <p:txBody>
          <a:bodyPr/>
          <a:lstStyle/>
          <a:p>
            <a:r>
              <a:rPr lang="en-US" dirty="0"/>
              <a:t>Stored access policies</a:t>
            </a:r>
          </a:p>
        </p:txBody>
      </p:sp>
      <p:sp>
        <p:nvSpPr>
          <p:cNvPr id="4" name="Text Placeholder 3">
            <a:extLst>
              <a:ext uri="{FF2B5EF4-FFF2-40B4-BE49-F238E27FC236}">
                <a16:creationId xmlns:a16="http://schemas.microsoft.com/office/drawing/2014/main" id="{5AC1B744-3077-4498-B8D9-D639E77B63FE}"/>
              </a:ext>
            </a:extLst>
          </p:cNvPr>
          <p:cNvSpPr>
            <a:spLocks noGrp="1"/>
          </p:cNvSpPr>
          <p:nvPr>
            <p:ph type="body" sz="quarter" idx="10"/>
          </p:nvPr>
        </p:nvSpPr>
        <p:spPr>
          <a:xfrm>
            <a:off x="593725" y="1378347"/>
            <a:ext cx="10941050" cy="3447098"/>
          </a:xfrm>
        </p:spPr>
        <p:txBody>
          <a:bodyPr/>
          <a:lstStyle/>
          <a:p>
            <a:r>
              <a:rPr lang="en-US" sz="2600" dirty="0">
                <a:latin typeface="Segoe UI" panose="020B0502040204020203" pitchFamily="34" charset="0"/>
                <a:cs typeface="Segoe UI" panose="020B0502040204020203" pitchFamily="34" charset="0"/>
              </a:rPr>
              <a:t>A Shared Access Signature can take one of two forms:</a:t>
            </a:r>
          </a:p>
          <a:p>
            <a:pPr lvl="1"/>
            <a:r>
              <a:rPr lang="en-US" dirty="0">
                <a:latin typeface="Segoe UI" panose="020B0502040204020203" pitchFamily="34" charset="0"/>
                <a:cs typeface="Segoe UI" panose="020B0502040204020203" pitchFamily="34" charset="0"/>
              </a:rPr>
              <a:t>Ad-hoc</a:t>
            </a:r>
          </a:p>
          <a:p>
            <a:pPr lvl="2"/>
            <a:r>
              <a:rPr lang="en-US" sz="1800" dirty="0">
                <a:latin typeface="Segoe UI" panose="020B0502040204020203" pitchFamily="34" charset="0"/>
                <a:cs typeface="Segoe UI" panose="020B0502040204020203" pitchFamily="34" charset="0"/>
              </a:rPr>
              <a:t>When you create an ad hoc SAS, the start time, expiration time, and permissions for the SAS are all specified on the SAS URI (or implied in the case where the start time is omitted)</a:t>
            </a:r>
          </a:p>
          <a:p>
            <a:pPr lvl="1"/>
            <a:r>
              <a:rPr lang="en-US" dirty="0">
                <a:latin typeface="Segoe UI" panose="020B0502040204020203" pitchFamily="34" charset="0"/>
                <a:cs typeface="Segoe UI" panose="020B0502040204020203" pitchFamily="34" charset="0"/>
              </a:rPr>
              <a:t>SAS generated from stored access policy</a:t>
            </a:r>
          </a:p>
          <a:p>
            <a:pPr lvl="2"/>
            <a:r>
              <a:rPr lang="en-US" sz="1800" dirty="0">
                <a:latin typeface="Segoe UI" panose="020B0502040204020203" pitchFamily="34" charset="0"/>
                <a:cs typeface="Segoe UI" panose="020B0502040204020203" pitchFamily="34" charset="0"/>
              </a:rPr>
              <a:t>A stored access policy is defined on a resource container and can be used to manage constraints for one or more Shared Access Signatures</a:t>
            </a:r>
          </a:p>
          <a:p>
            <a:pPr lvl="2"/>
            <a:r>
              <a:rPr lang="en-US" sz="1800" dirty="0">
                <a:latin typeface="Segoe UI" panose="020B0502040204020203" pitchFamily="34" charset="0"/>
                <a:cs typeface="Segoe UI" panose="020B0502040204020203" pitchFamily="34" charset="0"/>
              </a:rPr>
              <a:t>When you associate a SAS with a stored access policy, the SAS inherits the constraints defined for the stored access policy</a:t>
            </a:r>
          </a:p>
          <a:p>
            <a:r>
              <a:rPr lang="en-US" sz="2600" dirty="0">
                <a:latin typeface="Segoe UI" panose="020B0502040204020203" pitchFamily="34" charset="0"/>
                <a:cs typeface="Segoe UI" panose="020B0502040204020203" pitchFamily="34" charset="0"/>
              </a:rPr>
              <a:t>Anyone who obtains the SAS can use it</a:t>
            </a:r>
          </a:p>
        </p:txBody>
      </p:sp>
      <p:grpSp>
        <p:nvGrpSpPr>
          <p:cNvPr id="7" name="Group 6" descr="The diagram depicts SAS tokens that a stored access policy generates.">
            <a:extLst>
              <a:ext uri="{FF2B5EF4-FFF2-40B4-BE49-F238E27FC236}">
                <a16:creationId xmlns:a16="http://schemas.microsoft.com/office/drawing/2014/main" id="{07218354-60C4-4F0B-AF42-8C1DB3DB9096}"/>
              </a:ext>
            </a:extLst>
          </p:cNvPr>
          <p:cNvGrpSpPr/>
          <p:nvPr/>
        </p:nvGrpSpPr>
        <p:grpSpPr>
          <a:xfrm>
            <a:off x="3186115" y="4893971"/>
            <a:ext cx="4611975" cy="1346289"/>
            <a:chOff x="3186115" y="4825444"/>
            <a:chExt cx="4979086" cy="1453453"/>
          </a:xfrm>
        </p:grpSpPr>
        <p:pic>
          <p:nvPicPr>
            <p:cNvPr id="5" name="Picture 4">
              <a:extLst>
                <a:ext uri="{FF2B5EF4-FFF2-40B4-BE49-F238E27FC236}">
                  <a16:creationId xmlns:a16="http://schemas.microsoft.com/office/drawing/2014/main" id="{68487DA4-C484-47A2-943B-599A8E313BD3}"/>
                </a:ext>
              </a:extLst>
            </p:cNvPr>
            <p:cNvPicPr>
              <a:picLocks noChangeAspect="1"/>
            </p:cNvPicPr>
            <p:nvPr/>
          </p:nvPicPr>
          <p:blipFill>
            <a:blip r:embed="rId3"/>
            <a:stretch>
              <a:fillRect/>
            </a:stretch>
          </p:blipFill>
          <p:spPr>
            <a:xfrm>
              <a:off x="4059858" y="4890702"/>
              <a:ext cx="1016437" cy="1006610"/>
            </a:xfrm>
            <a:prstGeom prst="rect">
              <a:avLst/>
            </a:prstGeom>
          </p:spPr>
        </p:pic>
        <p:cxnSp>
          <p:nvCxnSpPr>
            <p:cNvPr id="6" name="Straight Arrow Connector 5">
              <a:extLst>
                <a:ext uri="{FF2B5EF4-FFF2-40B4-BE49-F238E27FC236}">
                  <a16:creationId xmlns:a16="http://schemas.microsoft.com/office/drawing/2014/main" id="{D6641AC0-FE29-4185-A1D3-F05CF72FDEC8}"/>
                </a:ext>
              </a:extLst>
            </p:cNvPr>
            <p:cNvCxnSpPr>
              <a:cxnSpLocks/>
            </p:cNvCxnSpPr>
            <p:nvPr/>
          </p:nvCxnSpPr>
          <p:spPr>
            <a:xfrm>
              <a:off x="5322876" y="5394007"/>
              <a:ext cx="1414122"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Oval 1">
              <a:extLst>
                <a:ext uri="{FF2B5EF4-FFF2-40B4-BE49-F238E27FC236}">
                  <a16:creationId xmlns:a16="http://schemas.microsoft.com/office/drawing/2014/main" id="{3E5A4557-8F6E-4E61-8C96-5E4B51ED2CC7}"/>
                </a:ext>
              </a:extLst>
            </p:cNvPr>
            <p:cNvSpPr/>
            <p:nvPr/>
          </p:nvSpPr>
          <p:spPr bwMode="auto">
            <a:xfrm>
              <a:off x="7055772" y="5341062"/>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ED83B53D-D8E0-4D4C-9CA2-62CA4E4DB654}"/>
                </a:ext>
              </a:extLst>
            </p:cNvPr>
            <p:cNvSpPr/>
            <p:nvPr/>
          </p:nvSpPr>
          <p:spPr bwMode="auto">
            <a:xfrm>
              <a:off x="7111556" y="5169190"/>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E2CF0BEF-1D43-4324-89E1-F86D84E3A499}"/>
                </a:ext>
              </a:extLst>
            </p:cNvPr>
            <p:cNvSpPr/>
            <p:nvPr/>
          </p:nvSpPr>
          <p:spPr bwMode="auto">
            <a:xfrm>
              <a:off x="7167340" y="4997317"/>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22AA091D-EF54-4EA3-8827-4F2AF2B20D20}"/>
                </a:ext>
              </a:extLst>
            </p:cNvPr>
            <p:cNvSpPr/>
            <p:nvPr/>
          </p:nvSpPr>
          <p:spPr bwMode="auto">
            <a:xfrm>
              <a:off x="7223125" y="4825444"/>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801E5D59-8DD1-49E2-A4E8-CA164CF11431}"/>
                </a:ext>
              </a:extLst>
            </p:cNvPr>
            <p:cNvSpPr txBox="1"/>
            <p:nvPr/>
          </p:nvSpPr>
          <p:spPr>
            <a:xfrm>
              <a:off x="6627137" y="5778888"/>
              <a:ext cx="1538064" cy="315548"/>
            </a:xfrm>
            <a:prstGeom prst="rect">
              <a:avLst/>
            </a:prstGeom>
            <a:noFill/>
          </p:spPr>
          <p:txBody>
            <a:bodyPr wrap="square" lIns="0" tIns="0" rIns="0" bIns="0" rtlCol="0">
              <a:spAutoFit/>
            </a:bodyPr>
            <a:lstStyle/>
            <a:p>
              <a:pPr algn="ctr"/>
              <a:r>
                <a:rPr lang="en-US" sz="2200" dirty="0">
                  <a:gradFill>
                    <a:gsLst>
                      <a:gs pos="2917">
                        <a:schemeClr val="tx1"/>
                      </a:gs>
                      <a:gs pos="30000">
                        <a:schemeClr val="tx1"/>
                      </a:gs>
                    </a:gsLst>
                    <a:lin ang="5400000" scaled="0"/>
                  </a:gradFill>
                  <a:latin typeface="+mj-lt"/>
                </a:rPr>
                <a:t>SAS tokens</a:t>
              </a:r>
            </a:p>
          </p:txBody>
        </p:sp>
        <p:sp>
          <p:nvSpPr>
            <p:cNvPr id="13" name="TextBox 12">
              <a:extLst>
                <a:ext uri="{FF2B5EF4-FFF2-40B4-BE49-F238E27FC236}">
                  <a16:creationId xmlns:a16="http://schemas.microsoft.com/office/drawing/2014/main" id="{801E5D59-8DD1-49E2-A4E8-CA164CF11431}"/>
                </a:ext>
              </a:extLst>
            </p:cNvPr>
            <p:cNvSpPr txBox="1"/>
            <p:nvPr/>
          </p:nvSpPr>
          <p:spPr>
            <a:xfrm>
              <a:off x="3186115" y="5940343"/>
              <a:ext cx="2763923" cy="338554"/>
            </a:xfrm>
            <a:prstGeom prst="rect">
              <a:avLst/>
            </a:prstGeom>
            <a:noFill/>
          </p:spPr>
          <p:txBody>
            <a:bodyPr wrap="square" lIns="0" tIns="0" rIns="0" bIns="0" rtlCol="0">
              <a:spAutoFit/>
            </a:bodyPr>
            <a:lstStyle/>
            <a:p>
              <a:pPr algn="ctr"/>
              <a:r>
                <a:rPr lang="en-US" sz="2200" dirty="0">
                  <a:gradFill>
                    <a:gsLst>
                      <a:gs pos="2917">
                        <a:schemeClr val="tx1"/>
                      </a:gs>
                      <a:gs pos="30000">
                        <a:schemeClr val="tx1"/>
                      </a:gs>
                    </a:gsLst>
                    <a:lin ang="5400000" scaled="0"/>
                  </a:gradFill>
                  <a:latin typeface="+mj-lt"/>
                </a:rPr>
                <a:t>Stored access policy</a:t>
              </a:r>
            </a:p>
          </p:txBody>
        </p:sp>
      </p:grpSp>
    </p:spTree>
    <p:extLst>
      <p:ext uri="{BB962C8B-B14F-4D97-AF65-F5344CB8AC3E}">
        <p14:creationId xmlns:p14="http://schemas.microsoft.com/office/powerpoint/2010/main" val="27138183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ED7E-68A4-4DC5-940E-2A4C165AD3A4}"/>
              </a:ext>
            </a:extLst>
          </p:cNvPr>
          <p:cNvSpPr>
            <a:spLocks noGrp="1"/>
          </p:cNvSpPr>
          <p:nvPr>
            <p:ph type="title"/>
          </p:nvPr>
        </p:nvSpPr>
        <p:spPr/>
        <p:txBody>
          <a:bodyPr/>
          <a:lstStyle/>
          <a:p>
            <a:r>
              <a:rPr lang="en-US" dirty="0"/>
              <a:t>SAS token generation from a stored access policy</a:t>
            </a:r>
          </a:p>
        </p:txBody>
      </p:sp>
      <p:grpSp>
        <p:nvGrpSpPr>
          <p:cNvPr id="6" name="Group 5">
            <a:extLst>
              <a:ext uri="{FF2B5EF4-FFF2-40B4-BE49-F238E27FC236}">
                <a16:creationId xmlns:a16="http://schemas.microsoft.com/office/drawing/2014/main" id="{FFD102D8-C457-4CCB-B737-FA8959DADBF7}"/>
              </a:ext>
            </a:extLst>
          </p:cNvPr>
          <p:cNvGrpSpPr/>
          <p:nvPr/>
        </p:nvGrpSpPr>
        <p:grpSpPr>
          <a:xfrm>
            <a:off x="1966723" y="1619655"/>
            <a:ext cx="8279340" cy="4156008"/>
            <a:chOff x="1966723" y="1619655"/>
            <a:chExt cx="8279340" cy="4156008"/>
          </a:xfrm>
        </p:grpSpPr>
        <p:pic>
          <p:nvPicPr>
            <p:cNvPr id="4" name="Picture 3" descr="This diagram illustrates that tokens are child resources of a stored access policy.">
              <a:extLst>
                <a:ext uri="{FF2B5EF4-FFF2-40B4-BE49-F238E27FC236}">
                  <a16:creationId xmlns:a16="http://schemas.microsoft.com/office/drawing/2014/main" id="{FFC04E75-897A-4675-B72F-8706B5A81397}"/>
                </a:ext>
              </a:extLst>
            </p:cNvPr>
            <p:cNvPicPr>
              <a:picLocks noChangeAspect="1"/>
            </p:cNvPicPr>
            <p:nvPr/>
          </p:nvPicPr>
          <p:blipFill>
            <a:blip r:embed="rId3"/>
            <a:stretch>
              <a:fillRect/>
            </a:stretch>
          </p:blipFill>
          <p:spPr>
            <a:xfrm>
              <a:off x="7016152" y="4210013"/>
              <a:ext cx="1080000" cy="1080000"/>
            </a:xfrm>
            <a:prstGeom prst="rect">
              <a:avLst/>
            </a:prstGeom>
          </p:spPr>
        </p:pic>
        <p:sp>
          <p:nvSpPr>
            <p:cNvPr id="7" name="Oval 6">
              <a:extLst>
                <a:ext uri="{FF2B5EF4-FFF2-40B4-BE49-F238E27FC236}">
                  <a16:creationId xmlns:a16="http://schemas.microsoft.com/office/drawing/2014/main" id="{3005E959-832F-4100-887B-EC17D82CFD13}"/>
                </a:ext>
              </a:extLst>
            </p:cNvPr>
            <p:cNvSpPr/>
            <p:nvPr/>
          </p:nvSpPr>
          <p:spPr bwMode="auto">
            <a:xfrm>
              <a:off x="706700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FF36956F-BE08-453E-A391-0CB471C448FC}"/>
                </a:ext>
              </a:extLst>
            </p:cNvPr>
            <p:cNvSpPr/>
            <p:nvPr/>
          </p:nvSpPr>
          <p:spPr bwMode="auto">
            <a:xfrm>
              <a:off x="712627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3151FA8E-FEA8-495E-847B-FBD460EC5C3D}"/>
                </a:ext>
              </a:extLst>
            </p:cNvPr>
            <p:cNvSpPr/>
            <p:nvPr/>
          </p:nvSpPr>
          <p:spPr bwMode="auto">
            <a:xfrm>
              <a:off x="718555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F6ECD01A-DB58-4E76-8487-8148C44468F6}"/>
                </a:ext>
              </a:extLst>
            </p:cNvPr>
            <p:cNvSpPr/>
            <p:nvPr/>
          </p:nvSpPr>
          <p:spPr bwMode="auto">
            <a:xfrm>
              <a:off x="724482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167B3A3E-637F-4F16-AEB0-6B1CD65CA611}"/>
                </a:ext>
              </a:extLst>
            </p:cNvPr>
            <p:cNvSpPr txBox="1"/>
            <p:nvPr/>
          </p:nvSpPr>
          <p:spPr>
            <a:xfrm>
              <a:off x="6992566" y="1619655"/>
              <a:ext cx="1634247" cy="338554"/>
            </a:xfrm>
            <a:prstGeom prst="rect">
              <a:avLst/>
            </a:prstGeom>
            <a:noFill/>
          </p:spPr>
          <p:txBody>
            <a:bodyPr wrap="square" lIns="0" tIns="0" rIns="0" bIns="0" rtlCol="0">
              <a:spAutoFit/>
            </a:bodyPr>
            <a:lstStyle/>
            <a:p>
              <a:pPr algn="ctr"/>
              <a:r>
                <a:rPr lang="en-US" sz="2200" dirty="0">
                  <a:gradFill>
                    <a:gsLst>
                      <a:gs pos="2917">
                        <a:schemeClr val="tx1"/>
                      </a:gs>
                      <a:gs pos="30000">
                        <a:schemeClr val="tx1"/>
                      </a:gs>
                    </a:gsLst>
                    <a:lin ang="5400000" scaled="0"/>
                  </a:gradFill>
                  <a:latin typeface="+mj-lt"/>
                </a:rPr>
                <a:t>SAS token</a:t>
              </a:r>
            </a:p>
          </p:txBody>
        </p:sp>
        <p:sp>
          <p:nvSpPr>
            <p:cNvPr id="16" name="Oval 15">
              <a:extLst>
                <a:ext uri="{FF2B5EF4-FFF2-40B4-BE49-F238E27FC236}">
                  <a16:creationId xmlns:a16="http://schemas.microsoft.com/office/drawing/2014/main" id="{76DCD3C3-7B96-49CB-8BBA-106559E3B461}"/>
                </a:ext>
              </a:extLst>
            </p:cNvPr>
            <p:cNvSpPr/>
            <p:nvPr/>
          </p:nvSpPr>
          <p:spPr bwMode="auto">
            <a:xfrm>
              <a:off x="54477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37E8E091-D923-407B-894C-613E7FF9D80B}"/>
                </a:ext>
              </a:extLst>
            </p:cNvPr>
            <p:cNvSpPr/>
            <p:nvPr/>
          </p:nvSpPr>
          <p:spPr bwMode="auto">
            <a:xfrm>
              <a:off x="55070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95B4655D-2D07-4DBC-8719-1DF19DF667D7}"/>
                </a:ext>
              </a:extLst>
            </p:cNvPr>
            <p:cNvSpPr/>
            <p:nvPr/>
          </p:nvSpPr>
          <p:spPr bwMode="auto">
            <a:xfrm>
              <a:off x="55663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37DBEB92-CD7C-448B-B056-0DF7FE78539C}"/>
                </a:ext>
              </a:extLst>
            </p:cNvPr>
            <p:cNvSpPr/>
            <p:nvPr/>
          </p:nvSpPr>
          <p:spPr bwMode="auto">
            <a:xfrm>
              <a:off x="56255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DFF8F132-04B6-461F-9F90-40EEC5AB0EB5}"/>
                </a:ext>
              </a:extLst>
            </p:cNvPr>
            <p:cNvSpPr txBox="1"/>
            <p:nvPr/>
          </p:nvSpPr>
          <p:spPr>
            <a:xfrm>
              <a:off x="5373316" y="1619655"/>
              <a:ext cx="1634247" cy="338554"/>
            </a:xfrm>
            <a:prstGeom prst="rect">
              <a:avLst/>
            </a:prstGeom>
            <a:noFill/>
          </p:spPr>
          <p:txBody>
            <a:bodyPr wrap="square" lIns="0" tIns="0" rIns="0" bIns="0" rtlCol="0">
              <a:spAutoFit/>
            </a:bodyPr>
            <a:lstStyle/>
            <a:p>
              <a:pPr algn="ctr"/>
              <a:r>
                <a:rPr lang="en-US" sz="2200" dirty="0">
                  <a:gradFill>
                    <a:gsLst>
                      <a:gs pos="2917">
                        <a:schemeClr val="tx1"/>
                      </a:gs>
                      <a:gs pos="30000">
                        <a:schemeClr val="tx1"/>
                      </a:gs>
                    </a:gsLst>
                    <a:lin ang="5400000" scaled="0"/>
                  </a:gradFill>
                  <a:latin typeface="+mj-lt"/>
                </a:rPr>
                <a:t>SAS token</a:t>
              </a:r>
            </a:p>
          </p:txBody>
        </p:sp>
        <p:sp>
          <p:nvSpPr>
            <p:cNvPr id="23" name="Oval 22">
              <a:extLst>
                <a:ext uri="{FF2B5EF4-FFF2-40B4-BE49-F238E27FC236}">
                  <a16:creationId xmlns:a16="http://schemas.microsoft.com/office/drawing/2014/main" id="{CEF51F35-233C-4A60-9227-61F758531015}"/>
                </a:ext>
              </a:extLst>
            </p:cNvPr>
            <p:cNvSpPr/>
            <p:nvPr/>
          </p:nvSpPr>
          <p:spPr bwMode="auto">
            <a:xfrm>
              <a:off x="86862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5D9DCB8C-14B7-4807-BE63-22D9D10F5474}"/>
                </a:ext>
              </a:extLst>
            </p:cNvPr>
            <p:cNvSpPr/>
            <p:nvPr/>
          </p:nvSpPr>
          <p:spPr bwMode="auto">
            <a:xfrm>
              <a:off x="87455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F7ECECE0-C4A5-466F-917A-662E83648D32}"/>
                </a:ext>
              </a:extLst>
            </p:cNvPr>
            <p:cNvSpPr/>
            <p:nvPr/>
          </p:nvSpPr>
          <p:spPr bwMode="auto">
            <a:xfrm>
              <a:off x="88048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Oval 25">
              <a:extLst>
                <a:ext uri="{FF2B5EF4-FFF2-40B4-BE49-F238E27FC236}">
                  <a16:creationId xmlns:a16="http://schemas.microsoft.com/office/drawing/2014/main" id="{8469E2FB-842D-41C2-936C-02CA64C9421D}"/>
                </a:ext>
              </a:extLst>
            </p:cNvPr>
            <p:cNvSpPr/>
            <p:nvPr/>
          </p:nvSpPr>
          <p:spPr bwMode="auto">
            <a:xfrm>
              <a:off x="88640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CA92B26-FCDB-4707-A1CF-FCD50D69A631}"/>
                </a:ext>
              </a:extLst>
            </p:cNvPr>
            <p:cNvSpPr txBox="1"/>
            <p:nvPr/>
          </p:nvSpPr>
          <p:spPr>
            <a:xfrm>
              <a:off x="8611816" y="1619655"/>
              <a:ext cx="1634247" cy="338554"/>
            </a:xfrm>
            <a:prstGeom prst="rect">
              <a:avLst/>
            </a:prstGeom>
            <a:noFill/>
          </p:spPr>
          <p:txBody>
            <a:bodyPr wrap="square" lIns="0" tIns="0" rIns="0" bIns="0" rtlCol="0">
              <a:spAutoFit/>
            </a:bodyPr>
            <a:lstStyle/>
            <a:p>
              <a:pPr algn="ctr"/>
              <a:r>
                <a:rPr lang="en-US" sz="2200" dirty="0">
                  <a:gradFill>
                    <a:gsLst>
                      <a:gs pos="2917">
                        <a:schemeClr val="tx1"/>
                      </a:gs>
                      <a:gs pos="30000">
                        <a:schemeClr val="tx1"/>
                      </a:gs>
                    </a:gsLst>
                    <a:lin ang="5400000" scaled="0"/>
                  </a:gradFill>
                  <a:latin typeface="+mj-lt"/>
                </a:rPr>
                <a:t>SAS token</a:t>
              </a:r>
            </a:p>
          </p:txBody>
        </p:sp>
        <p:sp>
          <p:nvSpPr>
            <p:cNvPr id="36" name="Rounded Rectangle 5">
              <a:extLst>
                <a:ext uri="{FF2B5EF4-FFF2-40B4-BE49-F238E27FC236}">
                  <a16:creationId xmlns:a16="http://schemas.microsoft.com/office/drawing/2014/main" id="{B340B8AD-14CD-4034-A7F0-BFA0D7E5DC77}"/>
                </a:ext>
              </a:extLst>
            </p:cNvPr>
            <p:cNvSpPr/>
            <p:nvPr/>
          </p:nvSpPr>
          <p:spPr>
            <a:xfrm>
              <a:off x="1966723" y="3829050"/>
              <a:ext cx="2673551" cy="1825344"/>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algn="ctr"/>
              <a:r>
                <a:rPr lang="en-US" sz="2400" dirty="0">
                  <a:solidFill>
                    <a:schemeClr val="bg2">
                      <a:lumMod val="25000"/>
                    </a:schemeClr>
                  </a:solidFill>
                  <a:latin typeface="+mj-lt"/>
                  <a:cs typeface="Segoe UI" panose="020B0502040204020203" pitchFamily="34" charset="0"/>
                </a:rPr>
                <a:t>Azure Storage</a:t>
              </a:r>
            </a:p>
          </p:txBody>
        </p:sp>
        <p:cxnSp>
          <p:nvCxnSpPr>
            <p:cNvPr id="41" name="Straight Arrow Connector 40">
              <a:extLst>
                <a:ext uri="{FF2B5EF4-FFF2-40B4-BE49-F238E27FC236}">
                  <a16:creationId xmlns:a16="http://schemas.microsoft.com/office/drawing/2014/main" id="{0460ACD7-11D0-4376-8079-5C7A1A69B75F}"/>
                </a:ext>
              </a:extLst>
            </p:cNvPr>
            <p:cNvCxnSpPr>
              <a:cxnSpLocks/>
              <a:stCxn id="36" idx="3"/>
              <a:endCxn id="4" idx="1"/>
            </p:cNvCxnSpPr>
            <p:nvPr/>
          </p:nvCxnSpPr>
          <p:spPr>
            <a:xfrm>
              <a:off x="4640274" y="4741722"/>
              <a:ext cx="2375878" cy="829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4F15E4C2-90E6-4082-8F56-BE50D6FE0D98}"/>
                </a:ext>
              </a:extLst>
            </p:cNvPr>
            <p:cNvCxnSpPr>
              <a:cxnSpLocks/>
            </p:cNvCxnSpPr>
            <p:nvPr/>
          </p:nvCxnSpPr>
          <p:spPr>
            <a:xfrm flipH="1" flipV="1">
              <a:off x="6210300" y="3048000"/>
              <a:ext cx="1028700" cy="9906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3B770A5F-8D52-4F92-9F9E-A6AECA4334CA}"/>
                </a:ext>
              </a:extLst>
            </p:cNvPr>
            <p:cNvCxnSpPr>
              <a:cxnSpLocks/>
            </p:cNvCxnSpPr>
            <p:nvPr/>
          </p:nvCxnSpPr>
          <p:spPr>
            <a:xfrm flipV="1">
              <a:off x="7479952" y="3067050"/>
              <a:ext cx="0" cy="93345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DAB96551-21F0-451E-AED9-E785E63902CA}"/>
                </a:ext>
              </a:extLst>
            </p:cNvPr>
            <p:cNvCxnSpPr>
              <a:cxnSpLocks/>
            </p:cNvCxnSpPr>
            <p:nvPr/>
          </p:nvCxnSpPr>
          <p:spPr>
            <a:xfrm flipV="1">
              <a:off x="7810500" y="3086100"/>
              <a:ext cx="1066800" cy="9144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6311997" y="5344776"/>
              <a:ext cx="2745175"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Stored access policy</a:t>
              </a:r>
              <a:endParaRPr lang="en-IN" sz="2200" dirty="0">
                <a:gradFill>
                  <a:gsLst>
                    <a:gs pos="2917">
                      <a:schemeClr val="tx1"/>
                    </a:gs>
                    <a:gs pos="30000">
                      <a:schemeClr val="tx1"/>
                    </a:gs>
                  </a:gsLst>
                  <a:lin ang="5400000" scaled="0"/>
                </a:gradFill>
                <a:latin typeface="+mj-lt"/>
              </a:endParaRPr>
            </a:p>
          </p:txBody>
        </p:sp>
        <p:sp>
          <p:nvSpPr>
            <p:cNvPr id="27" name="TextBox 26"/>
            <p:cNvSpPr txBox="1"/>
            <p:nvPr/>
          </p:nvSpPr>
          <p:spPr>
            <a:xfrm>
              <a:off x="2931775" y="5290013"/>
              <a:ext cx="830356" cy="338554"/>
            </a:xfrm>
            <a:prstGeom prst="rect">
              <a:avLst/>
            </a:prstGeom>
            <a:noFill/>
          </p:spPr>
          <p:txBody>
            <a:bodyPr wrap="none" lIns="0" tIns="0" rIns="0" bIns="0" rtlCol="0">
              <a:spAutoFit/>
            </a:bodyPr>
            <a:lstStyle/>
            <a:p>
              <a:pPr algn="l"/>
              <a:r>
                <a:rPr lang="en-US" sz="2200" b="1" dirty="0">
                  <a:gradFill>
                    <a:gsLst>
                      <a:gs pos="2917">
                        <a:schemeClr val="tx1"/>
                      </a:gs>
                      <a:gs pos="30000">
                        <a:schemeClr val="tx1"/>
                      </a:gs>
                    </a:gsLst>
                    <a:lin ang="5400000" scaled="0"/>
                  </a:gradFill>
                </a:rPr>
                <a:t>Assets</a:t>
              </a:r>
              <a:endParaRPr lang="en-IN" sz="2200" b="1" dirty="0">
                <a:gradFill>
                  <a:gsLst>
                    <a:gs pos="2917">
                      <a:schemeClr val="tx1"/>
                    </a:gs>
                    <a:gs pos="30000">
                      <a:schemeClr val="tx1"/>
                    </a:gs>
                  </a:gsLst>
                  <a:lin ang="5400000" scaled="0"/>
                </a:gradFill>
              </a:endParaRPr>
            </a:p>
          </p:txBody>
        </p:sp>
        <p:pic>
          <p:nvPicPr>
            <p:cNvPr id="5" name="Graphic 4">
              <a:extLst>
                <a:ext uri="{FF2B5EF4-FFF2-40B4-BE49-F238E27FC236}">
                  <a16:creationId xmlns:a16="http://schemas.microsoft.com/office/drawing/2014/main" id="{B83E7913-9186-4E34-93F1-6F698BEAC4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94899" y="4341413"/>
              <a:ext cx="817200" cy="817200"/>
            </a:xfrm>
            <a:prstGeom prst="rect">
              <a:avLst/>
            </a:prstGeom>
          </p:spPr>
        </p:pic>
      </p:grpSp>
    </p:spTree>
    <p:extLst>
      <p:ext uri="{BB962C8B-B14F-4D97-AF65-F5344CB8AC3E}">
        <p14:creationId xmlns:p14="http://schemas.microsoft.com/office/powerpoint/2010/main" val="27758215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Working with Azure Blob storage</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2B05-5711-49AE-8ECC-CB55F2132539}"/>
              </a:ext>
            </a:extLst>
          </p:cNvPr>
          <p:cNvSpPr>
            <a:spLocks noGrp="1"/>
          </p:cNvSpPr>
          <p:nvPr>
            <p:ph type="title"/>
          </p:nvPr>
        </p:nvSpPr>
        <p:spPr>
          <a:xfrm>
            <a:off x="588263" y="457200"/>
            <a:ext cx="11018520" cy="553998"/>
          </a:xfrm>
        </p:spPr>
        <p:txBody>
          <a:bodyPr/>
          <a:lstStyle/>
          <a:p>
            <a:r>
              <a:rPr lang="en-US" dirty="0"/>
              <a:t>Managing blob properties and metadata</a:t>
            </a:r>
          </a:p>
        </p:txBody>
      </p:sp>
      <p:sp>
        <p:nvSpPr>
          <p:cNvPr id="3" name="Text Placeholder 2">
            <a:extLst>
              <a:ext uri="{FF2B5EF4-FFF2-40B4-BE49-F238E27FC236}">
                <a16:creationId xmlns:a16="http://schemas.microsoft.com/office/drawing/2014/main" id="{84E243DA-AE54-4015-B07D-C4E86AA29575}"/>
              </a:ext>
            </a:extLst>
          </p:cNvPr>
          <p:cNvSpPr>
            <a:spLocks noGrp="1"/>
          </p:cNvSpPr>
          <p:nvPr>
            <p:ph type="body" sz="quarter" idx="10"/>
          </p:nvPr>
        </p:nvSpPr>
        <p:spPr>
          <a:xfrm>
            <a:off x="584200" y="1435497"/>
            <a:ext cx="11018520" cy="2942344"/>
          </a:xfrm>
        </p:spPr>
        <p:txBody>
          <a:bodyPr/>
          <a:lstStyle/>
          <a:p>
            <a:r>
              <a:rPr lang="en-US" dirty="0">
                <a:latin typeface="Segoe UI" panose="020B0502040204020203" pitchFamily="34" charset="0"/>
                <a:cs typeface="Segoe UI" panose="020B0502040204020203" pitchFamily="34" charset="0"/>
              </a:rPr>
              <a:t>Containers and blobs support custom metadata</a:t>
            </a:r>
          </a:p>
          <a:p>
            <a:pPr lvl="1"/>
            <a:r>
              <a:rPr lang="en-US" dirty="0">
                <a:latin typeface="Segoe UI" panose="020B0502040204020203" pitchFamily="34" charset="0"/>
                <a:cs typeface="Segoe UI" panose="020B0502040204020203" pitchFamily="34" charset="0"/>
              </a:rPr>
              <a:t>Represented by using HTTP headers</a:t>
            </a:r>
          </a:p>
          <a:p>
            <a:r>
              <a:rPr lang="en-US" dirty="0">
                <a:latin typeface="Segoe UI" panose="020B0502040204020203" pitchFamily="34" charset="0"/>
                <a:cs typeface="Segoe UI" panose="020B0502040204020203" pitchFamily="34" charset="0"/>
              </a:rPr>
              <a:t>Metadata headers are set on requests</a:t>
            </a:r>
          </a:p>
          <a:p>
            <a:pPr lvl="1"/>
            <a:r>
              <a:rPr lang="en-US" dirty="0">
                <a:latin typeface="Segoe UI" panose="020B0502040204020203" pitchFamily="34" charset="0"/>
                <a:cs typeface="Segoe UI" panose="020B0502040204020203" pitchFamily="34" charset="0"/>
              </a:rPr>
              <a:t>During the creation of a new resource</a:t>
            </a:r>
          </a:p>
          <a:p>
            <a:pPr lvl="1"/>
            <a:r>
              <a:rPr lang="en-US" dirty="0">
                <a:latin typeface="Segoe UI" panose="020B0502040204020203" pitchFamily="34" charset="0"/>
                <a:cs typeface="Segoe UI" panose="020B0502040204020203" pitchFamily="34" charset="0"/>
              </a:rPr>
              <a:t>During a special operation that explicitly creates a property on an existing resource</a:t>
            </a:r>
          </a:p>
          <a:p>
            <a:r>
              <a:rPr lang="en-US" dirty="0">
                <a:latin typeface="Segoe UI" panose="020B0502040204020203" pitchFamily="34" charset="0"/>
                <a:cs typeface="Segoe UI" panose="020B0502040204020203" pitchFamily="34" charset="0"/>
              </a:rPr>
              <a:t>Metadata headers start with the </a:t>
            </a:r>
            <a:r>
              <a:rPr lang="en-US" b="1" dirty="0">
                <a:latin typeface="Segoe UI" panose="020B0502040204020203" pitchFamily="34" charset="0"/>
                <a:cs typeface="Segoe UI" panose="020B0502040204020203" pitchFamily="34" charset="0"/>
              </a:rPr>
              <a:t>x-ms-meta-* </a:t>
            </a:r>
            <a:r>
              <a:rPr lang="en-US" dirty="0">
                <a:latin typeface="Segoe UI" panose="020B0502040204020203" pitchFamily="34" charset="0"/>
                <a:cs typeface="Segoe UI" panose="020B0502040204020203" pitchFamily="34" charset="0"/>
              </a:rPr>
              <a:t>prefix:</a:t>
            </a:r>
          </a:p>
          <a:p>
            <a:pPr marL="428625" lvl="2" indent="0">
              <a:buNone/>
            </a:pPr>
            <a:r>
              <a:rPr lang="en-US" sz="2000" dirty="0">
                <a:latin typeface="Consolas" panose="020B0609020204030204" pitchFamily="49" charset="0"/>
              </a:rPr>
              <a:t>x-ms-meta-name:string-value</a:t>
            </a:r>
          </a:p>
        </p:txBody>
      </p:sp>
    </p:spTree>
    <p:extLst>
      <p:ext uri="{BB962C8B-B14F-4D97-AF65-F5344CB8AC3E}">
        <p14:creationId xmlns:p14="http://schemas.microsoft.com/office/powerpoint/2010/main" val="35732208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Blob storage</a:t>
            </a:r>
          </a:p>
          <a:p>
            <a:pPr marL="342900" indent="-342900">
              <a:buFont typeface="Arial" panose="020B0604020202020204" pitchFamily="34" charset="0"/>
              <a:buChar char="•"/>
            </a:pPr>
            <a:r>
              <a:rPr lang="en-US" dirty="0"/>
              <a:t>Blob storage security</a:t>
            </a:r>
          </a:p>
          <a:p>
            <a:pPr marL="342900" indent="-342900">
              <a:buFont typeface="Arial" panose="020B0604020202020204" pitchFamily="34" charset="0"/>
              <a:buChar char="•"/>
            </a:pPr>
            <a:r>
              <a:rPr lang="en-US" dirty="0"/>
              <a:t>Working with Azure Blob storage</a:t>
            </a:r>
          </a:p>
          <a:p>
            <a:pPr marL="342900" indent="-342900">
              <a:buFont typeface="Arial" panose="020B0604020202020204" pitchFamily="34" charset="0"/>
              <a:buChar char="•"/>
            </a:pPr>
            <a:r>
              <a:rPr lang="en-US" dirty="0"/>
              <a:t>Lab: Constructing a polyglot data solution</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6B02-50E0-4CF3-AB44-F53009069C8D}"/>
              </a:ext>
            </a:extLst>
          </p:cNvPr>
          <p:cNvSpPr>
            <a:spLocks noGrp="1"/>
          </p:cNvSpPr>
          <p:nvPr>
            <p:ph type="title"/>
          </p:nvPr>
        </p:nvSpPr>
        <p:spPr/>
        <p:txBody>
          <a:bodyPr/>
          <a:lstStyle/>
          <a:p>
            <a:r>
              <a:rPr lang="en-US" dirty="0"/>
              <a:t>Blob container properties</a:t>
            </a:r>
          </a:p>
        </p:txBody>
      </p:sp>
      <p:graphicFrame>
        <p:nvGraphicFramePr>
          <p:cNvPr id="3" name="Table 2" descr="List of container properties that are available as default metadata. Lists 5 properties such as &quot;ETag&quot;, and &quot;LastModified&quot;, and the &quot;Description&quot; column gives a description of each property.">
            <a:extLst>
              <a:ext uri="{FF2B5EF4-FFF2-40B4-BE49-F238E27FC236}">
                <a16:creationId xmlns:a16="http://schemas.microsoft.com/office/drawing/2014/main" id="{3EDE3B21-934D-4296-878A-7392C0DDE540}"/>
              </a:ext>
            </a:extLst>
          </p:cNvPr>
          <p:cNvGraphicFramePr>
            <a:graphicFrameLocks noGrp="1"/>
          </p:cNvGraphicFramePr>
          <p:nvPr>
            <p:extLst>
              <p:ext uri="{D42A27DB-BD31-4B8C-83A1-F6EECF244321}">
                <p14:modId xmlns:p14="http://schemas.microsoft.com/office/powerpoint/2010/main" val="1870095162"/>
              </p:ext>
            </p:extLst>
          </p:nvPr>
        </p:nvGraphicFramePr>
        <p:xfrm>
          <a:off x="588263" y="1397001"/>
          <a:ext cx="11018520" cy="4890019"/>
        </p:xfrm>
        <a:graphic>
          <a:graphicData uri="http://schemas.openxmlformats.org/drawingml/2006/table">
            <a:tbl>
              <a:tblPr firstRow="1" firstCol="1">
                <a:tableStyleId>{793D81CF-94F2-401A-BA57-92F5A7B2D0C5}</a:tableStyleId>
              </a:tblPr>
              <a:tblGrid>
                <a:gridCol w="2916455">
                  <a:extLst>
                    <a:ext uri="{9D8B030D-6E8A-4147-A177-3AD203B41FA5}">
                      <a16:colId xmlns:a16="http://schemas.microsoft.com/office/drawing/2014/main" val="2027637614"/>
                    </a:ext>
                  </a:extLst>
                </a:gridCol>
                <a:gridCol w="8102065">
                  <a:extLst>
                    <a:ext uri="{9D8B030D-6E8A-4147-A177-3AD203B41FA5}">
                      <a16:colId xmlns:a16="http://schemas.microsoft.com/office/drawing/2014/main" val="3555986169"/>
                    </a:ext>
                  </a:extLst>
                </a:gridCol>
              </a:tblGrid>
              <a:tr h="492057">
                <a:tc>
                  <a:txBody>
                    <a:bodyPr/>
                    <a:lstStyle/>
                    <a:p>
                      <a:pPr marL="0" marR="0">
                        <a:lnSpc>
                          <a:spcPct val="107000"/>
                        </a:lnSpc>
                        <a:spcBef>
                          <a:spcPts val="0"/>
                        </a:spcBef>
                        <a:spcAft>
                          <a:spcPts val="0"/>
                        </a:spcAft>
                      </a:pPr>
                      <a:r>
                        <a:rPr lang="en-US" sz="1800" dirty="0">
                          <a:effectLst/>
                        </a:rPr>
                        <a:t>Property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819039883"/>
                  </a:ext>
                </a:extLst>
              </a:tr>
              <a:tr h="1075988">
                <a:tc>
                  <a:txBody>
                    <a:bodyPr/>
                    <a:lstStyle/>
                    <a:p>
                      <a:pPr marL="0" marR="0">
                        <a:lnSpc>
                          <a:spcPct val="107000"/>
                        </a:lnSpc>
                        <a:spcBef>
                          <a:spcPts val="0"/>
                        </a:spcBef>
                        <a:spcAft>
                          <a:spcPts val="0"/>
                        </a:spcAft>
                      </a:pPr>
                      <a:r>
                        <a:rPr lang="en-US" sz="1800" dirty="0">
                          <a:effectLst/>
                        </a:rPr>
                        <a:t>ETag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is a standard HTTP header that gives a value that is unchanged unless a property of the container is changed. This value can be used to implement optimistic concurrency with the blob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417687"/>
                  </a:ext>
                </a:extLst>
              </a:tr>
              <a:tr h="523313">
                <a:tc>
                  <a:txBody>
                    <a:bodyPr/>
                    <a:lstStyle/>
                    <a:p>
                      <a:pPr marL="0" marR="0">
                        <a:lnSpc>
                          <a:spcPct val="107000"/>
                        </a:lnSpc>
                        <a:spcBef>
                          <a:spcPts val="0"/>
                        </a:spcBef>
                        <a:spcAft>
                          <a:spcPts val="0"/>
                        </a:spcAft>
                      </a:pPr>
                      <a:r>
                        <a:rPr lang="en-US" sz="1800" dirty="0">
                          <a:effectLst/>
                        </a:rPr>
                        <a:t>LastModified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when the container was last 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046571"/>
                  </a:ext>
                </a:extLst>
              </a:tr>
              <a:tr h="784022">
                <a:tc>
                  <a:txBody>
                    <a:bodyPr/>
                    <a:lstStyle/>
                    <a:p>
                      <a:pPr marL="0" marR="0">
                        <a:lnSpc>
                          <a:spcPct val="107000"/>
                        </a:lnSpc>
                        <a:spcBef>
                          <a:spcPts val="0"/>
                        </a:spcBef>
                        <a:spcAft>
                          <a:spcPts val="0"/>
                        </a:spcAft>
                      </a:pPr>
                      <a:r>
                        <a:rPr lang="en-US" sz="1800" dirty="0">
                          <a:effectLst/>
                        </a:rPr>
                        <a:t>PublicAccess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the level of public access that is allowed on the container. Valid values include Blob, Container, Off, and Unknown.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26887"/>
                  </a:ext>
                </a:extLst>
              </a:tr>
              <a:tr h="1075988">
                <a:tc>
                  <a:txBody>
                    <a:bodyPr/>
                    <a:lstStyle/>
                    <a:p>
                      <a:pPr marL="0" marR="0">
                        <a:lnSpc>
                          <a:spcPct val="107000"/>
                        </a:lnSpc>
                        <a:spcBef>
                          <a:spcPts val="0"/>
                        </a:spcBef>
                        <a:spcAft>
                          <a:spcPts val="0"/>
                        </a:spcAft>
                      </a:pPr>
                      <a:r>
                        <a:rPr lang="en-US" sz="1800" dirty="0">
                          <a:effectLst/>
                        </a:rPr>
                        <a:t>HasImmutabilityPolicy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immutability policy. An immutability policy will help ensure that blobs are stored for a minimum amount of retention time.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1361333"/>
                  </a:ext>
                </a:extLst>
              </a:tr>
              <a:tr h="920669">
                <a:tc>
                  <a:txBody>
                    <a:bodyPr/>
                    <a:lstStyle/>
                    <a:p>
                      <a:pPr marL="0" marR="0">
                        <a:lnSpc>
                          <a:spcPct val="107000"/>
                        </a:lnSpc>
                        <a:spcBef>
                          <a:spcPts val="0"/>
                        </a:spcBef>
                        <a:spcAft>
                          <a:spcPts val="0"/>
                        </a:spcAft>
                      </a:pPr>
                      <a:r>
                        <a:rPr lang="en-US" sz="1800" dirty="0">
                          <a:effectLst/>
                        </a:rPr>
                        <a:t>HasLegalHold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active legal hold. A legal hold will help ensure that blobs remain unchanged until the hold is removed.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872313"/>
                  </a:ext>
                </a:extLst>
              </a:tr>
            </a:tbl>
          </a:graphicData>
        </a:graphic>
      </p:graphicFrame>
    </p:spTree>
    <p:extLst>
      <p:ext uri="{BB962C8B-B14F-4D97-AF65-F5344CB8AC3E}">
        <p14:creationId xmlns:p14="http://schemas.microsoft.com/office/powerpoint/2010/main" val="25816978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Manipulating blob container properties in .NET</a:t>
            </a:r>
          </a:p>
        </p:txBody>
      </p:sp>
      <p:sp>
        <p:nvSpPr>
          <p:cNvPr id="3" name="Text Placeholder 2" descr="The code sample depicts using different methods to manipulate blob container properties.&#10;">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36688"/>
            <a:ext cx="11018520" cy="3016210"/>
          </a:xfrm>
        </p:spPr>
        <p:txBody>
          <a:bodyPr/>
          <a:lstStyle/>
          <a:p>
            <a:r>
              <a:rPr lang="en-US" sz="2000" dirty="0" err="1">
                <a:solidFill>
                  <a:srgbClr val="267F99"/>
                </a:solidFill>
              </a:rPr>
              <a:t>CloudBlobClient</a:t>
            </a:r>
            <a:r>
              <a:rPr lang="en-US" sz="2000" dirty="0">
                <a:solidFill>
                  <a:srgbClr val="000000"/>
                </a:solidFill>
              </a:rPr>
              <a:t> </a:t>
            </a:r>
            <a:r>
              <a:rPr lang="en-US" sz="2000" dirty="0">
                <a:solidFill>
                  <a:srgbClr val="001080"/>
                </a:solidFill>
              </a:rPr>
              <a:t>client</a:t>
            </a:r>
            <a:r>
              <a:rPr lang="en-US" sz="2000" dirty="0">
                <a:solidFill>
                  <a:srgbClr val="000000"/>
                </a:solidFill>
              </a:rPr>
              <a:t> = </a:t>
            </a:r>
            <a:r>
              <a:rPr lang="en-US" sz="2000" dirty="0" err="1">
                <a:solidFill>
                  <a:srgbClr val="001080"/>
                </a:solidFill>
              </a:rPr>
              <a:t>storageAccount</a:t>
            </a:r>
            <a:r>
              <a:rPr lang="en-US" sz="2000" dirty="0" err="1">
                <a:solidFill>
                  <a:srgbClr val="000000"/>
                </a:solidFill>
              </a:rPr>
              <a:t>.</a:t>
            </a:r>
            <a:r>
              <a:rPr lang="en-US" sz="2000" dirty="0" err="1">
                <a:solidFill>
                  <a:srgbClr val="795E26"/>
                </a:solidFill>
              </a:rPr>
              <a:t>CreateCloudBlobClient</a:t>
            </a:r>
            <a:r>
              <a:rPr lang="en-US" sz="2000" dirty="0">
                <a:solidFill>
                  <a:srgbClr val="000000"/>
                </a:solidFill>
              </a:rPr>
              <a:t>();</a:t>
            </a:r>
          </a:p>
          <a:p>
            <a:br>
              <a:rPr lang="en-US" sz="2000" dirty="0">
                <a:solidFill>
                  <a:srgbClr val="000000"/>
                </a:solidFill>
              </a:rPr>
            </a:br>
            <a:r>
              <a:rPr lang="en-US" sz="2000" dirty="0" err="1">
                <a:solidFill>
                  <a:srgbClr val="267F99"/>
                </a:solidFill>
              </a:rPr>
              <a:t>CloudBlobContainer</a:t>
            </a:r>
            <a:r>
              <a:rPr lang="en-US" sz="2000" dirty="0">
                <a:solidFill>
                  <a:srgbClr val="000000"/>
                </a:solidFill>
              </a:rPr>
              <a:t> </a:t>
            </a:r>
            <a:r>
              <a:rPr lang="en-US" sz="2000" dirty="0">
                <a:solidFill>
                  <a:srgbClr val="001080"/>
                </a:solidFill>
              </a:rPr>
              <a:t>container</a:t>
            </a:r>
            <a:r>
              <a:rPr lang="en-US" sz="2000" dirty="0">
                <a:solidFill>
                  <a:srgbClr val="000000"/>
                </a:solidFill>
              </a:rPr>
              <a:t> = </a:t>
            </a:r>
            <a:r>
              <a:rPr lang="en-US" sz="2000" dirty="0" err="1">
                <a:solidFill>
                  <a:srgbClr val="001080"/>
                </a:solidFill>
              </a:rPr>
              <a:t>client</a:t>
            </a:r>
            <a:r>
              <a:rPr lang="en-US" sz="2000" dirty="0" err="1">
                <a:solidFill>
                  <a:srgbClr val="000000"/>
                </a:solidFill>
              </a:rPr>
              <a:t>.</a:t>
            </a:r>
            <a:r>
              <a:rPr lang="en-US" sz="2000" dirty="0" err="1">
                <a:solidFill>
                  <a:srgbClr val="795E26"/>
                </a:solidFill>
              </a:rPr>
              <a:t>GetContainerReference</a:t>
            </a:r>
            <a:r>
              <a:rPr lang="en-US" sz="2000" dirty="0">
                <a:solidFill>
                  <a:srgbClr val="000000"/>
                </a:solidFill>
              </a:rPr>
              <a:t>(</a:t>
            </a:r>
            <a:r>
              <a:rPr lang="en-US" sz="2000" dirty="0">
                <a:solidFill>
                  <a:srgbClr val="A31515"/>
                </a:solidFill>
              </a:rPr>
              <a:t>"images"</a:t>
            </a:r>
            <a:r>
              <a:rPr lang="en-US" sz="2000" dirty="0">
                <a:solidFill>
                  <a:srgbClr val="000000"/>
                </a:solidFill>
              </a:rPr>
              <a:t>);</a:t>
            </a:r>
          </a:p>
          <a:p>
            <a:br>
              <a:rPr lang="en-US" sz="2000" dirty="0">
                <a:solidFill>
                  <a:srgbClr val="000000"/>
                </a:solidFill>
              </a:rPr>
            </a:br>
            <a:r>
              <a:rPr lang="en-US" sz="2000" dirty="0" err="1">
                <a:solidFill>
                  <a:srgbClr val="001080"/>
                </a:solidFill>
              </a:rPr>
              <a:t>container</a:t>
            </a:r>
            <a:r>
              <a:rPr lang="en-US" sz="2000" dirty="0" err="1">
                <a:solidFill>
                  <a:srgbClr val="000000"/>
                </a:solidFill>
              </a:rPr>
              <a:t>.</a:t>
            </a:r>
            <a:r>
              <a:rPr lang="en-US" sz="2000" dirty="0" err="1">
                <a:solidFill>
                  <a:srgbClr val="795E26"/>
                </a:solidFill>
              </a:rPr>
              <a:t>CreateIfNotExists</a:t>
            </a:r>
            <a:r>
              <a:rPr lang="en-US" sz="2000" dirty="0">
                <a:solidFill>
                  <a:srgbClr val="000000"/>
                </a:solidFill>
              </a:rPr>
              <a:t>();</a:t>
            </a:r>
          </a:p>
          <a:p>
            <a:br>
              <a:rPr lang="en-US" sz="2000" dirty="0">
                <a:solidFill>
                  <a:srgbClr val="000000"/>
                </a:solidFill>
              </a:rPr>
            </a:br>
            <a:r>
              <a:rPr lang="en-US" sz="2000" dirty="0">
                <a:solidFill>
                  <a:srgbClr val="267F99"/>
                </a:solidFill>
              </a:rPr>
              <a:t>await</a:t>
            </a:r>
            <a:r>
              <a:rPr lang="en-US" sz="2000" dirty="0">
                <a:solidFill>
                  <a:srgbClr val="000000"/>
                </a:solidFill>
              </a:rPr>
              <a:t> </a:t>
            </a:r>
            <a:r>
              <a:rPr lang="en-US" sz="2000" dirty="0" err="1">
                <a:solidFill>
                  <a:srgbClr val="267F99"/>
                </a:solidFill>
              </a:rPr>
              <a:t>container</a:t>
            </a:r>
            <a:r>
              <a:rPr lang="en-US" sz="2000" dirty="0" err="1">
                <a:solidFill>
                  <a:srgbClr val="000000"/>
                </a:solidFill>
              </a:rPr>
              <a:t>.</a:t>
            </a:r>
            <a:r>
              <a:rPr lang="en-US" sz="2000" dirty="0" err="1">
                <a:solidFill>
                  <a:srgbClr val="795E26"/>
                </a:solidFill>
              </a:rPr>
              <a:t>FetchAttributesAsync</a:t>
            </a:r>
            <a:r>
              <a:rPr lang="en-US" sz="2000" dirty="0">
                <a:solidFill>
                  <a:srgbClr val="000000"/>
                </a:solidFill>
              </a:rPr>
              <a:t>();</a:t>
            </a:r>
          </a:p>
          <a:p>
            <a:br>
              <a:rPr lang="en-US" sz="2000" dirty="0">
                <a:solidFill>
                  <a:srgbClr val="000000"/>
                </a:solidFill>
              </a:rPr>
            </a:br>
            <a:r>
              <a:rPr lang="en-US" sz="2000" dirty="0">
                <a:solidFill>
                  <a:srgbClr val="001080"/>
                </a:solidFill>
              </a:rPr>
              <a:t>container</a:t>
            </a:r>
            <a:r>
              <a:rPr lang="en-US" sz="2000" dirty="0">
                <a:solidFill>
                  <a:srgbClr val="000000"/>
                </a:solidFill>
              </a:rPr>
              <a:t>.</a:t>
            </a:r>
            <a:r>
              <a:rPr lang="en-US" sz="2000" dirty="0">
                <a:solidFill>
                  <a:srgbClr val="001080"/>
                </a:solidFill>
              </a:rPr>
              <a:t>Properties</a:t>
            </a:r>
            <a:r>
              <a:rPr lang="en-US" sz="2000" dirty="0">
                <a:solidFill>
                  <a:srgbClr val="000000"/>
                </a:solidFill>
              </a:rPr>
              <a:t>.</a:t>
            </a:r>
            <a:r>
              <a:rPr lang="en-US" sz="2000" dirty="0">
                <a:solidFill>
                  <a:srgbClr val="795E26"/>
                </a:solidFill>
              </a:rPr>
              <a:t>*</a:t>
            </a:r>
          </a:p>
        </p:txBody>
      </p:sp>
    </p:spTree>
    <p:extLst>
      <p:ext uri="{BB962C8B-B14F-4D97-AF65-F5344CB8AC3E}">
        <p14:creationId xmlns:p14="http://schemas.microsoft.com/office/powerpoint/2010/main" val="1124703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Manipulating blob container metadata in .NET</a:t>
            </a:r>
          </a:p>
        </p:txBody>
      </p:sp>
      <p:sp>
        <p:nvSpPr>
          <p:cNvPr id="3" name="Text Placeholder 2" descr="The sample code depicts using different methods to manipulate blob container metadata.&#10;">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36688"/>
            <a:ext cx="11018520" cy="3385542"/>
          </a:xfrm>
        </p:spPr>
        <p:txBody>
          <a:bodyPr/>
          <a:lstStyle/>
          <a:p>
            <a:r>
              <a:rPr lang="en-US" sz="2000" dirty="0" err="1">
                <a:solidFill>
                  <a:srgbClr val="267F99"/>
                </a:solidFill>
              </a:rPr>
              <a:t>CloudBlobClient</a:t>
            </a:r>
            <a:r>
              <a:rPr lang="en-US" sz="2000" dirty="0">
                <a:solidFill>
                  <a:srgbClr val="000000"/>
                </a:solidFill>
              </a:rPr>
              <a:t> </a:t>
            </a:r>
            <a:r>
              <a:rPr lang="en-US" sz="2000" dirty="0">
                <a:solidFill>
                  <a:srgbClr val="001080"/>
                </a:solidFill>
              </a:rPr>
              <a:t>client</a:t>
            </a:r>
            <a:r>
              <a:rPr lang="en-US" sz="2000" dirty="0">
                <a:solidFill>
                  <a:srgbClr val="000000"/>
                </a:solidFill>
              </a:rPr>
              <a:t> = </a:t>
            </a:r>
            <a:r>
              <a:rPr lang="en-US" sz="2000" dirty="0" err="1">
                <a:solidFill>
                  <a:srgbClr val="001080"/>
                </a:solidFill>
              </a:rPr>
              <a:t>storageAccount</a:t>
            </a:r>
            <a:r>
              <a:rPr lang="en-US" sz="2000" dirty="0" err="1">
                <a:solidFill>
                  <a:srgbClr val="000000"/>
                </a:solidFill>
              </a:rPr>
              <a:t>.</a:t>
            </a:r>
            <a:r>
              <a:rPr lang="en-US" sz="2000" dirty="0" err="1">
                <a:solidFill>
                  <a:srgbClr val="795E26"/>
                </a:solidFill>
              </a:rPr>
              <a:t>CreateCloudBlobClient</a:t>
            </a:r>
            <a:r>
              <a:rPr lang="en-US" sz="2000" dirty="0">
                <a:solidFill>
                  <a:srgbClr val="000000"/>
                </a:solidFill>
              </a:rPr>
              <a:t>();</a:t>
            </a:r>
          </a:p>
          <a:p>
            <a:br>
              <a:rPr lang="en-US" sz="2000" dirty="0">
                <a:solidFill>
                  <a:srgbClr val="000000"/>
                </a:solidFill>
              </a:rPr>
            </a:br>
            <a:r>
              <a:rPr lang="en-US" sz="2000" dirty="0" err="1">
                <a:solidFill>
                  <a:srgbClr val="267F99"/>
                </a:solidFill>
              </a:rPr>
              <a:t>CloudBlobContainer</a:t>
            </a:r>
            <a:r>
              <a:rPr lang="en-US" sz="2000" dirty="0">
                <a:solidFill>
                  <a:srgbClr val="000000"/>
                </a:solidFill>
              </a:rPr>
              <a:t> </a:t>
            </a:r>
            <a:r>
              <a:rPr lang="en-US" sz="2000" dirty="0">
                <a:solidFill>
                  <a:srgbClr val="001080"/>
                </a:solidFill>
              </a:rPr>
              <a:t>container</a:t>
            </a:r>
            <a:r>
              <a:rPr lang="en-US" sz="2000" dirty="0">
                <a:solidFill>
                  <a:srgbClr val="000000"/>
                </a:solidFill>
              </a:rPr>
              <a:t> = </a:t>
            </a:r>
            <a:r>
              <a:rPr lang="en-US" sz="2000" dirty="0" err="1">
                <a:solidFill>
                  <a:srgbClr val="001080"/>
                </a:solidFill>
              </a:rPr>
              <a:t>client</a:t>
            </a:r>
            <a:r>
              <a:rPr lang="en-US" sz="2000" dirty="0" err="1">
                <a:solidFill>
                  <a:srgbClr val="000000"/>
                </a:solidFill>
              </a:rPr>
              <a:t>.</a:t>
            </a:r>
            <a:r>
              <a:rPr lang="en-US" sz="2000" dirty="0" err="1">
                <a:solidFill>
                  <a:srgbClr val="795E26"/>
                </a:solidFill>
              </a:rPr>
              <a:t>GetContainerReference</a:t>
            </a:r>
            <a:r>
              <a:rPr lang="en-US" sz="2000" dirty="0">
                <a:solidFill>
                  <a:srgbClr val="000000"/>
                </a:solidFill>
              </a:rPr>
              <a:t>(</a:t>
            </a:r>
            <a:r>
              <a:rPr lang="en-US" sz="2000" dirty="0">
                <a:solidFill>
                  <a:srgbClr val="A31515"/>
                </a:solidFill>
              </a:rPr>
              <a:t>"images"</a:t>
            </a:r>
            <a:r>
              <a:rPr lang="en-US" sz="2000" dirty="0">
                <a:solidFill>
                  <a:srgbClr val="000000"/>
                </a:solidFill>
              </a:rPr>
              <a:t>);</a:t>
            </a:r>
          </a:p>
          <a:p>
            <a:br>
              <a:rPr lang="en-US" sz="2000" dirty="0">
                <a:solidFill>
                  <a:srgbClr val="000000"/>
                </a:solidFill>
              </a:rPr>
            </a:br>
            <a:r>
              <a:rPr lang="en-US" sz="2000" dirty="0" err="1">
                <a:solidFill>
                  <a:srgbClr val="001080"/>
                </a:solidFill>
              </a:rPr>
              <a:t>container</a:t>
            </a:r>
            <a:r>
              <a:rPr lang="en-US" sz="2000" dirty="0" err="1">
                <a:solidFill>
                  <a:srgbClr val="000000"/>
                </a:solidFill>
              </a:rPr>
              <a:t>.</a:t>
            </a:r>
            <a:r>
              <a:rPr lang="en-US" sz="2000" dirty="0" err="1">
                <a:solidFill>
                  <a:srgbClr val="795E26"/>
                </a:solidFill>
              </a:rPr>
              <a:t>CreateIfNotExists</a:t>
            </a:r>
            <a:r>
              <a:rPr lang="en-US" sz="2000" dirty="0">
                <a:solidFill>
                  <a:srgbClr val="000000"/>
                </a:solidFill>
              </a:rPr>
              <a:t>();</a:t>
            </a:r>
          </a:p>
          <a:p>
            <a:br>
              <a:rPr lang="en-US" sz="2000" dirty="0">
                <a:solidFill>
                  <a:srgbClr val="000000"/>
                </a:solidFill>
              </a:rPr>
            </a:br>
            <a:r>
              <a:rPr lang="en-US" sz="2000" dirty="0" err="1">
                <a:solidFill>
                  <a:srgbClr val="001080"/>
                </a:solidFill>
              </a:rPr>
              <a:t>container</a:t>
            </a:r>
            <a:r>
              <a:rPr lang="en-US" sz="2000" dirty="0" err="1">
                <a:solidFill>
                  <a:srgbClr val="000000"/>
                </a:solidFill>
              </a:rPr>
              <a:t>.</a:t>
            </a:r>
            <a:r>
              <a:rPr lang="en-US" sz="2000" dirty="0" err="1">
                <a:solidFill>
                  <a:srgbClr val="001080"/>
                </a:solidFill>
              </a:rPr>
              <a:t>Metadata</a:t>
            </a:r>
            <a:r>
              <a:rPr lang="en-US" sz="2000" dirty="0" err="1">
                <a:solidFill>
                  <a:srgbClr val="000000"/>
                </a:solidFill>
              </a:rPr>
              <a:t>.</a:t>
            </a:r>
            <a:r>
              <a:rPr lang="en-US" sz="2000" dirty="0" err="1">
                <a:solidFill>
                  <a:srgbClr val="795E26"/>
                </a:solidFill>
              </a:rPr>
              <a:t>Add</a:t>
            </a:r>
            <a:r>
              <a:rPr lang="en-US" sz="2000" dirty="0">
                <a:solidFill>
                  <a:srgbClr val="000000"/>
                </a:solidFill>
              </a:rPr>
              <a:t>(</a:t>
            </a:r>
            <a:r>
              <a:rPr lang="en-US" sz="2000" dirty="0">
                <a:solidFill>
                  <a:srgbClr val="A31515"/>
                </a:solidFill>
              </a:rPr>
              <a:t>"</a:t>
            </a:r>
            <a:r>
              <a:rPr lang="en-US" sz="2000" dirty="0" err="1">
                <a:solidFill>
                  <a:srgbClr val="A31515"/>
                </a:solidFill>
              </a:rPr>
              <a:t>docType</a:t>
            </a:r>
            <a:r>
              <a:rPr lang="en-US" sz="2000" dirty="0">
                <a:solidFill>
                  <a:srgbClr val="A31515"/>
                </a:solidFill>
              </a:rPr>
              <a:t>"</a:t>
            </a:r>
            <a:r>
              <a:rPr lang="en-US" sz="2000" dirty="0">
                <a:solidFill>
                  <a:srgbClr val="000000"/>
                </a:solidFill>
              </a:rPr>
              <a:t>, </a:t>
            </a:r>
            <a:r>
              <a:rPr lang="en-US" sz="2000" dirty="0">
                <a:solidFill>
                  <a:srgbClr val="A31515"/>
                </a:solidFill>
              </a:rPr>
              <a:t>"</a:t>
            </a:r>
            <a:r>
              <a:rPr lang="en-US" sz="2000" dirty="0" err="1">
                <a:solidFill>
                  <a:srgbClr val="A31515"/>
                </a:solidFill>
              </a:rPr>
              <a:t>textDocuments</a:t>
            </a:r>
            <a:r>
              <a:rPr lang="en-US" sz="2000" dirty="0">
                <a:solidFill>
                  <a:srgbClr val="A31515"/>
                </a:solidFill>
              </a:rPr>
              <a:t>"</a:t>
            </a:r>
            <a:r>
              <a:rPr lang="en-US" sz="2000" dirty="0">
                <a:solidFill>
                  <a:srgbClr val="000000"/>
                </a:solidFill>
              </a:rPr>
              <a:t>);</a:t>
            </a:r>
          </a:p>
          <a:p>
            <a:r>
              <a:rPr lang="en-US" sz="2000" dirty="0" err="1">
                <a:solidFill>
                  <a:srgbClr val="001080"/>
                </a:solidFill>
              </a:rPr>
              <a:t>container</a:t>
            </a:r>
            <a:r>
              <a:rPr lang="en-US" sz="2000" dirty="0" err="1">
                <a:solidFill>
                  <a:srgbClr val="000000"/>
                </a:solidFill>
              </a:rPr>
              <a:t>.</a:t>
            </a:r>
            <a:r>
              <a:rPr lang="en-US" sz="2000" dirty="0" err="1">
                <a:solidFill>
                  <a:srgbClr val="001080"/>
                </a:solidFill>
              </a:rPr>
              <a:t>Metadata</a:t>
            </a:r>
            <a:r>
              <a:rPr lang="en-US" sz="2000" dirty="0">
                <a:solidFill>
                  <a:srgbClr val="000000"/>
                </a:solidFill>
              </a:rPr>
              <a:t>[</a:t>
            </a:r>
            <a:r>
              <a:rPr lang="en-US" sz="2000" dirty="0">
                <a:solidFill>
                  <a:srgbClr val="A31515"/>
                </a:solidFill>
              </a:rPr>
              <a:t>"category"</a:t>
            </a:r>
            <a:r>
              <a:rPr lang="en-US" sz="2000" dirty="0">
                <a:solidFill>
                  <a:srgbClr val="000000"/>
                </a:solidFill>
              </a:rPr>
              <a:t>] = </a:t>
            </a:r>
            <a:r>
              <a:rPr lang="en-US" sz="2000" dirty="0">
                <a:solidFill>
                  <a:srgbClr val="A31515"/>
                </a:solidFill>
              </a:rPr>
              <a:t>"guidance"</a:t>
            </a:r>
            <a:r>
              <a:rPr lang="en-US" sz="2000" dirty="0">
                <a:solidFill>
                  <a:srgbClr val="000000"/>
                </a:solidFill>
              </a:rPr>
              <a:t>;</a:t>
            </a:r>
          </a:p>
          <a:p>
            <a:br>
              <a:rPr lang="en-US" sz="2000" dirty="0">
                <a:solidFill>
                  <a:srgbClr val="000000"/>
                </a:solidFill>
              </a:rPr>
            </a:br>
            <a:r>
              <a:rPr lang="en-US" sz="2000" dirty="0">
                <a:solidFill>
                  <a:srgbClr val="267F99"/>
                </a:solidFill>
              </a:rPr>
              <a:t>await</a:t>
            </a:r>
            <a:r>
              <a:rPr lang="en-US" sz="2000" dirty="0">
                <a:solidFill>
                  <a:srgbClr val="000000"/>
                </a:solidFill>
              </a:rPr>
              <a:t> </a:t>
            </a:r>
            <a:r>
              <a:rPr lang="en-US" sz="2000" dirty="0" err="1">
                <a:solidFill>
                  <a:srgbClr val="267F99"/>
                </a:solidFill>
              </a:rPr>
              <a:t>container</a:t>
            </a:r>
            <a:r>
              <a:rPr lang="en-US" sz="2000" dirty="0" err="1">
                <a:solidFill>
                  <a:srgbClr val="000000"/>
                </a:solidFill>
              </a:rPr>
              <a:t>.</a:t>
            </a:r>
            <a:r>
              <a:rPr lang="en-US" sz="2000" dirty="0" err="1">
                <a:solidFill>
                  <a:srgbClr val="795E26"/>
                </a:solidFill>
              </a:rPr>
              <a:t>SetMetadataAsync</a:t>
            </a:r>
            <a:r>
              <a:rPr lang="en-US" sz="2000" dirty="0">
                <a:solidFill>
                  <a:srgbClr val="000000"/>
                </a:solidFill>
              </a:rPr>
              <a:t>();</a:t>
            </a:r>
          </a:p>
        </p:txBody>
      </p:sp>
    </p:spTree>
    <p:extLst>
      <p:ext uri="{BB962C8B-B14F-4D97-AF65-F5344CB8AC3E}">
        <p14:creationId xmlns:p14="http://schemas.microsoft.com/office/powerpoint/2010/main" val="22143779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58B-45D2-4295-A9BA-A3B0574D90E5}"/>
              </a:ext>
            </a:extLst>
          </p:cNvPr>
          <p:cNvSpPr>
            <a:spLocks noGrp="1"/>
          </p:cNvSpPr>
          <p:nvPr>
            <p:ph type="title"/>
          </p:nvPr>
        </p:nvSpPr>
        <p:spPr>
          <a:xfrm>
            <a:off x="585216" y="2534625"/>
            <a:ext cx="9144000" cy="997196"/>
          </a:xfrm>
        </p:spPr>
        <p:txBody>
          <a:bodyPr/>
          <a:lstStyle/>
          <a:p>
            <a:r>
              <a:rPr lang="en-US" dirty="0"/>
              <a:t>Demo: Managing Azure Blob storage by using .NET</a:t>
            </a:r>
          </a:p>
        </p:txBody>
      </p:sp>
      <p:sp>
        <p:nvSpPr>
          <p:cNvPr id="3" name="Text Placeholder 2">
            <a:extLst>
              <a:ext uri="{FF2B5EF4-FFF2-40B4-BE49-F238E27FC236}">
                <a16:creationId xmlns:a16="http://schemas.microsoft.com/office/drawing/2014/main" id="{12F18E70-76B8-4ACE-9E24-3707E6848195}"/>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3447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FAE9-1424-4C38-9925-E59226962AEF}"/>
              </a:ext>
            </a:extLst>
          </p:cNvPr>
          <p:cNvSpPr>
            <a:spLocks noGrp="1"/>
          </p:cNvSpPr>
          <p:nvPr>
            <p:ph type="title"/>
          </p:nvPr>
        </p:nvSpPr>
        <p:spPr/>
        <p:txBody>
          <a:bodyPr/>
          <a:lstStyle/>
          <a:p>
            <a:r>
              <a:rPr lang="en-US" dirty="0"/>
              <a:t>Exclusive access for modifying a blob</a:t>
            </a:r>
          </a:p>
        </p:txBody>
      </p:sp>
      <p:grpSp>
        <p:nvGrpSpPr>
          <p:cNvPr id="16" name="Group 15" descr="This diagram depicts the first client getting a lease on the blob and subsequent clients not being able to modify the blob throughout the lease duration.">
            <a:extLst>
              <a:ext uri="{FF2B5EF4-FFF2-40B4-BE49-F238E27FC236}">
                <a16:creationId xmlns:a16="http://schemas.microsoft.com/office/drawing/2014/main" id="{14E2FE4B-C5A0-4B1C-AE54-4AE0D847B986}"/>
              </a:ext>
            </a:extLst>
          </p:cNvPr>
          <p:cNvGrpSpPr/>
          <p:nvPr/>
        </p:nvGrpSpPr>
        <p:grpSpPr>
          <a:xfrm>
            <a:off x="1269043" y="1905000"/>
            <a:ext cx="9288037" cy="3657600"/>
            <a:chOff x="1269043" y="1905000"/>
            <a:chExt cx="9288037" cy="3657600"/>
          </a:xfrm>
        </p:grpSpPr>
        <p:sp>
          <p:nvSpPr>
            <p:cNvPr id="5" name="Rounded Rectangle 5">
              <a:extLst>
                <a:ext uri="{FF2B5EF4-FFF2-40B4-BE49-F238E27FC236}">
                  <a16:creationId xmlns:a16="http://schemas.microsoft.com/office/drawing/2014/main" id="{01CB6DA3-B73A-4151-9D3A-5D6B97FA1054}"/>
                </a:ext>
              </a:extLst>
            </p:cNvPr>
            <p:cNvSpPr/>
            <p:nvPr/>
          </p:nvSpPr>
          <p:spPr>
            <a:xfrm>
              <a:off x="1269043" y="1905000"/>
              <a:ext cx="3354696" cy="3657600"/>
            </a:xfrm>
            <a:prstGeom prst="roundRect">
              <a:avLst>
                <a:gd name="adj" fmla="val 14633"/>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algn="ctr"/>
              <a:r>
                <a:rPr lang="en-US" sz="2400" dirty="0">
                  <a:solidFill>
                    <a:schemeClr val="bg2">
                      <a:lumMod val="25000"/>
                    </a:schemeClr>
                  </a:solidFill>
                  <a:latin typeface="+mj-lt"/>
                  <a:cs typeface="Segoe UI" panose="020B0502040204020203" pitchFamily="34" charset="0"/>
                </a:rPr>
                <a:t>Azure Storage</a:t>
              </a:r>
            </a:p>
          </p:txBody>
        </p:sp>
        <p:sp>
          <p:nvSpPr>
            <p:cNvPr id="6" name="TextBox 5">
              <a:extLst>
                <a:ext uri="{FF2B5EF4-FFF2-40B4-BE49-F238E27FC236}">
                  <a16:creationId xmlns:a16="http://schemas.microsoft.com/office/drawing/2014/main" id="{448E4DE1-34BD-43F3-B9C8-599F9006CA2B}"/>
                </a:ext>
              </a:extLst>
            </p:cNvPr>
            <p:cNvSpPr txBox="1"/>
            <p:nvPr/>
          </p:nvSpPr>
          <p:spPr>
            <a:xfrm>
              <a:off x="2457523" y="4572546"/>
              <a:ext cx="982962" cy="461665"/>
            </a:xfrm>
            <a:prstGeom prst="rect">
              <a:avLst/>
            </a:prstGeom>
            <a:noFill/>
          </p:spPr>
          <p:txBody>
            <a:bodyPr wrap="none" rtlCol="0">
              <a:spAutoFit/>
            </a:bodyPr>
            <a:lstStyle/>
            <a:p>
              <a:pPr algn="ctr"/>
              <a:r>
                <a:rPr lang="en-US" sz="2400" b="1" dirty="0">
                  <a:latin typeface="Segoe UI" panose="020B0502040204020203" pitchFamily="34" charset="0"/>
                  <a:cs typeface="Segoe UI" panose="020B0502040204020203" pitchFamily="34" charset="0"/>
                </a:rPr>
                <a:t>Blobs</a:t>
              </a:r>
            </a:p>
          </p:txBody>
        </p:sp>
        <p:pic>
          <p:nvPicPr>
            <p:cNvPr id="9" name="Picture 8">
              <a:extLst>
                <a:ext uri="{FF2B5EF4-FFF2-40B4-BE49-F238E27FC236}">
                  <a16:creationId xmlns:a16="http://schemas.microsoft.com/office/drawing/2014/main" id="{BEA3E3FE-3200-454E-9244-86BB756098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1985" y="2265394"/>
              <a:ext cx="1267745" cy="803719"/>
            </a:xfrm>
            <a:prstGeom prst="rect">
              <a:avLst/>
            </a:prstGeom>
          </p:spPr>
        </p:pic>
        <p:cxnSp>
          <p:nvCxnSpPr>
            <p:cNvPr id="10" name="Straight Arrow Connector 9">
              <a:extLst>
                <a:ext uri="{FF2B5EF4-FFF2-40B4-BE49-F238E27FC236}">
                  <a16:creationId xmlns:a16="http://schemas.microsoft.com/office/drawing/2014/main" id="{9D193608-DC7F-4F04-AC33-C0A55116A1AC}"/>
                </a:ext>
              </a:extLst>
            </p:cNvPr>
            <p:cNvCxnSpPr>
              <a:cxnSpLocks/>
            </p:cNvCxnSpPr>
            <p:nvPr/>
          </p:nvCxnSpPr>
          <p:spPr>
            <a:xfrm>
              <a:off x="4552950" y="2667253"/>
              <a:ext cx="3079035" cy="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F36DE3D-7873-4CB6-A19F-7F144AC834E2}"/>
                </a:ext>
              </a:extLst>
            </p:cNvPr>
            <p:cNvSpPr/>
            <p:nvPr/>
          </p:nvSpPr>
          <p:spPr>
            <a:xfrm>
              <a:off x="5570427" y="2436421"/>
              <a:ext cx="974947" cy="461665"/>
            </a:xfrm>
            <a:prstGeom prst="rect">
              <a:avLst/>
            </a:prstGeom>
            <a:solidFill>
              <a:schemeClr val="bg1"/>
            </a:solidFill>
          </p:spPr>
          <p:txBody>
            <a:bodyPr wrap="none">
              <a:spAutoFit/>
            </a:bodyPr>
            <a:lstStyle/>
            <a:p>
              <a:pPr algn="ctr"/>
              <a:r>
                <a:rPr lang="en-IN" sz="2400" b="1" dirty="0">
                  <a:gradFill>
                    <a:gsLst>
                      <a:gs pos="2917">
                        <a:schemeClr val="tx1"/>
                      </a:gs>
                      <a:gs pos="30000">
                        <a:schemeClr val="tx1"/>
                      </a:gs>
                    </a:gsLst>
                    <a:lin ang="5400000" scaled="0"/>
                  </a:gradFill>
                </a:rPr>
                <a:t>Lease</a:t>
              </a:r>
              <a:endParaRPr lang="en-US" sz="2400" b="1" dirty="0">
                <a:gradFill>
                  <a:gsLst>
                    <a:gs pos="2917">
                      <a:schemeClr val="tx1"/>
                    </a:gs>
                    <a:gs pos="30000">
                      <a:schemeClr val="tx1"/>
                    </a:gs>
                  </a:gsLst>
                  <a:lin ang="5400000" scaled="0"/>
                </a:gradFill>
              </a:endParaRPr>
            </a:p>
          </p:txBody>
        </p:sp>
        <p:pic>
          <p:nvPicPr>
            <p:cNvPr id="12" name="Picture 11">
              <a:extLst>
                <a:ext uri="{FF2B5EF4-FFF2-40B4-BE49-F238E27FC236}">
                  <a16:creationId xmlns:a16="http://schemas.microsoft.com/office/drawing/2014/main" id="{E44A71E9-0B43-417F-9CE8-3680AA4367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9335" y="3275044"/>
              <a:ext cx="1267745" cy="803719"/>
            </a:xfrm>
            <a:prstGeom prst="rect">
              <a:avLst/>
            </a:prstGeom>
          </p:spPr>
        </p:pic>
        <p:cxnSp>
          <p:nvCxnSpPr>
            <p:cNvPr id="14" name="Straight Arrow Connector 13">
              <a:extLst>
                <a:ext uri="{FF2B5EF4-FFF2-40B4-BE49-F238E27FC236}">
                  <a16:creationId xmlns:a16="http://schemas.microsoft.com/office/drawing/2014/main" id="{2A19915A-12E3-41A8-970A-28520FE7A519}"/>
                </a:ext>
              </a:extLst>
            </p:cNvPr>
            <p:cNvCxnSpPr>
              <a:cxnSpLocks/>
            </p:cNvCxnSpPr>
            <p:nvPr/>
          </p:nvCxnSpPr>
          <p:spPr>
            <a:xfrm>
              <a:off x="4857750" y="3676903"/>
              <a:ext cx="4412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Multiplication Sign 19">
              <a:extLst>
                <a:ext uri="{FF2B5EF4-FFF2-40B4-BE49-F238E27FC236}">
                  <a16:creationId xmlns:a16="http://schemas.microsoft.com/office/drawing/2014/main" id="{04844AE7-0015-4EB8-9AD6-A8CC713E2ECF}"/>
                </a:ext>
              </a:extLst>
            </p:cNvPr>
            <p:cNvSpPr/>
            <p:nvPr/>
          </p:nvSpPr>
          <p:spPr bwMode="auto">
            <a:xfrm>
              <a:off x="4219988" y="336754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33E358C2-2250-4828-87E4-FB24894DC9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6285" y="4284694"/>
              <a:ext cx="1267745" cy="803719"/>
            </a:xfrm>
            <a:prstGeom prst="rect">
              <a:avLst/>
            </a:prstGeom>
          </p:spPr>
        </p:pic>
        <p:cxnSp>
          <p:nvCxnSpPr>
            <p:cNvPr id="17" name="Straight Arrow Connector 16">
              <a:extLst>
                <a:ext uri="{FF2B5EF4-FFF2-40B4-BE49-F238E27FC236}">
                  <a16:creationId xmlns:a16="http://schemas.microsoft.com/office/drawing/2014/main" id="{4107C847-3DA3-4553-9F5E-DE0EB92DDBA5}"/>
                </a:ext>
              </a:extLst>
            </p:cNvPr>
            <p:cNvCxnSpPr>
              <a:cxnSpLocks/>
            </p:cNvCxnSpPr>
            <p:nvPr/>
          </p:nvCxnSpPr>
          <p:spPr>
            <a:xfrm>
              <a:off x="4857750" y="4686553"/>
              <a:ext cx="2888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Multiplication Sign 29">
              <a:extLst>
                <a:ext uri="{FF2B5EF4-FFF2-40B4-BE49-F238E27FC236}">
                  <a16:creationId xmlns:a16="http://schemas.microsoft.com/office/drawing/2014/main" id="{DD3D118E-12C5-40A5-8912-CDAD0F64391A}"/>
                </a:ext>
              </a:extLst>
            </p:cNvPr>
            <p:cNvSpPr/>
            <p:nvPr/>
          </p:nvSpPr>
          <p:spPr bwMode="auto">
            <a:xfrm>
              <a:off x="4219988" y="437719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a:extLst>
                <a:ext uri="{FF2B5EF4-FFF2-40B4-BE49-F238E27FC236}">
                  <a16:creationId xmlns:a16="http://schemas.microsoft.com/office/drawing/2014/main" id="{C890FF2F-02A6-41A7-8DE7-26291DFD82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6391" y="2757197"/>
              <a:ext cx="1620000" cy="1620000"/>
            </a:xfrm>
            <a:prstGeom prst="rect">
              <a:avLst/>
            </a:prstGeom>
          </p:spPr>
        </p:pic>
      </p:grpSp>
    </p:spTree>
    <p:extLst>
      <p:ext uri="{BB962C8B-B14F-4D97-AF65-F5344CB8AC3E}">
        <p14:creationId xmlns:p14="http://schemas.microsoft.com/office/powerpoint/2010/main" val="42308374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2456-D127-46C4-8358-BE16564EDCE5}"/>
              </a:ext>
            </a:extLst>
          </p:cNvPr>
          <p:cNvSpPr>
            <a:spLocks noGrp="1"/>
          </p:cNvSpPr>
          <p:nvPr>
            <p:ph type="title"/>
          </p:nvPr>
        </p:nvSpPr>
        <p:spPr>
          <a:xfrm>
            <a:off x="588263" y="457200"/>
            <a:ext cx="11018520" cy="553998"/>
          </a:xfrm>
        </p:spPr>
        <p:txBody>
          <a:bodyPr/>
          <a:lstStyle/>
          <a:p>
            <a:r>
              <a:rPr lang="en-US" dirty="0"/>
              <a:t>Lease Blob operation</a:t>
            </a:r>
          </a:p>
        </p:txBody>
      </p:sp>
      <p:sp>
        <p:nvSpPr>
          <p:cNvPr id="3" name="Text Placeholder 2">
            <a:extLst>
              <a:ext uri="{FF2B5EF4-FFF2-40B4-BE49-F238E27FC236}">
                <a16:creationId xmlns:a16="http://schemas.microsoft.com/office/drawing/2014/main" id="{EF8AF880-7FC8-401B-839A-4893DF20CB7A}"/>
              </a:ext>
            </a:extLst>
          </p:cNvPr>
          <p:cNvSpPr>
            <a:spLocks noGrp="1"/>
          </p:cNvSpPr>
          <p:nvPr>
            <p:ph type="body" sz="quarter" idx="10"/>
          </p:nvPr>
        </p:nvSpPr>
        <p:spPr>
          <a:xfrm>
            <a:off x="584200" y="1435497"/>
            <a:ext cx="11018520" cy="3533275"/>
          </a:xfrm>
        </p:spPr>
        <p:txBody>
          <a:bodyPr/>
          <a:lstStyle/>
          <a:p>
            <a:r>
              <a:rPr lang="en-US" dirty="0">
                <a:latin typeface="Segoe UI" panose="020B0502040204020203" pitchFamily="34" charset="0"/>
                <a:cs typeface="Segoe UI" panose="020B0502040204020203" pitchFamily="34" charset="0"/>
              </a:rPr>
              <a:t>Establishes a lock on a blob for write and delete</a:t>
            </a:r>
          </a:p>
          <a:p>
            <a:pPr lvl="1"/>
            <a:r>
              <a:rPr lang="en-US" dirty="0">
                <a:latin typeface="Segoe UI" panose="020B0502040204020203" pitchFamily="34" charset="0"/>
                <a:cs typeface="Segoe UI" panose="020B0502040204020203" pitchFamily="34" charset="0"/>
              </a:rPr>
              <a:t>Duration is typically 15 to 60 seconds</a:t>
            </a:r>
          </a:p>
          <a:p>
            <a:pPr lvl="1"/>
            <a:r>
              <a:rPr lang="en-US" dirty="0">
                <a:latin typeface="Segoe UI" panose="020B0502040204020203" pitchFamily="34" charset="0"/>
                <a:cs typeface="Segoe UI" panose="020B0502040204020203" pitchFamily="34" charset="0"/>
              </a:rPr>
              <a:t>Optionally, you can establish an infinite lock</a:t>
            </a:r>
          </a:p>
          <a:p>
            <a:r>
              <a:rPr lang="en-US" dirty="0">
                <a:latin typeface="Segoe UI" panose="020B0502040204020203" pitchFamily="34" charset="0"/>
                <a:cs typeface="Segoe UI" panose="020B0502040204020203" pitchFamily="34" charset="0"/>
              </a:rPr>
              <a:t>Operation has five modes</a:t>
            </a:r>
          </a:p>
          <a:p>
            <a:pPr lvl="1"/>
            <a:r>
              <a:rPr lang="en-US" dirty="0">
                <a:latin typeface="Segoe UI" panose="020B0502040204020203" pitchFamily="34" charset="0"/>
                <a:cs typeface="Segoe UI" panose="020B0502040204020203" pitchFamily="34" charset="0"/>
              </a:rPr>
              <a:t>Acquire</a:t>
            </a:r>
          </a:p>
          <a:p>
            <a:pPr lvl="1"/>
            <a:r>
              <a:rPr lang="en-US" dirty="0">
                <a:latin typeface="Segoe UI" panose="020B0502040204020203" pitchFamily="34" charset="0"/>
                <a:cs typeface="Segoe UI" panose="020B0502040204020203" pitchFamily="34" charset="0"/>
              </a:rPr>
              <a:t>Renew</a:t>
            </a:r>
          </a:p>
          <a:p>
            <a:pPr lvl="1"/>
            <a:r>
              <a:rPr lang="en-US" dirty="0">
                <a:latin typeface="Segoe UI" panose="020B0502040204020203" pitchFamily="34" charset="0"/>
                <a:cs typeface="Segoe UI" panose="020B0502040204020203" pitchFamily="34" charset="0"/>
              </a:rPr>
              <a:t>Change</a:t>
            </a:r>
          </a:p>
          <a:p>
            <a:pPr lvl="1"/>
            <a:r>
              <a:rPr lang="en-US" dirty="0">
                <a:latin typeface="Segoe UI" panose="020B0502040204020203" pitchFamily="34" charset="0"/>
                <a:cs typeface="Segoe UI" panose="020B0502040204020203" pitchFamily="34" charset="0"/>
              </a:rPr>
              <a:t>Release</a:t>
            </a:r>
          </a:p>
          <a:p>
            <a:pPr lvl="1"/>
            <a:r>
              <a:rPr lang="en-US" dirty="0">
                <a:latin typeface="Segoe UI" panose="020B0502040204020203" pitchFamily="34" charset="0"/>
                <a:cs typeface="Segoe UI" panose="020B0502040204020203" pitchFamily="34" charset="0"/>
              </a:rPr>
              <a:t>Break (end the lease but prevent other clients from acquiring a new lease)</a:t>
            </a:r>
          </a:p>
        </p:txBody>
      </p:sp>
    </p:spTree>
    <p:extLst>
      <p:ext uri="{BB962C8B-B14F-4D97-AF65-F5344CB8AC3E}">
        <p14:creationId xmlns:p14="http://schemas.microsoft.com/office/powerpoint/2010/main" val="12691596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3ED74-A897-441F-A114-BB5D1B3707B1}"/>
              </a:ext>
            </a:extLst>
          </p:cNvPr>
          <p:cNvSpPr>
            <a:spLocks noGrp="1"/>
          </p:cNvSpPr>
          <p:nvPr>
            <p:ph type="title"/>
          </p:nvPr>
        </p:nvSpPr>
        <p:spPr/>
        <p:txBody>
          <a:bodyPr/>
          <a:lstStyle/>
          <a:p>
            <a:r>
              <a:rPr lang="en-US" dirty="0"/>
              <a:t>AzCopy</a:t>
            </a:r>
          </a:p>
        </p:txBody>
      </p:sp>
      <p:sp>
        <p:nvSpPr>
          <p:cNvPr id="5" name="Text Placeholder 4">
            <a:extLst>
              <a:ext uri="{FF2B5EF4-FFF2-40B4-BE49-F238E27FC236}">
                <a16:creationId xmlns:a16="http://schemas.microsoft.com/office/drawing/2014/main" id="{871C771F-B207-4765-84C7-67161CAE3852}"/>
              </a:ext>
            </a:extLst>
          </p:cNvPr>
          <p:cNvSpPr>
            <a:spLocks noGrp="1"/>
          </p:cNvSpPr>
          <p:nvPr>
            <p:ph type="body" sz="quarter" idx="10"/>
          </p:nvPr>
        </p:nvSpPr>
        <p:spPr/>
        <p:txBody>
          <a:bodyPr/>
          <a:lstStyle/>
          <a:p>
            <a:r>
              <a:rPr lang="fr-FR" dirty="0">
                <a:latin typeface="Segoe UI" panose="020B0502040204020203" pitchFamily="34" charset="0"/>
                <a:cs typeface="Segoe UI" panose="020B0502040204020203" pitchFamily="34" charset="0"/>
              </a:rPr>
              <a:t>Basic syntax:</a:t>
            </a:r>
          </a:p>
          <a:p>
            <a:endParaRPr lang="fr-FR" dirty="0"/>
          </a:p>
          <a:p>
            <a:r>
              <a:rPr lang="fr-FR" sz="2000" dirty="0" err="1">
                <a:solidFill>
                  <a:srgbClr val="795E26"/>
                </a:solidFill>
              </a:rPr>
              <a:t>AzCopy</a:t>
            </a:r>
            <a:r>
              <a:rPr lang="fr-FR" sz="2000" dirty="0">
                <a:solidFill>
                  <a:srgbClr val="000000"/>
                </a:solidFill>
              </a:rPr>
              <a:t> </a:t>
            </a:r>
            <a:r>
              <a:rPr lang="fr-FR" sz="2000" dirty="0">
                <a:solidFill>
                  <a:srgbClr val="001080"/>
                </a:solidFill>
              </a:rPr>
              <a:t>/Source:</a:t>
            </a:r>
            <a:r>
              <a:rPr lang="fr-FR" sz="2000" dirty="0">
                <a:solidFill>
                  <a:srgbClr val="A31515"/>
                </a:solidFill>
              </a:rPr>
              <a:t>&lt;source&gt;</a:t>
            </a:r>
            <a:r>
              <a:rPr lang="fr-FR" sz="2000" dirty="0">
                <a:solidFill>
                  <a:srgbClr val="000000"/>
                </a:solidFill>
              </a:rPr>
              <a:t> </a:t>
            </a:r>
            <a:r>
              <a:rPr lang="fr-FR" sz="2000" dirty="0">
                <a:solidFill>
                  <a:srgbClr val="001080"/>
                </a:solidFill>
              </a:rPr>
              <a:t>/Dest:</a:t>
            </a:r>
            <a:r>
              <a:rPr lang="fr-FR" sz="2000" dirty="0">
                <a:solidFill>
                  <a:srgbClr val="A31515"/>
                </a:solidFill>
              </a:rPr>
              <a:t>&lt;destination&gt;</a:t>
            </a:r>
            <a:r>
              <a:rPr lang="fr-FR" sz="2000" dirty="0">
                <a:solidFill>
                  <a:srgbClr val="000000"/>
                </a:solidFill>
              </a:rPr>
              <a:t> [</a:t>
            </a:r>
            <a:r>
              <a:rPr lang="fr-FR" sz="2000" dirty="0">
                <a:solidFill>
                  <a:srgbClr val="0000FF"/>
                </a:solidFill>
              </a:rPr>
              <a:t>Options</a:t>
            </a:r>
            <a:r>
              <a:rPr lang="fr-FR" sz="2000" dirty="0">
                <a:solidFill>
                  <a:srgbClr val="000000"/>
                </a:solidFill>
              </a:rPr>
              <a:t>]</a:t>
            </a:r>
          </a:p>
        </p:txBody>
      </p:sp>
      <p:grpSp>
        <p:nvGrpSpPr>
          <p:cNvPr id="14" name="Group 13" descr="This diagram depicts objects copying from Azure storage account 1 to Azure storage account 2. &#10;"/>
          <p:cNvGrpSpPr/>
          <p:nvPr/>
        </p:nvGrpSpPr>
        <p:grpSpPr>
          <a:xfrm>
            <a:off x="2204233" y="3433434"/>
            <a:ext cx="8218435" cy="1667222"/>
            <a:chOff x="2204233" y="3742530"/>
            <a:chExt cx="8218435" cy="1667222"/>
          </a:xfrm>
        </p:grpSpPr>
        <p:pic>
          <p:nvPicPr>
            <p:cNvPr id="4" name="Graphic 3">
              <a:extLst>
                <a:ext uri="{FF2B5EF4-FFF2-40B4-BE49-F238E27FC236}">
                  <a16:creationId xmlns:a16="http://schemas.microsoft.com/office/drawing/2014/main" id="{0BD59B72-AAE9-4C51-BF42-631F415F3F7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13197" y="3788918"/>
              <a:ext cx="1080000" cy="1080000"/>
            </a:xfrm>
            <a:prstGeom prst="rect">
              <a:avLst/>
            </a:prstGeom>
          </p:spPr>
        </p:pic>
        <p:pic>
          <p:nvPicPr>
            <p:cNvPr id="6" name="Graphic 5">
              <a:extLst>
                <a:ext uri="{FF2B5EF4-FFF2-40B4-BE49-F238E27FC236}">
                  <a16:creationId xmlns:a16="http://schemas.microsoft.com/office/drawing/2014/main" id="{62A9CA1A-9ABD-49D5-9120-7401C93F2BA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133543" y="3786338"/>
              <a:ext cx="1080000" cy="1080000"/>
            </a:xfrm>
            <a:prstGeom prst="rect">
              <a:avLst/>
            </a:prstGeom>
          </p:spPr>
        </p:pic>
        <p:cxnSp>
          <p:nvCxnSpPr>
            <p:cNvPr id="7" name="Straight Arrow Connector 6">
              <a:extLst>
                <a:ext uri="{FF2B5EF4-FFF2-40B4-BE49-F238E27FC236}">
                  <a16:creationId xmlns:a16="http://schemas.microsoft.com/office/drawing/2014/main" id="{8524C652-AC84-400C-95DB-C2044F2BB6DA}"/>
                </a:ext>
              </a:extLst>
            </p:cNvPr>
            <p:cNvCxnSpPr>
              <a:cxnSpLocks/>
            </p:cNvCxnSpPr>
            <p:nvPr/>
          </p:nvCxnSpPr>
          <p:spPr>
            <a:xfrm>
              <a:off x="4257817" y="4373154"/>
              <a:ext cx="3611105" cy="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694EB9F-4260-4AC6-9B64-B2AE8C24793B}"/>
                </a:ext>
              </a:extLst>
            </p:cNvPr>
            <p:cNvSpPr/>
            <p:nvPr/>
          </p:nvSpPr>
          <p:spPr bwMode="auto">
            <a:xfrm rot="20417408">
              <a:off x="4446787" y="3914069"/>
              <a:ext cx="880414" cy="214879"/>
            </a:xfrm>
            <a:prstGeom prst="rect">
              <a:avLst/>
            </a:prstGeom>
            <a:solidFill>
              <a:srgbClr val="E9C2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41255E1E-331C-4A59-A1C5-945A77E4503A}"/>
                </a:ext>
              </a:extLst>
            </p:cNvPr>
            <p:cNvSpPr/>
            <p:nvPr/>
          </p:nvSpPr>
          <p:spPr bwMode="auto">
            <a:xfrm>
              <a:off x="5576872" y="3742530"/>
              <a:ext cx="880414" cy="214879"/>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6BBC375-DD3D-4EA4-9D57-C1474DBDD634}"/>
                </a:ext>
              </a:extLst>
            </p:cNvPr>
            <p:cNvSpPr/>
            <p:nvPr/>
          </p:nvSpPr>
          <p:spPr bwMode="auto">
            <a:xfrm rot="1182592" flipV="1">
              <a:off x="6706957" y="3926987"/>
              <a:ext cx="880414" cy="214879"/>
            </a:xfrm>
            <a:prstGeom prst="rect">
              <a:avLst/>
            </a:prstGeom>
            <a:solidFill>
              <a:srgbClr val="E9C2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2204233" y="5040420"/>
              <a:ext cx="3493713"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Azure storage account 1</a:t>
              </a:r>
              <a:endParaRPr lang="en-IN" sz="2400" b="1" dirty="0">
                <a:gradFill>
                  <a:gsLst>
                    <a:gs pos="2917">
                      <a:schemeClr val="tx1"/>
                    </a:gs>
                    <a:gs pos="30000">
                      <a:schemeClr val="tx1"/>
                    </a:gs>
                  </a:gsLst>
                  <a:lin ang="5400000" scaled="0"/>
                </a:gradFill>
              </a:endParaRPr>
            </a:p>
          </p:txBody>
        </p:sp>
        <p:sp>
          <p:nvSpPr>
            <p:cNvPr id="18" name="TextBox 17"/>
            <p:cNvSpPr txBox="1"/>
            <p:nvPr/>
          </p:nvSpPr>
          <p:spPr>
            <a:xfrm>
              <a:off x="6928955" y="4986660"/>
              <a:ext cx="3493713"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Azure storage account 2</a:t>
              </a:r>
              <a:endParaRPr lang="en-IN"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8913541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p:txBody>
          <a:bodyPr/>
          <a:lstStyle/>
          <a:p>
            <a:r>
              <a:rPr lang="en-US" dirty="0"/>
              <a:t>AzCopy – downloading blobs</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436688"/>
            <a:ext cx="11018520" cy="4345805"/>
          </a:xfrm>
        </p:spPr>
        <p:txBody>
          <a:bodyPr/>
          <a:lstStyle/>
          <a:p>
            <a:r>
              <a:rPr lang="fr-FR" dirty="0">
                <a:latin typeface="Segoe UI" panose="020B0502040204020203" pitchFamily="34" charset="0"/>
                <a:cs typeface="Segoe UI" panose="020B0502040204020203" pitchFamily="34" charset="0"/>
              </a:rPr>
              <a:t>Download blobs </a:t>
            </a:r>
            <a:r>
              <a:rPr lang="fr-FR" dirty="0" err="1">
                <a:latin typeface="Segoe UI" panose="020B0502040204020203" pitchFamily="34" charset="0"/>
                <a:cs typeface="Segoe UI" panose="020B0502040204020203" pitchFamily="34" charset="0"/>
              </a:rPr>
              <a:t>matching</a:t>
            </a:r>
            <a:r>
              <a:rPr lang="fr-FR" dirty="0">
                <a:latin typeface="Segoe UI" panose="020B0502040204020203" pitchFamily="34" charset="0"/>
                <a:cs typeface="Segoe UI" panose="020B0502040204020203" pitchFamily="34" charset="0"/>
              </a:rPr>
              <a:t> a </a:t>
            </a:r>
            <a:r>
              <a:rPr lang="fr-FR" dirty="0" err="1">
                <a:latin typeface="Segoe UI" panose="020B0502040204020203" pitchFamily="34" charset="0"/>
                <a:cs typeface="Segoe UI" panose="020B0502040204020203" pitchFamily="34" charset="0"/>
              </a:rPr>
              <a:t>specific</a:t>
            </a:r>
            <a:r>
              <a:rPr lang="fr-FR" dirty="0">
                <a:latin typeface="Segoe UI" panose="020B0502040204020203" pitchFamily="34" charset="0"/>
                <a:cs typeface="Segoe UI" panose="020B0502040204020203" pitchFamily="34" charset="0"/>
              </a:rPr>
              <a:t> pattern:</a:t>
            </a:r>
          </a:p>
          <a:p>
            <a:endParaRPr lang="fr-FR" sz="2400" dirty="0"/>
          </a:p>
          <a:p>
            <a:r>
              <a:rPr lang="en-US" sz="2000" dirty="0">
                <a:solidFill>
                  <a:srgbClr val="795E26"/>
                </a:solidFill>
              </a:rPr>
              <a:t>AzCopy</a:t>
            </a:r>
          </a:p>
          <a:p>
            <a:r>
              <a:rPr lang="en-US" sz="2000" dirty="0">
                <a:solidFill>
                  <a:srgbClr val="001080"/>
                </a:solidFill>
              </a:rPr>
              <a:t>/Source:</a:t>
            </a:r>
            <a:r>
              <a:rPr lang="en-US" sz="2000" dirty="0">
                <a:solidFill>
                  <a:srgbClr val="A31515"/>
                </a:solidFill>
              </a:rPr>
              <a:t>https://myaccount.blob.core.windows.net/container</a:t>
            </a:r>
          </a:p>
          <a:p>
            <a:pPr lvl="0"/>
            <a:r>
              <a:rPr lang="en-US" sz="2000" dirty="0">
                <a:solidFill>
                  <a:srgbClr val="001080"/>
                </a:solidFill>
              </a:rPr>
              <a:t>/</a:t>
            </a:r>
            <a:r>
              <a:rPr lang="en-US" sz="2000" dirty="0" err="1">
                <a:solidFill>
                  <a:srgbClr val="001080"/>
                </a:solidFill>
              </a:rPr>
              <a:t>Dest:</a:t>
            </a:r>
            <a:r>
              <a:rPr lang="en-US" sz="2000" dirty="0" err="1">
                <a:solidFill>
                  <a:srgbClr val="A31515"/>
                </a:solidFill>
              </a:rPr>
              <a:t>C</a:t>
            </a:r>
            <a:r>
              <a:rPr lang="en-US" sz="2000" dirty="0">
                <a:solidFill>
                  <a:srgbClr val="A31515"/>
                </a:solidFill>
              </a:rPr>
              <a:t>:\</a:t>
            </a:r>
            <a:r>
              <a:rPr lang="en-US" sz="2000" dirty="0" err="1">
                <a:solidFill>
                  <a:srgbClr val="A31515"/>
                </a:solidFill>
              </a:rPr>
              <a:t>myfolder</a:t>
            </a:r>
            <a:r>
              <a:rPr lang="en-US" sz="2000" dirty="0">
                <a:solidFill>
                  <a:srgbClr val="A31515"/>
                </a:solidFill>
              </a:rPr>
              <a:t> </a:t>
            </a:r>
            <a:r>
              <a:rPr lang="en-US" sz="2000" dirty="0">
                <a:solidFill>
                  <a:srgbClr val="001080"/>
                </a:solidFill>
              </a:rPr>
              <a:t>/</a:t>
            </a:r>
            <a:r>
              <a:rPr lang="en-US" sz="2000" dirty="0" err="1">
                <a:solidFill>
                  <a:srgbClr val="001080"/>
                </a:solidFill>
              </a:rPr>
              <a:t>SourceKey:</a:t>
            </a:r>
            <a:r>
              <a:rPr lang="en-US" sz="2000" dirty="0" err="1">
                <a:solidFill>
                  <a:srgbClr val="A31515"/>
                </a:solidFill>
              </a:rPr>
              <a:t>key</a:t>
            </a:r>
            <a:r>
              <a:rPr lang="en-US" sz="2000" dirty="0"/>
              <a:t> </a:t>
            </a:r>
            <a:r>
              <a:rPr lang="en-US" sz="2000" dirty="0">
                <a:solidFill>
                  <a:srgbClr val="001080"/>
                </a:solidFill>
              </a:rPr>
              <a:t>/</a:t>
            </a:r>
            <a:r>
              <a:rPr lang="en-US" sz="2000" dirty="0" err="1">
                <a:solidFill>
                  <a:srgbClr val="001080"/>
                </a:solidFill>
              </a:rPr>
              <a:t>Pattern:</a:t>
            </a:r>
            <a:r>
              <a:rPr lang="en-US" sz="2000" dirty="0" err="1">
                <a:solidFill>
                  <a:srgbClr val="A31515"/>
                </a:solidFill>
              </a:rPr>
              <a:t>"abc.txt</a:t>
            </a:r>
            <a:r>
              <a:rPr lang="en-US" sz="2000" dirty="0">
                <a:solidFill>
                  <a:srgbClr val="A31515"/>
                </a:solidFill>
              </a:rPr>
              <a:t>"</a:t>
            </a:r>
          </a:p>
          <a:p>
            <a:pPr lvl="0"/>
            <a:endParaRPr lang="en-US" sz="2000" dirty="0"/>
          </a:p>
          <a:p>
            <a:r>
              <a:rPr lang="en-US" dirty="0">
                <a:latin typeface="Segoe UI" panose="020B0502040204020203" pitchFamily="34" charset="0"/>
                <a:cs typeface="Segoe UI" panose="020B0502040204020203" pitchFamily="34" charset="0"/>
              </a:rPr>
              <a:t>Download all blobs in container:</a:t>
            </a:r>
          </a:p>
          <a:p>
            <a:endParaRPr lang="en-US" sz="2000" dirty="0"/>
          </a:p>
          <a:p>
            <a:r>
              <a:rPr lang="en-US" sz="2000" dirty="0">
                <a:solidFill>
                  <a:srgbClr val="795E26"/>
                </a:solidFill>
              </a:rPr>
              <a:t>AzCopy</a:t>
            </a:r>
          </a:p>
          <a:p>
            <a:r>
              <a:rPr lang="en-US" sz="2000" dirty="0">
                <a:solidFill>
                  <a:srgbClr val="001080"/>
                </a:solidFill>
              </a:rPr>
              <a:t>/Source:</a:t>
            </a:r>
            <a:r>
              <a:rPr lang="en-US" sz="2000" dirty="0">
                <a:solidFill>
                  <a:srgbClr val="A31515"/>
                </a:solidFill>
              </a:rPr>
              <a:t>https://myaccount.blob.core.windows.net/container</a:t>
            </a:r>
          </a:p>
          <a:p>
            <a:r>
              <a:rPr lang="en-US" sz="2000" dirty="0">
                <a:solidFill>
                  <a:srgbClr val="001080"/>
                </a:solidFill>
              </a:rPr>
              <a:t>/Dest:</a:t>
            </a:r>
            <a:r>
              <a:rPr lang="en-US" sz="2000" dirty="0">
                <a:solidFill>
                  <a:srgbClr val="A31515"/>
                </a:solidFill>
              </a:rPr>
              <a:t>C:\myfolder</a:t>
            </a:r>
            <a:r>
              <a:rPr lang="en-US" sz="2000" dirty="0"/>
              <a:t> </a:t>
            </a:r>
            <a:r>
              <a:rPr lang="en-US" sz="2000" dirty="0">
                <a:solidFill>
                  <a:srgbClr val="001080"/>
                </a:solidFill>
              </a:rPr>
              <a:t>/SourceKey:</a:t>
            </a:r>
            <a:r>
              <a:rPr lang="en-US" sz="2000" dirty="0">
                <a:solidFill>
                  <a:srgbClr val="A31515"/>
                </a:solidFill>
              </a:rPr>
              <a:t>key</a:t>
            </a:r>
            <a:r>
              <a:rPr lang="en-US" sz="2000" dirty="0"/>
              <a:t> </a:t>
            </a:r>
            <a:r>
              <a:rPr lang="en-US" sz="2000" dirty="0">
                <a:solidFill>
                  <a:srgbClr val="001080"/>
                </a:solidFill>
              </a:rPr>
              <a:t>/S</a:t>
            </a:r>
          </a:p>
        </p:txBody>
      </p:sp>
    </p:spTree>
    <p:extLst>
      <p:ext uri="{BB962C8B-B14F-4D97-AF65-F5344CB8AC3E}">
        <p14:creationId xmlns:p14="http://schemas.microsoft.com/office/powerpoint/2010/main" val="27769112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p:txBody>
          <a:bodyPr/>
          <a:lstStyle/>
          <a:p>
            <a:r>
              <a:rPr lang="en-US" dirty="0"/>
              <a:t>AzCopy – downloading blobs (continued)</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436688"/>
            <a:ext cx="11018520" cy="1982081"/>
          </a:xfrm>
        </p:spPr>
        <p:txBody>
          <a:bodyPr/>
          <a:lstStyle/>
          <a:p>
            <a:r>
              <a:rPr lang="fr-FR" dirty="0">
                <a:latin typeface="Segoe UI" panose="020B0502040204020203" pitchFamily="34" charset="0"/>
                <a:cs typeface="Segoe UI" panose="020B0502040204020203" pitchFamily="34" charset="0"/>
              </a:rPr>
              <a:t>Pattern match on a* prefix</a:t>
            </a:r>
          </a:p>
          <a:p>
            <a:pPr lvl="0"/>
            <a:endParaRPr lang="fr-FR" sz="2400" dirty="0">
              <a:gradFill>
                <a:gsLst>
                  <a:gs pos="61049">
                    <a:srgbClr val="1A1A1A"/>
                  </a:gs>
                  <a:gs pos="43000">
                    <a:srgbClr val="1A1A1A"/>
                  </a:gs>
                </a:gsLst>
                <a:lin ang="5400000" scaled="0"/>
              </a:gradFill>
            </a:endParaRPr>
          </a:p>
          <a:p>
            <a:pPr lvl="0"/>
            <a:r>
              <a:rPr lang="en-US" sz="2000" dirty="0" err="1">
                <a:solidFill>
                  <a:srgbClr val="795E26"/>
                </a:solidFill>
              </a:rPr>
              <a:t>AzCopy</a:t>
            </a:r>
            <a:endParaRPr lang="en-US" sz="2000" dirty="0">
              <a:solidFill>
                <a:srgbClr val="795E26"/>
              </a:solidFill>
            </a:endParaRPr>
          </a:p>
          <a:p>
            <a:pPr lvl="0"/>
            <a:r>
              <a:rPr lang="en-US" sz="2000" dirty="0">
                <a:solidFill>
                  <a:srgbClr val="001080"/>
                </a:solidFill>
              </a:rPr>
              <a:t>/</a:t>
            </a:r>
            <a:r>
              <a:rPr lang="en-US" sz="2000" dirty="0" err="1">
                <a:solidFill>
                  <a:srgbClr val="001080"/>
                </a:solidFill>
              </a:rPr>
              <a:t>Source:</a:t>
            </a:r>
            <a:r>
              <a:rPr lang="en-US" sz="2000" dirty="0" err="1">
                <a:solidFill>
                  <a:srgbClr val="A31515"/>
                </a:solidFill>
              </a:rPr>
              <a:t>https</a:t>
            </a:r>
            <a:r>
              <a:rPr lang="en-US" sz="2000" dirty="0">
                <a:solidFill>
                  <a:srgbClr val="A31515"/>
                </a:solidFill>
              </a:rPr>
              <a:t>://myaccount.blob.core.windows.net/container</a:t>
            </a:r>
          </a:p>
          <a:p>
            <a:r>
              <a:rPr lang="en-US" sz="2000" dirty="0">
                <a:solidFill>
                  <a:srgbClr val="001080"/>
                </a:solidFill>
              </a:rPr>
              <a:t>/</a:t>
            </a:r>
            <a:r>
              <a:rPr lang="en-US" sz="2000" dirty="0" err="1">
                <a:solidFill>
                  <a:srgbClr val="001080"/>
                </a:solidFill>
              </a:rPr>
              <a:t>Dest:</a:t>
            </a:r>
            <a:r>
              <a:rPr lang="en-US" sz="2000" dirty="0" err="1">
                <a:solidFill>
                  <a:srgbClr val="A31515"/>
                </a:solidFill>
              </a:rPr>
              <a:t>C</a:t>
            </a:r>
            <a:r>
              <a:rPr lang="en-US" sz="2000" dirty="0">
                <a:solidFill>
                  <a:srgbClr val="A31515"/>
                </a:solidFill>
              </a:rPr>
              <a:t>:\myfolder </a:t>
            </a:r>
            <a:r>
              <a:rPr lang="en-US" sz="2000" dirty="0">
                <a:solidFill>
                  <a:srgbClr val="001080"/>
                </a:solidFill>
              </a:rPr>
              <a:t>/SourceKey</a:t>
            </a:r>
            <a:r>
              <a:rPr lang="en-US" sz="2000" dirty="0"/>
              <a:t>:</a:t>
            </a:r>
            <a:r>
              <a:rPr lang="en-US" sz="2000" dirty="0">
                <a:solidFill>
                  <a:srgbClr val="A31515"/>
                </a:solidFill>
              </a:rPr>
              <a:t>key </a:t>
            </a:r>
            <a:r>
              <a:rPr lang="en-US" sz="2000" dirty="0">
                <a:solidFill>
                  <a:srgbClr val="001080"/>
                </a:solidFill>
              </a:rPr>
              <a:t>/Pattern</a:t>
            </a:r>
            <a:r>
              <a:rPr lang="en-US" sz="2000" dirty="0"/>
              <a:t>:</a:t>
            </a:r>
            <a:r>
              <a:rPr lang="en-US" sz="2000" dirty="0">
                <a:solidFill>
                  <a:srgbClr val="A31515"/>
                </a:solidFill>
              </a:rPr>
              <a:t>a</a:t>
            </a:r>
            <a:r>
              <a:rPr lang="en-US" sz="2000" dirty="0"/>
              <a:t> </a:t>
            </a:r>
            <a:r>
              <a:rPr lang="en-US" sz="2000" dirty="0">
                <a:solidFill>
                  <a:srgbClr val="001080"/>
                </a:solidFill>
              </a:rPr>
              <a:t>/S</a:t>
            </a:r>
          </a:p>
        </p:txBody>
      </p:sp>
    </p:spTree>
    <p:extLst>
      <p:ext uri="{BB962C8B-B14F-4D97-AF65-F5344CB8AC3E}">
        <p14:creationId xmlns:p14="http://schemas.microsoft.com/office/powerpoint/2010/main" val="28179253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p:txBody>
          <a:bodyPr/>
          <a:lstStyle/>
          <a:p>
            <a:r>
              <a:rPr lang="en-US" dirty="0"/>
              <a:t>AzCopy – copying blobs between containers</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436688"/>
            <a:ext cx="11018520" cy="5056769"/>
          </a:xfrm>
        </p:spPr>
        <p:txBody>
          <a:bodyPr/>
          <a:lstStyle/>
          <a:p>
            <a:r>
              <a:rPr lang="fr-FR" dirty="0">
                <a:latin typeface="Segoe UI" panose="020B0502040204020203" pitchFamily="34" charset="0"/>
                <a:cs typeface="Segoe UI" panose="020B0502040204020203" pitchFamily="34" charset="0"/>
              </a:rPr>
              <a:t>Same account:</a:t>
            </a:r>
          </a:p>
          <a:p>
            <a:pPr lvl="0"/>
            <a:endParaRPr lang="fr-FR" sz="2000" dirty="0">
              <a:gradFill>
                <a:gsLst>
                  <a:gs pos="61049">
                    <a:srgbClr val="1A1A1A"/>
                  </a:gs>
                  <a:gs pos="43000">
                    <a:srgbClr val="1A1A1A"/>
                  </a:gs>
                </a:gsLst>
                <a:lin ang="5400000" scaled="0"/>
              </a:gradFill>
            </a:endParaRPr>
          </a:p>
          <a:p>
            <a:pPr lvl="0"/>
            <a:r>
              <a:rPr lang="en-US" sz="2000" dirty="0" err="1">
                <a:solidFill>
                  <a:srgbClr val="795E26"/>
                </a:solidFill>
              </a:rPr>
              <a:t>AzCopy</a:t>
            </a:r>
            <a:endParaRPr lang="en-US" sz="2000" dirty="0">
              <a:solidFill>
                <a:srgbClr val="795E26"/>
              </a:solidFill>
            </a:endParaRPr>
          </a:p>
          <a:p>
            <a:pPr lvl="0"/>
            <a:r>
              <a:rPr lang="en-US" sz="2000" dirty="0">
                <a:solidFill>
                  <a:srgbClr val="001080"/>
                </a:solidFill>
              </a:rPr>
              <a:t>/</a:t>
            </a:r>
            <a:r>
              <a:rPr lang="en-US" sz="2000" dirty="0" err="1">
                <a:solidFill>
                  <a:srgbClr val="001080"/>
                </a:solidFill>
              </a:rPr>
              <a:t>Source:</a:t>
            </a:r>
            <a:r>
              <a:rPr lang="en-US" sz="2000" dirty="0" err="1">
                <a:solidFill>
                  <a:srgbClr val="A31515"/>
                </a:solidFill>
              </a:rPr>
              <a:t>https</a:t>
            </a:r>
            <a:r>
              <a:rPr lang="en-US" sz="2000" dirty="0">
                <a:solidFill>
                  <a:srgbClr val="A31515"/>
                </a:solidFill>
              </a:rPr>
              <a:t>://myaccount.blob.core.windows.net/</a:t>
            </a:r>
            <a:r>
              <a:rPr lang="en-US" sz="2000" dirty="0" err="1">
                <a:solidFill>
                  <a:srgbClr val="A31515"/>
                </a:solidFill>
              </a:rPr>
              <a:t>mycontainer</a:t>
            </a:r>
            <a:endParaRPr lang="en-US" sz="2000" dirty="0">
              <a:solidFill>
                <a:srgbClr val="A31515"/>
              </a:solidFill>
            </a:endParaRPr>
          </a:p>
          <a:p>
            <a:pPr>
              <a:spcBef>
                <a:spcPts val="300"/>
              </a:spcBef>
            </a:pPr>
            <a:r>
              <a:rPr lang="en-US" sz="2000" dirty="0">
                <a:solidFill>
                  <a:srgbClr val="001080"/>
                </a:solidFill>
              </a:rPr>
              <a:t>/</a:t>
            </a:r>
            <a:r>
              <a:rPr lang="en-US" sz="2000" dirty="0" err="1">
                <a:solidFill>
                  <a:srgbClr val="001080"/>
                </a:solidFill>
              </a:rPr>
              <a:t>Dest:</a:t>
            </a:r>
            <a:r>
              <a:rPr lang="en-US" sz="2000" dirty="0" err="1">
                <a:solidFill>
                  <a:srgbClr val="A31515"/>
                </a:solidFill>
              </a:rPr>
              <a:t>https</a:t>
            </a:r>
            <a:r>
              <a:rPr lang="en-US" sz="2000" dirty="0">
                <a:solidFill>
                  <a:srgbClr val="A31515"/>
                </a:solidFill>
              </a:rPr>
              <a:t>://myaccount.blob.core.windows.net/</a:t>
            </a:r>
            <a:r>
              <a:rPr lang="en-US" sz="2000" dirty="0" err="1">
                <a:solidFill>
                  <a:srgbClr val="A31515"/>
                </a:solidFill>
              </a:rPr>
              <a:t>theircontainer</a:t>
            </a:r>
            <a:endParaRPr lang="en-US" sz="2000" dirty="0">
              <a:solidFill>
                <a:srgbClr val="A31515"/>
              </a:solidFill>
            </a:endParaRPr>
          </a:p>
          <a:p>
            <a:pPr>
              <a:spcBef>
                <a:spcPts val="300"/>
              </a:spcBef>
            </a:pPr>
            <a:r>
              <a:rPr lang="en-US" sz="2000" dirty="0">
                <a:solidFill>
                  <a:srgbClr val="001080"/>
                </a:solidFill>
              </a:rPr>
              <a:t>/SourceKey:</a:t>
            </a:r>
            <a:r>
              <a:rPr lang="en-US" sz="2000" dirty="0">
                <a:solidFill>
                  <a:srgbClr val="A31515"/>
                </a:solidFill>
              </a:rPr>
              <a:t>key</a:t>
            </a:r>
            <a:r>
              <a:rPr lang="en-US" sz="2000" dirty="0"/>
              <a:t> </a:t>
            </a:r>
            <a:r>
              <a:rPr lang="en-US" sz="2000" dirty="0">
                <a:solidFill>
                  <a:srgbClr val="001080"/>
                </a:solidFill>
              </a:rPr>
              <a:t>/DestKey:</a:t>
            </a:r>
            <a:r>
              <a:rPr lang="en-US" sz="2000" dirty="0">
                <a:solidFill>
                  <a:srgbClr val="A31515"/>
                </a:solidFill>
              </a:rPr>
              <a:t>key</a:t>
            </a:r>
            <a:r>
              <a:rPr lang="en-US" sz="2000" dirty="0"/>
              <a:t> </a:t>
            </a:r>
            <a:r>
              <a:rPr lang="en-US" sz="2000" dirty="0">
                <a:solidFill>
                  <a:srgbClr val="001080"/>
                </a:solidFill>
              </a:rPr>
              <a:t>/Pattern:</a:t>
            </a:r>
            <a:r>
              <a:rPr lang="en-US" sz="2000" dirty="0">
                <a:solidFill>
                  <a:srgbClr val="A31515"/>
                </a:solidFill>
              </a:rPr>
              <a:t>abc.txt</a:t>
            </a:r>
          </a:p>
          <a:p>
            <a:pPr>
              <a:spcBef>
                <a:spcPts val="300"/>
              </a:spcBef>
            </a:pPr>
            <a:endParaRPr lang="fr-FR" sz="2400" dirty="0">
              <a:latin typeface="Segoe UI Semilight" panose="020B0402040204020203" pitchFamily="34" charset="0"/>
              <a:cs typeface="Segoe UI Semilight" panose="020B0402040204020203" pitchFamily="34" charset="0"/>
            </a:endParaRPr>
          </a:p>
          <a:p>
            <a:pPr>
              <a:spcBef>
                <a:spcPts val="300"/>
              </a:spcBef>
            </a:pPr>
            <a:r>
              <a:rPr lang="fr-FR" dirty="0">
                <a:latin typeface="Segoe UI" panose="020B0502040204020203" pitchFamily="34" charset="0"/>
                <a:cs typeface="Segoe UI" panose="020B0502040204020203" pitchFamily="34" charset="0"/>
              </a:rPr>
              <a:t>Different account:</a:t>
            </a:r>
          </a:p>
          <a:p>
            <a:pPr lvl="0"/>
            <a:endParaRPr lang="fr-FR" sz="2000" dirty="0">
              <a:gradFill>
                <a:gsLst>
                  <a:gs pos="61049">
                    <a:srgbClr val="1A1A1A"/>
                  </a:gs>
                  <a:gs pos="43000">
                    <a:srgbClr val="1A1A1A"/>
                  </a:gs>
                </a:gsLst>
                <a:lin ang="5400000" scaled="0"/>
              </a:gradFill>
            </a:endParaRPr>
          </a:p>
          <a:p>
            <a:pPr lvl="0"/>
            <a:r>
              <a:rPr lang="en-US" sz="2000" dirty="0" err="1">
                <a:solidFill>
                  <a:srgbClr val="795E26"/>
                </a:solidFill>
              </a:rPr>
              <a:t>AzCopy</a:t>
            </a:r>
            <a:endParaRPr lang="en-US" sz="2000" dirty="0">
              <a:solidFill>
                <a:srgbClr val="795E26"/>
              </a:solidFill>
            </a:endParaRPr>
          </a:p>
          <a:p>
            <a:pPr lvl="0"/>
            <a:r>
              <a:rPr lang="en-US" sz="2000" dirty="0">
                <a:solidFill>
                  <a:srgbClr val="001080"/>
                </a:solidFill>
              </a:rPr>
              <a:t>/</a:t>
            </a:r>
            <a:r>
              <a:rPr lang="en-US" sz="2000" dirty="0" err="1">
                <a:solidFill>
                  <a:srgbClr val="001080"/>
                </a:solidFill>
              </a:rPr>
              <a:t>Source:</a:t>
            </a:r>
            <a:r>
              <a:rPr lang="en-US" sz="2000" dirty="0" err="1">
                <a:solidFill>
                  <a:srgbClr val="A31515"/>
                </a:solidFill>
              </a:rPr>
              <a:t>https</a:t>
            </a:r>
            <a:r>
              <a:rPr lang="en-US" sz="2000" dirty="0">
                <a:solidFill>
                  <a:srgbClr val="A31515"/>
                </a:solidFill>
              </a:rPr>
              <a:t>://myaccount.blob.core.windows.net/</a:t>
            </a:r>
            <a:r>
              <a:rPr lang="en-US" sz="2000" dirty="0" err="1">
                <a:solidFill>
                  <a:srgbClr val="A31515"/>
                </a:solidFill>
              </a:rPr>
              <a:t>containera</a:t>
            </a:r>
            <a:endParaRPr lang="en-US" sz="2000" dirty="0">
              <a:solidFill>
                <a:srgbClr val="A31515"/>
              </a:solidFill>
            </a:endParaRPr>
          </a:p>
          <a:p>
            <a:pPr>
              <a:spcBef>
                <a:spcPts val="300"/>
              </a:spcBef>
            </a:pPr>
            <a:r>
              <a:rPr lang="en-US" sz="2000" dirty="0">
                <a:solidFill>
                  <a:srgbClr val="001080"/>
                </a:solidFill>
              </a:rPr>
              <a:t>/</a:t>
            </a:r>
            <a:r>
              <a:rPr lang="en-US" sz="2000" dirty="0" err="1">
                <a:solidFill>
                  <a:srgbClr val="001080"/>
                </a:solidFill>
              </a:rPr>
              <a:t>Dest:</a:t>
            </a:r>
            <a:r>
              <a:rPr lang="en-US" sz="2000" dirty="0" err="1">
                <a:solidFill>
                  <a:srgbClr val="A31515"/>
                </a:solidFill>
              </a:rPr>
              <a:t>https</a:t>
            </a:r>
            <a:r>
              <a:rPr lang="en-US" sz="2000" dirty="0">
                <a:solidFill>
                  <a:srgbClr val="A31515"/>
                </a:solidFill>
              </a:rPr>
              <a:t>://destaccount.blob.core.windows.net/containerb</a:t>
            </a:r>
          </a:p>
          <a:p>
            <a:pPr>
              <a:spcBef>
                <a:spcPts val="300"/>
              </a:spcBef>
            </a:pPr>
            <a:r>
              <a:rPr lang="en-US" sz="2000" dirty="0">
                <a:solidFill>
                  <a:srgbClr val="001080"/>
                </a:solidFill>
              </a:rPr>
              <a:t>/SourceKey:</a:t>
            </a:r>
            <a:r>
              <a:rPr lang="en-US" sz="2000" dirty="0">
                <a:solidFill>
                  <a:srgbClr val="A31515"/>
                </a:solidFill>
              </a:rPr>
              <a:t>key1</a:t>
            </a:r>
            <a:r>
              <a:rPr lang="en-US" sz="2000" dirty="0"/>
              <a:t> </a:t>
            </a:r>
            <a:r>
              <a:rPr lang="en-US" sz="2000" dirty="0">
                <a:solidFill>
                  <a:srgbClr val="001080"/>
                </a:solidFill>
              </a:rPr>
              <a:t>/DestKey:</a:t>
            </a:r>
            <a:r>
              <a:rPr lang="en-US" sz="2000" dirty="0">
                <a:solidFill>
                  <a:srgbClr val="A31515"/>
                </a:solidFill>
              </a:rPr>
              <a:t>key2</a:t>
            </a:r>
            <a:r>
              <a:rPr lang="en-US" sz="2000" dirty="0"/>
              <a:t> </a:t>
            </a:r>
            <a:r>
              <a:rPr lang="en-US" sz="2000" dirty="0">
                <a:solidFill>
                  <a:srgbClr val="001080"/>
                </a:solidFill>
              </a:rPr>
              <a:t>/Pattern:</a:t>
            </a:r>
            <a:r>
              <a:rPr lang="en-US" sz="2000" dirty="0">
                <a:solidFill>
                  <a:srgbClr val="A31515"/>
                </a:solidFill>
              </a:rPr>
              <a:t>abc.txt</a:t>
            </a:r>
          </a:p>
        </p:txBody>
      </p:sp>
    </p:spTree>
    <p:extLst>
      <p:ext uri="{BB962C8B-B14F-4D97-AF65-F5344CB8AC3E}">
        <p14:creationId xmlns:p14="http://schemas.microsoft.com/office/powerpoint/2010/main" val="25396714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Blob storage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CAE2-884A-4862-9530-09BDE2733275}"/>
              </a:ext>
            </a:extLst>
          </p:cNvPr>
          <p:cNvSpPr>
            <a:spLocks noGrp="1"/>
          </p:cNvSpPr>
          <p:nvPr>
            <p:ph type="title"/>
          </p:nvPr>
        </p:nvSpPr>
        <p:spPr/>
        <p:txBody>
          <a:bodyPr/>
          <a:lstStyle/>
          <a:p>
            <a:r>
              <a:rPr lang="en-US" dirty="0"/>
              <a:t>Asynchronous copy</a:t>
            </a:r>
          </a:p>
        </p:txBody>
      </p:sp>
      <p:grpSp>
        <p:nvGrpSpPr>
          <p:cNvPr id="3" name="Group 2" descr="This diagram depicts an asynchronous copy operation that copies files in the background from one storage account to another. The Copy operation checks the copy status."/>
          <p:cNvGrpSpPr/>
          <p:nvPr/>
        </p:nvGrpSpPr>
        <p:grpSpPr>
          <a:xfrm>
            <a:off x="534473" y="738824"/>
            <a:ext cx="10971727" cy="5408634"/>
            <a:chOff x="534473" y="758702"/>
            <a:chExt cx="10971727" cy="5408634"/>
          </a:xfrm>
        </p:grpSpPr>
        <p:sp>
          <p:nvSpPr>
            <p:cNvPr id="68" name="Rectangle: Rounded Corners 67">
              <a:extLst>
                <a:ext uri="{FF2B5EF4-FFF2-40B4-BE49-F238E27FC236}">
                  <a16:creationId xmlns:a16="http://schemas.microsoft.com/office/drawing/2014/main" id="{DC54AD8B-2BB1-44EA-AA51-1D6F2A9FB439}"/>
                </a:ext>
              </a:extLst>
            </p:cNvPr>
            <p:cNvSpPr/>
            <p:nvPr/>
          </p:nvSpPr>
          <p:spPr bwMode="auto">
            <a:xfrm>
              <a:off x="8282072" y="1236461"/>
              <a:ext cx="3224128" cy="2598435"/>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Storage account B</a:t>
              </a:r>
            </a:p>
          </p:txBody>
        </p:sp>
        <p:pic>
          <p:nvPicPr>
            <p:cNvPr id="70" name="Graphic 69">
              <a:extLst>
                <a:ext uri="{FF2B5EF4-FFF2-40B4-BE49-F238E27FC236}">
                  <a16:creationId xmlns:a16="http://schemas.microsoft.com/office/drawing/2014/main" id="{9F5130FA-B37D-4912-98B4-88F75CC20B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2554" y="3046764"/>
              <a:ext cx="447618" cy="447618"/>
            </a:xfrm>
            <a:prstGeom prst="rect">
              <a:avLst/>
            </a:prstGeom>
          </p:spPr>
        </p:pic>
        <p:pic>
          <p:nvPicPr>
            <p:cNvPr id="71" name="Graphic 70">
              <a:extLst>
                <a:ext uri="{FF2B5EF4-FFF2-40B4-BE49-F238E27FC236}">
                  <a16:creationId xmlns:a16="http://schemas.microsoft.com/office/drawing/2014/main" id="{04C1B57C-2A10-49BD-A595-B7C5343ED7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0314" y="3046764"/>
              <a:ext cx="447618" cy="447618"/>
            </a:xfrm>
            <a:prstGeom prst="rect">
              <a:avLst/>
            </a:prstGeom>
          </p:spPr>
        </p:pic>
        <p:pic>
          <p:nvPicPr>
            <p:cNvPr id="72" name="Graphic 71">
              <a:extLst>
                <a:ext uri="{FF2B5EF4-FFF2-40B4-BE49-F238E27FC236}">
                  <a16:creationId xmlns:a16="http://schemas.microsoft.com/office/drawing/2014/main" id="{E8E080B1-572A-4D8C-AEAB-D6FF1D2386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78074" y="3056916"/>
              <a:ext cx="447618" cy="447618"/>
            </a:xfrm>
            <a:prstGeom prst="rect">
              <a:avLst/>
            </a:prstGeom>
          </p:spPr>
        </p:pic>
        <p:pic>
          <p:nvPicPr>
            <p:cNvPr id="73" name="Graphic 72">
              <a:extLst>
                <a:ext uri="{FF2B5EF4-FFF2-40B4-BE49-F238E27FC236}">
                  <a16:creationId xmlns:a16="http://schemas.microsoft.com/office/drawing/2014/main" id="{4C6FE32D-C094-418B-B45B-9BE00F9274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5834" y="3067068"/>
              <a:ext cx="447618" cy="447618"/>
            </a:xfrm>
            <a:prstGeom prst="rect">
              <a:avLst/>
            </a:prstGeom>
          </p:spPr>
        </p:pic>
        <p:pic>
          <p:nvPicPr>
            <p:cNvPr id="74" name="Graphic 73">
              <a:extLst>
                <a:ext uri="{FF2B5EF4-FFF2-40B4-BE49-F238E27FC236}">
                  <a16:creationId xmlns:a16="http://schemas.microsoft.com/office/drawing/2014/main" id="{6F3434BD-9D8F-4918-8C04-27492DCEFF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18097" y="2442562"/>
              <a:ext cx="447618" cy="447618"/>
            </a:xfrm>
            <a:prstGeom prst="rect">
              <a:avLst/>
            </a:prstGeom>
          </p:spPr>
        </p:pic>
        <p:pic>
          <p:nvPicPr>
            <p:cNvPr id="80" name="Graphic 79">
              <a:extLst>
                <a:ext uri="{FF2B5EF4-FFF2-40B4-BE49-F238E27FC236}">
                  <a16:creationId xmlns:a16="http://schemas.microsoft.com/office/drawing/2014/main" id="{EF7E6DF2-B7D1-4131-9217-575D4401F1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18348" y="3056916"/>
              <a:ext cx="447618" cy="447618"/>
            </a:xfrm>
            <a:prstGeom prst="rect">
              <a:avLst/>
            </a:prstGeom>
          </p:spPr>
        </p:pic>
        <p:sp>
          <p:nvSpPr>
            <p:cNvPr id="29" name="Rectangle: Rounded Corners 28">
              <a:extLst>
                <a:ext uri="{FF2B5EF4-FFF2-40B4-BE49-F238E27FC236}">
                  <a16:creationId xmlns:a16="http://schemas.microsoft.com/office/drawing/2014/main" id="{A2791295-3235-4FF1-AD91-A6D0FD3253BF}"/>
                </a:ext>
              </a:extLst>
            </p:cNvPr>
            <p:cNvSpPr/>
            <p:nvPr/>
          </p:nvSpPr>
          <p:spPr bwMode="auto">
            <a:xfrm>
              <a:off x="3632200" y="1317470"/>
              <a:ext cx="3224128" cy="2598435"/>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Storage account A</a:t>
              </a:r>
            </a:p>
          </p:txBody>
        </p:sp>
        <p:pic>
          <p:nvPicPr>
            <p:cNvPr id="38" name="Graphic 37">
              <a:extLst>
                <a:ext uri="{FF2B5EF4-FFF2-40B4-BE49-F238E27FC236}">
                  <a16:creationId xmlns:a16="http://schemas.microsoft.com/office/drawing/2014/main" id="{85368C82-5099-404C-8CC4-C5C994DCFE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5610" y="2606040"/>
              <a:ext cx="437934" cy="437934"/>
            </a:xfrm>
            <a:prstGeom prst="rect">
              <a:avLst/>
            </a:prstGeom>
          </p:spPr>
        </p:pic>
        <p:pic>
          <p:nvPicPr>
            <p:cNvPr id="39" name="Graphic 38">
              <a:extLst>
                <a:ext uri="{FF2B5EF4-FFF2-40B4-BE49-F238E27FC236}">
                  <a16:creationId xmlns:a16="http://schemas.microsoft.com/office/drawing/2014/main" id="{A995E602-510A-464A-9610-D622850DA4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2170" y="2615973"/>
              <a:ext cx="437934" cy="437934"/>
            </a:xfrm>
            <a:prstGeom prst="rect">
              <a:avLst/>
            </a:prstGeom>
          </p:spPr>
        </p:pic>
        <p:pic>
          <p:nvPicPr>
            <p:cNvPr id="40" name="Graphic 39">
              <a:extLst>
                <a:ext uri="{FF2B5EF4-FFF2-40B4-BE49-F238E27FC236}">
                  <a16:creationId xmlns:a16="http://schemas.microsoft.com/office/drawing/2014/main" id="{CDD09405-4838-4540-8C9B-2B6274158C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8729" y="2625905"/>
              <a:ext cx="437934" cy="437934"/>
            </a:xfrm>
            <a:prstGeom prst="rect">
              <a:avLst/>
            </a:prstGeom>
          </p:spPr>
        </p:pic>
        <p:pic>
          <p:nvPicPr>
            <p:cNvPr id="60" name="Graphic 59">
              <a:extLst>
                <a:ext uri="{FF2B5EF4-FFF2-40B4-BE49-F238E27FC236}">
                  <a16:creationId xmlns:a16="http://schemas.microsoft.com/office/drawing/2014/main" id="{C556C2E8-7959-40FF-9AF2-A68F676637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89941" y="2615973"/>
              <a:ext cx="437934" cy="437934"/>
            </a:xfrm>
            <a:prstGeom prst="rect">
              <a:avLst/>
            </a:prstGeom>
          </p:spPr>
        </p:pic>
        <p:pic>
          <p:nvPicPr>
            <p:cNvPr id="62" name="Graphic 61">
              <a:extLst>
                <a:ext uri="{FF2B5EF4-FFF2-40B4-BE49-F238E27FC236}">
                  <a16:creationId xmlns:a16="http://schemas.microsoft.com/office/drawing/2014/main" id="{BD0D68EF-DBF2-4D63-A93A-7EF210E363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9051" y="3122300"/>
              <a:ext cx="437934" cy="437934"/>
            </a:xfrm>
            <a:prstGeom prst="rect">
              <a:avLst/>
            </a:prstGeom>
          </p:spPr>
        </p:pic>
        <p:pic>
          <p:nvPicPr>
            <p:cNvPr id="63" name="Graphic 62">
              <a:extLst>
                <a:ext uri="{FF2B5EF4-FFF2-40B4-BE49-F238E27FC236}">
                  <a16:creationId xmlns:a16="http://schemas.microsoft.com/office/drawing/2014/main" id="{F2012933-A7F3-49FA-BFAB-58C095F988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5610" y="3122300"/>
              <a:ext cx="437934" cy="437934"/>
            </a:xfrm>
            <a:prstGeom prst="rect">
              <a:avLst/>
            </a:prstGeom>
          </p:spPr>
        </p:pic>
        <p:pic>
          <p:nvPicPr>
            <p:cNvPr id="64" name="Graphic 63">
              <a:extLst>
                <a:ext uri="{FF2B5EF4-FFF2-40B4-BE49-F238E27FC236}">
                  <a16:creationId xmlns:a16="http://schemas.microsoft.com/office/drawing/2014/main" id="{872B1FAF-EE17-4A9F-9BE9-08384BBB6B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2170" y="3132233"/>
              <a:ext cx="437934" cy="437934"/>
            </a:xfrm>
            <a:prstGeom prst="rect">
              <a:avLst/>
            </a:prstGeom>
          </p:spPr>
        </p:pic>
        <p:pic>
          <p:nvPicPr>
            <p:cNvPr id="65" name="Graphic 64">
              <a:extLst>
                <a:ext uri="{FF2B5EF4-FFF2-40B4-BE49-F238E27FC236}">
                  <a16:creationId xmlns:a16="http://schemas.microsoft.com/office/drawing/2014/main" id="{0D3D77A6-9D02-4520-B04F-385B736EE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8729" y="3142166"/>
              <a:ext cx="437934" cy="437934"/>
            </a:xfrm>
            <a:prstGeom prst="rect">
              <a:avLst/>
            </a:prstGeom>
          </p:spPr>
        </p:pic>
        <p:pic>
          <p:nvPicPr>
            <p:cNvPr id="66" name="Graphic 65">
              <a:extLst>
                <a:ext uri="{FF2B5EF4-FFF2-40B4-BE49-F238E27FC236}">
                  <a16:creationId xmlns:a16="http://schemas.microsoft.com/office/drawing/2014/main" id="{BC7C38CD-B07C-45A6-9EE1-5DD526F5ED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89941" y="3132233"/>
              <a:ext cx="437934" cy="437934"/>
            </a:xfrm>
            <a:prstGeom prst="rect">
              <a:avLst/>
            </a:prstGeom>
          </p:spPr>
        </p:pic>
        <p:sp>
          <p:nvSpPr>
            <p:cNvPr id="54" name="Arc 53">
              <a:extLst>
                <a:ext uri="{FF2B5EF4-FFF2-40B4-BE49-F238E27FC236}">
                  <a16:creationId xmlns:a16="http://schemas.microsoft.com/office/drawing/2014/main" id="{ACA785D4-0DE5-4686-903B-12DBFB7D1EEF}"/>
                </a:ext>
              </a:extLst>
            </p:cNvPr>
            <p:cNvSpPr/>
            <p:nvPr/>
          </p:nvSpPr>
          <p:spPr>
            <a:xfrm rot="218017">
              <a:off x="5201897" y="1728425"/>
              <a:ext cx="4615462" cy="3329735"/>
            </a:xfrm>
            <a:prstGeom prst="arc">
              <a:avLst>
                <a:gd name="adj1" fmla="val 12172657"/>
                <a:gd name="adj2" fmla="val 2030560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992F8116-5D1F-4737-AD57-02487B5030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9321" y="1529280"/>
              <a:ext cx="481025" cy="481025"/>
            </a:xfrm>
            <a:prstGeom prst="rect">
              <a:avLst/>
            </a:prstGeom>
          </p:spPr>
        </p:pic>
        <p:pic>
          <p:nvPicPr>
            <p:cNvPr id="92" name="Graphic 91">
              <a:extLst>
                <a:ext uri="{FF2B5EF4-FFF2-40B4-BE49-F238E27FC236}">
                  <a16:creationId xmlns:a16="http://schemas.microsoft.com/office/drawing/2014/main" id="{A9DA4B72-D121-4002-9C4A-1CC7414AA4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7451" y="1415196"/>
              <a:ext cx="481025" cy="481025"/>
            </a:xfrm>
            <a:prstGeom prst="rect">
              <a:avLst/>
            </a:prstGeom>
          </p:spPr>
        </p:pic>
        <p:pic>
          <p:nvPicPr>
            <p:cNvPr id="93" name="Graphic 92">
              <a:extLst>
                <a:ext uri="{FF2B5EF4-FFF2-40B4-BE49-F238E27FC236}">
                  <a16:creationId xmlns:a16="http://schemas.microsoft.com/office/drawing/2014/main" id="{1984659E-5BF3-44A7-96CC-F869EEC18E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58431" y="1468375"/>
              <a:ext cx="481025" cy="481025"/>
            </a:xfrm>
            <a:prstGeom prst="rect">
              <a:avLst/>
            </a:prstGeom>
          </p:spPr>
        </p:pic>
        <p:sp>
          <p:nvSpPr>
            <p:cNvPr id="98" name="TextBox 97">
              <a:extLst>
                <a:ext uri="{FF2B5EF4-FFF2-40B4-BE49-F238E27FC236}">
                  <a16:creationId xmlns:a16="http://schemas.microsoft.com/office/drawing/2014/main" id="{90B0A7CA-E57F-46F0-9629-F3D384619A44}"/>
                </a:ext>
              </a:extLst>
            </p:cNvPr>
            <p:cNvSpPr txBox="1"/>
            <p:nvPr/>
          </p:nvSpPr>
          <p:spPr>
            <a:xfrm>
              <a:off x="6587672" y="758702"/>
              <a:ext cx="1809750"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Async</a:t>
              </a:r>
            </a:p>
          </p:txBody>
        </p:sp>
        <p:pic>
          <p:nvPicPr>
            <p:cNvPr id="14" name="Picture 13">
              <a:extLst>
                <a:ext uri="{FF2B5EF4-FFF2-40B4-BE49-F238E27FC236}">
                  <a16:creationId xmlns:a16="http://schemas.microsoft.com/office/drawing/2014/main" id="{D794B754-7F23-4AAD-8CD4-F48263ACE1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473" y="4946073"/>
              <a:ext cx="1926357" cy="1221263"/>
            </a:xfrm>
            <a:prstGeom prst="rect">
              <a:avLst/>
            </a:prstGeom>
          </p:spPr>
        </p:pic>
        <p:sp>
          <p:nvSpPr>
            <p:cNvPr id="99" name="TextBox 98">
              <a:extLst>
                <a:ext uri="{FF2B5EF4-FFF2-40B4-BE49-F238E27FC236}">
                  <a16:creationId xmlns:a16="http://schemas.microsoft.com/office/drawing/2014/main" id="{EC7B0C8E-88B0-4B3A-A0E9-59CBA367DCBD}"/>
                </a:ext>
              </a:extLst>
            </p:cNvPr>
            <p:cNvSpPr txBox="1"/>
            <p:nvPr/>
          </p:nvSpPr>
          <p:spPr>
            <a:xfrm rot="19551699">
              <a:off x="1477736" y="3577260"/>
              <a:ext cx="2171700" cy="338554"/>
            </a:xfrm>
            <a:prstGeom prst="rect">
              <a:avLst/>
            </a:prstGeom>
            <a:solidFill>
              <a:schemeClr val="bg1"/>
            </a:solidFill>
          </p:spPr>
          <p:txBody>
            <a:bodyPr wrap="square" lIns="0" tIns="0" rIns="0" bIns="0" rtlCol="0">
              <a:spAutoFit/>
            </a:bodyPr>
            <a:lstStyle/>
            <a:p>
              <a:r>
                <a:rPr lang="en-US" sz="2200" dirty="0">
                  <a:gradFill>
                    <a:gsLst>
                      <a:gs pos="2917">
                        <a:schemeClr val="tx1"/>
                      </a:gs>
                      <a:gs pos="30000">
                        <a:schemeClr val="tx1"/>
                      </a:gs>
                    </a:gsLst>
                    <a:lin ang="5400000" scaled="0"/>
                  </a:gradFill>
                </a:rPr>
                <a:t>Copy operation</a:t>
              </a:r>
            </a:p>
          </p:txBody>
        </p:sp>
        <p:cxnSp>
          <p:nvCxnSpPr>
            <p:cNvPr id="42" name="Straight Arrow Connector 41">
              <a:extLst>
                <a:ext uri="{FF2B5EF4-FFF2-40B4-BE49-F238E27FC236}">
                  <a16:creationId xmlns:a16="http://schemas.microsoft.com/office/drawing/2014/main" id="{A4089B38-E0C9-4B76-AFCD-767D665DE07D}"/>
                </a:ext>
              </a:extLst>
            </p:cNvPr>
            <p:cNvCxnSpPr>
              <a:cxnSpLocks/>
            </p:cNvCxnSpPr>
            <p:nvPr/>
          </p:nvCxnSpPr>
          <p:spPr>
            <a:xfrm flipV="1">
              <a:off x="1524000" y="3269673"/>
              <a:ext cx="2249714" cy="152400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746AE6B3-E611-4467-BA92-B356971745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7258" y="1789210"/>
              <a:ext cx="481025" cy="481025"/>
            </a:xfrm>
            <a:prstGeom prst="rect">
              <a:avLst/>
            </a:prstGeom>
          </p:spPr>
        </p:pic>
        <p:pic>
          <p:nvPicPr>
            <p:cNvPr id="46" name="Graphic 45">
              <a:extLst>
                <a:ext uri="{FF2B5EF4-FFF2-40B4-BE49-F238E27FC236}">
                  <a16:creationId xmlns:a16="http://schemas.microsoft.com/office/drawing/2014/main" id="{9AE12CFA-819E-40CD-97A7-A73451E08C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0359" y="1756845"/>
              <a:ext cx="481025" cy="481025"/>
            </a:xfrm>
            <a:prstGeom prst="rect">
              <a:avLst/>
            </a:prstGeom>
          </p:spPr>
        </p:pic>
      </p:grpSp>
    </p:spTree>
    <p:extLst>
      <p:ext uri="{BB962C8B-B14F-4D97-AF65-F5344CB8AC3E}">
        <p14:creationId xmlns:p14="http://schemas.microsoft.com/office/powerpoint/2010/main" val="24120273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p:txBody>
          <a:bodyPr/>
          <a:lstStyle/>
          <a:p>
            <a:r>
              <a:rPr lang="en-US" dirty="0"/>
              <a:t>AzCopy – copying blobs between containers (continued)</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436688"/>
            <a:ext cx="11018520" cy="2794611"/>
          </a:xfrm>
        </p:spPr>
        <p:txBody>
          <a:bodyPr/>
          <a:lstStyle/>
          <a:p>
            <a:endParaRPr lang="fr-FR" dirty="0">
              <a:latin typeface="Segoe UI" panose="020B0502040204020203" pitchFamily="34" charset="0"/>
              <a:cs typeface="Segoe UI" panose="020B0502040204020203" pitchFamily="34" charset="0"/>
            </a:endParaRPr>
          </a:p>
          <a:p>
            <a:r>
              <a:rPr lang="fr-FR" dirty="0">
                <a:latin typeface="Segoe UI" panose="020B0502040204020203" pitchFamily="34" charset="0"/>
                <a:cs typeface="Segoe UI" panose="020B0502040204020203" pitchFamily="34" charset="0"/>
              </a:rPr>
              <a:t>Consistent speed by using /SyncCopy option:</a:t>
            </a:r>
          </a:p>
          <a:p>
            <a:pPr lvl="0"/>
            <a:endParaRPr lang="fr-FR" sz="2000" dirty="0">
              <a:gradFill>
                <a:gsLst>
                  <a:gs pos="61049">
                    <a:srgbClr val="1A1A1A"/>
                  </a:gs>
                  <a:gs pos="43000">
                    <a:srgbClr val="1A1A1A"/>
                  </a:gs>
                </a:gsLst>
                <a:lin ang="5400000" scaled="0"/>
              </a:gradFill>
            </a:endParaRPr>
          </a:p>
          <a:p>
            <a:pPr lvl="0"/>
            <a:r>
              <a:rPr lang="en-US" sz="2000" dirty="0" err="1">
                <a:solidFill>
                  <a:srgbClr val="795E26"/>
                </a:solidFill>
              </a:rPr>
              <a:t>AzCopy</a:t>
            </a:r>
            <a:endParaRPr lang="en-US" sz="2000" dirty="0">
              <a:solidFill>
                <a:srgbClr val="795E26"/>
              </a:solidFill>
            </a:endParaRPr>
          </a:p>
          <a:p>
            <a:pPr lvl="0"/>
            <a:r>
              <a:rPr lang="en-US" sz="2000" dirty="0">
                <a:solidFill>
                  <a:srgbClr val="001080"/>
                </a:solidFill>
              </a:rPr>
              <a:t>/</a:t>
            </a:r>
            <a:r>
              <a:rPr lang="en-US" sz="2000" dirty="0" err="1">
                <a:solidFill>
                  <a:srgbClr val="001080"/>
                </a:solidFill>
              </a:rPr>
              <a:t>Source:</a:t>
            </a:r>
            <a:r>
              <a:rPr lang="en-US" sz="2000" dirty="0" err="1">
                <a:solidFill>
                  <a:srgbClr val="A31515"/>
                </a:solidFill>
              </a:rPr>
              <a:t>https</a:t>
            </a:r>
            <a:r>
              <a:rPr lang="en-US" sz="2000" dirty="0">
                <a:solidFill>
                  <a:srgbClr val="A31515"/>
                </a:solidFill>
              </a:rPr>
              <a:t>://myaccount.blob.core.windows.net/</a:t>
            </a:r>
            <a:r>
              <a:rPr lang="en-US" sz="2000" dirty="0" err="1">
                <a:solidFill>
                  <a:srgbClr val="A31515"/>
                </a:solidFill>
              </a:rPr>
              <a:t>sourceContainer</a:t>
            </a:r>
            <a:r>
              <a:rPr lang="en-US" sz="2000" dirty="0">
                <a:solidFill>
                  <a:srgbClr val="A31515"/>
                </a:solidFill>
              </a:rPr>
              <a:t>/</a:t>
            </a:r>
            <a:r>
              <a:rPr lang="en-US" sz="2000" dirty="0"/>
              <a:t> </a:t>
            </a:r>
            <a:r>
              <a:rPr lang="en-US" sz="2000" dirty="0">
                <a:solidFill>
                  <a:srgbClr val="001080"/>
                </a:solidFill>
              </a:rPr>
              <a:t>/Dest:</a:t>
            </a:r>
            <a:r>
              <a:rPr lang="en-US" sz="2000" dirty="0">
                <a:solidFill>
                  <a:srgbClr val="A31515"/>
                </a:solidFill>
              </a:rPr>
              <a:t>https://myaccount2.blob.core.windows.net/</a:t>
            </a:r>
            <a:r>
              <a:rPr lang="en-US" sz="2000" dirty="0" err="1">
                <a:solidFill>
                  <a:srgbClr val="A31515"/>
                </a:solidFill>
              </a:rPr>
              <a:t>destContainer</a:t>
            </a:r>
            <a:r>
              <a:rPr lang="en-US" sz="2000" dirty="0">
                <a:solidFill>
                  <a:srgbClr val="A31515"/>
                </a:solidFill>
              </a:rPr>
              <a:t>/</a:t>
            </a:r>
          </a:p>
          <a:p>
            <a:r>
              <a:rPr lang="en-US" sz="2000" dirty="0">
                <a:solidFill>
                  <a:srgbClr val="001080"/>
                </a:solidFill>
              </a:rPr>
              <a:t>/SourceKey:</a:t>
            </a:r>
            <a:r>
              <a:rPr lang="en-US" sz="2000" dirty="0">
                <a:solidFill>
                  <a:srgbClr val="A31515"/>
                </a:solidFill>
              </a:rPr>
              <a:t>key1</a:t>
            </a:r>
            <a:r>
              <a:rPr lang="en-US" sz="2000" dirty="0"/>
              <a:t> </a:t>
            </a:r>
            <a:r>
              <a:rPr lang="en-US" sz="2000" dirty="0">
                <a:solidFill>
                  <a:srgbClr val="001080"/>
                </a:solidFill>
              </a:rPr>
              <a:t>/DestKey:</a:t>
            </a:r>
            <a:r>
              <a:rPr lang="en-US" sz="2000" dirty="0">
                <a:solidFill>
                  <a:srgbClr val="A31515"/>
                </a:solidFill>
              </a:rPr>
              <a:t>key2</a:t>
            </a:r>
            <a:r>
              <a:rPr lang="en-US" sz="2000" dirty="0"/>
              <a:t> </a:t>
            </a:r>
            <a:r>
              <a:rPr lang="en-US" sz="2000" dirty="0">
                <a:solidFill>
                  <a:srgbClr val="001080"/>
                </a:solidFill>
              </a:rPr>
              <a:t>/Pattern:</a:t>
            </a:r>
            <a:r>
              <a:rPr lang="en-US" sz="2000" dirty="0">
                <a:solidFill>
                  <a:srgbClr val="A31515"/>
                </a:solidFill>
              </a:rPr>
              <a:t>ab</a:t>
            </a:r>
            <a:r>
              <a:rPr lang="en-US" sz="2000" dirty="0"/>
              <a:t> </a:t>
            </a:r>
            <a:r>
              <a:rPr lang="en-US" sz="2000" dirty="0">
                <a:solidFill>
                  <a:srgbClr val="001080"/>
                </a:solidFill>
              </a:rPr>
              <a:t>/SyncCopy</a:t>
            </a:r>
          </a:p>
        </p:txBody>
      </p:sp>
    </p:spTree>
    <p:extLst>
      <p:ext uri="{BB962C8B-B14F-4D97-AF65-F5344CB8AC3E}">
        <p14:creationId xmlns:p14="http://schemas.microsoft.com/office/powerpoint/2010/main" val="31210316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CAE2-884A-4862-9530-09BDE2733275}"/>
              </a:ext>
            </a:extLst>
          </p:cNvPr>
          <p:cNvSpPr>
            <a:spLocks noGrp="1"/>
          </p:cNvSpPr>
          <p:nvPr>
            <p:ph type="title"/>
          </p:nvPr>
        </p:nvSpPr>
        <p:spPr/>
        <p:txBody>
          <a:bodyPr/>
          <a:lstStyle/>
          <a:p>
            <a:r>
              <a:rPr lang="en-US" dirty="0"/>
              <a:t>Synchronous copy</a:t>
            </a:r>
          </a:p>
        </p:txBody>
      </p:sp>
      <p:grpSp>
        <p:nvGrpSpPr>
          <p:cNvPr id="3" name="Group 2" descr="This diagram depicts a synchronous copy operation that downloads the files to a local machine and then copies them to a second storage account.&#10;">
            <a:extLst>
              <a:ext uri="{FF2B5EF4-FFF2-40B4-BE49-F238E27FC236}">
                <a16:creationId xmlns:a16="http://schemas.microsoft.com/office/drawing/2014/main" id="{C4D12758-3077-48E4-80FD-779270B0EE8F}"/>
              </a:ext>
            </a:extLst>
          </p:cNvPr>
          <p:cNvGrpSpPr/>
          <p:nvPr/>
        </p:nvGrpSpPr>
        <p:grpSpPr>
          <a:xfrm>
            <a:off x="1360714" y="1319589"/>
            <a:ext cx="9470572" cy="4918544"/>
            <a:chOff x="2035628" y="1319589"/>
            <a:chExt cx="9470572" cy="4918544"/>
          </a:xfrm>
        </p:grpSpPr>
        <p:sp>
          <p:nvSpPr>
            <p:cNvPr id="43" name="TextBox 42">
              <a:extLst>
                <a:ext uri="{FF2B5EF4-FFF2-40B4-BE49-F238E27FC236}">
                  <a16:creationId xmlns:a16="http://schemas.microsoft.com/office/drawing/2014/main" id="{48AFD183-57E6-407E-8B7B-C493791938E1}"/>
                </a:ext>
              </a:extLst>
            </p:cNvPr>
            <p:cNvSpPr txBox="1"/>
            <p:nvPr/>
          </p:nvSpPr>
          <p:spPr>
            <a:xfrm>
              <a:off x="2815807" y="4305300"/>
              <a:ext cx="1394243" cy="677108"/>
            </a:xfrm>
            <a:prstGeom prst="rect">
              <a:avLst/>
            </a:prstGeom>
            <a:solidFill>
              <a:schemeClr val="bg1"/>
            </a:solidFill>
          </p:spPr>
          <p:txBody>
            <a:bodyPr wrap="square" lIns="0" tIns="0" rIns="0" bIns="0" rtlCol="0">
              <a:spAutoFit/>
            </a:bodyPr>
            <a:lstStyle/>
            <a:p>
              <a:r>
                <a:rPr lang="en-US" sz="2200" dirty="0">
                  <a:gradFill>
                    <a:gsLst>
                      <a:gs pos="2917">
                        <a:schemeClr val="tx1"/>
                      </a:gs>
                      <a:gs pos="30000">
                        <a:schemeClr val="tx1"/>
                      </a:gs>
                    </a:gsLst>
                    <a:lin ang="5400000" scaled="0"/>
                  </a:gradFill>
                  <a:latin typeface="+mj-lt"/>
                </a:rPr>
                <a:t>Copy operation</a:t>
              </a:r>
            </a:p>
          </p:txBody>
        </p:sp>
        <p:sp>
          <p:nvSpPr>
            <p:cNvPr id="50" name="Rectangle: Rounded Corners 49">
              <a:extLst>
                <a:ext uri="{FF2B5EF4-FFF2-40B4-BE49-F238E27FC236}">
                  <a16:creationId xmlns:a16="http://schemas.microsoft.com/office/drawing/2014/main" id="{295B0561-F890-46DC-A7E9-8CE44651AF5C}"/>
                </a:ext>
              </a:extLst>
            </p:cNvPr>
            <p:cNvSpPr/>
            <p:nvPr/>
          </p:nvSpPr>
          <p:spPr bwMode="auto">
            <a:xfrm>
              <a:off x="6136822" y="4838699"/>
              <a:ext cx="1642835" cy="1085851"/>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solidFill>
                  <a:schemeClr val="tx1"/>
                </a:solidFill>
                <a:latin typeface="+mj-lt"/>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FF645790-C990-4166-8484-DDBB494E3B16}"/>
                </a:ext>
              </a:extLst>
            </p:cNvPr>
            <p:cNvSpPr/>
            <p:nvPr/>
          </p:nvSpPr>
          <p:spPr bwMode="auto">
            <a:xfrm>
              <a:off x="8282072" y="1319589"/>
              <a:ext cx="3224128" cy="2598436"/>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Storage account B</a:t>
              </a:r>
            </a:p>
          </p:txBody>
        </p:sp>
        <p:pic>
          <p:nvPicPr>
            <p:cNvPr id="30" name="Graphic 29">
              <a:extLst>
                <a:ext uri="{FF2B5EF4-FFF2-40B4-BE49-F238E27FC236}">
                  <a16:creationId xmlns:a16="http://schemas.microsoft.com/office/drawing/2014/main" id="{2CD77E91-1332-4C6C-B80F-813A3A2E88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84760" y="2859315"/>
              <a:ext cx="666749" cy="666749"/>
            </a:xfrm>
            <a:prstGeom prst="rect">
              <a:avLst/>
            </a:prstGeom>
          </p:spPr>
        </p:pic>
        <p:pic>
          <p:nvPicPr>
            <p:cNvPr id="31" name="Graphic 30">
              <a:extLst>
                <a:ext uri="{FF2B5EF4-FFF2-40B4-BE49-F238E27FC236}">
                  <a16:creationId xmlns:a16="http://schemas.microsoft.com/office/drawing/2014/main" id="{448E6052-F3A9-4F4A-9828-4501FC08E5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4749" y="2859315"/>
              <a:ext cx="666749" cy="666749"/>
            </a:xfrm>
            <a:prstGeom prst="rect">
              <a:avLst/>
            </a:prstGeom>
          </p:spPr>
        </p:pic>
        <p:sp>
          <p:nvSpPr>
            <p:cNvPr id="9" name="Rectangle: Rounded Corners 8" descr="Alt Text:&#10;This diagram depicts a synchronous copy operation that downloads the files to a local machine and then copies them to a second storage account.&#10;">
              <a:extLst>
                <a:ext uri="{FF2B5EF4-FFF2-40B4-BE49-F238E27FC236}">
                  <a16:creationId xmlns:a16="http://schemas.microsoft.com/office/drawing/2014/main" id="{47580EBF-72CA-42CC-9E05-F8799CC868F4}"/>
                </a:ext>
              </a:extLst>
            </p:cNvPr>
            <p:cNvSpPr/>
            <p:nvPr/>
          </p:nvSpPr>
          <p:spPr bwMode="auto">
            <a:xfrm>
              <a:off x="2035628" y="1400597"/>
              <a:ext cx="3224128" cy="2598436"/>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Storage account A</a:t>
              </a:r>
            </a:p>
          </p:txBody>
        </p:sp>
        <p:pic>
          <p:nvPicPr>
            <p:cNvPr id="22" name="Graphic 21">
              <a:extLst>
                <a:ext uri="{FF2B5EF4-FFF2-40B4-BE49-F238E27FC236}">
                  <a16:creationId xmlns:a16="http://schemas.microsoft.com/office/drawing/2014/main" id="{75330823-4410-4719-A7F7-1C8B0FF50C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6943" y="2261449"/>
              <a:ext cx="652324" cy="652326"/>
            </a:xfrm>
            <a:prstGeom prst="rect">
              <a:avLst/>
            </a:prstGeom>
          </p:spPr>
        </p:pic>
        <p:pic>
          <p:nvPicPr>
            <p:cNvPr id="24" name="Graphic 23">
              <a:extLst>
                <a:ext uri="{FF2B5EF4-FFF2-40B4-BE49-F238E27FC236}">
                  <a16:creationId xmlns:a16="http://schemas.microsoft.com/office/drawing/2014/main" id="{D68F313C-67C3-4A2A-9441-FE24BAEBB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62955" y="2251516"/>
              <a:ext cx="652324" cy="652326"/>
            </a:xfrm>
            <a:prstGeom prst="rect">
              <a:avLst/>
            </a:prstGeom>
          </p:spPr>
        </p:pic>
        <p:pic>
          <p:nvPicPr>
            <p:cNvPr id="27" name="Graphic 26">
              <a:extLst>
                <a:ext uri="{FF2B5EF4-FFF2-40B4-BE49-F238E27FC236}">
                  <a16:creationId xmlns:a16="http://schemas.microsoft.com/office/drawing/2014/main" id="{B5C17783-B2C4-4581-A2AF-1799D4248E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6534" y="3014520"/>
              <a:ext cx="652324" cy="652326"/>
            </a:xfrm>
            <a:prstGeom prst="rect">
              <a:avLst/>
            </a:prstGeom>
          </p:spPr>
        </p:pic>
        <p:pic>
          <p:nvPicPr>
            <p:cNvPr id="28" name="Graphic 27">
              <a:extLst>
                <a:ext uri="{FF2B5EF4-FFF2-40B4-BE49-F238E27FC236}">
                  <a16:creationId xmlns:a16="http://schemas.microsoft.com/office/drawing/2014/main" id="{3326DAFB-6739-40CD-AA4C-C634139492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6943" y="3024452"/>
              <a:ext cx="652324" cy="652326"/>
            </a:xfrm>
            <a:prstGeom prst="rect">
              <a:avLst/>
            </a:prstGeom>
          </p:spPr>
        </p:pic>
        <p:pic>
          <p:nvPicPr>
            <p:cNvPr id="29" name="Graphic 28">
              <a:extLst>
                <a:ext uri="{FF2B5EF4-FFF2-40B4-BE49-F238E27FC236}">
                  <a16:creationId xmlns:a16="http://schemas.microsoft.com/office/drawing/2014/main" id="{77E32EAB-3E38-46D7-A3F6-624FA37F1D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62955" y="3014520"/>
              <a:ext cx="652324" cy="652326"/>
            </a:xfrm>
            <a:prstGeom prst="rect">
              <a:avLst/>
            </a:prstGeom>
          </p:spPr>
        </p:pic>
        <p:sp>
          <p:nvSpPr>
            <p:cNvPr id="11" name="Arc 10">
              <a:extLst>
                <a:ext uri="{FF2B5EF4-FFF2-40B4-BE49-F238E27FC236}">
                  <a16:creationId xmlns:a16="http://schemas.microsoft.com/office/drawing/2014/main" id="{7F201593-7EA5-4DF9-8907-35D886F00998}"/>
                </a:ext>
              </a:extLst>
            </p:cNvPr>
            <p:cNvSpPr/>
            <p:nvPr/>
          </p:nvSpPr>
          <p:spPr>
            <a:xfrm rot="318704">
              <a:off x="3878044" y="3381141"/>
              <a:ext cx="2789158" cy="2489044"/>
            </a:xfrm>
            <a:prstGeom prst="arc">
              <a:avLst>
                <a:gd name="adj1" fmla="val 15450953"/>
                <a:gd name="adj2" fmla="val 593344"/>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C4141546-ECCB-40C1-8AB5-2058070133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0204" y="3189302"/>
              <a:ext cx="646062" cy="646062"/>
            </a:xfrm>
            <a:prstGeom prst="rect">
              <a:avLst/>
            </a:prstGeom>
          </p:spPr>
        </p:pic>
        <p:pic>
          <p:nvPicPr>
            <p:cNvPr id="38" name="Picture 37">
              <a:extLst>
                <a:ext uri="{FF2B5EF4-FFF2-40B4-BE49-F238E27FC236}">
                  <a16:creationId xmlns:a16="http://schemas.microsoft.com/office/drawing/2014/main" id="{4E95F51E-AA18-4208-B38F-A04BF354D0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63044" y="4826000"/>
              <a:ext cx="1926357" cy="1221263"/>
            </a:xfrm>
            <a:prstGeom prst="rect">
              <a:avLst/>
            </a:prstGeom>
          </p:spPr>
        </p:pic>
        <p:cxnSp>
          <p:nvCxnSpPr>
            <p:cNvPr id="40" name="Straight Arrow Connector 39">
              <a:extLst>
                <a:ext uri="{FF2B5EF4-FFF2-40B4-BE49-F238E27FC236}">
                  <a16:creationId xmlns:a16="http://schemas.microsoft.com/office/drawing/2014/main" id="{236B4106-F866-49F3-9245-D77628B0D544}"/>
                </a:ext>
              </a:extLst>
            </p:cNvPr>
            <p:cNvCxnSpPr>
              <a:cxnSpLocks/>
              <a:endCxn id="9" idx="2"/>
            </p:cNvCxnSpPr>
            <p:nvPr/>
          </p:nvCxnSpPr>
          <p:spPr>
            <a:xfrm flipH="1" flipV="1">
              <a:off x="3647692" y="3999033"/>
              <a:ext cx="562358" cy="763467"/>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CF157BDA-1A66-494B-B5C7-B0357E666955}"/>
                </a:ext>
              </a:extLst>
            </p:cNvPr>
            <p:cNvSpPr/>
            <p:nvPr/>
          </p:nvSpPr>
          <p:spPr>
            <a:xfrm rot="18180450">
              <a:off x="6583563" y="3672450"/>
              <a:ext cx="3205970" cy="1925396"/>
            </a:xfrm>
            <a:prstGeom prst="arc">
              <a:avLst>
                <a:gd name="adj1" fmla="val 13266940"/>
                <a:gd name="adj2" fmla="val 20902052"/>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0F078B8B-1F87-4AB1-AB82-04E9D3DCA7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0338" y="3356780"/>
              <a:ext cx="646062" cy="646062"/>
            </a:xfrm>
            <a:prstGeom prst="rect">
              <a:avLst/>
            </a:prstGeom>
          </p:spPr>
        </p:pic>
        <p:pic>
          <p:nvPicPr>
            <p:cNvPr id="48" name="Graphic 47">
              <a:extLst>
                <a:ext uri="{FF2B5EF4-FFF2-40B4-BE49-F238E27FC236}">
                  <a16:creationId xmlns:a16="http://schemas.microsoft.com/office/drawing/2014/main" id="{83B2ACBF-3EFE-466A-A98B-E69682B7B6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6505" y="5120545"/>
              <a:ext cx="481025" cy="481025"/>
            </a:xfrm>
            <a:prstGeom prst="rect">
              <a:avLst/>
            </a:prstGeom>
          </p:spPr>
        </p:pic>
        <p:pic>
          <p:nvPicPr>
            <p:cNvPr id="49" name="Graphic 48">
              <a:extLst>
                <a:ext uri="{FF2B5EF4-FFF2-40B4-BE49-F238E27FC236}">
                  <a16:creationId xmlns:a16="http://schemas.microsoft.com/office/drawing/2014/main" id="{FCD3CA28-FB81-42C9-9FFE-78648CBC1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8324" y="5148323"/>
              <a:ext cx="481025" cy="481025"/>
            </a:xfrm>
            <a:prstGeom prst="rect">
              <a:avLst/>
            </a:prstGeom>
          </p:spPr>
        </p:pic>
      </p:grpSp>
    </p:spTree>
    <p:extLst>
      <p:ext uri="{BB962C8B-B14F-4D97-AF65-F5344CB8AC3E}">
        <p14:creationId xmlns:p14="http://schemas.microsoft.com/office/powerpoint/2010/main" val="34528185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109A-06F6-45FA-9C22-35E005C10578}"/>
              </a:ext>
            </a:extLst>
          </p:cNvPr>
          <p:cNvSpPr>
            <a:spLocks noGrp="1"/>
          </p:cNvSpPr>
          <p:nvPr>
            <p:ph type="title"/>
          </p:nvPr>
        </p:nvSpPr>
        <p:spPr/>
        <p:txBody>
          <a:bodyPr/>
          <a:lstStyle/>
          <a:p>
            <a:r>
              <a:rPr lang="en-US" dirty="0"/>
              <a:t>AzCopy – copying blobs to Azure Files shares</a:t>
            </a:r>
          </a:p>
        </p:txBody>
      </p:sp>
      <p:sp>
        <p:nvSpPr>
          <p:cNvPr id="3" name="Text Placeholder 2">
            <a:extLst>
              <a:ext uri="{FF2B5EF4-FFF2-40B4-BE49-F238E27FC236}">
                <a16:creationId xmlns:a16="http://schemas.microsoft.com/office/drawing/2014/main" id="{0358E0D2-7A25-44EE-95BE-2EEE463D1B8B}"/>
              </a:ext>
            </a:extLst>
          </p:cNvPr>
          <p:cNvSpPr>
            <a:spLocks noGrp="1"/>
          </p:cNvSpPr>
          <p:nvPr>
            <p:ph type="body" sz="quarter" idx="10"/>
          </p:nvPr>
        </p:nvSpPr>
        <p:spPr>
          <a:xfrm>
            <a:off x="588263" y="1436688"/>
            <a:ext cx="11018520" cy="4934684"/>
          </a:xfrm>
        </p:spPr>
        <p:txBody>
          <a:bodyPr/>
          <a:lstStyle/>
          <a:p>
            <a:pPr>
              <a:spcBef>
                <a:spcPts val="500"/>
              </a:spcBef>
            </a:pPr>
            <a:r>
              <a:rPr lang="fr-FR" dirty="0">
                <a:latin typeface="Segoe UI" panose="020B0502040204020203" pitchFamily="34" charset="0"/>
                <a:cs typeface="Segoe UI" panose="020B0502040204020203" pitchFamily="34" charset="0"/>
              </a:rPr>
              <a:t>Azure Files share to blob:</a:t>
            </a:r>
          </a:p>
          <a:p>
            <a:pPr>
              <a:spcBef>
                <a:spcPts val="500"/>
              </a:spcBef>
            </a:pPr>
            <a:endParaRPr lang="fr-FR" sz="2400" dirty="0"/>
          </a:p>
          <a:p>
            <a:pPr lvl="0"/>
            <a:r>
              <a:rPr lang="en-US" sz="2000" dirty="0" err="1">
                <a:solidFill>
                  <a:srgbClr val="795E26"/>
                </a:solidFill>
              </a:rPr>
              <a:t>AzCopy</a:t>
            </a:r>
            <a:endParaRPr lang="en-US" sz="2000" dirty="0">
              <a:solidFill>
                <a:srgbClr val="795E26"/>
              </a:solidFill>
            </a:endParaRPr>
          </a:p>
          <a:p>
            <a:pPr lvl="0"/>
            <a:r>
              <a:rPr lang="en-US" sz="2000" dirty="0">
                <a:solidFill>
                  <a:srgbClr val="001080"/>
                </a:solidFill>
              </a:rPr>
              <a:t>/</a:t>
            </a:r>
            <a:r>
              <a:rPr lang="en-US" sz="2000" dirty="0" err="1">
                <a:solidFill>
                  <a:srgbClr val="001080"/>
                </a:solidFill>
              </a:rPr>
              <a:t>Source:</a:t>
            </a:r>
            <a:r>
              <a:rPr lang="en-US" sz="2000" dirty="0" err="1">
                <a:solidFill>
                  <a:srgbClr val="A31515"/>
                </a:solidFill>
              </a:rPr>
              <a:t>https</a:t>
            </a:r>
            <a:r>
              <a:rPr lang="en-US" sz="2000" dirty="0">
                <a:solidFill>
                  <a:srgbClr val="A31515"/>
                </a:solidFill>
              </a:rPr>
              <a:t>://myaccount1.file.core.windows.net/myfileshare/ </a:t>
            </a:r>
            <a:r>
              <a:rPr lang="en-US" sz="2000" dirty="0">
                <a:solidFill>
                  <a:srgbClr val="001080"/>
                </a:solidFill>
              </a:rPr>
              <a:t>/Dest:</a:t>
            </a:r>
            <a:r>
              <a:rPr lang="en-US" sz="2000" dirty="0">
                <a:solidFill>
                  <a:srgbClr val="A31515"/>
                </a:solidFill>
              </a:rPr>
              <a:t>https://myaccount2.blob.core.windows.net/mycontainer/</a:t>
            </a:r>
          </a:p>
          <a:p>
            <a:pPr>
              <a:spcBef>
                <a:spcPts val="300"/>
              </a:spcBef>
            </a:pPr>
            <a:r>
              <a:rPr lang="en-US" sz="2000" dirty="0">
                <a:solidFill>
                  <a:srgbClr val="001080"/>
                </a:solidFill>
              </a:rPr>
              <a:t>/SourceKey:</a:t>
            </a:r>
            <a:r>
              <a:rPr lang="en-US" sz="2000" dirty="0">
                <a:solidFill>
                  <a:srgbClr val="A31515"/>
                </a:solidFill>
              </a:rPr>
              <a:t>key1</a:t>
            </a:r>
            <a:r>
              <a:rPr lang="en-US" sz="2000" dirty="0"/>
              <a:t> </a:t>
            </a:r>
            <a:r>
              <a:rPr lang="en-US" sz="2000" dirty="0">
                <a:solidFill>
                  <a:srgbClr val="001080"/>
                </a:solidFill>
              </a:rPr>
              <a:t>/DestKey:</a:t>
            </a:r>
            <a:r>
              <a:rPr lang="en-US" sz="2000" dirty="0">
                <a:solidFill>
                  <a:srgbClr val="A31515"/>
                </a:solidFill>
              </a:rPr>
              <a:t>key2</a:t>
            </a:r>
            <a:r>
              <a:rPr lang="en-US" sz="2000" dirty="0"/>
              <a:t> </a:t>
            </a:r>
            <a:r>
              <a:rPr lang="en-US" sz="2000" dirty="0">
                <a:solidFill>
                  <a:srgbClr val="001080"/>
                </a:solidFill>
              </a:rPr>
              <a:t>/S</a:t>
            </a:r>
            <a:endParaRPr lang="fr-FR" sz="2000" dirty="0">
              <a:solidFill>
                <a:srgbClr val="001080"/>
              </a:solidFill>
            </a:endParaRPr>
          </a:p>
          <a:p>
            <a:pPr>
              <a:spcBef>
                <a:spcPts val="300"/>
              </a:spcBef>
            </a:pPr>
            <a:endParaRPr lang="fr-FR" sz="2400" dirty="0">
              <a:latin typeface="Segoe UI Semilight" panose="020B0402040204020203" pitchFamily="34" charset="0"/>
              <a:cs typeface="Segoe UI Semilight" panose="020B0402040204020203" pitchFamily="34" charset="0"/>
            </a:endParaRPr>
          </a:p>
          <a:p>
            <a:pPr>
              <a:spcBef>
                <a:spcPts val="300"/>
              </a:spcBef>
            </a:pPr>
            <a:r>
              <a:rPr lang="fr-FR" dirty="0">
                <a:latin typeface="Segoe UI" panose="020B0502040204020203" pitchFamily="34" charset="0"/>
                <a:cs typeface="Segoe UI" panose="020B0502040204020203" pitchFamily="34" charset="0"/>
              </a:rPr>
              <a:t>Blob to Azure Files share:</a:t>
            </a:r>
          </a:p>
          <a:p>
            <a:pPr>
              <a:spcBef>
                <a:spcPts val="300"/>
              </a:spcBef>
            </a:pPr>
            <a:endParaRPr lang="en-US" sz="2400" dirty="0"/>
          </a:p>
          <a:p>
            <a:pPr lvl="0"/>
            <a:r>
              <a:rPr lang="en-US" sz="2000" dirty="0" err="1">
                <a:solidFill>
                  <a:srgbClr val="795E26"/>
                </a:solidFill>
              </a:rPr>
              <a:t>AzCopy</a:t>
            </a:r>
            <a:endParaRPr lang="en-US" sz="2000" dirty="0">
              <a:solidFill>
                <a:srgbClr val="795E26"/>
              </a:solidFill>
            </a:endParaRPr>
          </a:p>
          <a:p>
            <a:pPr lvl="0"/>
            <a:r>
              <a:rPr lang="en-US" sz="2000" dirty="0">
                <a:solidFill>
                  <a:srgbClr val="001080"/>
                </a:solidFill>
              </a:rPr>
              <a:t>/</a:t>
            </a:r>
            <a:r>
              <a:rPr lang="en-US" sz="2000" dirty="0" err="1">
                <a:solidFill>
                  <a:srgbClr val="001080"/>
                </a:solidFill>
              </a:rPr>
              <a:t>Source:</a:t>
            </a:r>
            <a:r>
              <a:rPr lang="en-US" sz="2000" dirty="0" err="1">
                <a:solidFill>
                  <a:srgbClr val="A31515"/>
                </a:solidFill>
              </a:rPr>
              <a:t>https</a:t>
            </a:r>
            <a:r>
              <a:rPr lang="en-US" sz="2000" dirty="0">
                <a:solidFill>
                  <a:srgbClr val="A31515"/>
                </a:solidFill>
              </a:rPr>
              <a:t>://myaccount1.blob.core.windows.net/mycontainer/ </a:t>
            </a:r>
            <a:r>
              <a:rPr lang="en-US" sz="2000" dirty="0">
                <a:solidFill>
                  <a:srgbClr val="001080"/>
                </a:solidFill>
              </a:rPr>
              <a:t>/Dest:</a:t>
            </a:r>
            <a:r>
              <a:rPr lang="en-US" sz="2000" dirty="0">
                <a:solidFill>
                  <a:srgbClr val="A31515"/>
                </a:solidFill>
              </a:rPr>
              <a:t>https://myaccount2.file.core.windows.net/myfileshare/</a:t>
            </a:r>
          </a:p>
          <a:p>
            <a:pPr>
              <a:spcBef>
                <a:spcPts val="300"/>
              </a:spcBef>
            </a:pPr>
            <a:r>
              <a:rPr lang="en-US" sz="2000" dirty="0">
                <a:solidFill>
                  <a:srgbClr val="001080"/>
                </a:solidFill>
              </a:rPr>
              <a:t>/SourceKey:</a:t>
            </a:r>
            <a:r>
              <a:rPr lang="en-US" sz="2000" dirty="0">
                <a:solidFill>
                  <a:srgbClr val="A31515"/>
                </a:solidFill>
              </a:rPr>
              <a:t>key1</a:t>
            </a:r>
            <a:r>
              <a:rPr lang="en-US" sz="2000" dirty="0"/>
              <a:t> </a:t>
            </a:r>
            <a:r>
              <a:rPr lang="en-US" sz="2000" dirty="0">
                <a:solidFill>
                  <a:srgbClr val="001080"/>
                </a:solidFill>
              </a:rPr>
              <a:t>/DestKey:</a:t>
            </a:r>
            <a:r>
              <a:rPr lang="en-US" sz="2000" dirty="0">
                <a:solidFill>
                  <a:srgbClr val="A31515"/>
                </a:solidFill>
              </a:rPr>
              <a:t>key2</a:t>
            </a:r>
            <a:r>
              <a:rPr lang="en-US" sz="2000" dirty="0"/>
              <a:t> </a:t>
            </a:r>
            <a:r>
              <a:rPr lang="en-US" sz="2000" dirty="0">
                <a:solidFill>
                  <a:srgbClr val="001080"/>
                </a:solidFill>
              </a:rPr>
              <a:t>/S</a:t>
            </a:r>
          </a:p>
        </p:txBody>
      </p:sp>
    </p:spTree>
    <p:extLst>
      <p:ext uri="{BB962C8B-B14F-4D97-AF65-F5344CB8AC3E}">
        <p14:creationId xmlns:p14="http://schemas.microsoft.com/office/powerpoint/2010/main" val="25521602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58B-45D2-4295-A9BA-A3B0574D90E5}"/>
              </a:ext>
            </a:extLst>
          </p:cNvPr>
          <p:cNvSpPr>
            <a:spLocks noGrp="1"/>
          </p:cNvSpPr>
          <p:nvPr>
            <p:ph type="title"/>
          </p:nvPr>
        </p:nvSpPr>
        <p:spPr>
          <a:xfrm>
            <a:off x="585216" y="3033223"/>
            <a:ext cx="9144000" cy="498598"/>
          </a:xfrm>
        </p:spPr>
        <p:txBody>
          <a:bodyPr/>
          <a:lstStyle/>
          <a:p>
            <a:r>
              <a:rPr lang="en-US" dirty="0"/>
              <a:t>Demo: Using AzCopy in the Cloud Shell</a:t>
            </a:r>
          </a:p>
        </p:txBody>
      </p:sp>
      <p:sp>
        <p:nvSpPr>
          <p:cNvPr id="3" name="Text Placeholder 2">
            <a:extLst>
              <a:ext uri="{FF2B5EF4-FFF2-40B4-BE49-F238E27FC236}">
                <a16:creationId xmlns:a16="http://schemas.microsoft.com/office/drawing/2014/main" id="{12F18E70-76B8-4ACE-9E24-3707E6848195}"/>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3018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Constructing a polyglot data solution</a:t>
            </a:r>
          </a:p>
        </p:txBody>
      </p:sp>
      <p:pic>
        <p:nvPicPr>
          <p:cNvPr id="4" name="Picture Placeholder 3">
            <a:extLst>
              <a:ext uri="{FF2B5EF4-FFF2-40B4-BE49-F238E27FC236}">
                <a16:creationId xmlns:a16="http://schemas.microsoft.com/office/drawing/2014/main" id="{CABACB03-7E17-4A34-8C4E-73B4252C0645}"/>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l="21875" r="21875"/>
          <a:stretch>
            <a:fillRect/>
          </a:stretch>
        </p:blipFill>
        <p:spPr/>
      </p:pic>
    </p:spTree>
    <p:extLst>
      <p:ext uri="{BB962C8B-B14F-4D97-AF65-F5344CB8AC3E}">
        <p14:creationId xmlns:p14="http://schemas.microsoft.com/office/powerpoint/2010/main" val="347524869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dirty="0"/>
              <a:t>Lab </a:t>
            </a:r>
            <a:r>
              <a:rPr lang="en-US"/>
              <a:t>Login Information</a:t>
            </a:r>
            <a:endParaRPr lang="en-US" dirty="0"/>
          </a:p>
        </p:txBody>
      </p:sp>
      <p:sp>
        <p:nvSpPr>
          <p:cNvPr id="3" name="Text Placeholder 2">
            <a:extLst>
              <a:ext uri="{FF2B5EF4-FFF2-40B4-BE49-F238E27FC236}">
                <a16:creationId xmlns:a16="http://schemas.microsoft.com/office/drawing/2014/main" id="{18FAFFF1-D02E-4C18-BDD8-D8C3C9C341C4}"/>
              </a:ext>
            </a:extLst>
          </p:cNvPr>
          <p:cNvSpPr>
            <a:spLocks noGrp="1"/>
          </p:cNvSpPr>
          <p:nvPr>
            <p:ph type="body" sz="quarter" idx="10"/>
          </p:nvPr>
        </p:nvSpPr>
        <p:spPr>
          <a:xfrm>
            <a:off x="874221" y="2009670"/>
            <a:ext cx="3060285" cy="1317284"/>
          </a:xfrm>
        </p:spPr>
        <p:txBody>
          <a:bodyPr/>
          <a:lstStyle/>
          <a:p>
            <a:endParaRPr lang="en-US" dirty="0"/>
          </a:p>
          <a:p>
            <a:pPr lvl="1"/>
            <a:endParaRPr lang="en-US" dirty="0"/>
          </a:p>
          <a:p>
            <a:r>
              <a:rPr lang="en-US" dirty="0"/>
              <a:t>Virtual Machine</a:t>
            </a:r>
          </a:p>
        </p:txBody>
      </p:sp>
      <p:grpSp>
        <p:nvGrpSpPr>
          <p:cNvPr id="8" name="Group 7" descr="A clock icon depicts the duration of the lab, and a laptop icon depicts the virtual machine that will be used for the lab exercise.&#10;"/>
          <p:cNvGrpSpPr/>
          <p:nvPr/>
        </p:nvGrpSpPr>
        <p:grpSpPr>
          <a:xfrm>
            <a:off x="3564550" y="2009670"/>
            <a:ext cx="5225473" cy="3312821"/>
            <a:chOff x="3420393" y="3250694"/>
            <a:chExt cx="5225473" cy="3312821"/>
          </a:xfrm>
        </p:grpSpPr>
        <p:pic>
          <p:nvPicPr>
            <p:cNvPr id="4" name="Picture 3" descr="Laptop graphi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0393" y="3250694"/>
              <a:ext cx="5225473" cy="3312821"/>
            </a:xfrm>
            <a:prstGeom prst="rect">
              <a:avLst/>
            </a:prstGeom>
          </p:spPr>
        </p:pic>
        <p:sp>
          <p:nvSpPr>
            <p:cNvPr id="6" name="TextBox 5"/>
            <p:cNvSpPr txBox="1"/>
            <p:nvPr/>
          </p:nvSpPr>
          <p:spPr>
            <a:xfrm>
              <a:off x="4448619" y="3674978"/>
              <a:ext cx="3294762" cy="1772793"/>
            </a:xfrm>
            <a:prstGeom prst="rect">
              <a:avLst/>
            </a:prstGeom>
            <a:noFill/>
          </p:spPr>
          <p:txBody>
            <a:bodyPr wrap="square" lIns="0" tIns="0" rIns="0" bIns="0" rtlCol="0">
              <a:spAutoFit/>
            </a:bodyPr>
            <a:lstStyle/>
            <a:p>
              <a:pPr lvl="1">
                <a:lnSpc>
                  <a:spcPct val="140000"/>
                </a:lnSpc>
              </a:pPr>
              <a:r>
                <a:rPr lang="en-US" sz="2400" b="1" dirty="0">
                  <a:latin typeface="+mj-lt"/>
                </a:rPr>
                <a:t>AZ203-SEA-DEV</a:t>
              </a:r>
            </a:p>
            <a:p>
              <a:pPr lvl="1">
                <a:lnSpc>
                  <a:spcPct val="140000"/>
                </a:lnSpc>
              </a:pPr>
              <a:r>
                <a:rPr lang="en-US" sz="2200" dirty="0">
                  <a:latin typeface="+mj-lt"/>
                </a:rPr>
                <a:t>Username: </a:t>
              </a:r>
              <a:r>
                <a:rPr lang="en-US" sz="2200" dirty="0"/>
                <a:t>Admin</a:t>
              </a:r>
            </a:p>
            <a:p>
              <a:pPr lvl="1">
                <a:lnSpc>
                  <a:spcPct val="140000"/>
                </a:lnSpc>
              </a:pPr>
              <a:r>
                <a:rPr lang="en-US" sz="2200" dirty="0">
                  <a:latin typeface="+mj-lt"/>
                </a:rPr>
                <a:t>Password: Pa55w.rd</a:t>
              </a:r>
            </a:p>
            <a:p>
              <a:pPr algn="l"/>
              <a:endParaRPr lang="en-US" sz="2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9736431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Blob storage</a:t>
            </a:r>
          </a:p>
          <a:p>
            <a:pPr marL="342900" indent="-342900">
              <a:buFont typeface="Arial" panose="020B0604020202020204" pitchFamily="34" charset="0"/>
              <a:buChar char="•"/>
            </a:pPr>
            <a:r>
              <a:rPr lang="en-US" dirty="0"/>
              <a:t>Blob storage security</a:t>
            </a:r>
          </a:p>
          <a:p>
            <a:pPr marL="342900" indent="-342900">
              <a:buFont typeface="Arial" panose="020B0604020202020204" pitchFamily="34" charset="0"/>
              <a:buChar char="•"/>
            </a:pPr>
            <a:r>
              <a:rPr lang="en-US" dirty="0"/>
              <a:t>Working with Azure Blob storage</a:t>
            </a:r>
          </a:p>
          <a:p>
            <a:pPr marL="342900" indent="-342900">
              <a:buFont typeface="Arial" panose="020B0604020202020204" pitchFamily="34" charset="0"/>
              <a:buChar char="•"/>
            </a:pPr>
            <a:r>
              <a:rPr lang="en-US" dirty="0"/>
              <a:t>Lab: Constructing a polyglot data solution</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C939A7-160E-4077-9945-27DB557CBADB}"/>
              </a:ext>
            </a:extLst>
          </p:cNvPr>
          <p:cNvSpPr>
            <a:spLocks noGrp="1"/>
          </p:cNvSpPr>
          <p:nvPr>
            <p:ph type="title"/>
          </p:nvPr>
        </p:nvSpPr>
        <p:spPr/>
        <p:txBody>
          <a:bodyPr/>
          <a:lstStyle/>
          <a:p>
            <a:r>
              <a:rPr lang="en-US" dirty="0"/>
              <a:t>Azure Blob storage</a:t>
            </a:r>
          </a:p>
        </p:txBody>
      </p:sp>
      <p:sp>
        <p:nvSpPr>
          <p:cNvPr id="4"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3681008"/>
          </a:xfrm>
        </p:spPr>
        <p:txBody>
          <a:bodyPr/>
          <a:lstStyle/>
          <a:p>
            <a:r>
              <a:rPr lang="en-US" dirty="0">
                <a:latin typeface="+mn-lt"/>
              </a:rPr>
              <a:t>Object storage solution in the cloud</a:t>
            </a:r>
          </a:p>
          <a:p>
            <a:r>
              <a:rPr lang="en-US" dirty="0">
                <a:latin typeface="+mn-lt"/>
              </a:rPr>
              <a:t>Blob storage is designed for:</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Writing to log files</a:t>
            </a:r>
          </a:p>
          <a:p>
            <a:pPr lvl="1"/>
            <a:r>
              <a:rPr lang="en-US" dirty="0"/>
              <a:t>Storing data for backup and restore, disaster recovery, and archiving</a:t>
            </a:r>
          </a:p>
          <a:p>
            <a:pPr lvl="1"/>
            <a:r>
              <a:rPr lang="en-US" dirty="0"/>
              <a:t>Storing data for analysis by an on-premises or Azure-hosted service</a:t>
            </a:r>
          </a:p>
          <a:p>
            <a:r>
              <a:rPr lang="en-US" dirty="0">
                <a:latin typeface="+mn-lt"/>
              </a:rPr>
              <a:t>Accessible via a HTTP/HTTPS API</a:t>
            </a:r>
          </a:p>
        </p:txBody>
      </p:sp>
      <p:pic>
        <p:nvPicPr>
          <p:cNvPr id="9" name="Graphic 8" descr="Microsoft Azure Storage icon.&#10;">
            <a:extLst>
              <a:ext uri="{FF2B5EF4-FFF2-40B4-BE49-F238E27FC236}">
                <a16:creationId xmlns:a16="http://schemas.microsoft.com/office/drawing/2014/main" id="{DEFFBB2D-1043-4AEE-9136-46CEEB1F1B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14302" y="1479300"/>
            <a:ext cx="1702338" cy="1702338"/>
          </a:xfrm>
          <a:prstGeom prst="rect">
            <a:avLst/>
          </a:prstGeom>
        </p:spPr>
      </p:pic>
      <p:pic>
        <p:nvPicPr>
          <p:cNvPr id="6" name="Graphic 5" descr="Azure Blob Storage icon.">
            <a:extLst>
              <a:ext uri="{FF2B5EF4-FFF2-40B4-BE49-F238E27FC236}">
                <a16:creationId xmlns:a16="http://schemas.microsoft.com/office/drawing/2014/main" id="{A5346ECE-FCB3-469C-9C72-CBFF69B9F35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514302" y="3580400"/>
            <a:ext cx="1702800" cy="1702800"/>
          </a:xfrm>
          <a:prstGeom prst="rect">
            <a:avLst/>
          </a:prstGeom>
        </p:spPr>
      </p:pic>
    </p:spTree>
    <p:extLst>
      <p:ext uri="{BB962C8B-B14F-4D97-AF65-F5344CB8AC3E}">
        <p14:creationId xmlns:p14="http://schemas.microsoft.com/office/powerpoint/2010/main" val="30426020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id="{A438A1DA-B905-4407-811F-A29D82069FE6}"/>
              </a:ext>
            </a:extLst>
          </p:cNvPr>
          <p:cNvSpPr>
            <a:spLocks noGrp="1"/>
          </p:cNvSpPr>
          <p:nvPr>
            <p:ph type="title"/>
          </p:nvPr>
        </p:nvSpPr>
        <p:spPr>
          <a:xfrm>
            <a:off x="588263" y="424543"/>
            <a:ext cx="11018520" cy="553998"/>
          </a:xfrm>
        </p:spPr>
        <p:txBody>
          <a:bodyPr/>
          <a:lstStyle/>
          <a:p>
            <a:r>
              <a:rPr lang="en-US" dirty="0"/>
              <a:t>Azure Blob storage resource hierarchy</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8599099" y="3838840"/>
              <a:ext cx="1794294" cy="710552"/>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Advertisement.png</a:t>
              </a:r>
            </a:p>
          </p:txBody>
        </p:sp>
        <p:sp>
          <p:nvSpPr>
            <p:cNvPr id="14" name="Rectangle 13">
              <a:extLst>
                <a:ext uri="{FF2B5EF4-FFF2-40B4-BE49-F238E27FC236}">
                  <a16:creationId xmlns:a16="http://schemas.microsoft.com/office/drawing/2014/main"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125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Storage tiers">
            <a:extLst>
              <a:ext uri="{FF2B5EF4-FFF2-40B4-BE49-F238E27FC236}">
                <a16:creationId xmlns:a16="http://schemas.microsoft.com/office/drawing/2014/main" id="{D4358740-C9A4-4F73-A4C6-9A9B56FF5EA8}"/>
              </a:ext>
            </a:extLst>
          </p:cNvPr>
          <p:cNvSpPr>
            <a:spLocks noGrp="1"/>
          </p:cNvSpPr>
          <p:nvPr>
            <p:ph type="title"/>
          </p:nvPr>
        </p:nvSpPr>
        <p:spPr/>
        <p:txBody>
          <a:bodyPr/>
          <a:lstStyle/>
          <a:p>
            <a:r>
              <a:rPr lang="en-US" dirty="0"/>
              <a:t>Storage tiers</a:t>
            </a:r>
          </a:p>
        </p:txBody>
      </p:sp>
      <p:sp>
        <p:nvSpPr>
          <p:cNvPr id="3" name="Text Placeholder 2">
            <a:extLst>
              <a:ext uri="{FF2B5EF4-FFF2-40B4-BE49-F238E27FC236}">
                <a16:creationId xmlns:a16="http://schemas.microsoft.com/office/drawing/2014/main" id="{EBF3A412-D30E-492D-B8FE-D1A142E6A9D8}"/>
              </a:ext>
            </a:extLst>
          </p:cNvPr>
          <p:cNvSpPr>
            <a:spLocks noGrp="1"/>
          </p:cNvSpPr>
          <p:nvPr>
            <p:ph type="body" sz="quarter" idx="10"/>
          </p:nvPr>
        </p:nvSpPr>
        <p:spPr/>
        <p:txBody>
          <a:bodyPr/>
          <a:lstStyle/>
          <a:p>
            <a:r>
              <a:rPr lang="en-US" dirty="0">
                <a:latin typeface="+mn-lt"/>
              </a:rPr>
              <a:t>Storage tiers allow you to tune performance and cost to a ratio that is ideal for your solution</a:t>
            </a:r>
          </a:p>
          <a:p>
            <a:r>
              <a:rPr lang="en-US" dirty="0">
                <a:latin typeface="+mn-lt"/>
              </a:rPr>
              <a:t>There are three tiers:</a:t>
            </a:r>
            <a:endParaRPr lang="en-US" sz="1800" dirty="0"/>
          </a:p>
        </p:txBody>
      </p:sp>
      <p:graphicFrame>
        <p:nvGraphicFramePr>
          <p:cNvPr id="4" name="Diagram 3" descr="This diagram illustrates the three tiers of storage (hot, cool &amp; archive) and describes the characteristics of each tier.">
            <a:extLst>
              <a:ext uri="{FF2B5EF4-FFF2-40B4-BE49-F238E27FC236}">
                <a16:creationId xmlns:a16="http://schemas.microsoft.com/office/drawing/2014/main" id="{EC031692-F565-4A2B-9487-A7DD1AE1449A}"/>
              </a:ext>
            </a:extLst>
          </p:cNvPr>
          <p:cNvGraphicFramePr/>
          <p:nvPr>
            <p:extLst>
              <p:ext uri="{D42A27DB-BD31-4B8C-83A1-F6EECF244321}">
                <p14:modId xmlns:p14="http://schemas.microsoft.com/office/powerpoint/2010/main" val="1706154827"/>
              </p:ext>
            </p:extLst>
          </p:nvPr>
        </p:nvGraphicFramePr>
        <p:xfrm>
          <a:off x="604432" y="2814336"/>
          <a:ext cx="10269865" cy="3454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44002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a:xfrm>
            <a:off x="588263" y="457200"/>
            <a:ext cx="11018520" cy="553998"/>
          </a:xfrm>
        </p:spPr>
        <p:txBody>
          <a:bodyPr/>
          <a:lstStyle/>
          <a:p>
            <a:r>
              <a:rPr lang="en-US" dirty="0"/>
              <a:t>Blob types</a:t>
            </a:r>
          </a:p>
        </p:txBody>
      </p:sp>
      <p:grpSp>
        <p:nvGrpSpPr>
          <p:cNvPr id="5" name="Group 4" descr="This diagram depicts the three types of blobs: block, append, and page.&#10;"/>
          <p:cNvGrpSpPr/>
          <p:nvPr/>
        </p:nvGrpSpPr>
        <p:grpSpPr>
          <a:xfrm>
            <a:off x="889000" y="1397000"/>
            <a:ext cx="10414000" cy="4000500"/>
            <a:chOff x="889000" y="1397000"/>
            <a:chExt cx="10414000" cy="4000500"/>
          </a:xfrm>
        </p:grpSpPr>
        <p:sp>
          <p:nvSpPr>
            <p:cNvPr id="12" name="Rectangle: Rounded Corners 11">
              <a:extLst>
                <a:ext uri="{FF2B5EF4-FFF2-40B4-BE49-F238E27FC236}">
                  <a16:creationId xmlns:a16="http://schemas.microsoft.com/office/drawing/2014/main" id="{612169AA-56F5-4AD8-A9FF-C94AC3CB794E}"/>
                </a:ext>
              </a:extLst>
            </p:cNvPr>
            <p:cNvSpPr/>
            <p:nvPr/>
          </p:nvSpPr>
          <p:spPr bwMode="auto">
            <a:xfrm>
              <a:off x="7747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Page blobs</a:t>
              </a:r>
            </a:p>
          </p:txBody>
        </p:sp>
        <p:pic>
          <p:nvPicPr>
            <p:cNvPr id="17" name="Graphic 16">
              <a:extLst>
                <a:ext uri="{FF2B5EF4-FFF2-40B4-BE49-F238E27FC236}">
                  <a16:creationId xmlns:a16="http://schemas.microsoft.com/office/drawing/2014/main" id="{06310B18-6E80-4B55-A58A-034257265B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6851" y="3521076"/>
              <a:ext cx="876299" cy="876299"/>
            </a:xfrm>
            <a:prstGeom prst="rect">
              <a:avLst/>
            </a:prstGeom>
          </p:spPr>
        </p:pic>
        <p:sp>
          <p:nvSpPr>
            <p:cNvPr id="10" name="Rectangle: Rounded Corners 9" descr="&#10;">
              <a:extLst>
                <a:ext uri="{FF2B5EF4-FFF2-40B4-BE49-F238E27FC236}">
                  <a16:creationId xmlns:a16="http://schemas.microsoft.com/office/drawing/2014/main" id="{915B3D70-C5E8-45B8-9698-5DCE6425FDD8}"/>
                </a:ext>
              </a:extLst>
            </p:cNvPr>
            <p:cNvSpPr/>
            <p:nvPr/>
          </p:nvSpPr>
          <p:spPr bwMode="auto">
            <a:xfrm>
              <a:off x="889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Block blobs</a:t>
              </a:r>
            </a:p>
          </p:txBody>
        </p:sp>
        <p:pic>
          <p:nvPicPr>
            <p:cNvPr id="19" name="Graphic 18">
              <a:extLst>
                <a:ext uri="{FF2B5EF4-FFF2-40B4-BE49-F238E27FC236}">
                  <a16:creationId xmlns:a16="http://schemas.microsoft.com/office/drawing/2014/main" id="{652D7CEE-E3F0-4FC5-A2B8-BCA7690989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35000" y="3521075"/>
              <a:ext cx="864000" cy="864000"/>
            </a:xfrm>
            <a:prstGeom prst="rect">
              <a:avLst/>
            </a:prstGeom>
          </p:spPr>
        </p:pic>
        <p:sp>
          <p:nvSpPr>
            <p:cNvPr id="34" name="Title 1">
              <a:extLst>
                <a:ext uri="{FF2B5EF4-FFF2-40B4-BE49-F238E27FC236}">
                  <a16:creationId xmlns:a16="http://schemas.microsoft.com/office/drawing/2014/main" id="{CE64FCCC-F3A1-47E6-B790-25F00A7F6761}"/>
                </a:ext>
              </a:extLst>
            </p:cNvPr>
            <p:cNvSpPr txBox="1">
              <a:spLocks/>
            </p:cNvSpPr>
            <p:nvPr/>
          </p:nvSpPr>
          <p:spPr>
            <a:xfrm>
              <a:off x="4334891" y="1397000"/>
              <a:ext cx="3522218" cy="98488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200" b="1" dirty="0"/>
                <a:t>Types of blobs</a:t>
              </a:r>
            </a:p>
            <a:p>
              <a:pPr algn="ctr"/>
              <a:r>
                <a:rPr lang="en-US" sz="3200" b="1" dirty="0"/>
                <a:t>in Azure Storage</a:t>
              </a:r>
            </a:p>
          </p:txBody>
        </p:sp>
        <p:cxnSp>
          <p:nvCxnSpPr>
            <p:cNvPr id="39" name="Connector: Elbow 38">
              <a:extLst>
                <a:ext uri="{FF2B5EF4-FFF2-40B4-BE49-F238E27FC236}">
                  <a16:creationId xmlns:a16="http://schemas.microsoft.com/office/drawing/2014/main" id="{6880FE68-763E-4A70-A1BF-E81D02105BEE}"/>
                </a:ext>
              </a:extLst>
            </p:cNvPr>
            <p:cNvCxnSpPr>
              <a:stCxn id="34" idx="2"/>
              <a:endCxn id="19" idx="0"/>
            </p:cNvCxnSpPr>
            <p:nvPr/>
          </p:nvCxnSpPr>
          <p:spPr>
            <a:xfrm rot="5400000">
              <a:off x="3811905" y="1236980"/>
              <a:ext cx="1139190" cy="3429000"/>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1ADA1FF-BABE-4EA8-A14C-14254B18CCC6}"/>
                </a:ext>
              </a:extLst>
            </p:cNvPr>
            <p:cNvCxnSpPr>
              <a:cxnSpLocks/>
              <a:stCxn id="34" idx="2"/>
              <a:endCxn id="3" idx="0"/>
            </p:cNvCxnSpPr>
            <p:nvPr/>
          </p:nvCxnSpPr>
          <p:spPr>
            <a:xfrm rot="16200000" flipH="1">
              <a:off x="5494719" y="2983165"/>
              <a:ext cx="1202563" cy="1"/>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ED3FA39-9CD4-4A47-B95B-79CEC6B159E4}"/>
                </a:ext>
              </a:extLst>
            </p:cNvPr>
            <p:cNvCxnSpPr>
              <a:cxnSpLocks/>
              <a:stCxn id="34" idx="2"/>
              <a:endCxn id="17" idx="0"/>
            </p:cNvCxnSpPr>
            <p:nvPr/>
          </p:nvCxnSpPr>
          <p:spPr>
            <a:xfrm rot="16200000" flipH="1">
              <a:off x="7240905" y="1236979"/>
              <a:ext cx="1139191" cy="3429001"/>
            </a:xfrm>
            <a:prstGeom prst="bentConnector3">
              <a:avLst>
                <a:gd name="adj1" fmla="val 50000"/>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03EEE01-5050-4B35-8C46-D8CB8DE41D89}"/>
                </a:ext>
              </a:extLst>
            </p:cNvPr>
            <p:cNvSpPr/>
            <p:nvPr/>
          </p:nvSpPr>
          <p:spPr bwMode="auto">
            <a:xfrm>
              <a:off x="5397500" y="3594100"/>
              <a:ext cx="1409700" cy="939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97537F25-65F8-4EBD-84A2-379FFC36211D}"/>
                </a:ext>
              </a:extLst>
            </p:cNvPr>
            <p:cNvSpPr/>
            <p:nvPr/>
          </p:nvSpPr>
          <p:spPr bwMode="auto">
            <a:xfrm>
              <a:off x="4318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Append blobs</a:t>
              </a:r>
            </a:p>
          </p:txBody>
        </p:sp>
        <p:pic>
          <p:nvPicPr>
            <p:cNvPr id="3" name="Picture 2" descr="appendblob.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1769" y="3584448"/>
              <a:ext cx="888463" cy="759028"/>
            </a:xfrm>
            <a:prstGeom prst="rect">
              <a:avLst/>
            </a:prstGeom>
          </p:spPr>
        </p:pic>
      </p:grpSp>
    </p:spTree>
    <p:extLst>
      <p:ext uri="{BB962C8B-B14F-4D97-AF65-F5344CB8AC3E}">
        <p14:creationId xmlns:p14="http://schemas.microsoft.com/office/powerpoint/2010/main" val="1823097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Block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1982081"/>
          </a:xfrm>
        </p:spPr>
        <p:txBody>
          <a:bodyPr/>
          <a:lstStyle/>
          <a:p>
            <a:r>
              <a:rPr lang="en-US" dirty="0"/>
              <a:t>Comprise blocks of data</a:t>
            </a:r>
          </a:p>
          <a:p>
            <a:r>
              <a:rPr lang="en-US" dirty="0"/>
              <a:t>Ideal for data that is stored in blocks—up to 100-MB chunks</a:t>
            </a:r>
          </a:p>
          <a:p>
            <a:r>
              <a:rPr lang="en-US" dirty="0"/>
              <a:t>Simultaneous upload of large blobs with a single write operation</a:t>
            </a:r>
          </a:p>
          <a:p>
            <a:r>
              <a:rPr lang="en-US" dirty="0"/>
              <a:t>A single block blob can include up to 50,000 blocks</a:t>
            </a:r>
          </a:p>
        </p:txBody>
      </p:sp>
      <p:pic>
        <p:nvPicPr>
          <p:cNvPr id="5" name="Graphic 18" descr="Block blob icon.&#10;">
            <a:extLst>
              <a:ext uri="{FF2B5EF4-FFF2-40B4-BE49-F238E27FC236}">
                <a16:creationId xmlns:a16="http://schemas.microsoft.com/office/drawing/2014/main" id="{652D7CEE-E3F0-4FC5-A2B8-BCA769098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9347" y="3990732"/>
            <a:ext cx="2299653" cy="2299653"/>
          </a:xfrm>
          <a:prstGeom prst="rect">
            <a:avLst/>
          </a:prstGeom>
        </p:spPr>
      </p:pic>
    </p:spTree>
    <p:extLst>
      <p:ext uri="{BB962C8B-B14F-4D97-AF65-F5344CB8AC3E}">
        <p14:creationId xmlns:p14="http://schemas.microsoft.com/office/powerpoint/2010/main" val="4590867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Append blobs</a:t>
            </a:r>
          </a:p>
        </p:txBody>
      </p:sp>
      <p:sp>
        <p:nvSpPr>
          <p:cNvPr id="20"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430887"/>
          </a:xfrm>
        </p:spPr>
        <p:txBody>
          <a:bodyPr/>
          <a:lstStyle/>
          <a:p>
            <a:r>
              <a:rPr lang="en-US" dirty="0">
                <a:latin typeface="+mn-lt"/>
              </a:rPr>
              <a:t>Append blobs include the following characteristics: </a:t>
            </a:r>
          </a:p>
        </p:txBody>
      </p:sp>
      <p:grpSp>
        <p:nvGrpSpPr>
          <p:cNvPr id="5" name="Group 4" descr="This diagram depicts the characteristics that make append blobs unique within Azure Storage.&#10;"/>
          <p:cNvGrpSpPr/>
          <p:nvPr/>
        </p:nvGrpSpPr>
        <p:grpSpPr>
          <a:xfrm>
            <a:off x="763237" y="2019300"/>
            <a:ext cx="7559996" cy="2080683"/>
            <a:chOff x="763237" y="2019300"/>
            <a:chExt cx="7559996" cy="2080683"/>
          </a:xfrm>
        </p:grpSpPr>
        <p:sp>
          <p:nvSpPr>
            <p:cNvPr id="18" name="Rectangle 17"/>
            <p:cNvSpPr/>
            <p:nvPr/>
          </p:nvSpPr>
          <p:spPr>
            <a:xfrm>
              <a:off x="763237" y="2019300"/>
              <a:ext cx="7559996" cy="651837"/>
            </a:xfrm>
            <a:prstGeom prst="rect">
              <a:avLst/>
            </a:prstGeom>
            <a:solidFill>
              <a:srgbClr val="FFB90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p:cNvSpPr/>
            <p:nvPr/>
          </p:nvSpPr>
          <p:spPr>
            <a:xfrm>
              <a:off x="763237" y="201930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solidFill>
                    <a:schemeClr val="tx1"/>
                  </a:solidFill>
                </a:rPr>
                <a:t>They are composed of blocks</a:t>
              </a:r>
              <a:endParaRPr lang="en-US" sz="2000" kern="1200" dirty="0">
                <a:solidFill>
                  <a:schemeClr val="tx1"/>
                </a:solidFill>
              </a:endParaRPr>
            </a:p>
          </p:txBody>
        </p:sp>
        <p:sp>
          <p:nvSpPr>
            <p:cNvPr id="16" name="Rectangle 15"/>
            <p:cNvSpPr/>
            <p:nvPr/>
          </p:nvSpPr>
          <p:spPr>
            <a:xfrm>
              <a:off x="763237" y="2743240"/>
              <a:ext cx="7559996" cy="651837"/>
            </a:xfrm>
            <a:prstGeom prst="rect">
              <a:avLst/>
            </a:prstGeom>
            <a:solidFill>
              <a:srgbClr val="00827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p:cNvSpPr/>
            <p:nvPr/>
          </p:nvSpPr>
          <p:spPr>
            <a:xfrm>
              <a:off x="763237" y="274324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optimized for append operations</a:t>
              </a:r>
              <a:endParaRPr lang="en-US" sz="2000" kern="1200" dirty="0"/>
            </a:p>
          </p:txBody>
        </p:sp>
        <p:sp>
          <p:nvSpPr>
            <p:cNvPr id="14" name="Rectangle 13"/>
            <p:cNvSpPr/>
            <p:nvPr/>
          </p:nvSpPr>
          <p:spPr>
            <a:xfrm>
              <a:off x="763237" y="3467180"/>
              <a:ext cx="7559996" cy="632803"/>
            </a:xfrm>
            <a:prstGeom prst="rect">
              <a:avLst/>
            </a:prstGeom>
            <a:solidFill>
              <a:srgbClr val="00188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p:cNvSpPr/>
            <p:nvPr/>
          </p:nvSpPr>
          <p:spPr>
            <a:xfrm>
              <a:off x="763237" y="3467180"/>
              <a:ext cx="7559996" cy="6328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ideal for performant logging</a:t>
              </a:r>
            </a:p>
          </p:txBody>
        </p:sp>
      </p:grpSp>
      <p:pic>
        <p:nvPicPr>
          <p:cNvPr id="10" name="Picture 9" descr="Append blob icon.&#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683" y="4191698"/>
            <a:ext cx="2299653" cy="1964629"/>
          </a:xfrm>
          <a:prstGeom prst="rect">
            <a:avLst/>
          </a:prstGeom>
        </p:spPr>
      </p:pic>
    </p:spTree>
    <p:extLst>
      <p:ext uri="{BB962C8B-B14F-4D97-AF65-F5344CB8AC3E}">
        <p14:creationId xmlns:p14="http://schemas.microsoft.com/office/powerpoint/2010/main" val="15680263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4919</Words>
  <Application>Microsoft Office PowerPoint</Application>
  <PresentationFormat>Widescreen</PresentationFormat>
  <Paragraphs>530</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Semibold</vt:lpstr>
      <vt:lpstr>Segoe UI Semilight</vt:lpstr>
      <vt:lpstr>Wingdings</vt:lpstr>
      <vt:lpstr>WHITE TEMPLATE</vt:lpstr>
      <vt:lpstr>AZ-203.3 Module 04: Develop solutions that use Microsoft Azure Blob storage</vt:lpstr>
      <vt:lpstr>Topics</vt:lpstr>
      <vt:lpstr>Lesson 01: Azure Blob storage</vt:lpstr>
      <vt:lpstr>Azure Blob storage</vt:lpstr>
      <vt:lpstr>Azure Blob storage resource hierarchy</vt:lpstr>
      <vt:lpstr>Storage tiers</vt:lpstr>
      <vt:lpstr>Blob types</vt:lpstr>
      <vt:lpstr>Block blobs</vt:lpstr>
      <vt:lpstr>Append blobs</vt:lpstr>
      <vt:lpstr>Page blobs</vt:lpstr>
      <vt:lpstr>Blob events</vt:lpstr>
      <vt:lpstr>Lesson 03: Blob storage security</vt:lpstr>
      <vt:lpstr>Shared Access Signatures (SASs)</vt:lpstr>
      <vt:lpstr>Shared Access Signatures (SASs) (continued)</vt:lpstr>
      <vt:lpstr>Valet key pattern by using Shared Access Signatures</vt:lpstr>
      <vt:lpstr>Stored access policies</vt:lpstr>
      <vt:lpstr>SAS token generation from a stored access policy</vt:lpstr>
      <vt:lpstr>Lesson 03: Working with Azure Blob storage</vt:lpstr>
      <vt:lpstr>Managing blob properties and metadata</vt:lpstr>
      <vt:lpstr>Blob container properties</vt:lpstr>
      <vt:lpstr>Manipulating blob container properties in .NET</vt:lpstr>
      <vt:lpstr>Manipulating blob container metadata in .NET</vt:lpstr>
      <vt:lpstr>Demo: Managing Azure Blob storage by using .NET</vt:lpstr>
      <vt:lpstr>Exclusive access for modifying a blob</vt:lpstr>
      <vt:lpstr>Lease Blob operation</vt:lpstr>
      <vt:lpstr>AzCopy</vt:lpstr>
      <vt:lpstr>AzCopy – downloading blobs</vt:lpstr>
      <vt:lpstr>AzCopy – downloading blobs (continued)</vt:lpstr>
      <vt:lpstr>AzCopy – copying blobs between containers</vt:lpstr>
      <vt:lpstr>Asynchronous copy</vt:lpstr>
      <vt:lpstr>AzCopy – copying blobs between containers (continued)</vt:lpstr>
      <vt:lpstr>Synchronous copy</vt:lpstr>
      <vt:lpstr>AzCopy – copying blobs to Azure Files shares</vt:lpstr>
      <vt:lpstr>Demo: Using AzCopy in the Cloud Shell</vt:lpstr>
      <vt:lpstr>Lab: Constructing a polyglot data solution</vt:lpstr>
      <vt:lpstr>Lab Login Information</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2019-10-07T23:31:16Z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jeffko@microsoft.com</vt:lpwstr>
  </property>
  <property fmtid="{D5CDD505-2E9C-101B-9397-08002B2CF9AE}" pid="5" name="MSIP_Label_f42aa342-8706-4288-bd11-ebb85995028c_SetDate">
    <vt:lpwstr>2019-09-27T17:09:49.1441225Z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f721819d-8f81-4de1-93b2-476c4d3342d6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