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21"/>
  </p:notesMasterIdLst>
  <p:handoutMasterIdLst>
    <p:handoutMasterId r:id="rId22"/>
  </p:handoutMasterIdLst>
  <p:sldIdLst>
    <p:sldId id="1719" r:id="rId2"/>
    <p:sldId id="1892" r:id="rId3"/>
    <p:sldId id="1888" r:id="rId4"/>
    <p:sldId id="1894" r:id="rId5"/>
    <p:sldId id="1904" r:id="rId6"/>
    <p:sldId id="1909" r:id="rId7"/>
    <p:sldId id="1906" r:id="rId8"/>
    <p:sldId id="1895" r:id="rId9"/>
    <p:sldId id="1903" r:id="rId10"/>
    <p:sldId id="1898" r:id="rId11"/>
    <p:sldId id="1899" r:id="rId12"/>
    <p:sldId id="1900" r:id="rId13"/>
    <p:sldId id="1887" r:id="rId14"/>
    <p:sldId id="1890" r:id="rId15"/>
    <p:sldId id="1908" r:id="rId16"/>
    <p:sldId id="1907" r:id="rId17"/>
    <p:sldId id="1943" r:id="rId18"/>
    <p:sldId id="1893" r:id="rId19"/>
    <p:sldId id="1886"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Azure Monitor" id="{2E675DD4-771C-422F-8A39-69BEC512AEEE}">
          <p14:sldIdLst>
            <p14:sldId id="1888"/>
            <p14:sldId id="1894"/>
            <p14:sldId id="1904"/>
            <p14:sldId id="1909"/>
            <p14:sldId id="1906"/>
            <p14:sldId id="1895"/>
            <p14:sldId id="1903"/>
            <p14:sldId id="1898"/>
            <p14:sldId id="1899"/>
            <p14:sldId id="1900"/>
            <p14:sldId id="1887"/>
            <p14:sldId id="1890"/>
            <p14:sldId id="1908"/>
            <p14:sldId id="1907"/>
            <p14:sldId id="1943"/>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4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737373"/>
    <a:srgbClr val="D73B02"/>
    <a:srgbClr val="0079D6"/>
    <a:srgbClr val="01BCF3"/>
    <a:srgbClr val="0178D4"/>
    <a:srgbClr val="A80000"/>
    <a:srgbClr val="FFFFCC"/>
    <a:srgbClr val="00BCF2"/>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33273F-0490-4B9B-A022-674ECF393194}" v="57" dt="2019-08-02T11:38:36.3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87138" autoAdjust="0"/>
  </p:normalViewPr>
  <p:slideViewPr>
    <p:cSldViewPr snapToGrid="0">
      <p:cViewPr varScale="1">
        <p:scale>
          <a:sx n="64" d="100"/>
          <a:sy n="64" d="100"/>
        </p:scale>
        <p:origin x="1038" y="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4632" y="11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8/9/2019 3:01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8/9/2019 3:01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Microsoft Azure Monitor.</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8/9/2019 3:01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Insights is an extensible application performance management (APM) service for web developers on multiple platforms. Use it to monitor your live web application. It will automatically detect performance anomalies. It includes powerful analytics tools to help you diagnose issues and understand what users actually do with your app. </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8/9/2019 3:01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567630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Insights is aimed at the development team, to help you understand how your app is performing and how it's being used. It monitors: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Request rates, response times, and failure rates</a:t>
            </a:r>
            <a:r>
              <a:rPr lang="en-US" sz="882" b="0" i="0" kern="1200" dirty="0">
                <a:solidFill>
                  <a:schemeClr val="tx1"/>
                </a:solidFill>
                <a:effectLst/>
                <a:latin typeface="Segoe UI Light" pitchFamily="34" charset="0"/>
                <a:ea typeface="+mn-ea"/>
                <a:cs typeface="+mn-cs"/>
              </a:rPr>
              <a:t>  – Find out which pages are most popular, at what times of day, and where your users are. Observe which pages perform best. If your response times and failure rates go high when there are more requests, you might have a resourcing problem.</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Dependency rates, response times, and failure rates</a:t>
            </a:r>
            <a:r>
              <a:rPr lang="en-US" sz="882" b="0" i="0" kern="1200" dirty="0">
                <a:solidFill>
                  <a:schemeClr val="tx1"/>
                </a:solidFill>
                <a:effectLst/>
                <a:latin typeface="Segoe UI Light" pitchFamily="34" charset="0"/>
                <a:ea typeface="+mn-ea"/>
                <a:cs typeface="+mn-cs"/>
              </a:rPr>
              <a:t>  – Find out whether external services are slowing you down.</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Exceptions</a:t>
            </a:r>
            <a:r>
              <a:rPr lang="en-US" sz="882" b="0" i="0" kern="1200" dirty="0">
                <a:solidFill>
                  <a:schemeClr val="tx1"/>
                </a:solidFill>
                <a:effectLst/>
                <a:latin typeface="Segoe UI Light" pitchFamily="34" charset="0"/>
                <a:ea typeface="+mn-ea"/>
                <a:cs typeface="+mn-cs"/>
              </a:rPr>
              <a:t> - Analyze the aggregated statistics, or pick specific instances and drill into the stack trace and related requests. Both server and browser exceptions are reported.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Page views and load performance</a:t>
            </a:r>
            <a:r>
              <a:rPr lang="en-US" sz="882" b="0" i="0" kern="1200" dirty="0">
                <a:solidFill>
                  <a:schemeClr val="tx1"/>
                </a:solidFill>
                <a:effectLst/>
                <a:latin typeface="Segoe UI Light" pitchFamily="34" charset="0"/>
                <a:ea typeface="+mn-ea"/>
                <a:cs typeface="+mn-cs"/>
              </a:rPr>
              <a:t> – Reported by your users' browsers.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3:01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57340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AJAX calls from webpages</a:t>
            </a:r>
            <a:r>
              <a:rPr lang="en-US" sz="882" b="0" i="0" kern="1200" dirty="0">
                <a:solidFill>
                  <a:schemeClr val="tx1"/>
                </a:solidFill>
                <a:effectLst/>
                <a:latin typeface="Segoe UI Light" pitchFamily="34" charset="0"/>
                <a:ea typeface="+mn-ea"/>
                <a:cs typeface="+mn-cs"/>
              </a:rPr>
              <a:t> – rates, response times, and failure rates.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User and session counts.</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Performance counters</a:t>
            </a:r>
            <a:r>
              <a:rPr lang="en-US" sz="882" b="0" i="0" kern="1200" dirty="0">
                <a:solidFill>
                  <a:schemeClr val="tx1"/>
                </a:solidFill>
                <a:effectLst/>
                <a:latin typeface="Segoe UI Light" pitchFamily="34" charset="0"/>
                <a:ea typeface="+mn-ea"/>
                <a:cs typeface="+mn-cs"/>
              </a:rPr>
              <a:t> from your Windows or Linux server machines, such as CPU, memory, and network usage.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Host diagnostics</a:t>
            </a:r>
            <a:r>
              <a:rPr lang="en-US" sz="882" b="0" i="0" kern="1200" dirty="0">
                <a:solidFill>
                  <a:schemeClr val="tx1"/>
                </a:solidFill>
                <a:effectLst/>
                <a:latin typeface="Segoe UI Light" pitchFamily="34" charset="0"/>
                <a:ea typeface="+mn-ea"/>
                <a:cs typeface="+mn-cs"/>
              </a:rPr>
              <a:t> from Docker or Azure.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Diagnostic trace logs</a:t>
            </a:r>
            <a:r>
              <a:rPr lang="en-US" sz="882" b="0" i="0" kern="1200" dirty="0">
                <a:solidFill>
                  <a:schemeClr val="tx1"/>
                </a:solidFill>
                <a:effectLst/>
                <a:latin typeface="Segoe UI Light" pitchFamily="34" charset="0"/>
                <a:ea typeface="+mn-ea"/>
                <a:cs typeface="+mn-cs"/>
              </a:rPr>
              <a:t> from your app  – so that you can correlate trace events with requests.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Custom events and metrics</a:t>
            </a:r>
            <a:r>
              <a:rPr lang="en-US" sz="882" b="0" i="0" kern="1200" dirty="0">
                <a:solidFill>
                  <a:schemeClr val="tx1"/>
                </a:solidFill>
                <a:effectLst/>
                <a:latin typeface="Segoe UI Light" pitchFamily="34" charset="0"/>
                <a:ea typeface="+mn-ea"/>
                <a:cs typeface="+mn-cs"/>
              </a:rPr>
              <a:t> that you write yourself in the client or server code, to track business events such as items sold or games won.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3:01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669620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install a small instrumentation package in your application, and set up an Application Insights resource in the Microsoft Azure portal. The instrumentation monitors your app and sends telemetry data to the portal. (The application can run anywhere—it doesn't have to be hosted in Azure.)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instrument not only the web service application but also any background components and the JavaScript in the webpages themselves.</a:t>
            </a:r>
          </a:p>
          <a:p>
            <a:endParaRPr lang="en-US" dirty="0"/>
          </a:p>
          <a:p>
            <a:r>
              <a:rPr lang="en-US" dirty="0"/>
              <a:t>I</a:t>
            </a:r>
            <a:r>
              <a:rPr lang="en-US" sz="882" b="0" i="0" kern="1200" dirty="0">
                <a:solidFill>
                  <a:schemeClr val="tx1"/>
                </a:solidFill>
                <a:effectLst/>
                <a:latin typeface="Segoe UI Light" pitchFamily="34" charset="0"/>
                <a:ea typeface="+mn-ea"/>
                <a:cs typeface="+mn-cs"/>
              </a:rPr>
              <a:t>n addition, you can pull in telemetry from the host environments such as performance counters, Azure diagnostics, or Docker logs. You can also set up web tests that periodically send synthetic requests to your web service.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All these telemetry streams are integrated in the Azure portal, where you can apply powerful analytic and search tools to the raw data.</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8/9/2019 3:01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808338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Alerts proactively notify you when important conditions are found in your monitoring data. They allow you to identify and address issues before the users of your system notice them.</a:t>
            </a:r>
          </a:p>
          <a:p>
            <a:br>
              <a:rPr lang="en-US" dirty="0"/>
            </a:br>
            <a:r>
              <a:rPr lang="en-US" sz="882" b="0" i="0" kern="1200" dirty="0">
                <a:solidFill>
                  <a:schemeClr val="tx1"/>
                </a:solidFill>
                <a:effectLst/>
                <a:latin typeface="Segoe UI Light" pitchFamily="34" charset="0"/>
                <a:ea typeface="+mn-ea"/>
                <a:cs typeface="+mn-cs"/>
              </a:rPr>
              <a:t>Note: The new unified alert experience in Azure Monitor now includes Log Analytics and Application Insights. The previous alert experience and alert types are called </a:t>
            </a:r>
            <a:r>
              <a:rPr lang="en-US" sz="882" b="1" i="0" kern="1200" dirty="0">
                <a:solidFill>
                  <a:schemeClr val="tx1"/>
                </a:solidFill>
                <a:effectLst/>
                <a:latin typeface="Segoe UI Light" pitchFamily="34" charset="0"/>
                <a:ea typeface="+mn-ea"/>
                <a:cs typeface="+mn-cs"/>
              </a:rPr>
              <a:t>classic alerts</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dirty="0">
                <a:solidFill>
                  <a:schemeClr val="tx1"/>
                </a:solidFill>
                <a:effectLst/>
                <a:latin typeface="Segoe UI Light" pitchFamily="34" charset="0"/>
                <a:ea typeface="+mn-ea"/>
                <a:cs typeface="+mn-cs"/>
              </a:rPr>
              <a:t>Alert rule</a:t>
            </a:r>
            <a:r>
              <a:rPr lang="en-US" sz="882" b="0" i="0" kern="1200" dirty="0">
                <a:solidFill>
                  <a:schemeClr val="tx1"/>
                </a:solidFill>
                <a:effectLst/>
                <a:latin typeface="Segoe UI Light" pitchFamily="34" charset="0"/>
                <a:ea typeface="+mn-ea"/>
                <a:cs typeface="+mn-cs"/>
              </a:rPr>
              <a:t> – The alert rule captures the target and criteria for alerting. The alert rule can be in an enabled or a disabled state. Alerts only fire when enabled.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8/9/2019 3:01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037858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key attributes of an alert rule are: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Target Resource </a:t>
            </a:r>
            <a:r>
              <a:rPr lang="en-US" sz="882" b="0" i="0" kern="1200" dirty="0">
                <a:solidFill>
                  <a:schemeClr val="tx1"/>
                </a:solidFill>
                <a:effectLst/>
                <a:latin typeface="Segoe UI Light" pitchFamily="34" charset="0"/>
                <a:ea typeface="+mn-ea"/>
                <a:cs typeface="+mn-cs"/>
              </a:rPr>
              <a:t> – Defines the scope and signals available for alerting. A target can be any Azure resource. Example targets: a virtual machine, a storage account, a virtual machine scale set, a Log Analytics workspace, or an Application Insights resource. For certain resources (like virtual machines), you can specify multiple resources as the target of the alert rule.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Signal</a:t>
            </a:r>
            <a:r>
              <a:rPr lang="en-US" sz="882" b="0" i="0" kern="1200" dirty="0">
                <a:solidFill>
                  <a:schemeClr val="tx1"/>
                </a:solidFill>
                <a:effectLst/>
                <a:latin typeface="Segoe UI Light" pitchFamily="34" charset="0"/>
                <a:ea typeface="+mn-ea"/>
                <a:cs typeface="+mn-cs"/>
              </a:rPr>
              <a:t>  Signals are emitted by the target resource and can be of several types. Metric, Activity log, Application Insights, and Log.</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Criteria</a:t>
            </a:r>
            <a:r>
              <a:rPr lang="en-US" sz="882" b="0" i="0" kern="1200" dirty="0">
                <a:solidFill>
                  <a:schemeClr val="tx1"/>
                </a:solidFill>
                <a:effectLst/>
                <a:latin typeface="Segoe UI Light" pitchFamily="34" charset="0"/>
                <a:ea typeface="+mn-ea"/>
                <a:cs typeface="+mn-cs"/>
              </a:rPr>
              <a:t> –  Criteria is the combination of Signal and Logic applied on a Target resource. Examples:</a:t>
            </a:r>
          </a:p>
          <a:p>
            <a:pPr lvl="1"/>
            <a:r>
              <a:rPr lang="en-US" sz="882" b="0" i="0" kern="1200" dirty="0">
                <a:solidFill>
                  <a:schemeClr val="tx1"/>
                </a:solidFill>
                <a:effectLst/>
                <a:latin typeface="Segoe UI Light" pitchFamily="34" charset="0"/>
                <a:ea typeface="+mn-ea"/>
                <a:cs typeface="+mn-cs"/>
              </a:rPr>
              <a:t>Percentage CPU &gt; 70%</a:t>
            </a:r>
          </a:p>
          <a:p>
            <a:pPr lvl="1"/>
            <a:r>
              <a:rPr lang="en-US" sz="882" b="0" i="0" kern="1200" dirty="0">
                <a:solidFill>
                  <a:schemeClr val="tx1"/>
                </a:solidFill>
                <a:effectLst/>
                <a:latin typeface="Segoe UI Light" pitchFamily="34" charset="0"/>
                <a:ea typeface="+mn-ea"/>
                <a:cs typeface="+mn-cs"/>
              </a:rPr>
              <a:t>Server Response Time &gt; 4 ms</a:t>
            </a:r>
          </a:p>
          <a:p>
            <a:pPr lvl="1"/>
            <a:r>
              <a:rPr lang="en-US" sz="882" b="0" i="0" kern="1200" dirty="0">
                <a:solidFill>
                  <a:schemeClr val="tx1"/>
                </a:solidFill>
                <a:effectLst/>
                <a:latin typeface="Segoe UI Light" pitchFamily="34" charset="0"/>
                <a:ea typeface="+mn-ea"/>
                <a:cs typeface="+mn-cs"/>
              </a:rPr>
              <a:t>Result count of a log query &gt; 100</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Alert Name</a:t>
            </a:r>
            <a:r>
              <a:rPr lang="en-US" sz="882" b="0" i="0" kern="1200" dirty="0">
                <a:solidFill>
                  <a:schemeClr val="tx1"/>
                </a:solidFill>
                <a:effectLst/>
                <a:latin typeface="Segoe UI Light" pitchFamily="34" charset="0"/>
                <a:ea typeface="+mn-ea"/>
                <a:cs typeface="+mn-cs"/>
              </a:rPr>
              <a:t> – A specific name for the alert rule configured by the user.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Alert Description</a:t>
            </a:r>
            <a:r>
              <a:rPr lang="en-US" sz="882" b="0" i="0" kern="1200" dirty="0">
                <a:solidFill>
                  <a:schemeClr val="tx1"/>
                </a:solidFill>
                <a:effectLst/>
                <a:latin typeface="Segoe UI Light" pitchFamily="34" charset="0"/>
                <a:ea typeface="+mn-ea"/>
                <a:cs typeface="+mn-cs"/>
              </a:rPr>
              <a:t> – A description for the alert rule configured by the user.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Severity</a:t>
            </a:r>
            <a:r>
              <a:rPr lang="en-US" sz="882" b="0" i="0" kern="1200" dirty="0">
                <a:solidFill>
                  <a:schemeClr val="tx1"/>
                </a:solidFill>
                <a:effectLst/>
                <a:latin typeface="Segoe UI Light" pitchFamily="34" charset="0"/>
                <a:ea typeface="+mn-ea"/>
                <a:cs typeface="+mn-cs"/>
              </a:rPr>
              <a:t> – The severity of the alert once the criteria specified in the alert rule is met. Severity can range from 0 to 4.</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Action</a:t>
            </a:r>
            <a:r>
              <a:rPr lang="en-US" sz="882" b="0" i="0" kern="1200" dirty="0">
                <a:solidFill>
                  <a:schemeClr val="tx1"/>
                </a:solidFill>
                <a:effectLst/>
                <a:latin typeface="Segoe UI Light" pitchFamily="34" charset="0"/>
                <a:ea typeface="+mn-ea"/>
                <a:cs typeface="+mn-cs"/>
              </a:rPr>
              <a:t>  – A specific action taken when the alert is fired.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8/9/2019 3:01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680804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set the state of an alert to specify where it is in the resolution process. When the criteria specified in the alert rule is met, an alert is created or fired, and it has a status of New. You can change the status when you acknowledge an alert and when you close it. All state changes are stored in the history of the alert.</a:t>
            </a:r>
          </a:p>
          <a:p>
            <a:br>
              <a:rPr lang="en-US" dirty="0"/>
            </a:br>
            <a:r>
              <a:rPr lang="en-US" sz="882" b="1" i="0" kern="1200" dirty="0">
                <a:solidFill>
                  <a:schemeClr val="tx1"/>
                </a:solidFill>
                <a:effectLst/>
                <a:latin typeface="Segoe UI Light" pitchFamily="34" charset="0"/>
                <a:ea typeface="+mn-ea"/>
                <a:cs typeface="+mn-cs"/>
              </a:rPr>
              <a:t>Alert state</a:t>
            </a:r>
            <a:r>
              <a:rPr lang="en-US" sz="882" b="0" i="0" kern="1200" dirty="0">
                <a:solidFill>
                  <a:schemeClr val="tx1"/>
                </a:solidFill>
                <a:effectLst/>
                <a:latin typeface="Segoe UI Light" pitchFamily="34" charset="0"/>
                <a:ea typeface="+mn-ea"/>
                <a:cs typeface="+mn-cs"/>
              </a:rPr>
              <a:t> is different and independent of the </a:t>
            </a:r>
            <a:r>
              <a:rPr lang="en-US" sz="882" b="1" i="0" kern="1200" dirty="0">
                <a:solidFill>
                  <a:schemeClr val="tx1"/>
                </a:solidFill>
                <a:effectLst/>
                <a:latin typeface="Segoe UI Light" pitchFamily="34" charset="0"/>
                <a:ea typeface="+mn-ea"/>
                <a:cs typeface="+mn-cs"/>
              </a:rPr>
              <a:t>monitor condition</a:t>
            </a:r>
            <a:r>
              <a:rPr lang="en-US" sz="882" b="0" i="0" kern="1200" dirty="0">
                <a:solidFill>
                  <a:schemeClr val="tx1"/>
                </a:solidFill>
                <a:effectLst/>
                <a:latin typeface="Segoe UI Light" pitchFamily="34" charset="0"/>
                <a:ea typeface="+mn-ea"/>
                <a:cs typeface="+mn-cs"/>
              </a:rPr>
              <a:t>. Alert state is set by the user. Monitor condition is set by the system. When an alert fires, the alert's monitor condition is set to fired. When the underlying condition that caused the alert to fire clears, the monitor condition is set to resolved. The alert state isn't changed until the user changes it.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3:01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367970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metric alert in the Azure Portal.</a:t>
            </a:r>
          </a:p>
          <a:p>
            <a:pPr marL="171450" indent="-171450">
              <a:buFont typeface="Arial" panose="020B0604020202020204" pitchFamily="34" charset="0"/>
              <a:buChar char="•"/>
            </a:pPr>
            <a:r>
              <a:rPr lang="en-US" dirty="0"/>
              <a:t>Observe metadata about the metric alert with the Azure CLI.</a:t>
            </a:r>
          </a:p>
          <a:p>
            <a:pPr marL="171450" indent="-171450">
              <a:buFont typeface="Arial" panose="020B0604020202020204" pitchFamily="34" charset="0"/>
              <a:buChar char="•"/>
            </a:pPr>
            <a:r>
              <a:rPr lang="en-US" dirty="0"/>
              <a:t>Test the alert and observe the notification (e-mail, </a:t>
            </a:r>
            <a:r>
              <a:rPr lang="en-US" dirty="0" err="1"/>
              <a:t>etc</a:t>
            </a:r>
            <a:r>
              <a:rPr lang="en-US" dirty="0"/>
              <a:t>) associated with the alert.</a:t>
            </a:r>
          </a:p>
        </p:txBody>
      </p:sp>
      <p:sp>
        <p:nvSpPr>
          <p:cNvPr id="4" name="Slide Number Placeholder 3"/>
          <p:cNvSpPr>
            <a:spLocks noGrp="1"/>
          </p:cNvSpPr>
          <p:nvPr>
            <p:ph type="sldNum" sz="quarter" idx="5"/>
          </p:nvPr>
        </p:nvSpPr>
        <p:spPr/>
        <p:txBody>
          <a:bodyPr/>
          <a:lstStyle/>
          <a:p>
            <a:fld id="{C36DE848-917B-4977-8FFB-D5973E30E536}" type="slidenum">
              <a:rPr lang="en-US" smtClean="0"/>
              <a:t>17</a:t>
            </a:fld>
            <a:endParaRPr lang="en-US"/>
          </a:p>
        </p:txBody>
      </p:sp>
    </p:spTree>
    <p:extLst>
      <p:ext uri="{BB962C8B-B14F-4D97-AF65-F5344CB8AC3E}">
        <p14:creationId xmlns:p14="http://schemas.microsoft.com/office/powerpoint/2010/main" val="407453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topic that we discussed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3:01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77455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topic that will be covered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3:01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0066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Monitor.</a:t>
            </a:r>
          </a:p>
          <a:p>
            <a:pPr marL="171450" indent="-171450">
              <a:buFontTx/>
              <a:buChar char="-"/>
            </a:pPr>
            <a:r>
              <a:rPr lang="en-US" baseline="0" dirty="0"/>
              <a:t>Data sources.</a:t>
            </a:r>
          </a:p>
          <a:p>
            <a:pPr marL="171450" indent="-171450">
              <a:buFontTx/>
              <a:buChar char="-"/>
            </a:pPr>
            <a:r>
              <a:rPr lang="en-US" baseline="0" dirty="0"/>
              <a:t>Application Insights.</a:t>
            </a:r>
          </a:p>
          <a:p>
            <a:pPr marL="171450" indent="-171450">
              <a:buFontTx/>
              <a:buChar char="-"/>
            </a:pPr>
            <a:r>
              <a:rPr lang="en-US" baseline="0" dirty="0"/>
              <a:t>Alerts.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8/9/2019 3:01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Monitor maximizes the availability and performance of your applications by delivering a comprehensive solution for collecting, analyzing, and acting on telemetry from your cloud and on-premises environments. It helps you understand how your applications are performing and proactively identifies issues affecting them and the resources they depend on. You can consider Azure monitor a single "pane of glass" that was once handled by multiple separate services. Using the insights and metrics, you can them implement workflows to integrate with popular tooling in the market.</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3:01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201046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solidFill>
                  <a:schemeClr val="tx1"/>
                </a:solidFill>
              </a:rPr>
              <a:t>The following diagram gives a high-level view of Azure Monitor. At the center of the diagram are the data stores for metrics and logs, which are the two fundamental types of data use by Azure Monitor. On the left are the sources of monitoring data that populate these data stores. On the right are the different functions that Azure Monitor performs with this collected data such as analysis, alerting, and streaming to external systems.</a:t>
            </a:r>
          </a:p>
          <a:p>
            <a:endParaRPr lang="en-US" u="none" dirty="0">
              <a:solidFill>
                <a:schemeClr val="tx1"/>
              </a:solidFill>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3:01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62950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All data collected by Azure Monitor fits into one of two fundamental types, </a:t>
            </a:r>
            <a:r>
              <a:rPr lang="en-US" sz="882" b="1" i="0" kern="1200" dirty="0">
                <a:solidFill>
                  <a:schemeClr val="tx1"/>
                </a:solidFill>
                <a:effectLst/>
                <a:latin typeface="Segoe UI Light" pitchFamily="34" charset="0"/>
                <a:ea typeface="+mn-ea"/>
                <a:cs typeface="+mn-cs"/>
              </a:rPr>
              <a:t>metrics</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logs</a:t>
            </a:r>
            <a:r>
              <a:rPr lang="en-US" sz="882" b="0" i="0" kern="1200" dirty="0">
                <a:solidFill>
                  <a:schemeClr val="tx1"/>
                </a:solidFill>
                <a:effectLst/>
                <a:latin typeface="Segoe UI Light" pitchFamily="34" charset="0"/>
                <a:ea typeface="+mn-ea"/>
                <a:cs typeface="+mn-cs"/>
              </a:rPr>
              <a:t>. Metrics are numerical values that describe some aspect of a system at a particular point in time. They are lightweight and capable of supporting near real-time scenarios. Logs contain different kinds of data organized into records with different sets of properties for each type. Telemetry such as events and traces are stored as logs in addition to performance data so that it can all be combined for analysis.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Log data collected by Azure Monitor is stored in Log Analytics, which includes a rich query language to quickly retrieve, consolidate, and analyze collected data. You can create and test queries by using the Log Analytics page in the Azure portal and then either directly analyze the data by using these tools or save queries for use with visualizations or alert rules.</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dirty="0"/>
              <a: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3:01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80185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Monitor can collect data from a variety of sources. You can think of monitoring data for your applications in tiers ranging from your application, any operating system and services it relies on, down to the platform itself. Azure Monitor collects data from each of the following tiers: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Application monitoring data</a:t>
            </a:r>
            <a:r>
              <a:rPr lang="en-US" sz="882" b="0" i="0" kern="1200" dirty="0">
                <a:solidFill>
                  <a:schemeClr val="tx1"/>
                </a:solidFill>
                <a:effectLst/>
                <a:latin typeface="Segoe UI Light" pitchFamily="34" charset="0"/>
                <a:ea typeface="+mn-ea"/>
                <a:cs typeface="+mn-cs"/>
              </a:rPr>
              <a:t>: Data about the performance and functionality of the code you have written, regardless of its platform.</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Guest OS monitoring data</a:t>
            </a:r>
            <a:r>
              <a:rPr lang="en-US" sz="882" b="0" i="0" kern="1200" dirty="0">
                <a:solidFill>
                  <a:schemeClr val="tx1"/>
                </a:solidFill>
                <a:effectLst/>
                <a:latin typeface="Segoe UI Light" pitchFamily="34" charset="0"/>
                <a:ea typeface="+mn-ea"/>
                <a:cs typeface="+mn-cs"/>
              </a:rPr>
              <a:t>: Data about the operating system on which your application is running. This could be running in Azure, another cloud, or on-premises.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resource monitoring data</a:t>
            </a:r>
            <a:r>
              <a:rPr lang="en-US" sz="882" b="0" i="0" kern="1200" dirty="0">
                <a:solidFill>
                  <a:schemeClr val="tx1"/>
                </a:solidFill>
                <a:effectLst/>
                <a:latin typeface="Segoe UI Light" pitchFamily="34" charset="0"/>
                <a:ea typeface="+mn-ea"/>
                <a:cs typeface="+mn-cs"/>
              </a:rPr>
              <a:t>: Data about the operation of an Azure resource.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subscription monitoring data</a:t>
            </a:r>
            <a:r>
              <a:rPr lang="en-US" sz="882" b="0" i="0" kern="1200" dirty="0">
                <a:solidFill>
                  <a:schemeClr val="tx1"/>
                </a:solidFill>
                <a:effectLst/>
                <a:latin typeface="Segoe UI Light" pitchFamily="34" charset="0"/>
                <a:ea typeface="+mn-ea"/>
                <a:cs typeface="+mn-cs"/>
              </a:rPr>
              <a:t>: Data about the operation and management of an Azure subscription, as well as data about the health and operation of Azure itself.</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tenant monitoring data</a:t>
            </a:r>
            <a:r>
              <a:rPr lang="en-US" sz="882" b="0" i="0" kern="1200" dirty="0">
                <a:solidFill>
                  <a:schemeClr val="tx1"/>
                </a:solidFill>
                <a:effectLst/>
                <a:latin typeface="Segoe UI Light" pitchFamily="34" charset="0"/>
                <a:ea typeface="+mn-ea"/>
                <a:cs typeface="+mn-cs"/>
              </a:rPr>
              <a:t>: Data about the operation of tenant-level Azure services, such as Azure Active Directory.</a:t>
            </a:r>
          </a:p>
          <a:p>
            <a:pPr marL="171450" indent="-171450">
              <a:buFont typeface="Arial" panose="020B0604020202020204" pitchFamily="34" charset="0"/>
              <a:buChar char="•"/>
            </a:pPr>
            <a:endParaRPr lang="en-US" sz="882" b="1"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3:01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77616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Monitoring data in Azure comes from a variety of sources that can be organized into tiers, the highest tiers being your application and any operating systems and the lower tiers being components of Azure platform. </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tenant:</a:t>
            </a:r>
            <a:r>
              <a:rPr lang="en-US" sz="882" b="0" i="0" kern="1200" dirty="0">
                <a:solidFill>
                  <a:schemeClr val="tx1"/>
                </a:solidFill>
                <a:effectLst/>
                <a:latin typeface="Segoe UI Light" pitchFamily="34" charset="0"/>
                <a:ea typeface="+mn-ea"/>
                <a:cs typeface="+mn-cs"/>
              </a:rPr>
              <a:t> Telemetry related to your Azure tenant is collected from tenant-wide services such as Azure Active Directory.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platform:</a:t>
            </a:r>
            <a:r>
              <a:rPr lang="en-US" sz="882" b="0" i="0" kern="1200" dirty="0">
                <a:solidFill>
                  <a:schemeClr val="tx1"/>
                </a:solidFill>
                <a:effectLst/>
                <a:latin typeface="Segoe UI Light" pitchFamily="34" charset="0"/>
                <a:ea typeface="+mn-ea"/>
                <a:cs typeface="+mn-cs"/>
              </a:rPr>
              <a:t> Telemetry related to the health and operation of Azure itself includes data about the operation and management of your Azure subscription. It includes service-health data stored in the Azure Activity log and audit logs from Azure Active Directory.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Guest operating system:</a:t>
            </a:r>
            <a:r>
              <a:rPr lang="en-US" sz="882" b="0" i="0" kern="1200" dirty="0">
                <a:solidFill>
                  <a:schemeClr val="tx1"/>
                </a:solidFill>
                <a:effectLst/>
                <a:latin typeface="Segoe UI Light" pitchFamily="34" charset="0"/>
                <a:ea typeface="+mn-ea"/>
                <a:cs typeface="+mn-cs"/>
              </a:rPr>
              <a:t> Compute resources in Azure, in other clouds, and on-premises have a guest operating system to monitor. With the installation of one or more agents, you can gather telemetry from the guest into the same monitoring tools as the Azure services themselves.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Applications:</a:t>
            </a:r>
            <a:r>
              <a:rPr lang="en-US" sz="882" b="0" i="0" kern="1200" dirty="0">
                <a:solidFill>
                  <a:schemeClr val="tx1"/>
                </a:solidFill>
                <a:effectLst/>
                <a:latin typeface="Segoe UI Light" pitchFamily="34" charset="0"/>
                <a:ea typeface="+mn-ea"/>
                <a:cs typeface="+mn-cs"/>
              </a:rPr>
              <a:t> In addition to telemetry that your application may write to the guest operating system, detailed application monitoring is done with Application Insights. Application Insights can collect data from applications running on a variety of platforms. The application can be running in Azure, another cloud, or on-premises.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Custom sources:</a:t>
            </a:r>
            <a:r>
              <a:rPr lang="en-US" sz="882" b="0" i="0" kern="1200" dirty="0">
                <a:solidFill>
                  <a:schemeClr val="tx1"/>
                </a:solidFill>
                <a:effectLst/>
                <a:latin typeface="Segoe UI Light" pitchFamily="34" charset="0"/>
                <a:ea typeface="+mn-ea"/>
                <a:cs typeface="+mn-cs"/>
              </a:rPr>
              <a:t> Azure Monitor can collect log data from any REST client using the Data Collector API. This allows you to create custom monitoring scenarios and extend monitoring to resources that don't expose telemetry through other sources.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3:01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101640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data collected by Azure Monitor fits into one of two fundamental types, metrics and logs. </a:t>
            </a:r>
          </a:p>
          <a:p>
            <a:endParaRPr lang="en-US" dirty="0"/>
          </a:p>
          <a:p>
            <a:r>
              <a:rPr lang="en-US" dirty="0"/>
              <a:t>Metrics are numerical values that describe some aspect of a system at a particular point in time. They are lightweight and capable of supporting near real-time scenarios.</a:t>
            </a:r>
          </a:p>
          <a:p>
            <a:endParaRPr lang="en-US" dirty="0"/>
          </a:p>
          <a:p>
            <a:r>
              <a:rPr lang="en-US" dirty="0"/>
              <a:t>Logs contain different kinds of data organized into records with different sets of properties for each type. Telemetry such as events and traces are stored as logs in addition to performance data so that it can all be combined for analysis.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8/9/2019 3:01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2000794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125633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304287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74263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909108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448314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830927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70462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966511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77446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419654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0314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4945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078241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592914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866392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756" r:id="rId38"/>
    <p:sldLayoutId id="2147484263"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62.svg"/><Relationship Id="rId13" Type="http://schemas.openxmlformats.org/officeDocument/2006/relationships/image" Target="../media/image63.png"/><Relationship Id="rId3" Type="http://schemas.openxmlformats.org/officeDocument/2006/relationships/image" Target="../media/image39.png"/><Relationship Id="rId7" Type="http://schemas.openxmlformats.org/officeDocument/2006/relationships/image" Target="../media/image61.png"/><Relationship Id="rId12" Type="http://schemas.openxmlformats.org/officeDocument/2006/relationships/image" Target="../media/image12.svg"/><Relationship Id="rId2" Type="http://schemas.openxmlformats.org/officeDocument/2006/relationships/notesSlide" Target="../notesSlides/notesSlide13.xml"/><Relationship Id="rId16" Type="http://schemas.openxmlformats.org/officeDocument/2006/relationships/image" Target="../media/image66.png"/><Relationship Id="rId1" Type="http://schemas.openxmlformats.org/officeDocument/2006/relationships/slideLayout" Target="../slideLayouts/slideLayout9.xml"/><Relationship Id="rId6" Type="http://schemas.openxmlformats.org/officeDocument/2006/relationships/image" Target="../media/image60.svg"/><Relationship Id="rId11" Type="http://schemas.openxmlformats.org/officeDocument/2006/relationships/image" Target="../media/image11.png"/><Relationship Id="rId5" Type="http://schemas.openxmlformats.org/officeDocument/2006/relationships/image" Target="../media/image59.png"/><Relationship Id="rId15" Type="http://schemas.openxmlformats.org/officeDocument/2006/relationships/image" Target="../media/image65.svg"/><Relationship Id="rId10" Type="http://schemas.openxmlformats.org/officeDocument/2006/relationships/image" Target="../media/image30.svg"/><Relationship Id="rId4" Type="http://schemas.openxmlformats.org/officeDocument/2006/relationships/image" Target="../media/image58.svg"/><Relationship Id="rId9" Type="http://schemas.openxmlformats.org/officeDocument/2006/relationships/image" Target="../media/image29.png"/><Relationship Id="rId14" Type="http://schemas.openxmlformats.org/officeDocument/2006/relationships/image" Target="../media/image6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17.png"/><Relationship Id="rId12" Type="http://schemas.openxmlformats.org/officeDocument/2006/relationships/image" Target="../media/image24.sv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69.svg"/><Relationship Id="rId11" Type="http://schemas.openxmlformats.org/officeDocument/2006/relationships/image" Target="../media/image23.png"/><Relationship Id="rId5" Type="http://schemas.openxmlformats.org/officeDocument/2006/relationships/image" Target="../media/image68.png"/><Relationship Id="rId10" Type="http://schemas.openxmlformats.org/officeDocument/2006/relationships/image" Target="../media/image70.svg"/><Relationship Id="rId4" Type="http://schemas.openxmlformats.org/officeDocument/2006/relationships/image" Target="../media/image67.png"/><Relationship Id="rId9" Type="http://schemas.openxmlformats.org/officeDocument/2006/relationships/image" Target="../media/image64.png"/><Relationship Id="rId14" Type="http://schemas.openxmlformats.org/officeDocument/2006/relationships/image" Target="../media/image72.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svg"/><Relationship Id="rId34" Type="http://schemas.openxmlformats.org/officeDocument/2006/relationships/image" Target="../media/image35.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33" Type="http://schemas.openxmlformats.org/officeDocument/2006/relationships/image" Target="../media/image34.png"/><Relationship Id="rId2" Type="http://schemas.openxmlformats.org/officeDocument/2006/relationships/notesSlide" Target="../notesSlides/notesSlide5.xml"/><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9.xml"/><Relationship Id="rId6" Type="http://schemas.openxmlformats.org/officeDocument/2006/relationships/image" Target="../media/image7.svg"/><Relationship Id="rId11" Type="http://schemas.openxmlformats.org/officeDocument/2006/relationships/image" Target="../media/image12.svg"/><Relationship Id="rId24" Type="http://schemas.openxmlformats.org/officeDocument/2006/relationships/image" Target="../media/image25.png"/><Relationship Id="rId32" Type="http://schemas.openxmlformats.org/officeDocument/2006/relationships/image" Target="../media/image33.svg"/><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31" Type="http://schemas.openxmlformats.org/officeDocument/2006/relationships/image" Target="../media/image32.png"/><Relationship Id="rId4" Type="http://schemas.openxmlformats.org/officeDocument/2006/relationships/image" Target="../media/image5.svg"/><Relationship Id="rId9" Type="http://schemas.openxmlformats.org/officeDocument/2006/relationships/image" Target="../media/image10.emf"/><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 Id="rId30" Type="http://schemas.openxmlformats.org/officeDocument/2006/relationships/image" Target="../media/image31.png"/></Relationships>
</file>

<file path=ppt/slides/_rels/slide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6.png"/><Relationship Id="rId7" Type="http://schemas.openxmlformats.org/officeDocument/2006/relationships/image" Target="../media/image26.sv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25.png"/><Relationship Id="rId11" Type="http://schemas.openxmlformats.org/officeDocument/2006/relationships/image" Target="../media/image38.png"/><Relationship Id="rId5" Type="http://schemas.openxmlformats.org/officeDocument/2006/relationships/image" Target="../media/image33.svg"/><Relationship Id="rId10" Type="http://schemas.openxmlformats.org/officeDocument/2006/relationships/image" Target="../media/image18.svg"/><Relationship Id="rId4" Type="http://schemas.openxmlformats.org/officeDocument/2006/relationships/image" Target="../media/image3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5.svg"/></Relationships>
</file>

<file path=ppt/slides/_rels/slide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32.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33.svg"/></Relationships>
</file>

<file path=ppt/slides/_rels/slide9.xml.rels><?xml version="1.0" encoding="UTF-8" standalone="yes"?>
<Relationships xmlns="http://schemas.openxmlformats.org/package/2006/relationships"><Relationship Id="rId8" Type="http://schemas.openxmlformats.org/officeDocument/2006/relationships/image" Target="../media/image44.svg"/><Relationship Id="rId13" Type="http://schemas.openxmlformats.org/officeDocument/2006/relationships/image" Target="../media/image49.png"/><Relationship Id="rId18" Type="http://schemas.openxmlformats.org/officeDocument/2006/relationships/image" Target="../media/image54.sv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svg"/><Relationship Id="rId17" Type="http://schemas.openxmlformats.org/officeDocument/2006/relationships/image" Target="../media/image53.png"/><Relationship Id="rId2" Type="http://schemas.openxmlformats.org/officeDocument/2006/relationships/notesSlide" Target="../notesSlides/notesSlide9.xml"/><Relationship Id="rId16" Type="http://schemas.openxmlformats.org/officeDocument/2006/relationships/image" Target="../media/image52.svg"/><Relationship Id="rId20" Type="http://schemas.openxmlformats.org/officeDocument/2006/relationships/image" Target="../media/image56.svg"/><Relationship Id="rId1" Type="http://schemas.openxmlformats.org/officeDocument/2006/relationships/slideLayout" Target="../slideLayouts/slideLayout9.xml"/><Relationship Id="rId6" Type="http://schemas.openxmlformats.org/officeDocument/2006/relationships/image" Target="../media/image42.sv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svg"/><Relationship Id="rId19" Type="http://schemas.openxmlformats.org/officeDocument/2006/relationships/image" Target="../media/image55.png"/><Relationship Id="rId4" Type="http://schemas.openxmlformats.org/officeDocument/2006/relationships/image" Target="../media/image40.svg"/><Relationship Id="rId9" Type="http://schemas.openxmlformats.org/officeDocument/2006/relationships/image" Target="../media/image45.png"/><Relationship Id="rId14" Type="http://schemas.openxmlformats.org/officeDocument/2006/relationships/image" Target="../media/image5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AZ-203.5</a:t>
            </a:r>
            <a:br>
              <a:rPr lang="en-US" dirty="0"/>
            </a:br>
            <a:r>
              <a:rPr lang="en-US" dirty="0"/>
              <a:t>Module 01: Azure Monitor</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6"/>
          <p:cNvSpPr>
            <a:spLocks noGrp="1"/>
          </p:cNvSpPr>
          <p:nvPr>
            <p:ph type="title"/>
          </p:nvPr>
        </p:nvSpPr>
        <p:spPr/>
        <p:txBody>
          <a:bodyPr/>
          <a:lstStyle/>
          <a:p>
            <a:r>
              <a:rPr lang="en-US" dirty="0"/>
              <a:t>Application Insights</a:t>
            </a:r>
          </a:p>
        </p:txBody>
      </p:sp>
      <p:sp>
        <p:nvSpPr>
          <p:cNvPr id="2" name="Text Placeholder 1">
            <a:extLst>
              <a:ext uri="{FF2B5EF4-FFF2-40B4-BE49-F238E27FC236}">
                <a16:creationId xmlns:a16="http://schemas.microsoft.com/office/drawing/2014/main" id="{6F9A077A-AC3E-4A19-8CCB-E0B81E9CB388}"/>
              </a:ext>
            </a:extLst>
          </p:cNvPr>
          <p:cNvSpPr>
            <a:spLocks noGrp="1"/>
          </p:cNvSpPr>
          <p:nvPr>
            <p:ph type="body" sz="quarter" idx="10"/>
          </p:nvPr>
        </p:nvSpPr>
        <p:spPr>
          <a:xfrm>
            <a:off x="584200" y="1437481"/>
            <a:ext cx="4962358" cy="4585871"/>
          </a:xfrm>
        </p:spPr>
        <p:txBody>
          <a:bodyPr/>
          <a:lstStyle/>
          <a:p>
            <a:r>
              <a:rPr lang="en-US" dirty="0">
                <a:latin typeface="+mn-lt"/>
              </a:rPr>
              <a:t>Extensible application performance monitoring (APM) service</a:t>
            </a:r>
          </a:p>
          <a:p>
            <a:r>
              <a:rPr lang="en-US" dirty="0">
                <a:latin typeface="+mn-lt"/>
              </a:rPr>
              <a:t>Can be used to:</a:t>
            </a:r>
          </a:p>
          <a:p>
            <a:pPr lvl="1"/>
            <a:r>
              <a:rPr lang="en-US" dirty="0"/>
              <a:t>Monitor a live web application</a:t>
            </a:r>
          </a:p>
          <a:p>
            <a:pPr lvl="1"/>
            <a:r>
              <a:rPr lang="en-US" dirty="0"/>
              <a:t>Automatically detect performance anomalies</a:t>
            </a:r>
          </a:p>
          <a:p>
            <a:pPr lvl="1"/>
            <a:r>
              <a:rPr lang="en-US" dirty="0"/>
              <a:t>Diagnose issues by using analytical tools</a:t>
            </a:r>
          </a:p>
          <a:p>
            <a:pPr lvl="1"/>
            <a:r>
              <a:rPr lang="en-US" dirty="0"/>
              <a:t>Understand real-world user behavior by using custom queries and metric visualizations</a:t>
            </a:r>
          </a:p>
        </p:txBody>
      </p:sp>
      <p:pic>
        <p:nvPicPr>
          <p:cNvPr id="6" name="Picture 2" descr="Screenshots of Application Insights with a chart of user activity statistics and a drillthrough into specific events.&#10;">
            <a:extLst>
              <a:ext uri="{FF2B5EF4-FFF2-40B4-BE49-F238E27FC236}">
                <a16:creationId xmlns:a16="http://schemas.microsoft.com/office/drawing/2014/main" id="{3F2C72E3-9B28-4F6E-ABF7-CD4AA0023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6558" y="1437481"/>
            <a:ext cx="6276047" cy="3676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77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9E34-B385-43E8-B54E-59334CB58A66}"/>
              </a:ext>
            </a:extLst>
          </p:cNvPr>
          <p:cNvSpPr>
            <a:spLocks noGrp="1"/>
          </p:cNvSpPr>
          <p:nvPr>
            <p:ph type="title"/>
          </p:nvPr>
        </p:nvSpPr>
        <p:spPr/>
        <p:txBody>
          <a:bodyPr/>
          <a:lstStyle/>
          <a:p>
            <a:r>
              <a:rPr lang="en-US" dirty="0"/>
              <a:t>Monitored metrics</a:t>
            </a:r>
          </a:p>
        </p:txBody>
      </p:sp>
      <p:sp>
        <p:nvSpPr>
          <p:cNvPr id="3" name="Text Placeholder 2">
            <a:extLst>
              <a:ext uri="{FF2B5EF4-FFF2-40B4-BE49-F238E27FC236}">
                <a16:creationId xmlns:a16="http://schemas.microsoft.com/office/drawing/2014/main" id="{46E62674-E2A4-4E27-8FF8-267FC148BB03}"/>
              </a:ext>
            </a:extLst>
          </p:cNvPr>
          <p:cNvSpPr>
            <a:spLocks noGrp="1"/>
          </p:cNvSpPr>
          <p:nvPr>
            <p:ph type="body" sz="quarter" idx="10"/>
          </p:nvPr>
        </p:nvSpPr>
        <p:spPr>
          <a:xfrm>
            <a:off x="584200" y="1435497"/>
            <a:ext cx="11018520" cy="4899803"/>
          </a:xfrm>
        </p:spPr>
        <p:txBody>
          <a:bodyPr/>
          <a:lstStyle/>
          <a:p>
            <a:pPr lvl="0"/>
            <a:r>
              <a:rPr lang="en-US" dirty="0">
                <a:latin typeface="+mn-lt"/>
              </a:rPr>
              <a:t>Request rates, response times, and failure rates</a:t>
            </a:r>
          </a:p>
          <a:p>
            <a:pPr lvl="1"/>
            <a:r>
              <a:rPr lang="en-US" dirty="0"/>
              <a:t>Find out which pages are most popular, what times of day are most popular, and where your users are. Observe which pages perform the best. If your response times and failure rates go high when there are more requests, you might have a resourcing problem.</a:t>
            </a:r>
          </a:p>
          <a:p>
            <a:pPr lvl="0"/>
            <a:r>
              <a:rPr lang="en-US" dirty="0">
                <a:latin typeface="+mn-lt"/>
              </a:rPr>
              <a:t>Dependency rates, response times, and failure rates</a:t>
            </a:r>
          </a:p>
          <a:p>
            <a:pPr lvl="1"/>
            <a:r>
              <a:rPr lang="en-US" dirty="0"/>
              <a:t>Find out whether external services are slowing you down</a:t>
            </a:r>
          </a:p>
          <a:p>
            <a:pPr lvl="0"/>
            <a:r>
              <a:rPr lang="en-US" dirty="0">
                <a:latin typeface="+mn-lt"/>
              </a:rPr>
              <a:t>Exceptions</a:t>
            </a:r>
          </a:p>
          <a:p>
            <a:pPr lvl="1"/>
            <a:r>
              <a:rPr lang="en-US" dirty="0"/>
              <a:t>Analyze the aggregated statistics, or pick specific instances and drill into the stack trace and related requests. Both server and browser exceptions are reported.</a:t>
            </a:r>
          </a:p>
          <a:p>
            <a:pPr lvl="0"/>
            <a:r>
              <a:rPr lang="en-US" dirty="0">
                <a:latin typeface="+mn-lt"/>
              </a:rPr>
              <a:t>Page views and load performance</a:t>
            </a:r>
          </a:p>
          <a:p>
            <a:pPr lvl="1"/>
            <a:r>
              <a:rPr lang="en-US" dirty="0"/>
              <a:t>Directly reported by your users' browsers</a:t>
            </a:r>
          </a:p>
          <a:p>
            <a:pPr lvl="0"/>
            <a:r>
              <a:rPr lang="en-US" dirty="0">
                <a:latin typeface="+mn-lt"/>
              </a:rPr>
              <a:t>User and session counts</a:t>
            </a:r>
          </a:p>
        </p:txBody>
      </p:sp>
    </p:spTree>
    <p:extLst>
      <p:ext uri="{BB962C8B-B14F-4D97-AF65-F5344CB8AC3E}">
        <p14:creationId xmlns:p14="http://schemas.microsoft.com/office/powerpoint/2010/main" val="31392120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9E34-B385-43E8-B54E-59334CB58A66}"/>
              </a:ext>
            </a:extLst>
          </p:cNvPr>
          <p:cNvSpPr>
            <a:spLocks noGrp="1"/>
          </p:cNvSpPr>
          <p:nvPr>
            <p:ph type="title"/>
          </p:nvPr>
        </p:nvSpPr>
        <p:spPr/>
        <p:txBody>
          <a:bodyPr/>
          <a:lstStyle/>
          <a:p>
            <a:r>
              <a:rPr lang="en-US" dirty="0"/>
              <a:t>Monitored metrics (continued)</a:t>
            </a:r>
          </a:p>
        </p:txBody>
      </p:sp>
      <p:sp>
        <p:nvSpPr>
          <p:cNvPr id="3" name="Text Placeholder 2">
            <a:extLst>
              <a:ext uri="{FF2B5EF4-FFF2-40B4-BE49-F238E27FC236}">
                <a16:creationId xmlns:a16="http://schemas.microsoft.com/office/drawing/2014/main" id="{46E62674-E2A4-4E27-8FF8-267FC148BB03}"/>
              </a:ext>
            </a:extLst>
          </p:cNvPr>
          <p:cNvSpPr>
            <a:spLocks noGrp="1"/>
          </p:cNvSpPr>
          <p:nvPr>
            <p:ph type="body" sz="quarter" idx="10"/>
          </p:nvPr>
        </p:nvSpPr>
        <p:spPr>
          <a:xfrm>
            <a:off x="584200" y="1435497"/>
            <a:ext cx="11018520" cy="4885953"/>
          </a:xfrm>
        </p:spPr>
        <p:txBody>
          <a:bodyPr/>
          <a:lstStyle/>
          <a:p>
            <a:pPr lvl="0">
              <a:spcBef>
                <a:spcPts val="500"/>
              </a:spcBef>
            </a:pPr>
            <a:r>
              <a:rPr lang="en-US" dirty="0">
                <a:latin typeface="+mn-lt"/>
              </a:rPr>
              <a:t>Asynchronous JavaScript and XML (AJAX) calls </a:t>
            </a:r>
          </a:p>
          <a:p>
            <a:pPr lvl="1">
              <a:spcBef>
                <a:spcPts val="500"/>
              </a:spcBef>
            </a:pPr>
            <a:r>
              <a:rPr lang="en-US" dirty="0"/>
              <a:t>Rates, response times, and failure rates for these webpage-based calls</a:t>
            </a:r>
          </a:p>
          <a:p>
            <a:pPr lvl="0">
              <a:spcBef>
                <a:spcPts val="500"/>
              </a:spcBef>
            </a:pPr>
            <a:r>
              <a:rPr lang="en-US" dirty="0">
                <a:latin typeface="+mn-lt"/>
              </a:rPr>
              <a:t>Performance counters </a:t>
            </a:r>
          </a:p>
          <a:p>
            <a:pPr lvl="1">
              <a:spcBef>
                <a:spcPts val="500"/>
              </a:spcBef>
            </a:pPr>
            <a:r>
              <a:rPr lang="en-US" dirty="0"/>
              <a:t>Measured from your Windows Server or Linux server machines, such as counters for CPU, memory, and network usage</a:t>
            </a:r>
          </a:p>
          <a:p>
            <a:pPr lvl="0">
              <a:spcBef>
                <a:spcPts val="500"/>
              </a:spcBef>
            </a:pPr>
            <a:r>
              <a:rPr lang="en-US" dirty="0">
                <a:latin typeface="+mn-lt"/>
              </a:rPr>
              <a:t>Host diagnostics </a:t>
            </a:r>
          </a:p>
          <a:p>
            <a:pPr lvl="1">
              <a:spcBef>
                <a:spcPts val="500"/>
              </a:spcBef>
            </a:pPr>
            <a:r>
              <a:rPr lang="en-US" dirty="0"/>
              <a:t>Ingested from Docker or Azure</a:t>
            </a:r>
          </a:p>
          <a:p>
            <a:pPr lvl="0">
              <a:spcBef>
                <a:spcPts val="500"/>
              </a:spcBef>
            </a:pPr>
            <a:r>
              <a:rPr lang="en-US" dirty="0">
                <a:latin typeface="+mn-lt"/>
              </a:rPr>
              <a:t>Diagnostic trace logs </a:t>
            </a:r>
          </a:p>
          <a:p>
            <a:pPr lvl="1">
              <a:spcBef>
                <a:spcPts val="500"/>
              </a:spcBef>
            </a:pPr>
            <a:r>
              <a:rPr lang="en-US" dirty="0"/>
              <a:t>Logs from your app so that you can correlate trace events with requests</a:t>
            </a:r>
          </a:p>
          <a:p>
            <a:pPr lvl="0">
              <a:spcBef>
                <a:spcPts val="500"/>
              </a:spcBef>
            </a:pPr>
            <a:r>
              <a:rPr lang="en-US" dirty="0">
                <a:latin typeface="+mn-lt"/>
              </a:rPr>
              <a:t>Custom events and metrics </a:t>
            </a:r>
          </a:p>
          <a:p>
            <a:pPr lvl="1">
              <a:spcBef>
                <a:spcPts val="500"/>
              </a:spcBef>
            </a:pPr>
            <a:r>
              <a:rPr lang="en-US" dirty="0"/>
              <a:t>Custom metrics that you write yourself in the client or server code to track business events, such as the number of items sold or games won</a:t>
            </a:r>
          </a:p>
        </p:txBody>
      </p:sp>
    </p:spTree>
    <p:extLst>
      <p:ext uri="{BB962C8B-B14F-4D97-AF65-F5344CB8AC3E}">
        <p14:creationId xmlns:p14="http://schemas.microsoft.com/office/powerpoint/2010/main" val="6046625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6"/>
          <p:cNvSpPr>
            <a:spLocks noGrp="1"/>
          </p:cNvSpPr>
          <p:nvPr>
            <p:ph type="title"/>
          </p:nvPr>
        </p:nvSpPr>
        <p:spPr/>
        <p:txBody>
          <a:bodyPr/>
          <a:lstStyle/>
          <a:p>
            <a:r>
              <a:rPr lang="en-US" dirty="0"/>
              <a:t>Application Insights architecture</a:t>
            </a:r>
          </a:p>
        </p:txBody>
      </p:sp>
      <p:grpSp>
        <p:nvGrpSpPr>
          <p:cNvPr id="4" name="Group 3" descr="The diagram depicts Application Insights architecture and the separation of the agent libraries and the actual back-end service. The diagram also depicts items such as web apps, server-side code, and background services that flow into Application Insights, which flows into items such as Alerts and Power BI.">
            <a:extLst>
              <a:ext uri="{FF2B5EF4-FFF2-40B4-BE49-F238E27FC236}">
                <a16:creationId xmlns:a16="http://schemas.microsoft.com/office/drawing/2014/main" id="{AD34C68A-2C64-43BB-8C46-8401017E2386}"/>
              </a:ext>
            </a:extLst>
          </p:cNvPr>
          <p:cNvGrpSpPr/>
          <p:nvPr/>
        </p:nvGrpSpPr>
        <p:grpSpPr>
          <a:xfrm>
            <a:off x="791777" y="1433533"/>
            <a:ext cx="10541598" cy="4742214"/>
            <a:chOff x="791777" y="1433533"/>
            <a:chExt cx="10541598" cy="4742214"/>
          </a:xfrm>
        </p:grpSpPr>
        <p:sp>
          <p:nvSpPr>
            <p:cNvPr id="26" name="Rectangle: Rounded Corners 25">
              <a:extLst>
                <a:ext uri="{FF2B5EF4-FFF2-40B4-BE49-F238E27FC236}">
                  <a16:creationId xmlns:a16="http://schemas.microsoft.com/office/drawing/2014/main" id="{CE5A3323-D4C4-4692-BAED-71014AB5B94E}"/>
                </a:ext>
              </a:extLst>
            </p:cNvPr>
            <p:cNvSpPr/>
            <p:nvPr/>
          </p:nvSpPr>
          <p:spPr>
            <a:xfrm>
              <a:off x="5945174" y="1773232"/>
              <a:ext cx="2383928" cy="3515836"/>
            </a:xfrm>
            <a:prstGeom prst="roundRect">
              <a:avLst>
                <a:gd name="adj" fmla="val 12405"/>
              </a:avLst>
            </a:prstGeom>
            <a:noFill/>
            <a:ln w="28575">
              <a:solidFill>
                <a:srgbClr val="00188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0" name="Rectangle 69"/>
            <p:cNvSpPr/>
            <p:nvPr/>
          </p:nvSpPr>
          <p:spPr bwMode="auto">
            <a:xfrm>
              <a:off x="4031341" y="5165641"/>
              <a:ext cx="1302451" cy="939107"/>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8000" rIns="0" bIns="18000" numCol="1" spcCol="0" rtlCol="0" fromWordArt="0" anchor="ctr" anchorCtr="0" forceAA="0" compatLnSpc="1">
              <a:prstTxWarp prst="textNoShape">
                <a:avLst/>
              </a:prstTxWarp>
              <a:noAutofit/>
            </a:bodyPr>
            <a:lstStyle/>
            <a:p>
              <a:pPr algn="ctr"/>
              <a:r>
                <a:rPr lang="en-US" sz="1600" dirty="0"/>
                <a:t>Background Services</a:t>
              </a:r>
            </a:p>
          </p:txBody>
        </p:sp>
        <p:sp>
          <p:nvSpPr>
            <p:cNvPr id="20" name="Rectangle: Rounded Corners 12">
              <a:extLst>
                <a:ext uri="{FF2B5EF4-FFF2-40B4-BE49-F238E27FC236}">
                  <a16:creationId xmlns:a16="http://schemas.microsoft.com/office/drawing/2014/main" id="{B8BA326D-56ED-49F1-8308-851921253825}"/>
                </a:ext>
              </a:extLst>
            </p:cNvPr>
            <p:cNvSpPr/>
            <p:nvPr/>
          </p:nvSpPr>
          <p:spPr>
            <a:xfrm>
              <a:off x="6148579" y="2549460"/>
              <a:ext cx="1963380" cy="1963380"/>
            </a:xfrm>
            <a:prstGeom prst="roundRect">
              <a:avLst>
                <a:gd name="adj" fmla="val 0"/>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gn="ctr"/>
              <a:r>
                <a:rPr lang="en-US" sz="2000" dirty="0">
                  <a:solidFill>
                    <a:schemeClr val="tx1"/>
                  </a:solidFill>
                </a:rPr>
                <a:t>Application </a:t>
              </a:r>
              <a:br>
                <a:rPr lang="en-US" sz="2000" dirty="0">
                  <a:solidFill>
                    <a:schemeClr val="tx1"/>
                  </a:solidFill>
                </a:rPr>
              </a:br>
              <a:r>
                <a:rPr lang="en-US" sz="2000" dirty="0">
                  <a:solidFill>
                    <a:schemeClr val="tx1"/>
                  </a:solidFill>
                </a:rPr>
                <a:t>Insights</a:t>
              </a:r>
            </a:p>
          </p:txBody>
        </p:sp>
        <p:sp>
          <p:nvSpPr>
            <p:cNvPr id="22" name="Flowchart: Document 21">
              <a:extLst>
                <a:ext uri="{FF2B5EF4-FFF2-40B4-BE49-F238E27FC236}">
                  <a16:creationId xmlns:a16="http://schemas.microsoft.com/office/drawing/2014/main" id="{13E6BC2F-5135-484A-B17A-143698D40793}"/>
                </a:ext>
              </a:extLst>
            </p:cNvPr>
            <p:cNvSpPr/>
            <p:nvPr/>
          </p:nvSpPr>
          <p:spPr>
            <a:xfrm>
              <a:off x="2268384" y="3242854"/>
              <a:ext cx="1312488" cy="939107"/>
            </a:xfrm>
            <a:prstGeom prst="flowChartDocument">
              <a:avLst/>
            </a:prstGeom>
            <a:solidFill>
              <a:srgbClr val="5C2D9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0" tIns="18000" rIns="0" bIns="18000" rtlCol="0" anchor="ctr"/>
            <a:lstStyle/>
            <a:p>
              <a:pPr algn="ctr"/>
              <a:r>
                <a:rPr lang="en-US" sz="1600" dirty="0"/>
                <a:t>Server-Side Code</a:t>
              </a:r>
            </a:p>
          </p:txBody>
        </p:sp>
        <p:pic>
          <p:nvPicPr>
            <p:cNvPr id="27" name="Graphic 9">
              <a:extLst>
                <a:ext uri="{FF2B5EF4-FFF2-40B4-BE49-F238E27FC236}">
                  <a16:creationId xmlns:a16="http://schemas.microsoft.com/office/drawing/2014/main" id="{3A4BD8C4-3E3C-4784-BB99-D147600E9DCE}"/>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2081" t="16483" r="29693" b="15895"/>
            <a:stretch/>
          </p:blipFill>
          <p:spPr>
            <a:xfrm>
              <a:off x="6776827" y="3406174"/>
              <a:ext cx="714375" cy="981075"/>
            </a:xfrm>
            <a:prstGeom prst="rect">
              <a:avLst/>
            </a:prstGeom>
          </p:spPr>
        </p:pic>
        <p:sp>
          <p:nvSpPr>
            <p:cNvPr id="29" name="Rectangle 28">
              <a:extLst>
                <a:ext uri="{FF2B5EF4-FFF2-40B4-BE49-F238E27FC236}">
                  <a16:creationId xmlns:a16="http://schemas.microsoft.com/office/drawing/2014/main" id="{1B5A0548-78F5-4A09-B9A0-1989A8DDA85E}"/>
                </a:ext>
              </a:extLst>
            </p:cNvPr>
            <p:cNvSpPr/>
            <p:nvPr/>
          </p:nvSpPr>
          <p:spPr>
            <a:xfrm>
              <a:off x="9332870" y="1524973"/>
              <a:ext cx="2000505" cy="65574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44000" rIns="0" rtlCol="0" anchor="ctr"/>
            <a:lstStyle/>
            <a:p>
              <a:r>
                <a:rPr lang="en-US" sz="1600" dirty="0">
                  <a:solidFill>
                    <a:schemeClr val="tx1"/>
                  </a:solidFill>
                  <a:latin typeface="+mj-lt"/>
                </a:rPr>
                <a:t>Alerts</a:t>
              </a:r>
            </a:p>
          </p:txBody>
        </p:sp>
        <p:sp>
          <p:nvSpPr>
            <p:cNvPr id="30" name="Rectangle 29">
              <a:extLst>
                <a:ext uri="{FF2B5EF4-FFF2-40B4-BE49-F238E27FC236}">
                  <a16:creationId xmlns:a16="http://schemas.microsoft.com/office/drawing/2014/main" id="{4E03F036-F015-4E72-8D5A-4A06CEE72392}"/>
                </a:ext>
              </a:extLst>
            </p:cNvPr>
            <p:cNvSpPr/>
            <p:nvPr/>
          </p:nvSpPr>
          <p:spPr>
            <a:xfrm>
              <a:off x="9332870" y="2366561"/>
              <a:ext cx="2000505" cy="65574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44000" rIns="0" rtlCol="0" anchor="ctr"/>
            <a:lstStyle/>
            <a:p>
              <a:r>
                <a:rPr lang="en-US" sz="1600" dirty="0">
                  <a:solidFill>
                    <a:schemeClr val="tx1"/>
                  </a:solidFill>
                  <a:latin typeface="+mj-lt"/>
                </a:rPr>
                <a:t>Power BI</a:t>
              </a:r>
            </a:p>
          </p:txBody>
        </p:sp>
        <p:sp>
          <p:nvSpPr>
            <p:cNvPr id="46" name="Rectangle 45">
              <a:extLst>
                <a:ext uri="{FF2B5EF4-FFF2-40B4-BE49-F238E27FC236}">
                  <a16:creationId xmlns:a16="http://schemas.microsoft.com/office/drawing/2014/main" id="{0EEFBF05-1D02-4FF4-9425-A0F928A2E074}"/>
                </a:ext>
              </a:extLst>
            </p:cNvPr>
            <p:cNvSpPr/>
            <p:nvPr/>
          </p:nvSpPr>
          <p:spPr>
            <a:xfrm>
              <a:off x="9332870" y="4077168"/>
              <a:ext cx="2000505" cy="65574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44000" rIns="0" rtlCol="0" anchor="ctr"/>
            <a:lstStyle/>
            <a:p>
              <a:r>
                <a:rPr lang="en-US" sz="1600" dirty="0">
                  <a:solidFill>
                    <a:schemeClr val="tx1"/>
                  </a:solidFill>
                  <a:latin typeface="+mj-lt"/>
                </a:rPr>
                <a:t>REST API</a:t>
              </a:r>
            </a:p>
          </p:txBody>
        </p:sp>
        <p:sp>
          <p:nvSpPr>
            <p:cNvPr id="47" name="Rectangle 46">
              <a:extLst>
                <a:ext uri="{FF2B5EF4-FFF2-40B4-BE49-F238E27FC236}">
                  <a16:creationId xmlns:a16="http://schemas.microsoft.com/office/drawing/2014/main" id="{9C533EBD-A7D6-40FC-A78A-3EA99ADBE6C8}"/>
                </a:ext>
              </a:extLst>
            </p:cNvPr>
            <p:cNvSpPr/>
            <p:nvPr/>
          </p:nvSpPr>
          <p:spPr>
            <a:xfrm>
              <a:off x="9332870" y="4937042"/>
              <a:ext cx="2000505" cy="65574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44000" rIns="0" rtlCol="0" anchor="ctr"/>
            <a:lstStyle/>
            <a:p>
              <a:r>
                <a:rPr lang="en-US" sz="1600" dirty="0">
                  <a:solidFill>
                    <a:schemeClr val="tx1"/>
                  </a:solidFill>
                  <a:latin typeface="+mj-lt"/>
                </a:rPr>
                <a:t>Continuous</a:t>
              </a:r>
              <a:br>
                <a:rPr lang="en-US" sz="1600" dirty="0">
                  <a:solidFill>
                    <a:schemeClr val="tx1"/>
                  </a:solidFill>
                  <a:latin typeface="+mj-lt"/>
                </a:rPr>
              </a:br>
              <a:r>
                <a:rPr lang="en-US" sz="1600" dirty="0">
                  <a:solidFill>
                    <a:schemeClr val="tx1"/>
                  </a:solidFill>
                  <a:latin typeface="+mj-lt"/>
                </a:rPr>
                <a:t>Export</a:t>
              </a:r>
            </a:p>
          </p:txBody>
        </p:sp>
        <p:cxnSp>
          <p:nvCxnSpPr>
            <p:cNvPr id="49" name="Connector: Elbow 25">
              <a:extLst>
                <a:ext uri="{FF2B5EF4-FFF2-40B4-BE49-F238E27FC236}">
                  <a16:creationId xmlns:a16="http://schemas.microsoft.com/office/drawing/2014/main" id="{5EE7E3B3-E9A4-49CD-AE79-0E7D1AA2F02B}"/>
                </a:ext>
              </a:extLst>
            </p:cNvPr>
            <p:cNvCxnSpPr>
              <a:cxnSpLocks/>
              <a:stCxn id="54" idx="3"/>
            </p:cNvCxnSpPr>
            <p:nvPr/>
          </p:nvCxnSpPr>
          <p:spPr>
            <a:xfrm>
              <a:off x="3561204" y="2293283"/>
              <a:ext cx="2587374" cy="789956"/>
            </a:xfrm>
            <a:prstGeom prst="bentConnector3">
              <a:avLst>
                <a:gd name="adj1" fmla="val 50000"/>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0" name="Connector: Elbow 26">
              <a:extLst>
                <a:ext uri="{FF2B5EF4-FFF2-40B4-BE49-F238E27FC236}">
                  <a16:creationId xmlns:a16="http://schemas.microsoft.com/office/drawing/2014/main" id="{21AB9ED0-5737-4C4F-88EC-EF7786DCBBC9}"/>
                </a:ext>
              </a:extLst>
            </p:cNvPr>
            <p:cNvCxnSpPr>
              <a:cxnSpLocks/>
              <a:stCxn id="53" idx="3"/>
            </p:cNvCxnSpPr>
            <p:nvPr/>
          </p:nvCxnSpPr>
          <p:spPr>
            <a:xfrm flipV="1">
              <a:off x="3578201" y="3285579"/>
              <a:ext cx="2570377" cy="187797"/>
            </a:xfrm>
            <a:prstGeom prst="bentConnector3">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1" name="Connector: Elbow 30">
              <a:extLst>
                <a:ext uri="{FF2B5EF4-FFF2-40B4-BE49-F238E27FC236}">
                  <a16:creationId xmlns:a16="http://schemas.microsoft.com/office/drawing/2014/main" id="{9C777873-1F2C-470B-819B-E9E152DBD6FE}"/>
                </a:ext>
              </a:extLst>
            </p:cNvPr>
            <p:cNvCxnSpPr>
              <a:cxnSpLocks/>
              <a:stCxn id="52" idx="3"/>
              <a:endCxn id="20" idx="1"/>
            </p:cNvCxnSpPr>
            <p:nvPr/>
          </p:nvCxnSpPr>
          <p:spPr>
            <a:xfrm flipV="1">
              <a:off x="5373427" y="3531150"/>
              <a:ext cx="775152" cy="2472106"/>
            </a:xfrm>
            <a:prstGeom prst="bentConnector3">
              <a:avLst>
                <a:gd name="adj1" fmla="val 50000"/>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52" name="Rectangle: Rounded Corners 37">
              <a:extLst>
                <a:ext uri="{FF2B5EF4-FFF2-40B4-BE49-F238E27FC236}">
                  <a16:creationId xmlns:a16="http://schemas.microsoft.com/office/drawing/2014/main" id="{B474B020-3524-4B20-882D-0B2342D18F98}"/>
                </a:ext>
              </a:extLst>
            </p:cNvPr>
            <p:cNvSpPr/>
            <p:nvPr/>
          </p:nvSpPr>
          <p:spPr>
            <a:xfrm>
              <a:off x="5119299" y="5901761"/>
              <a:ext cx="254128" cy="202989"/>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b="1" dirty="0">
                  <a:solidFill>
                    <a:schemeClr val="tx1"/>
                  </a:solidFill>
                </a:rPr>
                <a:t>AI</a:t>
              </a:r>
            </a:p>
          </p:txBody>
        </p:sp>
        <p:sp>
          <p:nvSpPr>
            <p:cNvPr id="53" name="Rectangle: Rounded Corners 39">
              <a:extLst>
                <a:ext uri="{FF2B5EF4-FFF2-40B4-BE49-F238E27FC236}">
                  <a16:creationId xmlns:a16="http://schemas.microsoft.com/office/drawing/2014/main" id="{2542A157-D104-46CE-AC99-7B11EA97AD3C}"/>
                </a:ext>
              </a:extLst>
            </p:cNvPr>
            <p:cNvSpPr/>
            <p:nvPr/>
          </p:nvSpPr>
          <p:spPr>
            <a:xfrm>
              <a:off x="3324073" y="3371881"/>
              <a:ext cx="254128" cy="202989"/>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b="1" dirty="0">
                  <a:solidFill>
                    <a:schemeClr val="tx1"/>
                  </a:solidFill>
                </a:rPr>
                <a:t>AI</a:t>
              </a:r>
            </a:p>
          </p:txBody>
        </p:sp>
        <p:cxnSp>
          <p:nvCxnSpPr>
            <p:cNvPr id="56" name="Straight Arrow Connector 55">
              <a:extLst>
                <a:ext uri="{FF2B5EF4-FFF2-40B4-BE49-F238E27FC236}">
                  <a16:creationId xmlns:a16="http://schemas.microsoft.com/office/drawing/2014/main" id="{112E581C-3B91-498C-8D9B-C81B5A77AB62}"/>
                </a:ext>
              </a:extLst>
            </p:cNvPr>
            <p:cNvCxnSpPr>
              <a:cxnSpLocks/>
              <a:stCxn id="22" idx="2"/>
            </p:cNvCxnSpPr>
            <p:nvPr/>
          </p:nvCxnSpPr>
          <p:spPr>
            <a:xfrm flipH="1">
              <a:off x="2904960" y="4119876"/>
              <a:ext cx="19668" cy="1045766"/>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2E1F91E1-DBF5-46EB-806B-B68721058E54}"/>
                </a:ext>
              </a:extLst>
            </p:cNvPr>
            <p:cNvCxnSpPr>
              <a:cxnSpLocks/>
              <a:endCxn id="22" idx="0"/>
            </p:cNvCxnSpPr>
            <p:nvPr/>
          </p:nvCxnSpPr>
          <p:spPr>
            <a:xfrm>
              <a:off x="2924628" y="2452914"/>
              <a:ext cx="0" cy="78994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59" name="TextBox 58">
              <a:extLst>
                <a:ext uri="{FF2B5EF4-FFF2-40B4-BE49-F238E27FC236}">
                  <a16:creationId xmlns:a16="http://schemas.microsoft.com/office/drawing/2014/main" id="{30A22AD3-2018-4390-88A0-C5061347E72B}"/>
                </a:ext>
              </a:extLst>
            </p:cNvPr>
            <p:cNvSpPr txBox="1"/>
            <p:nvPr/>
          </p:nvSpPr>
          <p:spPr>
            <a:xfrm>
              <a:off x="2188675" y="2674967"/>
              <a:ext cx="1554118" cy="307777"/>
            </a:xfrm>
            <a:prstGeom prst="rect">
              <a:avLst/>
            </a:prstGeom>
            <a:solidFill>
              <a:schemeClr val="bg1"/>
            </a:solidFill>
          </p:spPr>
          <p:txBody>
            <a:bodyPr wrap="square" lIns="45720" tIns="45720" rIns="45720" bIns="45720" rtlCol="0" anchor="ctr">
              <a:spAutoFit/>
            </a:bodyPr>
            <a:lstStyle/>
            <a:p>
              <a:pPr algn="ctr"/>
              <a:r>
                <a:rPr lang="en-US" sz="1400" dirty="0">
                  <a:latin typeface="+mj-lt"/>
                </a:rPr>
                <a:t>HTTP Requests</a:t>
              </a:r>
            </a:p>
          </p:txBody>
        </p:sp>
        <p:sp>
          <p:nvSpPr>
            <p:cNvPr id="60" name="TextBox 59">
              <a:extLst>
                <a:ext uri="{FF2B5EF4-FFF2-40B4-BE49-F238E27FC236}">
                  <a16:creationId xmlns:a16="http://schemas.microsoft.com/office/drawing/2014/main" id="{A5DCD89A-134E-449B-9B53-BBAD13990542}"/>
                </a:ext>
              </a:extLst>
            </p:cNvPr>
            <p:cNvSpPr txBox="1"/>
            <p:nvPr/>
          </p:nvSpPr>
          <p:spPr>
            <a:xfrm>
              <a:off x="2365829" y="4513598"/>
              <a:ext cx="1161144" cy="523220"/>
            </a:xfrm>
            <a:prstGeom prst="rect">
              <a:avLst/>
            </a:prstGeom>
            <a:solidFill>
              <a:schemeClr val="bg1"/>
            </a:solidFill>
          </p:spPr>
          <p:txBody>
            <a:bodyPr wrap="square" lIns="45720" tIns="45720" rIns="45720" bIns="45720" rtlCol="0" anchor="ctr">
              <a:spAutoFit/>
            </a:bodyPr>
            <a:lstStyle/>
            <a:p>
              <a:pPr algn="ctr"/>
              <a:r>
                <a:rPr lang="en-US" sz="1400" dirty="0">
                  <a:latin typeface="+mj-lt"/>
                </a:rPr>
                <a:t>Dependency Calls</a:t>
              </a:r>
            </a:p>
          </p:txBody>
        </p:sp>
        <p:sp>
          <p:nvSpPr>
            <p:cNvPr id="69" name="Arrow: Right 91">
              <a:extLst>
                <a:ext uri="{FF2B5EF4-FFF2-40B4-BE49-F238E27FC236}">
                  <a16:creationId xmlns:a16="http://schemas.microsoft.com/office/drawing/2014/main" id="{74568589-BA5C-46FC-9A29-843E1CEDBD78}"/>
                </a:ext>
              </a:extLst>
            </p:cNvPr>
            <p:cNvSpPr/>
            <p:nvPr/>
          </p:nvSpPr>
          <p:spPr>
            <a:xfrm>
              <a:off x="10813673" y="5138501"/>
              <a:ext cx="395394" cy="252822"/>
            </a:xfrm>
            <a:prstGeom prst="rightArrow">
              <a:avLst/>
            </a:prstGeom>
            <a:solidFill>
              <a:srgbClr val="0079D6"/>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 name="Flowchart: Multidocument 20">
              <a:extLst>
                <a:ext uri="{FF2B5EF4-FFF2-40B4-BE49-F238E27FC236}">
                  <a16:creationId xmlns:a16="http://schemas.microsoft.com/office/drawing/2014/main" id="{F94EE8CA-AA36-46EA-8604-26373E21B806}"/>
                </a:ext>
              </a:extLst>
            </p:cNvPr>
            <p:cNvSpPr/>
            <p:nvPr/>
          </p:nvSpPr>
          <p:spPr>
            <a:xfrm>
              <a:off x="2032000" y="1433533"/>
              <a:ext cx="1785257" cy="1115927"/>
            </a:xfrm>
            <a:prstGeom prst="flowChartMultidocument">
              <a:avLst/>
            </a:prstGeom>
            <a:solidFill>
              <a:srgbClr val="5C2D9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0" tIns="18000" rIns="0" bIns="18000" rtlCol="0" anchor="ctr"/>
            <a:lstStyle/>
            <a:p>
              <a:pPr algn="ctr"/>
              <a:r>
                <a:rPr lang="en-US" sz="1600" dirty="0"/>
                <a:t>Web Applications</a:t>
              </a:r>
            </a:p>
          </p:txBody>
        </p:sp>
        <p:sp>
          <p:nvSpPr>
            <p:cNvPr id="54" name="Rectangle: Rounded Corners 41">
              <a:extLst>
                <a:ext uri="{FF2B5EF4-FFF2-40B4-BE49-F238E27FC236}">
                  <a16:creationId xmlns:a16="http://schemas.microsoft.com/office/drawing/2014/main" id="{BB6EDB24-31B4-4808-A8EE-9863277F98FD}"/>
                </a:ext>
              </a:extLst>
            </p:cNvPr>
            <p:cNvSpPr/>
            <p:nvPr/>
          </p:nvSpPr>
          <p:spPr>
            <a:xfrm>
              <a:off x="3307076" y="2191788"/>
              <a:ext cx="254128" cy="202989"/>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b="1" dirty="0">
                  <a:solidFill>
                    <a:schemeClr val="tx1"/>
                  </a:solidFill>
                </a:rPr>
                <a:t>AI</a:t>
              </a:r>
            </a:p>
          </p:txBody>
        </p:sp>
        <p:sp>
          <p:nvSpPr>
            <p:cNvPr id="5" name="Rectangle 4"/>
            <p:cNvSpPr/>
            <p:nvPr/>
          </p:nvSpPr>
          <p:spPr bwMode="auto">
            <a:xfrm>
              <a:off x="2226227" y="5165641"/>
              <a:ext cx="1302451" cy="939107"/>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8000" rIns="0" bIns="18000" numCol="1" spcCol="0" rtlCol="0" fromWordArt="0" anchor="ctr" anchorCtr="0" forceAA="0" compatLnSpc="1">
              <a:prstTxWarp prst="textNoShape">
                <a:avLst/>
              </a:prstTxWarp>
              <a:noAutofit/>
            </a:bodyPr>
            <a:lstStyle/>
            <a:p>
              <a:pPr algn="ctr"/>
              <a:r>
                <a:rPr lang="en-US" sz="1600" dirty="0"/>
                <a:t>External Services</a:t>
              </a:r>
            </a:p>
          </p:txBody>
        </p:sp>
        <p:cxnSp>
          <p:nvCxnSpPr>
            <p:cNvPr id="84" name="Straight Arrow Connector 83"/>
            <p:cNvCxnSpPr/>
            <p:nvPr/>
          </p:nvCxnSpPr>
          <p:spPr>
            <a:xfrm>
              <a:off x="8660872" y="1864672"/>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8660872" y="2694381"/>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8660872" y="3533234"/>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8660872" y="4381231"/>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8660872" y="5229228"/>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8660872" y="1846384"/>
              <a:ext cx="0" cy="338400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8111959" y="3531150"/>
              <a:ext cx="548913"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6A8E92A-E524-44C4-BB22-18C974CE2C42}"/>
                </a:ext>
              </a:extLst>
            </p:cNvPr>
            <p:cNvSpPr/>
            <p:nvPr/>
          </p:nvSpPr>
          <p:spPr>
            <a:xfrm>
              <a:off x="9332870" y="3217292"/>
              <a:ext cx="2000505" cy="65574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44000" rIns="0" rtlCol="0" anchor="ctr"/>
            <a:lstStyle/>
            <a:p>
              <a:r>
                <a:rPr lang="en-US" sz="1600" dirty="0">
                  <a:solidFill>
                    <a:schemeClr val="tx1"/>
                  </a:solidFill>
                  <a:latin typeface="+mj-lt"/>
                </a:rPr>
                <a:t>Visual Studio</a:t>
              </a:r>
            </a:p>
          </p:txBody>
        </p:sp>
        <p:pic>
          <p:nvPicPr>
            <p:cNvPr id="6" name="Graphic 5">
              <a:extLst>
                <a:ext uri="{FF2B5EF4-FFF2-40B4-BE49-F238E27FC236}">
                  <a16:creationId xmlns:a16="http://schemas.microsoft.com/office/drawing/2014/main" id="{32C833D9-8151-45B8-B959-CE6D2D48F6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1777" y="5264912"/>
              <a:ext cx="910835" cy="910835"/>
            </a:xfrm>
            <a:prstGeom prst="rect">
              <a:avLst/>
            </a:prstGeom>
          </p:spPr>
        </p:pic>
        <p:pic>
          <p:nvPicPr>
            <p:cNvPr id="10" name="Graphic 9">
              <a:extLst>
                <a:ext uri="{FF2B5EF4-FFF2-40B4-BE49-F238E27FC236}">
                  <a16:creationId xmlns:a16="http://schemas.microsoft.com/office/drawing/2014/main" id="{5F28AC9C-F667-4E3C-9699-CFE4658F39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60224" y="3552672"/>
              <a:ext cx="688077" cy="688077"/>
            </a:xfrm>
            <a:prstGeom prst="rect">
              <a:avLst/>
            </a:prstGeom>
          </p:spPr>
        </p:pic>
        <p:pic>
          <p:nvPicPr>
            <p:cNvPr id="61" name="Graphic 60">
              <a:extLst>
                <a:ext uri="{FF2B5EF4-FFF2-40B4-BE49-F238E27FC236}">
                  <a16:creationId xmlns:a16="http://schemas.microsoft.com/office/drawing/2014/main" id="{16D876DD-8BE0-47C8-8019-E688B67EFD9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793299" y="1634772"/>
              <a:ext cx="436142" cy="436142"/>
            </a:xfrm>
            <a:prstGeom prst="rect">
              <a:avLst/>
            </a:prstGeom>
          </p:spPr>
        </p:pic>
        <p:pic>
          <p:nvPicPr>
            <p:cNvPr id="62" name="Graphic 61">
              <a:extLst>
                <a:ext uri="{FF2B5EF4-FFF2-40B4-BE49-F238E27FC236}">
                  <a16:creationId xmlns:a16="http://schemas.microsoft.com/office/drawing/2014/main" id="{CE374001-50CA-401C-9A25-DC5CAF9882B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738928" y="2452687"/>
              <a:ext cx="544884" cy="483489"/>
            </a:xfrm>
            <a:prstGeom prst="rect">
              <a:avLst/>
            </a:prstGeom>
          </p:spPr>
        </p:pic>
        <p:pic>
          <p:nvPicPr>
            <p:cNvPr id="12" name="Picture 11">
              <a:extLst>
                <a:ext uri="{FF2B5EF4-FFF2-40B4-BE49-F238E27FC236}">
                  <a16:creationId xmlns:a16="http://schemas.microsoft.com/office/drawing/2014/main" id="{C5500892-1CFF-4EBF-AFCA-C7EC7D8F97D3}"/>
                </a:ext>
              </a:extLst>
            </p:cNvPr>
            <p:cNvPicPr>
              <a:picLocks noChangeAspect="1"/>
            </p:cNvPicPr>
            <p:nvPr/>
          </p:nvPicPr>
          <p:blipFill>
            <a:blip r:embed="rId13"/>
            <a:stretch>
              <a:fillRect/>
            </a:stretch>
          </p:blipFill>
          <p:spPr>
            <a:xfrm>
              <a:off x="10805333" y="3339125"/>
              <a:ext cx="412074" cy="412074"/>
            </a:xfrm>
            <a:prstGeom prst="rect">
              <a:avLst/>
            </a:prstGeom>
          </p:spPr>
        </p:pic>
        <p:pic>
          <p:nvPicPr>
            <p:cNvPr id="16" name="Graphic 15">
              <a:extLst>
                <a:ext uri="{FF2B5EF4-FFF2-40B4-BE49-F238E27FC236}">
                  <a16:creationId xmlns:a16="http://schemas.microsoft.com/office/drawing/2014/main" id="{BD2E1724-68C3-4367-B2BA-60087E617CC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17812" y="4211480"/>
              <a:ext cx="387117" cy="387117"/>
            </a:xfrm>
            <a:prstGeom prst="rect">
              <a:avLst/>
            </a:prstGeom>
          </p:spPr>
        </p:pic>
        <p:grpSp>
          <p:nvGrpSpPr>
            <p:cNvPr id="3" name="Group 2">
              <a:extLst>
                <a:ext uri="{FF2B5EF4-FFF2-40B4-BE49-F238E27FC236}">
                  <a16:creationId xmlns:a16="http://schemas.microsoft.com/office/drawing/2014/main" id="{AB5BF73B-05B5-418C-A912-13A1555D330A}"/>
                </a:ext>
              </a:extLst>
            </p:cNvPr>
            <p:cNvGrpSpPr/>
            <p:nvPr/>
          </p:nvGrpSpPr>
          <p:grpSpPr>
            <a:xfrm>
              <a:off x="7242629" y="4717143"/>
              <a:ext cx="957942" cy="696686"/>
              <a:chOff x="7242629" y="4717143"/>
              <a:chExt cx="957942" cy="696686"/>
            </a:xfrm>
          </p:grpSpPr>
          <p:sp>
            <p:nvSpPr>
              <p:cNvPr id="2" name="Isosceles Triangle 1">
                <a:extLst>
                  <a:ext uri="{FF2B5EF4-FFF2-40B4-BE49-F238E27FC236}">
                    <a16:creationId xmlns:a16="http://schemas.microsoft.com/office/drawing/2014/main" id="{48E44996-F111-4D35-87EF-B81EE1F99E8C}"/>
                  </a:ext>
                </a:extLst>
              </p:cNvPr>
              <p:cNvSpPr/>
              <p:nvPr/>
            </p:nvSpPr>
            <p:spPr bwMode="auto">
              <a:xfrm>
                <a:off x="7242629" y="4717143"/>
                <a:ext cx="957942" cy="696686"/>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2" descr="https://azure.microsoft.com/svghandler/preview/?width=600&amp;amp;height=315">
                <a:extLst>
                  <a:ext uri="{FF2B5EF4-FFF2-40B4-BE49-F238E27FC236}">
                    <a16:creationId xmlns:a16="http://schemas.microsoft.com/office/drawing/2014/main" id="{BA4D5F40-5335-4F9A-838C-3E29BD2A8FB3}"/>
                  </a:ext>
                </a:extLst>
              </p:cNvPr>
              <p:cNvPicPr>
                <a:picLocks noChangeAspect="1" noChangeArrowheads="1"/>
              </p:cNvPicPr>
              <p:nvPr/>
            </p:nvPicPr>
            <p:blipFill>
              <a:blip r:embed="rId16" cstate="hqprint">
                <a:extLst>
                  <a:ext uri="{28A0092B-C50C-407E-A947-70E740481C1C}">
                    <a14:useLocalDpi xmlns:a14="http://schemas.microsoft.com/office/drawing/2010/main"/>
                  </a:ext>
                </a:extLst>
              </a:blip>
              <a:srcRect/>
              <a:stretch>
                <a:fillRect/>
              </a:stretch>
            </p:blipFill>
            <p:spPr bwMode="auto">
              <a:xfrm>
                <a:off x="7424514" y="4863248"/>
                <a:ext cx="668402" cy="525809"/>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55" name="Straight Arrow Connector 54">
              <a:extLst>
                <a:ext uri="{FF2B5EF4-FFF2-40B4-BE49-F238E27FC236}">
                  <a16:creationId xmlns:a16="http://schemas.microsoft.com/office/drawing/2014/main" id="{E80C33C9-E56A-432E-8025-7E380580A1FD}"/>
                </a:ext>
              </a:extLst>
            </p:cNvPr>
            <p:cNvCxnSpPr>
              <a:cxnSpLocks/>
            </p:cNvCxnSpPr>
            <p:nvPr/>
          </p:nvCxnSpPr>
          <p:spPr>
            <a:xfrm flipH="1">
              <a:off x="1351382" y="4296229"/>
              <a:ext cx="1580504" cy="697129"/>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6DA2999C-81C9-4307-AD67-8C4889C8987A}"/>
                </a:ext>
              </a:extLst>
            </p:cNvPr>
            <p:cNvCxnSpPr>
              <a:cxnSpLocks/>
            </p:cNvCxnSpPr>
            <p:nvPr/>
          </p:nvCxnSpPr>
          <p:spPr>
            <a:xfrm>
              <a:off x="2917371" y="4296229"/>
              <a:ext cx="1754039" cy="662894"/>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3543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6"/>
          <p:cNvSpPr>
            <a:spLocks noGrp="1"/>
          </p:cNvSpPr>
          <p:nvPr>
            <p:ph type="title"/>
          </p:nvPr>
        </p:nvSpPr>
        <p:spPr/>
        <p:txBody>
          <a:bodyPr/>
          <a:lstStyle/>
          <a:p>
            <a:r>
              <a:rPr lang="en-US" dirty="0"/>
              <a:t>Alerts</a:t>
            </a:r>
          </a:p>
        </p:txBody>
      </p:sp>
      <p:sp>
        <p:nvSpPr>
          <p:cNvPr id="13" name="Text Placeholder 12">
            <a:extLst>
              <a:ext uri="{FF2B5EF4-FFF2-40B4-BE49-F238E27FC236}">
                <a16:creationId xmlns:a16="http://schemas.microsoft.com/office/drawing/2014/main" id="{ACFCEE19-BD42-49BC-A66A-4CD1C1A8C749}"/>
              </a:ext>
            </a:extLst>
          </p:cNvPr>
          <p:cNvSpPr>
            <a:spLocks noGrp="1"/>
          </p:cNvSpPr>
          <p:nvPr>
            <p:ph type="body" sz="quarter" idx="10"/>
          </p:nvPr>
        </p:nvSpPr>
        <p:spPr>
          <a:xfrm>
            <a:off x="584200" y="1437481"/>
            <a:ext cx="5212080" cy="3354765"/>
          </a:xfrm>
        </p:spPr>
        <p:txBody>
          <a:bodyPr/>
          <a:lstStyle/>
          <a:p>
            <a:r>
              <a:rPr lang="en-US" dirty="0">
                <a:latin typeface="+mn-lt"/>
              </a:rPr>
              <a:t>Proactively notify you when conditions are met</a:t>
            </a:r>
          </a:p>
          <a:p>
            <a:pPr lvl="1"/>
            <a:r>
              <a:rPr lang="en-US" dirty="0"/>
              <a:t>Defined in alert rules</a:t>
            </a:r>
          </a:p>
          <a:p>
            <a:r>
              <a:rPr lang="en-US" dirty="0">
                <a:latin typeface="+mn-lt"/>
              </a:rPr>
              <a:t>Now unified across multiple services</a:t>
            </a:r>
          </a:p>
          <a:p>
            <a:pPr lvl="1"/>
            <a:r>
              <a:rPr lang="en-US" dirty="0"/>
              <a:t>Application Insights</a:t>
            </a:r>
          </a:p>
          <a:p>
            <a:pPr lvl="1"/>
            <a:r>
              <a:rPr lang="en-US" dirty="0"/>
              <a:t>Log Analytics</a:t>
            </a:r>
          </a:p>
          <a:p>
            <a:pPr lvl="1"/>
            <a:r>
              <a:rPr lang="en-US" dirty="0"/>
              <a:t>Azure Monitor</a:t>
            </a:r>
          </a:p>
        </p:txBody>
      </p:sp>
      <p:grpSp>
        <p:nvGrpSpPr>
          <p:cNvPr id="64" name="Group 63" descr="The diagram depicts an alert rule consisting of a logic test before taking an action and setting a state.">
            <a:extLst>
              <a:ext uri="{FF2B5EF4-FFF2-40B4-BE49-F238E27FC236}">
                <a16:creationId xmlns:a16="http://schemas.microsoft.com/office/drawing/2014/main" id="{D7B2BF1B-7A06-4C39-9164-2A719EE56B71}"/>
              </a:ext>
            </a:extLst>
          </p:cNvPr>
          <p:cNvGrpSpPr/>
          <p:nvPr/>
        </p:nvGrpSpPr>
        <p:grpSpPr>
          <a:xfrm>
            <a:off x="6691142" y="941388"/>
            <a:ext cx="4552168" cy="5220204"/>
            <a:chOff x="6170442" y="585788"/>
            <a:chExt cx="4552168" cy="5220204"/>
          </a:xfrm>
        </p:grpSpPr>
        <p:grpSp>
          <p:nvGrpSpPr>
            <p:cNvPr id="4" name="Group 3">
              <a:extLst>
                <a:ext uri="{FF2B5EF4-FFF2-40B4-BE49-F238E27FC236}">
                  <a16:creationId xmlns:a16="http://schemas.microsoft.com/office/drawing/2014/main" id="{57867B81-A479-4EAD-A66A-D67AC8ADF6D0}"/>
                </a:ext>
              </a:extLst>
            </p:cNvPr>
            <p:cNvGrpSpPr/>
            <p:nvPr/>
          </p:nvGrpSpPr>
          <p:grpSpPr>
            <a:xfrm>
              <a:off x="6170442" y="4617992"/>
              <a:ext cx="2120900" cy="1188000"/>
              <a:chOff x="3562056" y="4320092"/>
              <a:chExt cx="2120900" cy="1188000"/>
            </a:xfrm>
          </p:grpSpPr>
          <p:sp>
            <p:nvSpPr>
              <p:cNvPr id="2" name="Rectangle: Rounded Corners 1">
                <a:extLst>
                  <a:ext uri="{FF2B5EF4-FFF2-40B4-BE49-F238E27FC236}">
                    <a16:creationId xmlns:a16="http://schemas.microsoft.com/office/drawing/2014/main" id="{675A9C88-8E61-4C80-A724-BF6D33CF6592}"/>
                  </a:ext>
                </a:extLst>
              </p:cNvPr>
              <p:cNvSpPr/>
              <p:nvPr/>
            </p:nvSpPr>
            <p:spPr bwMode="auto">
              <a:xfrm>
                <a:off x="3562056" y="4320092"/>
                <a:ext cx="2120900" cy="1188000"/>
              </a:xfrm>
              <a:prstGeom prst="roundRect">
                <a:avLst>
                  <a:gd name="adj" fmla="val 692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latin typeface="+mj-lt"/>
                    <a:cs typeface="Segoe UI" pitchFamily="34" charset="0"/>
                  </a:rPr>
                  <a:t>Action group</a:t>
                </a:r>
              </a:p>
            </p:txBody>
          </p:sp>
          <p:sp>
            <p:nvSpPr>
              <p:cNvPr id="3" name="Rectangle: Rounded Corners 2">
                <a:extLst>
                  <a:ext uri="{FF2B5EF4-FFF2-40B4-BE49-F238E27FC236}">
                    <a16:creationId xmlns:a16="http://schemas.microsoft.com/office/drawing/2014/main" id="{B6FEA6C4-901B-428C-904C-DA358565303A}"/>
                  </a:ext>
                </a:extLst>
              </p:cNvPr>
              <p:cNvSpPr/>
              <p:nvPr/>
            </p:nvSpPr>
            <p:spPr bwMode="auto">
              <a:xfrm>
                <a:off x="3872424" y="4941641"/>
                <a:ext cx="1500164" cy="357477"/>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46304" rIns="10800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ea typeface="Segoe UI" pitchFamily="34" charset="0"/>
                    <a:cs typeface="Segoe UI" pitchFamily="34" charset="0"/>
                  </a:rPr>
                  <a:t>Actions to do</a:t>
                </a:r>
              </a:p>
            </p:txBody>
          </p:sp>
        </p:grpSp>
        <p:grpSp>
          <p:nvGrpSpPr>
            <p:cNvPr id="5" name="Group 4">
              <a:extLst>
                <a:ext uri="{FF2B5EF4-FFF2-40B4-BE49-F238E27FC236}">
                  <a16:creationId xmlns:a16="http://schemas.microsoft.com/office/drawing/2014/main" id="{A0AC071E-EC32-40C1-BDA6-E7C2861F341C}"/>
                </a:ext>
              </a:extLst>
            </p:cNvPr>
            <p:cNvGrpSpPr/>
            <p:nvPr/>
          </p:nvGrpSpPr>
          <p:grpSpPr>
            <a:xfrm>
              <a:off x="8601710" y="4617992"/>
              <a:ext cx="2120900" cy="1188000"/>
              <a:chOff x="8601710" y="4617992"/>
              <a:chExt cx="2120900" cy="1188000"/>
            </a:xfrm>
          </p:grpSpPr>
          <p:sp>
            <p:nvSpPr>
              <p:cNvPr id="6" name="Rectangle: Rounded Corners 5">
                <a:extLst>
                  <a:ext uri="{FF2B5EF4-FFF2-40B4-BE49-F238E27FC236}">
                    <a16:creationId xmlns:a16="http://schemas.microsoft.com/office/drawing/2014/main" id="{E25226F0-9BC3-49F6-A8EF-2415AEAFFBE8}"/>
                  </a:ext>
                </a:extLst>
              </p:cNvPr>
              <p:cNvSpPr/>
              <p:nvPr/>
            </p:nvSpPr>
            <p:spPr bwMode="auto">
              <a:xfrm>
                <a:off x="8601710" y="4617992"/>
                <a:ext cx="2120900" cy="1188000"/>
              </a:xfrm>
              <a:prstGeom prst="roundRect">
                <a:avLst>
                  <a:gd name="adj" fmla="val 692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latin typeface="+mj-lt"/>
                    <a:cs typeface="Segoe UI" pitchFamily="34" charset="0"/>
                  </a:rPr>
                  <a:t>Monitor condition</a:t>
                </a:r>
              </a:p>
            </p:txBody>
          </p:sp>
          <p:sp>
            <p:nvSpPr>
              <p:cNvPr id="8" name="Rectangle: Rounded Corners 7">
                <a:extLst>
                  <a:ext uri="{FF2B5EF4-FFF2-40B4-BE49-F238E27FC236}">
                    <a16:creationId xmlns:a16="http://schemas.microsoft.com/office/drawing/2014/main" id="{8658856F-77A5-4388-A506-A1DF55F16D30}"/>
                  </a:ext>
                </a:extLst>
              </p:cNvPr>
              <p:cNvSpPr/>
              <p:nvPr/>
            </p:nvSpPr>
            <p:spPr bwMode="auto">
              <a:xfrm>
                <a:off x="8912078" y="5214691"/>
                <a:ext cx="1500164" cy="357477"/>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46304" rIns="10800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ea typeface="Segoe UI" pitchFamily="34" charset="0"/>
                    <a:cs typeface="Segoe UI" pitchFamily="34" charset="0"/>
                  </a:rPr>
                  <a:t>Alert state</a:t>
                </a:r>
              </a:p>
            </p:txBody>
          </p:sp>
        </p:grpSp>
        <p:sp>
          <p:nvSpPr>
            <p:cNvPr id="9" name="Rectangle: Rounded Corners 8">
              <a:extLst>
                <a:ext uri="{FF2B5EF4-FFF2-40B4-BE49-F238E27FC236}">
                  <a16:creationId xmlns:a16="http://schemas.microsoft.com/office/drawing/2014/main" id="{37057EEB-7A93-4970-8517-A4FEEFA265BA}"/>
                </a:ext>
              </a:extLst>
            </p:cNvPr>
            <p:cNvSpPr/>
            <p:nvPr/>
          </p:nvSpPr>
          <p:spPr bwMode="auto">
            <a:xfrm>
              <a:off x="7012214" y="585788"/>
              <a:ext cx="2641600" cy="3338512"/>
            </a:xfrm>
            <a:prstGeom prst="roundRect">
              <a:avLst>
                <a:gd name="adj" fmla="val 8105"/>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Alert rule</a:t>
              </a:r>
            </a:p>
          </p:txBody>
        </p:sp>
        <p:grpSp>
          <p:nvGrpSpPr>
            <p:cNvPr id="7" name="Group 6">
              <a:extLst>
                <a:ext uri="{FF2B5EF4-FFF2-40B4-BE49-F238E27FC236}">
                  <a16:creationId xmlns:a16="http://schemas.microsoft.com/office/drawing/2014/main" id="{FDE81F50-4542-42C6-995E-C92F53753A39}"/>
                </a:ext>
              </a:extLst>
            </p:cNvPr>
            <p:cNvGrpSpPr/>
            <p:nvPr/>
          </p:nvGrpSpPr>
          <p:grpSpPr>
            <a:xfrm>
              <a:off x="7179128" y="1221581"/>
              <a:ext cx="2307772" cy="1188000"/>
              <a:chOff x="9548460" y="1493792"/>
              <a:chExt cx="2307772" cy="1188000"/>
            </a:xfrm>
          </p:grpSpPr>
          <p:sp>
            <p:nvSpPr>
              <p:cNvPr id="14" name="Rectangle: Rounded Corners 13">
                <a:extLst>
                  <a:ext uri="{FF2B5EF4-FFF2-40B4-BE49-F238E27FC236}">
                    <a16:creationId xmlns:a16="http://schemas.microsoft.com/office/drawing/2014/main" id="{404107DF-D7F8-4B99-9212-AEF25BF64D91}"/>
                  </a:ext>
                </a:extLst>
              </p:cNvPr>
              <p:cNvSpPr/>
              <p:nvPr/>
            </p:nvSpPr>
            <p:spPr bwMode="auto">
              <a:xfrm>
                <a:off x="9548460" y="1493792"/>
                <a:ext cx="2307772" cy="1188000"/>
              </a:xfrm>
              <a:prstGeom prst="roundRect">
                <a:avLst>
                  <a:gd name="adj" fmla="val 692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latin typeface="+mj-lt"/>
                    <a:cs typeface="Segoe UI" pitchFamily="34" charset="0"/>
                  </a:rPr>
                  <a:t>Target resource</a:t>
                </a:r>
              </a:p>
            </p:txBody>
          </p:sp>
          <p:sp>
            <p:nvSpPr>
              <p:cNvPr id="15" name="Rectangle: Rounded Corners 14">
                <a:extLst>
                  <a:ext uri="{FF2B5EF4-FFF2-40B4-BE49-F238E27FC236}">
                    <a16:creationId xmlns:a16="http://schemas.microsoft.com/office/drawing/2014/main" id="{2FC367F8-8F8D-483E-B90E-CFC0B9AD22A3}"/>
                  </a:ext>
                </a:extLst>
              </p:cNvPr>
              <p:cNvSpPr/>
              <p:nvPr/>
            </p:nvSpPr>
            <p:spPr bwMode="auto">
              <a:xfrm>
                <a:off x="9945370" y="2090491"/>
                <a:ext cx="1500164" cy="357477"/>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ea typeface="Segoe UI" pitchFamily="34" charset="0"/>
                    <a:cs typeface="Segoe UI" pitchFamily="34" charset="0"/>
                  </a:rPr>
                  <a:t>Signal</a:t>
                </a:r>
              </a:p>
            </p:txBody>
          </p:sp>
        </p:grpSp>
        <p:sp>
          <p:nvSpPr>
            <p:cNvPr id="10" name="Rectangle: Rounded Corners 9">
              <a:extLst>
                <a:ext uri="{FF2B5EF4-FFF2-40B4-BE49-F238E27FC236}">
                  <a16:creationId xmlns:a16="http://schemas.microsoft.com/office/drawing/2014/main" id="{C272ACAA-F16F-4AD8-B69A-816958016F98}"/>
                </a:ext>
              </a:extLst>
            </p:cNvPr>
            <p:cNvSpPr/>
            <p:nvPr/>
          </p:nvSpPr>
          <p:spPr bwMode="auto">
            <a:xfrm>
              <a:off x="7179128" y="2857500"/>
              <a:ext cx="2307772" cy="5715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Criteria / Logic test</a:t>
              </a:r>
            </a:p>
          </p:txBody>
        </p:sp>
        <p:cxnSp>
          <p:nvCxnSpPr>
            <p:cNvPr id="17" name="Straight Arrow Connector 16">
              <a:extLst>
                <a:ext uri="{FF2B5EF4-FFF2-40B4-BE49-F238E27FC236}">
                  <a16:creationId xmlns:a16="http://schemas.microsoft.com/office/drawing/2014/main" id="{369F3165-88F2-40BE-BFBC-BAD214FD12DC}"/>
                </a:ext>
              </a:extLst>
            </p:cNvPr>
            <p:cNvCxnSpPr>
              <a:cxnSpLocks/>
              <a:stCxn id="14" idx="2"/>
              <a:endCxn id="10" idx="0"/>
            </p:cNvCxnSpPr>
            <p:nvPr/>
          </p:nvCxnSpPr>
          <p:spPr>
            <a:xfrm>
              <a:off x="8333014" y="2409581"/>
              <a:ext cx="0" cy="447919"/>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36B7814-733D-4025-9722-70F18DD63DBB}"/>
                </a:ext>
              </a:extLst>
            </p:cNvPr>
            <p:cNvCxnSpPr>
              <a:cxnSpLocks/>
              <a:endCxn id="2" idx="0"/>
            </p:cNvCxnSpPr>
            <p:nvPr/>
          </p:nvCxnSpPr>
          <p:spPr>
            <a:xfrm rot="5400000">
              <a:off x="7096303" y="3590642"/>
              <a:ext cx="1161940" cy="892761"/>
            </a:xfrm>
            <a:prstGeom prst="bentConnector3">
              <a:avLst>
                <a:gd name="adj1" fmla="val 63116"/>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9BEEF2E-DEF1-4E40-8C9F-51290196345F}"/>
                </a:ext>
              </a:extLst>
            </p:cNvPr>
            <p:cNvCxnSpPr>
              <a:cxnSpLocks/>
            </p:cNvCxnSpPr>
            <p:nvPr/>
          </p:nvCxnSpPr>
          <p:spPr>
            <a:xfrm rot="16200000" flipH="1">
              <a:off x="8510622" y="3475882"/>
              <a:ext cx="1188992" cy="1095228"/>
            </a:xfrm>
            <a:prstGeom prst="bentConnector3">
              <a:avLst>
                <a:gd name="adj1" fmla="val 6682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741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6"/>
          <p:cNvSpPr>
            <a:spLocks noGrp="1"/>
          </p:cNvSpPr>
          <p:nvPr>
            <p:ph type="title"/>
          </p:nvPr>
        </p:nvSpPr>
        <p:spPr/>
        <p:txBody>
          <a:bodyPr/>
          <a:lstStyle/>
          <a:p>
            <a:r>
              <a:rPr lang="en-US" dirty="0"/>
              <a:t>Alerts workflow</a:t>
            </a:r>
          </a:p>
        </p:txBody>
      </p:sp>
      <p:grpSp>
        <p:nvGrpSpPr>
          <p:cNvPr id="2" name="Group 1" descr="The diagram depicts how alert rules are triggered and turned into Alerts notifications. The diagram also includes items such as diagnostic logs and resource metrics, which flow to an Azure Monitor alert rule. When the criteria are met, the Azure Monitor alert rule flows to email, SMS, and webhooks. From there, the flow leads to automation, which includes function apps and logic apps.">
            <a:extLst>
              <a:ext uri="{FF2B5EF4-FFF2-40B4-BE49-F238E27FC236}">
                <a16:creationId xmlns:a16="http://schemas.microsoft.com/office/drawing/2014/main" id="{874F8EA6-6890-4174-B984-EE5B1E18F07B}"/>
              </a:ext>
            </a:extLst>
          </p:cNvPr>
          <p:cNvGrpSpPr/>
          <p:nvPr/>
        </p:nvGrpSpPr>
        <p:grpSpPr>
          <a:xfrm>
            <a:off x="648008" y="1437195"/>
            <a:ext cx="10961380" cy="4831844"/>
            <a:chOff x="648008" y="1437195"/>
            <a:chExt cx="10961380" cy="4831844"/>
          </a:xfrm>
        </p:grpSpPr>
        <p:sp>
          <p:nvSpPr>
            <p:cNvPr id="11" name="Rectangle 10">
              <a:extLst>
                <a:ext uri="{FF2B5EF4-FFF2-40B4-BE49-F238E27FC236}">
                  <a16:creationId xmlns:a16="http://schemas.microsoft.com/office/drawing/2014/main" id="{DC6A7C98-F20A-4479-A956-F1CDFF2B0C77}"/>
                </a:ext>
              </a:extLst>
            </p:cNvPr>
            <p:cNvSpPr/>
            <p:nvPr/>
          </p:nvSpPr>
          <p:spPr>
            <a:xfrm>
              <a:off x="4391410" y="2051264"/>
              <a:ext cx="2575447" cy="3330890"/>
            </a:xfrm>
            <a:prstGeom prst="rect">
              <a:avLst/>
            </a:prstGeom>
            <a:noFill/>
            <a:ln w="28575">
              <a:solidFill>
                <a:srgbClr val="00188F"/>
              </a:solidFill>
            </a:ln>
          </p:spPr>
          <p:style>
            <a:lnRef idx="2">
              <a:schemeClr val="dk1"/>
            </a:lnRef>
            <a:fillRef idx="1">
              <a:schemeClr val="lt1"/>
            </a:fillRef>
            <a:effectRef idx="0">
              <a:schemeClr val="dk1"/>
            </a:effectRef>
            <a:fontRef idx="minor">
              <a:schemeClr val="dk1"/>
            </a:fontRef>
          </p:style>
          <p:txBody>
            <a:bodyPr lIns="288000" tIns="72000" rtlCol="0" anchor="t"/>
            <a:lstStyle/>
            <a:p>
              <a:pPr algn="ctr"/>
              <a:r>
                <a:rPr lang="en-US" sz="1600" dirty="0">
                  <a:latin typeface="+mj-lt"/>
                </a:rPr>
                <a:t>Azure Monitor Alerts</a:t>
              </a:r>
            </a:p>
          </p:txBody>
        </p:sp>
        <p:grpSp>
          <p:nvGrpSpPr>
            <p:cNvPr id="44" name="Group 43">
              <a:extLst>
                <a:ext uri="{FF2B5EF4-FFF2-40B4-BE49-F238E27FC236}">
                  <a16:creationId xmlns:a16="http://schemas.microsoft.com/office/drawing/2014/main" id="{A8DFAABA-D768-4629-9416-9D8E7FEDB151}"/>
                </a:ext>
              </a:extLst>
            </p:cNvPr>
            <p:cNvGrpSpPr/>
            <p:nvPr/>
          </p:nvGrpSpPr>
          <p:grpSpPr>
            <a:xfrm>
              <a:off x="5718629" y="4818743"/>
              <a:ext cx="957942" cy="696686"/>
              <a:chOff x="7242629" y="4717143"/>
              <a:chExt cx="957942" cy="696686"/>
            </a:xfrm>
          </p:grpSpPr>
          <p:sp>
            <p:nvSpPr>
              <p:cNvPr id="45" name="Isosceles Triangle 44">
                <a:extLst>
                  <a:ext uri="{FF2B5EF4-FFF2-40B4-BE49-F238E27FC236}">
                    <a16:creationId xmlns:a16="http://schemas.microsoft.com/office/drawing/2014/main" id="{640246A3-B04B-4D50-AA20-47850295215C}"/>
                  </a:ext>
                </a:extLst>
              </p:cNvPr>
              <p:cNvSpPr/>
              <p:nvPr/>
            </p:nvSpPr>
            <p:spPr bwMode="auto">
              <a:xfrm>
                <a:off x="7242629" y="4717143"/>
                <a:ext cx="957942" cy="696686"/>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2" descr="https://azure.microsoft.com/svghandler/preview/?width=600&amp;amp;height=315">
                <a:extLst>
                  <a:ext uri="{FF2B5EF4-FFF2-40B4-BE49-F238E27FC236}">
                    <a16:creationId xmlns:a16="http://schemas.microsoft.com/office/drawing/2014/main" id="{471BFE33-6911-4F79-B176-F69D11024CF0}"/>
                  </a:ext>
                </a:extLst>
              </p:cNvPr>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7424514" y="4863248"/>
                <a:ext cx="668402" cy="525809"/>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6" name="Rounded Rectangle 5"/>
            <p:cNvSpPr/>
            <p:nvPr/>
          </p:nvSpPr>
          <p:spPr bwMode="auto">
            <a:xfrm>
              <a:off x="648008" y="2727539"/>
              <a:ext cx="2464364" cy="3333638"/>
            </a:xfrm>
            <a:prstGeom prst="roundRect">
              <a:avLst/>
            </a:prstGeom>
            <a:solidFill>
              <a:srgbClr val="00188F"/>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2700000" rIns="182880" bIns="72000" numCol="1" spcCol="0" rtlCol="0" fromWordArt="0" anchor="b" anchorCtr="0" forceAA="0" compatLnSpc="1">
              <a:prstTxWarp prst="textNoShape">
                <a:avLst/>
              </a:prstTxWarp>
              <a:noAutofit/>
            </a:bodyPr>
            <a:lstStyle/>
            <a:p>
              <a:pPr algn="ctr"/>
              <a:r>
                <a:rPr lang="en-US" sz="1800" dirty="0">
                  <a:solidFill>
                    <a:schemeClr val="bg1"/>
                  </a:solidFill>
                  <a:latin typeface="+mj-lt"/>
                </a:rPr>
                <a:t>Azure Infrastructure</a:t>
              </a:r>
            </a:p>
          </p:txBody>
        </p:sp>
        <p:sp>
          <p:nvSpPr>
            <p:cNvPr id="33" name="Rectangle 32">
              <a:extLst>
                <a:ext uri="{FF2B5EF4-FFF2-40B4-BE49-F238E27FC236}">
                  <a16:creationId xmlns:a16="http://schemas.microsoft.com/office/drawing/2014/main" id="{5DCCE67D-3F9C-4BB9-97FB-247342E49977}"/>
                </a:ext>
              </a:extLst>
            </p:cNvPr>
            <p:cNvSpPr/>
            <p:nvPr/>
          </p:nvSpPr>
          <p:spPr>
            <a:xfrm>
              <a:off x="8229600" y="3429549"/>
              <a:ext cx="3379788" cy="2839490"/>
            </a:xfrm>
            <a:prstGeom prst="rect">
              <a:avLst/>
            </a:prstGeom>
            <a:noFill/>
            <a:ln w="28575">
              <a:solidFill>
                <a:srgbClr val="00188F"/>
              </a:solidFill>
            </a:ln>
          </p:spPr>
          <p:style>
            <a:lnRef idx="2">
              <a:schemeClr val="dk1"/>
            </a:lnRef>
            <a:fillRef idx="1">
              <a:schemeClr val="lt1"/>
            </a:fillRef>
            <a:effectRef idx="0">
              <a:schemeClr val="dk1"/>
            </a:effectRef>
            <a:fontRef idx="minor">
              <a:schemeClr val="dk1"/>
            </a:fontRef>
          </p:style>
          <p:txBody>
            <a:bodyPr rtlCol="0" anchor="t"/>
            <a:lstStyle/>
            <a:p>
              <a:r>
                <a:rPr lang="en-US" sz="1800" dirty="0">
                  <a:solidFill>
                    <a:schemeClr val="tx1"/>
                  </a:solidFill>
                  <a:latin typeface="+mj-lt"/>
                </a:rPr>
                <a:t>Automation</a:t>
              </a:r>
            </a:p>
          </p:txBody>
        </p:sp>
        <p:cxnSp>
          <p:nvCxnSpPr>
            <p:cNvPr id="52" name="Straight Arrow Connector 51"/>
            <p:cNvCxnSpPr/>
            <p:nvPr/>
          </p:nvCxnSpPr>
          <p:spPr>
            <a:xfrm>
              <a:off x="3514417" y="2727539"/>
              <a:ext cx="1192485"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64658" y="4851987"/>
              <a:ext cx="749759"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45">
              <a:extLst>
                <a:ext uri="{FF2B5EF4-FFF2-40B4-BE49-F238E27FC236}">
                  <a16:creationId xmlns:a16="http://schemas.microsoft.com/office/drawing/2014/main" id="{10DE8314-6741-47BC-8BD1-E919670BDBC3}"/>
                </a:ext>
              </a:extLst>
            </p:cNvPr>
            <p:cNvSpPr/>
            <p:nvPr/>
          </p:nvSpPr>
          <p:spPr>
            <a:xfrm>
              <a:off x="655507" y="1437195"/>
              <a:ext cx="2448000" cy="2769668"/>
            </a:xfrm>
            <a:prstGeom prst="roundRect">
              <a:avLst>
                <a:gd name="adj" fmla="val 11493"/>
              </a:avLst>
            </a:prstGeom>
            <a:solidFill>
              <a:schemeClr val="bg1"/>
            </a:solidFill>
            <a:ln w="28575">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a:solidFill>
                    <a:schemeClr val="dk1"/>
                  </a:solidFill>
                  <a:latin typeface="+mj-lt"/>
                </a:rPr>
                <a:t>Resource</a:t>
              </a:r>
            </a:p>
          </p:txBody>
        </p:sp>
        <p:sp>
          <p:nvSpPr>
            <p:cNvPr id="16" name="Rectangle 15">
              <a:extLst>
                <a:ext uri="{FF2B5EF4-FFF2-40B4-BE49-F238E27FC236}">
                  <a16:creationId xmlns:a16="http://schemas.microsoft.com/office/drawing/2014/main" id="{903CF64A-D281-40D9-91BE-FAEF86BC8031}"/>
                </a:ext>
              </a:extLst>
            </p:cNvPr>
            <p:cNvSpPr/>
            <p:nvPr/>
          </p:nvSpPr>
          <p:spPr>
            <a:xfrm>
              <a:off x="1030102" y="4602951"/>
              <a:ext cx="1700176" cy="496449"/>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solidFill>
                    <a:schemeClr val="tx1"/>
                  </a:solidFill>
                </a:rPr>
                <a:t>Activity Logs</a:t>
              </a:r>
            </a:p>
          </p:txBody>
        </p:sp>
        <p:cxnSp>
          <p:nvCxnSpPr>
            <p:cNvPr id="54" name="Straight Connector 53"/>
            <p:cNvCxnSpPr/>
            <p:nvPr/>
          </p:nvCxnSpPr>
          <p:spPr>
            <a:xfrm>
              <a:off x="2764658" y="2399803"/>
              <a:ext cx="749759"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64658" y="3425662"/>
              <a:ext cx="749759"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p:nvCxnSpPr>
          <p:spPr>
            <a:xfrm>
              <a:off x="3514417" y="2380753"/>
              <a:ext cx="0" cy="2467018"/>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Rectangle: Rounded Corners 1">
              <a:extLst>
                <a:ext uri="{FF2B5EF4-FFF2-40B4-BE49-F238E27FC236}">
                  <a16:creationId xmlns:a16="http://schemas.microsoft.com/office/drawing/2014/main" id="{F93E9954-972F-4013-9628-405599BE9277}"/>
                </a:ext>
              </a:extLst>
            </p:cNvPr>
            <p:cNvSpPr/>
            <p:nvPr/>
          </p:nvSpPr>
          <p:spPr>
            <a:xfrm>
              <a:off x="4745002" y="2529869"/>
              <a:ext cx="1680744" cy="404773"/>
            </a:xfrm>
            <a:prstGeom prst="roundRect">
              <a:avLst/>
            </a:prstGeom>
            <a:solidFill>
              <a:srgbClr val="107C10"/>
            </a:solidFill>
            <a:ln>
              <a:solidFill>
                <a:srgbClr val="107C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Rule</a:t>
              </a:r>
            </a:p>
          </p:txBody>
        </p:sp>
        <p:sp>
          <p:nvSpPr>
            <p:cNvPr id="19" name="Rectangle 18">
              <a:extLst>
                <a:ext uri="{FF2B5EF4-FFF2-40B4-BE49-F238E27FC236}">
                  <a16:creationId xmlns:a16="http://schemas.microsoft.com/office/drawing/2014/main" id="{6DF623D1-6DBC-4D17-926C-4557894B1C54}"/>
                </a:ext>
              </a:extLst>
            </p:cNvPr>
            <p:cNvSpPr/>
            <p:nvPr/>
          </p:nvSpPr>
          <p:spPr>
            <a:xfrm>
              <a:off x="4947031" y="3705773"/>
              <a:ext cx="1260000" cy="310670"/>
            </a:xfrm>
            <a:prstGeom prst="rect">
              <a:avLst/>
            </a:prstGeom>
            <a:solidFill>
              <a:srgbClr val="0078D4"/>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dirty="0"/>
                <a:t>Email</a:t>
              </a:r>
            </a:p>
          </p:txBody>
        </p:sp>
        <p:sp>
          <p:nvSpPr>
            <p:cNvPr id="20" name="Rectangle 19">
              <a:extLst>
                <a:ext uri="{FF2B5EF4-FFF2-40B4-BE49-F238E27FC236}">
                  <a16:creationId xmlns:a16="http://schemas.microsoft.com/office/drawing/2014/main" id="{1AC5C851-480F-447B-93AA-F40CC2128AD2}"/>
                </a:ext>
              </a:extLst>
            </p:cNvPr>
            <p:cNvSpPr/>
            <p:nvPr/>
          </p:nvSpPr>
          <p:spPr>
            <a:xfrm>
              <a:off x="4947031" y="4112800"/>
              <a:ext cx="1260000" cy="310670"/>
            </a:xfrm>
            <a:prstGeom prst="rect">
              <a:avLst/>
            </a:prstGeom>
            <a:solidFill>
              <a:srgbClr val="0078D4"/>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dirty="0"/>
                <a:t>SMS</a:t>
              </a:r>
            </a:p>
          </p:txBody>
        </p:sp>
        <p:sp>
          <p:nvSpPr>
            <p:cNvPr id="21" name="Rectangle 20">
              <a:extLst>
                <a:ext uri="{FF2B5EF4-FFF2-40B4-BE49-F238E27FC236}">
                  <a16:creationId xmlns:a16="http://schemas.microsoft.com/office/drawing/2014/main" id="{D4CA584D-BA52-41BD-ADDD-55B8427537CD}"/>
                </a:ext>
              </a:extLst>
            </p:cNvPr>
            <p:cNvSpPr/>
            <p:nvPr/>
          </p:nvSpPr>
          <p:spPr>
            <a:xfrm>
              <a:off x="4947031" y="4519828"/>
              <a:ext cx="1260000" cy="310670"/>
            </a:xfrm>
            <a:prstGeom prst="rect">
              <a:avLst/>
            </a:prstGeom>
            <a:solidFill>
              <a:srgbClr val="0078D4"/>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dirty="0"/>
                <a:t>Webhook</a:t>
              </a:r>
            </a:p>
          </p:txBody>
        </p:sp>
        <p:cxnSp>
          <p:nvCxnSpPr>
            <p:cNvPr id="22" name="Straight Arrow Connector 21">
              <a:extLst>
                <a:ext uri="{FF2B5EF4-FFF2-40B4-BE49-F238E27FC236}">
                  <a16:creationId xmlns:a16="http://schemas.microsoft.com/office/drawing/2014/main" id="{231DB92F-91AB-4068-9F73-830F6F8A1FBD}"/>
                </a:ext>
              </a:extLst>
            </p:cNvPr>
            <p:cNvCxnSpPr>
              <a:stCxn id="9" idx="2"/>
              <a:endCxn id="19" idx="0"/>
            </p:cNvCxnSpPr>
            <p:nvPr/>
          </p:nvCxnSpPr>
          <p:spPr>
            <a:xfrm flipH="1">
              <a:off x="5577031" y="2934642"/>
              <a:ext cx="8343" cy="771131"/>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2D5817B7-979B-4383-A207-5F75E894532C}"/>
                </a:ext>
              </a:extLst>
            </p:cNvPr>
            <p:cNvSpPr txBox="1"/>
            <p:nvPr/>
          </p:nvSpPr>
          <p:spPr>
            <a:xfrm>
              <a:off x="4420540" y="3005379"/>
              <a:ext cx="918935" cy="584775"/>
            </a:xfrm>
            <a:prstGeom prst="rect">
              <a:avLst/>
            </a:prstGeom>
            <a:solidFill>
              <a:schemeClr val="bg1"/>
            </a:solidFill>
          </p:spPr>
          <p:txBody>
            <a:bodyPr wrap="square" lIns="45720" tIns="45720" rIns="45720" bIns="45720" rtlCol="0" anchor="ctr">
              <a:spAutoFit/>
            </a:bodyPr>
            <a:lstStyle/>
            <a:p>
              <a:pPr algn="r"/>
              <a:r>
                <a:rPr lang="en-US" sz="1600" dirty="0"/>
                <a:t>Criteria met</a:t>
              </a:r>
            </a:p>
          </p:txBody>
        </p:sp>
        <p:sp>
          <p:nvSpPr>
            <p:cNvPr id="35" name="Rectangle 34">
              <a:extLst>
                <a:ext uri="{FF2B5EF4-FFF2-40B4-BE49-F238E27FC236}">
                  <a16:creationId xmlns:a16="http://schemas.microsoft.com/office/drawing/2014/main" id="{91620297-2CCB-4D3B-B4AA-DA0DB3551B78}"/>
                </a:ext>
              </a:extLst>
            </p:cNvPr>
            <p:cNvSpPr/>
            <p:nvPr/>
          </p:nvSpPr>
          <p:spPr>
            <a:xfrm>
              <a:off x="4391411" y="1440060"/>
              <a:ext cx="2560932" cy="504000"/>
            </a:xfrm>
            <a:prstGeom prst="rect">
              <a:avLst/>
            </a:prstGeom>
            <a:solidFill>
              <a:schemeClr val="bg1"/>
            </a:solidFill>
            <a:ln w="28575">
              <a:solidFill>
                <a:srgbClr val="00188F"/>
              </a:solidFill>
            </a:ln>
          </p:spPr>
          <p:style>
            <a:lnRef idx="2">
              <a:schemeClr val="dk1"/>
            </a:lnRef>
            <a:fillRef idx="1">
              <a:schemeClr val="lt1"/>
            </a:fillRef>
            <a:effectRef idx="0">
              <a:schemeClr val="dk1"/>
            </a:effectRef>
            <a:fontRef idx="minor">
              <a:schemeClr val="dk1"/>
            </a:fontRef>
          </p:style>
          <p:txBody>
            <a:bodyPr lIns="432000" rtlCol="0" anchor="ctr"/>
            <a:lstStyle/>
            <a:p>
              <a:pPr algn="ctr"/>
              <a:r>
                <a:rPr lang="en-US" sz="1600" dirty="0">
                  <a:latin typeface="+mj-lt"/>
                </a:rPr>
                <a:t>OMS Alerts</a:t>
              </a:r>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0853" y="2153089"/>
              <a:ext cx="266671" cy="266671"/>
            </a:xfrm>
            <a:prstGeom prst="rect">
              <a:avLst/>
            </a:prstGeom>
          </p:spPr>
        </p:pic>
        <p:grpSp>
          <p:nvGrpSpPr>
            <p:cNvPr id="4" name="Group 3"/>
            <p:cNvGrpSpPr/>
            <p:nvPr/>
          </p:nvGrpSpPr>
          <p:grpSpPr>
            <a:xfrm>
              <a:off x="5389018" y="3030865"/>
              <a:ext cx="431319" cy="431319"/>
              <a:chOff x="4000500" y="5960665"/>
              <a:chExt cx="525860" cy="525860"/>
            </a:xfrm>
          </p:grpSpPr>
          <p:sp>
            <p:nvSpPr>
              <p:cNvPr id="3" name="Oval 2"/>
              <p:cNvSpPr/>
              <p:nvPr/>
            </p:nvSpPr>
            <p:spPr bwMode="auto">
              <a:xfrm>
                <a:off x="4000500" y="5960665"/>
                <a:ext cx="525860" cy="525860"/>
              </a:xfrm>
              <a:prstGeom prst="ellips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3" name="Graphic 76">
                <a:extLst>
                  <a:ext uri="{FF2B5EF4-FFF2-40B4-BE49-F238E27FC236}">
                    <a16:creationId xmlns:a16="http://schemas.microsoft.com/office/drawing/2014/main" id="{D3E28B90-051B-435F-AFA1-4B92C84973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773500">
                <a:off x="4115898" y="6076063"/>
                <a:ext cx="295064" cy="295064"/>
              </a:xfrm>
              <a:prstGeom prst="rect">
                <a:avLst/>
              </a:prstGeom>
            </p:spPr>
          </p:pic>
        </p:grpSp>
        <p:cxnSp>
          <p:nvCxnSpPr>
            <p:cNvPr id="47" name="Elbow Connector 46"/>
            <p:cNvCxnSpPr>
              <a:cxnSpLocks/>
              <a:stCxn id="21" idx="2"/>
            </p:cNvCxnSpPr>
            <p:nvPr/>
          </p:nvCxnSpPr>
          <p:spPr>
            <a:xfrm rot="16200000" flipH="1">
              <a:off x="6466508" y="3941021"/>
              <a:ext cx="873619" cy="2652572"/>
            </a:xfrm>
            <a:prstGeom prst="bentConnector2">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54990AE-882D-477D-9EBC-AE5F65264277}"/>
                </a:ext>
              </a:extLst>
            </p:cNvPr>
            <p:cNvSpPr/>
            <p:nvPr/>
          </p:nvSpPr>
          <p:spPr>
            <a:xfrm>
              <a:off x="835917" y="2152763"/>
              <a:ext cx="2087181" cy="50400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lIns="0" tIns="72000" rIns="0" rtlCol="0" anchor="ctr">
              <a:noAutofit/>
            </a:bodyPr>
            <a:lstStyle/>
            <a:p>
              <a:pPr algn="ctr"/>
              <a:r>
                <a:rPr lang="en-US" sz="1600" dirty="0"/>
                <a:t>Diagnostic Logs</a:t>
              </a:r>
            </a:p>
          </p:txBody>
        </p:sp>
        <p:sp>
          <p:nvSpPr>
            <p:cNvPr id="15" name="Rectangle 14">
              <a:extLst>
                <a:ext uri="{FF2B5EF4-FFF2-40B4-BE49-F238E27FC236}">
                  <a16:creationId xmlns:a16="http://schemas.microsoft.com/office/drawing/2014/main" id="{631E5D25-531F-4D2F-A3BC-ED0BDA447167}"/>
                </a:ext>
              </a:extLst>
            </p:cNvPr>
            <p:cNvSpPr/>
            <p:nvPr/>
          </p:nvSpPr>
          <p:spPr>
            <a:xfrm>
              <a:off x="835917" y="3159000"/>
              <a:ext cx="2087181" cy="54000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lIns="0" tIns="72000" rIns="0" rtlCol="0" anchor="ctr">
              <a:noAutofit/>
            </a:bodyPr>
            <a:lstStyle/>
            <a:p>
              <a:pPr algn="ctr"/>
              <a:r>
                <a:rPr lang="en-US" sz="1600" dirty="0"/>
                <a:t>Resource Metrics</a:t>
              </a:r>
            </a:p>
          </p:txBody>
        </p:sp>
        <p:pic>
          <p:nvPicPr>
            <p:cNvPr id="39" name="Graphic 38">
              <a:extLst>
                <a:ext uri="{FF2B5EF4-FFF2-40B4-BE49-F238E27FC236}">
                  <a16:creationId xmlns:a16="http://schemas.microsoft.com/office/drawing/2014/main" id="{9F876440-1D00-4233-9AB3-3ABC6AEDD5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42245" y="1495072"/>
              <a:ext cx="359379" cy="359379"/>
            </a:xfrm>
            <a:prstGeom prst="rect">
              <a:avLst/>
            </a:prstGeom>
          </p:spPr>
        </p:pic>
        <p:grpSp>
          <p:nvGrpSpPr>
            <p:cNvPr id="17" name="Group 16">
              <a:extLst>
                <a:ext uri="{FF2B5EF4-FFF2-40B4-BE49-F238E27FC236}">
                  <a16:creationId xmlns:a16="http://schemas.microsoft.com/office/drawing/2014/main" id="{5EB74711-0E59-4F24-9F10-3494C4DB1E3C}"/>
                </a:ext>
              </a:extLst>
            </p:cNvPr>
            <p:cNvGrpSpPr/>
            <p:nvPr/>
          </p:nvGrpSpPr>
          <p:grpSpPr>
            <a:xfrm>
              <a:off x="9231087" y="5574354"/>
              <a:ext cx="2036680" cy="504000"/>
              <a:chOff x="9231087" y="5574354"/>
              <a:chExt cx="2036680" cy="504000"/>
            </a:xfrm>
          </p:grpSpPr>
          <p:sp>
            <p:nvSpPr>
              <p:cNvPr id="28" name="Rectangle 27">
                <a:extLst>
                  <a:ext uri="{FF2B5EF4-FFF2-40B4-BE49-F238E27FC236}">
                    <a16:creationId xmlns:a16="http://schemas.microsoft.com/office/drawing/2014/main" id="{4AB9B1C1-7A13-4F77-902A-8C855536BE3B}"/>
                  </a:ext>
                </a:extLst>
              </p:cNvPr>
              <p:cNvSpPr/>
              <p:nvPr/>
            </p:nvSpPr>
            <p:spPr>
              <a:xfrm>
                <a:off x="9231087" y="5574354"/>
                <a:ext cx="2036680" cy="50400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08000" rtlCol="0" anchor="ctr"/>
              <a:lstStyle/>
              <a:p>
                <a:r>
                  <a:rPr lang="en-US" sz="1600" dirty="0">
                    <a:solidFill>
                      <a:schemeClr val="tx1"/>
                    </a:solidFill>
                  </a:rPr>
                  <a:t>3</a:t>
                </a:r>
                <a:r>
                  <a:rPr lang="en-US" sz="1600" baseline="30000" dirty="0">
                    <a:solidFill>
                      <a:schemeClr val="tx1"/>
                    </a:solidFill>
                  </a:rPr>
                  <a:t>rd</a:t>
                </a:r>
                <a:r>
                  <a:rPr lang="en-US" sz="1600" dirty="0">
                    <a:solidFill>
                      <a:schemeClr val="tx1"/>
                    </a:solidFill>
                  </a:rPr>
                  <a:t> Party URL</a:t>
                </a:r>
              </a:p>
            </p:txBody>
          </p:sp>
          <p:pic>
            <p:nvPicPr>
              <p:cNvPr id="40" name="Graphic 39">
                <a:extLst>
                  <a:ext uri="{FF2B5EF4-FFF2-40B4-BE49-F238E27FC236}">
                    <a16:creationId xmlns:a16="http://schemas.microsoft.com/office/drawing/2014/main" id="{599B4A96-271D-4D68-B2C9-D02BF55A355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780939" y="5632795"/>
                <a:ext cx="387117" cy="387117"/>
              </a:xfrm>
              <a:prstGeom prst="rect">
                <a:avLst/>
              </a:prstGeom>
            </p:spPr>
          </p:pic>
        </p:grpSp>
        <p:grpSp>
          <p:nvGrpSpPr>
            <p:cNvPr id="13" name="Group 12">
              <a:extLst>
                <a:ext uri="{FF2B5EF4-FFF2-40B4-BE49-F238E27FC236}">
                  <a16:creationId xmlns:a16="http://schemas.microsoft.com/office/drawing/2014/main" id="{E68B61A4-93D1-4617-8546-67E457BFAD18}"/>
                </a:ext>
              </a:extLst>
            </p:cNvPr>
            <p:cNvGrpSpPr/>
            <p:nvPr/>
          </p:nvGrpSpPr>
          <p:grpSpPr>
            <a:xfrm>
              <a:off x="9231087" y="5027380"/>
              <a:ext cx="2036680" cy="504000"/>
              <a:chOff x="9231087" y="4906729"/>
              <a:chExt cx="2036680" cy="504000"/>
            </a:xfrm>
          </p:grpSpPr>
          <p:sp>
            <p:nvSpPr>
              <p:cNvPr id="27" name="Rectangle 26">
                <a:extLst>
                  <a:ext uri="{FF2B5EF4-FFF2-40B4-BE49-F238E27FC236}">
                    <a16:creationId xmlns:a16="http://schemas.microsoft.com/office/drawing/2014/main" id="{EF852D8C-088B-4C22-A76E-DEA89BBC5BAD}"/>
                  </a:ext>
                </a:extLst>
              </p:cNvPr>
              <p:cNvSpPr/>
              <p:nvPr/>
            </p:nvSpPr>
            <p:spPr>
              <a:xfrm>
                <a:off x="9231087" y="4906729"/>
                <a:ext cx="2036680" cy="50400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08000" rtlCol="0" anchor="ctr"/>
              <a:lstStyle/>
              <a:p>
                <a:r>
                  <a:rPr lang="en-US" sz="1600" dirty="0">
                    <a:solidFill>
                      <a:schemeClr val="tx1"/>
                    </a:solidFill>
                  </a:rPr>
                  <a:t>Logic Apps</a:t>
                </a:r>
              </a:p>
            </p:txBody>
          </p:sp>
          <p:pic>
            <p:nvPicPr>
              <p:cNvPr id="12" name="Graphic 11">
                <a:extLst>
                  <a:ext uri="{FF2B5EF4-FFF2-40B4-BE49-F238E27FC236}">
                    <a16:creationId xmlns:a16="http://schemas.microsoft.com/office/drawing/2014/main" id="{1E7EFE0A-0163-4E04-904E-4113ECA36E4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722497" y="4906729"/>
                <a:ext cx="504000" cy="504000"/>
              </a:xfrm>
              <a:prstGeom prst="rect">
                <a:avLst/>
              </a:prstGeom>
            </p:spPr>
          </p:pic>
        </p:grpSp>
        <p:grpSp>
          <p:nvGrpSpPr>
            <p:cNvPr id="7" name="Group 6">
              <a:extLst>
                <a:ext uri="{FF2B5EF4-FFF2-40B4-BE49-F238E27FC236}">
                  <a16:creationId xmlns:a16="http://schemas.microsoft.com/office/drawing/2014/main" id="{B4CAA2C7-536E-4D8D-AB26-ECD4AC1635AA}"/>
                </a:ext>
              </a:extLst>
            </p:cNvPr>
            <p:cNvGrpSpPr/>
            <p:nvPr/>
          </p:nvGrpSpPr>
          <p:grpSpPr>
            <a:xfrm>
              <a:off x="9231087" y="4480407"/>
              <a:ext cx="2036680" cy="504000"/>
              <a:chOff x="9231087" y="4239104"/>
              <a:chExt cx="2036680" cy="504000"/>
            </a:xfrm>
          </p:grpSpPr>
          <p:sp>
            <p:nvSpPr>
              <p:cNvPr id="26" name="Rectangle 25">
                <a:extLst>
                  <a:ext uri="{FF2B5EF4-FFF2-40B4-BE49-F238E27FC236}">
                    <a16:creationId xmlns:a16="http://schemas.microsoft.com/office/drawing/2014/main" id="{8CD5091D-15BE-4401-84A9-38BA4814024E}"/>
                  </a:ext>
                </a:extLst>
              </p:cNvPr>
              <p:cNvSpPr/>
              <p:nvPr/>
            </p:nvSpPr>
            <p:spPr>
              <a:xfrm>
                <a:off x="9231087" y="4239104"/>
                <a:ext cx="2036680" cy="50400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08000" rtlCol="0" anchor="ctr"/>
              <a:lstStyle/>
              <a:p>
                <a:r>
                  <a:rPr lang="en-US" sz="1600" dirty="0">
                    <a:solidFill>
                      <a:schemeClr val="tx1"/>
                    </a:solidFill>
                  </a:rPr>
                  <a:t>Function App</a:t>
                </a:r>
              </a:p>
            </p:txBody>
          </p:sp>
          <p:pic>
            <p:nvPicPr>
              <p:cNvPr id="14" name="Graphic 13">
                <a:extLst>
                  <a:ext uri="{FF2B5EF4-FFF2-40B4-BE49-F238E27FC236}">
                    <a16:creationId xmlns:a16="http://schemas.microsoft.com/office/drawing/2014/main" id="{348075CD-3D47-4194-ACCE-53CD34EE051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757034" y="4279869"/>
                <a:ext cx="434926" cy="434926"/>
              </a:xfrm>
              <a:prstGeom prst="rect">
                <a:avLst/>
              </a:prstGeom>
            </p:spPr>
          </p:pic>
        </p:grpSp>
        <p:grpSp>
          <p:nvGrpSpPr>
            <p:cNvPr id="5" name="Group 4">
              <a:extLst>
                <a:ext uri="{FF2B5EF4-FFF2-40B4-BE49-F238E27FC236}">
                  <a16:creationId xmlns:a16="http://schemas.microsoft.com/office/drawing/2014/main" id="{2C9B476E-EA37-4557-98D0-95DDDB6056C7}"/>
                </a:ext>
              </a:extLst>
            </p:cNvPr>
            <p:cNvGrpSpPr/>
            <p:nvPr/>
          </p:nvGrpSpPr>
          <p:grpSpPr>
            <a:xfrm>
              <a:off x="9231087" y="3941983"/>
              <a:ext cx="2036680" cy="538993"/>
              <a:chOff x="9231087" y="3622675"/>
              <a:chExt cx="2036680" cy="538993"/>
            </a:xfrm>
          </p:grpSpPr>
          <p:sp>
            <p:nvSpPr>
              <p:cNvPr id="25" name="Rectangle 24">
                <a:extLst>
                  <a:ext uri="{FF2B5EF4-FFF2-40B4-BE49-F238E27FC236}">
                    <a16:creationId xmlns:a16="http://schemas.microsoft.com/office/drawing/2014/main" id="{60D10DAE-ECCB-43F2-BDC3-C88A7410BB84}"/>
                  </a:ext>
                </a:extLst>
              </p:cNvPr>
              <p:cNvSpPr/>
              <p:nvPr/>
            </p:nvSpPr>
            <p:spPr>
              <a:xfrm>
                <a:off x="9231087" y="3622675"/>
                <a:ext cx="2036680" cy="50400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08000" rIns="180000" rtlCol="0" anchor="ctr"/>
              <a:lstStyle/>
              <a:p>
                <a:r>
                  <a:rPr lang="en-US" sz="1600" dirty="0">
                    <a:solidFill>
                      <a:schemeClr val="tx1"/>
                    </a:solidFill>
                  </a:rPr>
                  <a:t>Automation</a:t>
                </a:r>
                <a:br>
                  <a:rPr lang="en-US" sz="1600" dirty="0">
                    <a:solidFill>
                      <a:schemeClr val="tx1"/>
                    </a:solidFill>
                  </a:rPr>
                </a:br>
                <a:r>
                  <a:rPr lang="en-US" sz="1600" dirty="0">
                    <a:solidFill>
                      <a:schemeClr val="tx1"/>
                    </a:solidFill>
                  </a:rPr>
                  <a:t>Runbook</a:t>
                </a:r>
              </a:p>
            </p:txBody>
          </p:sp>
          <p:pic>
            <p:nvPicPr>
              <p:cNvPr id="46" name="Graphic 45">
                <a:extLst>
                  <a:ext uri="{FF2B5EF4-FFF2-40B4-BE49-F238E27FC236}">
                    <a16:creationId xmlns:a16="http://schemas.microsoft.com/office/drawing/2014/main" id="{490AD544-F9AA-4C10-9BD2-E9A9423B2813}"/>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21460" t="16142" r="22439" b="13523"/>
              <a:stretch/>
            </p:blipFill>
            <p:spPr>
              <a:xfrm>
                <a:off x="10761772" y="3628268"/>
                <a:ext cx="425450" cy="533400"/>
              </a:xfrm>
              <a:prstGeom prst="rect">
                <a:avLst/>
              </a:prstGeom>
            </p:spPr>
          </p:pic>
        </p:grpSp>
      </p:grpSp>
    </p:spTree>
    <p:extLst>
      <p:ext uri="{BB962C8B-B14F-4D97-AF65-F5344CB8AC3E}">
        <p14:creationId xmlns:p14="http://schemas.microsoft.com/office/powerpoint/2010/main" val="302842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52C9-1E93-44AE-B8A8-3EA42A02A99A}"/>
              </a:ext>
            </a:extLst>
          </p:cNvPr>
          <p:cNvSpPr>
            <a:spLocks noGrp="1"/>
          </p:cNvSpPr>
          <p:nvPr>
            <p:ph type="title"/>
          </p:nvPr>
        </p:nvSpPr>
        <p:spPr/>
        <p:txBody>
          <a:bodyPr/>
          <a:lstStyle/>
          <a:p>
            <a:r>
              <a:rPr lang="en-US" dirty="0"/>
              <a:t>Alert state</a:t>
            </a:r>
          </a:p>
        </p:txBody>
      </p:sp>
      <p:graphicFrame>
        <p:nvGraphicFramePr>
          <p:cNvPr id="3" name="Table 2" descr="Table describing the three states of an alert (new, acknowledged, and closed).">
            <a:extLst>
              <a:ext uri="{FF2B5EF4-FFF2-40B4-BE49-F238E27FC236}">
                <a16:creationId xmlns:a16="http://schemas.microsoft.com/office/drawing/2014/main" id="{ABD89745-BFD0-432A-975A-864D42C2B29A}"/>
              </a:ext>
            </a:extLst>
          </p:cNvPr>
          <p:cNvGraphicFramePr>
            <a:graphicFrameLocks noGrp="1"/>
          </p:cNvGraphicFramePr>
          <p:nvPr>
            <p:extLst>
              <p:ext uri="{D42A27DB-BD31-4B8C-83A1-F6EECF244321}">
                <p14:modId xmlns:p14="http://schemas.microsoft.com/office/powerpoint/2010/main" val="572352403"/>
              </p:ext>
            </p:extLst>
          </p:nvPr>
        </p:nvGraphicFramePr>
        <p:xfrm>
          <a:off x="1524000" y="1821180"/>
          <a:ext cx="9144000" cy="3906330"/>
        </p:xfrm>
        <a:graphic>
          <a:graphicData uri="http://schemas.openxmlformats.org/drawingml/2006/table">
            <a:tbl>
              <a:tblPr firstRow="1" firstCol="1">
                <a:tableStyleId>{793D81CF-94F2-401A-BA57-92F5A7B2D0C5}</a:tableStyleId>
              </a:tblPr>
              <a:tblGrid>
                <a:gridCol w="2553337">
                  <a:extLst>
                    <a:ext uri="{9D8B030D-6E8A-4147-A177-3AD203B41FA5}">
                      <a16:colId xmlns:a16="http://schemas.microsoft.com/office/drawing/2014/main" val="2624371774"/>
                    </a:ext>
                  </a:extLst>
                </a:gridCol>
                <a:gridCol w="6590663">
                  <a:extLst>
                    <a:ext uri="{9D8B030D-6E8A-4147-A177-3AD203B41FA5}">
                      <a16:colId xmlns:a16="http://schemas.microsoft.com/office/drawing/2014/main" val="231635792"/>
                    </a:ext>
                  </a:extLst>
                </a:gridCol>
              </a:tblGrid>
              <a:tr h="338009">
                <a:tc>
                  <a:txBody>
                    <a:bodyPr/>
                    <a:lstStyle/>
                    <a:p>
                      <a:r>
                        <a:rPr lang="en-US" sz="2000" dirty="0">
                          <a:effectLst/>
                        </a:rPr>
                        <a:t>State</a:t>
                      </a:r>
                    </a:p>
                  </a:txBody>
                  <a:tcPr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r>
                        <a:rPr lang="en-US" sz="2000" dirty="0">
                          <a:effectLst/>
                        </a:rPr>
                        <a:t>Description</a:t>
                      </a:r>
                    </a:p>
                  </a:txBody>
                  <a:tcPr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val="2832755101"/>
                  </a:ext>
                </a:extLst>
              </a:tr>
              <a:tr h="1170030">
                <a:tc>
                  <a:txBody>
                    <a:bodyPr/>
                    <a:lstStyle/>
                    <a:p>
                      <a:r>
                        <a:rPr lang="en-US" sz="2000" dirty="0">
                          <a:effectLst/>
                        </a:rPr>
                        <a:t>New</a:t>
                      </a:r>
                    </a:p>
                  </a:txBody>
                  <a:tcPr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The issue has just been detected and has not yet been reviewed.</a:t>
                      </a:r>
                    </a:p>
                  </a:txBody>
                  <a:tcPr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5177179"/>
                  </a:ext>
                </a:extLst>
              </a:tr>
              <a:tr h="1170030">
                <a:tc>
                  <a:txBody>
                    <a:bodyPr/>
                    <a:lstStyle/>
                    <a:p>
                      <a:r>
                        <a:rPr lang="en-US" sz="2000" dirty="0">
                          <a:effectLst/>
                        </a:rPr>
                        <a:t>Acknowledged</a:t>
                      </a:r>
                    </a:p>
                  </a:txBody>
                  <a:tcPr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An administrator has reviewed the alert and started working on it.</a:t>
                      </a:r>
                    </a:p>
                  </a:txBody>
                  <a:tcPr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6379917"/>
                  </a:ext>
                </a:extLst>
              </a:tr>
              <a:tr h="1170030">
                <a:tc>
                  <a:txBody>
                    <a:bodyPr/>
                    <a:lstStyle/>
                    <a:p>
                      <a:r>
                        <a:rPr lang="en-US" sz="2000" dirty="0">
                          <a:effectLst/>
                        </a:rPr>
                        <a:t>Closed</a:t>
                      </a:r>
                    </a:p>
                  </a:txBody>
                  <a:tcPr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The issue has been resolved. After an alert has been closed, you can reopen it by changing it to another state.</a:t>
                      </a:r>
                    </a:p>
                  </a:txBody>
                  <a:tcPr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2347772"/>
                  </a:ext>
                </a:extLst>
              </a:tr>
            </a:tbl>
          </a:graphicData>
        </a:graphic>
      </p:graphicFrame>
    </p:spTree>
    <p:extLst>
      <p:ext uri="{BB962C8B-B14F-4D97-AF65-F5344CB8AC3E}">
        <p14:creationId xmlns:p14="http://schemas.microsoft.com/office/powerpoint/2010/main" val="356090543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1AC8-AA5D-410B-B1D8-0B494F551BEB}"/>
              </a:ext>
            </a:extLst>
          </p:cNvPr>
          <p:cNvSpPr>
            <a:spLocks noGrp="1"/>
          </p:cNvSpPr>
          <p:nvPr>
            <p:ph type="title"/>
          </p:nvPr>
        </p:nvSpPr>
        <p:spPr/>
        <p:txBody>
          <a:bodyPr/>
          <a:lstStyle/>
          <a:p>
            <a:r>
              <a:rPr lang="en-US" dirty="0"/>
              <a:t>Demo: Create an alert</a:t>
            </a:r>
          </a:p>
        </p:txBody>
      </p:sp>
      <p:sp>
        <p:nvSpPr>
          <p:cNvPr id="3" name="Text Placeholder 2">
            <a:extLst>
              <a:ext uri="{FF2B5EF4-FFF2-40B4-BE49-F238E27FC236}">
                <a16:creationId xmlns:a16="http://schemas.microsoft.com/office/drawing/2014/main" id="{361AA93B-FD19-408A-9AE8-6910CD2D83F7}"/>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1882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307777"/>
          </a:xfrm>
        </p:spPr>
        <p:txBody>
          <a:bodyPr/>
          <a:lstStyle/>
          <a:p>
            <a:pPr marL="342900" indent="-342900">
              <a:buFont typeface="Arial" panose="020B0604020202020204" pitchFamily="34" charset="0"/>
              <a:buChar char="•"/>
            </a:pPr>
            <a:r>
              <a:rPr lang="en-US" dirty="0"/>
              <a:t>Azure Monitor</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307777"/>
          </a:xfrm>
        </p:spPr>
        <p:txBody>
          <a:bodyPr/>
          <a:lstStyle/>
          <a:p>
            <a:pPr marL="342900" indent="-342900">
              <a:buFont typeface="Arial" panose="020B0604020202020204" pitchFamily="34" charset="0"/>
              <a:buChar char="•"/>
            </a:pPr>
            <a:r>
              <a:rPr lang="en-US" dirty="0"/>
              <a:t>Azure Monitor</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Monitor</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1A9AF-00E3-496B-9AB0-EA38E0A114FA}"/>
              </a:ext>
            </a:extLst>
          </p:cNvPr>
          <p:cNvSpPr>
            <a:spLocks noGrp="1"/>
          </p:cNvSpPr>
          <p:nvPr>
            <p:ph type="title"/>
          </p:nvPr>
        </p:nvSpPr>
        <p:spPr/>
        <p:txBody>
          <a:bodyPr/>
          <a:lstStyle/>
          <a:p>
            <a:r>
              <a:rPr lang="en-US" dirty="0"/>
              <a:t>Azure Monitor</a:t>
            </a:r>
          </a:p>
        </p:txBody>
      </p:sp>
      <p:grpSp>
        <p:nvGrpSpPr>
          <p:cNvPr id="48" name="Group 47" descr="The diagram depicts Microsoft Azure Monitor as a unified solution for collecting metrics, creating insights from the metrics, and then integrating with external tools.">
            <a:extLst>
              <a:ext uri="{FF2B5EF4-FFF2-40B4-BE49-F238E27FC236}">
                <a16:creationId xmlns:a16="http://schemas.microsoft.com/office/drawing/2014/main" id="{BCDE552E-5479-47F3-9DCE-0F36F2FEE5D2}"/>
              </a:ext>
            </a:extLst>
          </p:cNvPr>
          <p:cNvGrpSpPr/>
          <p:nvPr/>
        </p:nvGrpSpPr>
        <p:grpSpPr>
          <a:xfrm>
            <a:off x="668328" y="1626899"/>
            <a:ext cx="10855345" cy="3943994"/>
            <a:chOff x="668328" y="1626899"/>
            <a:chExt cx="10855345" cy="3943994"/>
          </a:xfrm>
        </p:grpSpPr>
        <p:cxnSp>
          <p:nvCxnSpPr>
            <p:cNvPr id="4" name="Straight Connector 3">
              <a:extLst>
                <a:ext uri="{FF2B5EF4-FFF2-40B4-BE49-F238E27FC236}">
                  <a16:creationId xmlns:a16="http://schemas.microsoft.com/office/drawing/2014/main" id="{71469582-E5E1-4BF0-A303-3FF00E11C24D}"/>
                </a:ext>
              </a:extLst>
            </p:cNvPr>
            <p:cNvCxnSpPr/>
            <p:nvPr/>
          </p:nvCxnSpPr>
          <p:spPr>
            <a:xfrm>
              <a:off x="3951917" y="1626899"/>
              <a:ext cx="0" cy="3943994"/>
            </a:xfrm>
            <a:prstGeom prst="line">
              <a:avLst/>
            </a:prstGeom>
            <a:noFill/>
            <a:ln w="19050" cap="flat" cmpd="sng" algn="ctr">
              <a:solidFill>
                <a:srgbClr val="FFFFFF">
                  <a:lumMod val="75000"/>
                </a:srgbClr>
              </a:solidFill>
              <a:prstDash val="solid"/>
              <a:headEnd type="none" w="med" len="med"/>
              <a:tailEnd type="none" w="med" len="med"/>
            </a:ln>
            <a:effectLst/>
          </p:spPr>
        </p:cxnSp>
        <p:cxnSp>
          <p:nvCxnSpPr>
            <p:cNvPr id="5" name="Straight Connector 4">
              <a:extLst>
                <a:ext uri="{FF2B5EF4-FFF2-40B4-BE49-F238E27FC236}">
                  <a16:creationId xmlns:a16="http://schemas.microsoft.com/office/drawing/2014/main" id="{DAAD439E-3699-482E-9F88-D70D43FC1162}"/>
                </a:ext>
              </a:extLst>
            </p:cNvPr>
            <p:cNvCxnSpPr/>
            <p:nvPr/>
          </p:nvCxnSpPr>
          <p:spPr>
            <a:xfrm>
              <a:off x="7938571" y="1626899"/>
              <a:ext cx="0" cy="3943994"/>
            </a:xfrm>
            <a:prstGeom prst="line">
              <a:avLst/>
            </a:prstGeom>
            <a:noFill/>
            <a:ln w="19050" cap="flat" cmpd="sng" algn="ctr">
              <a:solidFill>
                <a:srgbClr val="FFFFFF">
                  <a:lumMod val="75000"/>
                </a:srgbClr>
              </a:solidFill>
              <a:prstDash val="solid"/>
              <a:headEnd type="none" w="med" len="med"/>
              <a:tailEnd type="none" w="med" len="med"/>
            </a:ln>
            <a:effectLst/>
          </p:spPr>
        </p:cxnSp>
        <p:grpSp>
          <p:nvGrpSpPr>
            <p:cNvPr id="3" name="Group 2">
              <a:extLst>
                <a:ext uri="{FF2B5EF4-FFF2-40B4-BE49-F238E27FC236}">
                  <a16:creationId xmlns:a16="http://schemas.microsoft.com/office/drawing/2014/main" id="{21C57B7E-4C66-42E2-9127-405E03FE457D}"/>
                </a:ext>
              </a:extLst>
            </p:cNvPr>
            <p:cNvGrpSpPr/>
            <p:nvPr/>
          </p:nvGrpSpPr>
          <p:grpSpPr>
            <a:xfrm>
              <a:off x="668328" y="1737402"/>
              <a:ext cx="10855345" cy="3383196"/>
              <a:chOff x="668328" y="1737402"/>
              <a:chExt cx="10855345" cy="3383196"/>
            </a:xfrm>
          </p:grpSpPr>
          <p:grpSp>
            <p:nvGrpSpPr>
              <p:cNvPr id="6" name="Group 5">
                <a:extLst>
                  <a:ext uri="{FF2B5EF4-FFF2-40B4-BE49-F238E27FC236}">
                    <a16:creationId xmlns:a16="http://schemas.microsoft.com/office/drawing/2014/main" id="{4DCF1B15-6F25-4F61-A976-39BD0B081BED}"/>
                  </a:ext>
                </a:extLst>
              </p:cNvPr>
              <p:cNvGrpSpPr/>
              <p:nvPr/>
            </p:nvGrpSpPr>
            <p:grpSpPr>
              <a:xfrm>
                <a:off x="4480883" y="1737402"/>
                <a:ext cx="3262450" cy="3383196"/>
                <a:chOff x="4549991" y="2102538"/>
                <a:chExt cx="3262450" cy="3383196"/>
              </a:xfrm>
            </p:grpSpPr>
            <p:sp>
              <p:nvSpPr>
                <p:cNvPr id="34" name="TextBox 20">
                  <a:extLst>
                    <a:ext uri="{FF2B5EF4-FFF2-40B4-BE49-F238E27FC236}">
                      <a16:creationId xmlns:a16="http://schemas.microsoft.com/office/drawing/2014/main" id="{37F8C974-4F4B-4901-8E19-4432EAF6C874}"/>
                    </a:ext>
                  </a:extLst>
                </p:cNvPr>
                <p:cNvSpPr txBox="1"/>
                <p:nvPr/>
              </p:nvSpPr>
              <p:spPr>
                <a:xfrm>
                  <a:off x="4560538" y="4578563"/>
                  <a:ext cx="3251903" cy="907171"/>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ts val="1500"/>
                    </a:spcBef>
                    <a:spcAft>
                      <a:spcPts val="0"/>
                    </a:spcAft>
                    <a:buClrTx/>
                    <a:buSzTx/>
                    <a:buFontTx/>
                    <a:buNone/>
                    <a:tabLst/>
                    <a:defRPr/>
                  </a:pPr>
                  <a:r>
                    <a:rPr kumimoji="0" lang="en-US" sz="1765" b="0" i="0" u="none" strike="noStrike" kern="1200" cap="none" spc="0" normalizeH="0" baseline="0" noProof="0">
                      <a:ln>
                        <a:noFill/>
                      </a:ln>
                      <a:solidFill>
                        <a:srgbClr val="1A1A1A"/>
                      </a:solidFill>
                      <a:effectLst/>
                      <a:uLnTx/>
                      <a:uFillTx/>
                      <a:latin typeface="Segoe UI"/>
                      <a:ea typeface="+mn-ea"/>
                      <a:cs typeface="+mn-cs"/>
                    </a:rPr>
                    <a:t>Advanced diagnostics and analytics powered by machine learning capabilities </a:t>
                  </a:r>
                  <a:endParaRPr kumimoji="0" lang="en-US" sz="1600" b="0" i="0" u="none" strike="noStrike" kern="1200" cap="none" spc="0" normalizeH="0" baseline="0" noProof="0">
                    <a:ln>
                      <a:noFill/>
                    </a:ln>
                    <a:solidFill>
                      <a:srgbClr val="1A1A1A"/>
                    </a:solidFill>
                    <a:effectLst/>
                    <a:uLnTx/>
                    <a:uFillTx/>
                    <a:latin typeface="Segoe UI"/>
                    <a:ea typeface="+mn-ea"/>
                    <a:cs typeface="Segoe UI Semilight" panose="020B0402040204020203" pitchFamily="34" charset="0"/>
                  </a:endParaRPr>
                </a:p>
              </p:txBody>
            </p:sp>
            <p:sp>
              <p:nvSpPr>
                <p:cNvPr id="35" name="TextBox 24">
                  <a:extLst>
                    <a:ext uri="{FF2B5EF4-FFF2-40B4-BE49-F238E27FC236}">
                      <a16:creationId xmlns:a16="http://schemas.microsoft.com/office/drawing/2014/main" id="{1EE157E8-317D-424D-88FC-B9E69B2AABE5}"/>
                    </a:ext>
                  </a:extLst>
                </p:cNvPr>
                <p:cNvSpPr txBox="1"/>
                <p:nvPr/>
              </p:nvSpPr>
              <p:spPr>
                <a:xfrm>
                  <a:off x="4560538" y="3766077"/>
                  <a:ext cx="3181854" cy="594314"/>
                </a:xfrm>
                <a:prstGeom prst="rect">
                  <a:avLst/>
                </a:prstGeom>
                <a:noFill/>
              </p:spPr>
              <p:txBody>
                <a:bodyPr wrap="square" lIns="0" tIns="143407" rIns="179259" bIns="143407" rtlCol="0" anchor="b">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90000"/>
                    </a:lnSpc>
                    <a:spcBef>
                      <a:spcPts val="0"/>
                    </a:spcBef>
                    <a:spcAft>
                      <a:spcPts val="588"/>
                    </a:spcAft>
                    <a:buClrTx/>
                    <a:buSzTx/>
                    <a:buFontTx/>
                    <a:buNone/>
                    <a:tabLst/>
                    <a:defRPr/>
                  </a:pPr>
                  <a:r>
                    <a:rPr kumimoji="0" lang="en-US" sz="2200" b="0" i="0" u="none" strike="noStrike" kern="1200" cap="none" spc="0" normalizeH="0" baseline="0" noProof="0">
                      <a:ln w="3175">
                        <a:noFill/>
                      </a:ln>
                      <a:solidFill>
                        <a:srgbClr val="0078D4"/>
                      </a:solidFill>
                      <a:effectLst/>
                      <a:uLnTx/>
                      <a:uFillTx/>
                      <a:latin typeface="Segoe UI Semibold"/>
                      <a:ea typeface="+mn-ea"/>
                      <a:cs typeface="Segoe UI Semilight" panose="020B0402040204020203" pitchFamily="34" charset="0"/>
                    </a:rPr>
                    <a:t>Data Driven Insights</a:t>
                  </a:r>
                </a:p>
              </p:txBody>
            </p:sp>
            <p:cxnSp>
              <p:nvCxnSpPr>
                <p:cNvPr id="36" name="Straight Connector 35">
                  <a:extLst>
                    <a:ext uri="{FF2B5EF4-FFF2-40B4-BE49-F238E27FC236}">
                      <a16:creationId xmlns:a16="http://schemas.microsoft.com/office/drawing/2014/main" id="{DA1C800E-C76A-442C-948C-9560B1EB674A}"/>
                    </a:ext>
                  </a:extLst>
                </p:cNvPr>
                <p:cNvCxnSpPr>
                  <a:cxnSpLocks/>
                </p:cNvCxnSpPr>
                <p:nvPr/>
              </p:nvCxnSpPr>
              <p:spPr>
                <a:xfrm>
                  <a:off x="4549991" y="4396430"/>
                  <a:ext cx="2886374"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187269AF-0CE0-4D7D-84DD-FFA5336F8AAE}"/>
                    </a:ext>
                  </a:extLst>
                </p:cNvPr>
                <p:cNvGrpSpPr/>
                <p:nvPr/>
              </p:nvGrpSpPr>
              <p:grpSpPr>
                <a:xfrm>
                  <a:off x="4744390" y="2102538"/>
                  <a:ext cx="2331373" cy="1503288"/>
                  <a:chOff x="4869524" y="1969229"/>
                  <a:chExt cx="2331373" cy="1503288"/>
                </a:xfrm>
              </p:grpSpPr>
              <p:grpSp>
                <p:nvGrpSpPr>
                  <p:cNvPr id="38" name="Group 37">
                    <a:extLst>
                      <a:ext uri="{FF2B5EF4-FFF2-40B4-BE49-F238E27FC236}">
                        <a16:creationId xmlns:a16="http://schemas.microsoft.com/office/drawing/2014/main" id="{AC1366E0-1469-4894-BF65-38D5927C2182}"/>
                      </a:ext>
                    </a:extLst>
                  </p:cNvPr>
                  <p:cNvGrpSpPr/>
                  <p:nvPr/>
                </p:nvGrpSpPr>
                <p:grpSpPr>
                  <a:xfrm>
                    <a:off x="5730896" y="2636935"/>
                    <a:ext cx="730245" cy="835582"/>
                    <a:chOff x="5313471" y="3064228"/>
                    <a:chExt cx="293794" cy="336175"/>
                  </a:xfrm>
                  <a:noFill/>
                </p:grpSpPr>
                <p:sp>
                  <p:nvSpPr>
                    <p:cNvPr id="45" name="Freeform 5">
                      <a:extLst>
                        <a:ext uri="{FF2B5EF4-FFF2-40B4-BE49-F238E27FC236}">
                          <a16:creationId xmlns:a16="http://schemas.microsoft.com/office/drawing/2014/main" id="{322DCD2F-640C-4361-853F-4FE80617D6D6}"/>
                        </a:ext>
                      </a:extLst>
                    </p:cNvPr>
                    <p:cNvSpPr>
                      <a:spLocks/>
                    </p:cNvSpPr>
                    <p:nvPr/>
                  </p:nvSpPr>
                  <p:spPr bwMode="auto">
                    <a:xfrm>
                      <a:off x="5461446" y="3148272"/>
                      <a:ext cx="145819" cy="252131"/>
                    </a:xfrm>
                    <a:custGeom>
                      <a:avLst/>
                      <a:gdLst>
                        <a:gd name="T0" fmla="*/ 0 w 374"/>
                        <a:gd name="T1" fmla="*/ 219353 h 645"/>
                        <a:gd name="T2" fmla="*/ 0 w 374"/>
                        <a:gd name="T3" fmla="*/ 658058 h 645"/>
                        <a:gd name="T4" fmla="*/ 381571 w 374"/>
                        <a:gd name="T5" fmla="*/ 437685 h 645"/>
                        <a:gd name="T6" fmla="*/ 381571 w 374"/>
                        <a:gd name="T7" fmla="*/ 0 h 645"/>
                        <a:gd name="T8" fmla="*/ 0 w 374"/>
                        <a:gd name="T9" fmla="*/ 219353 h 645"/>
                        <a:gd name="T10" fmla="*/ 0 w 374"/>
                        <a:gd name="T11" fmla="*/ 219353 h 645"/>
                        <a:gd name="T12" fmla="*/ 0 w 374"/>
                        <a:gd name="T13" fmla="*/ 219353 h 6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4" h="645">
                          <a:moveTo>
                            <a:pt x="0" y="215"/>
                          </a:moveTo>
                          <a:lnTo>
                            <a:pt x="0" y="645"/>
                          </a:lnTo>
                          <a:lnTo>
                            <a:pt x="374" y="429"/>
                          </a:lnTo>
                          <a:lnTo>
                            <a:pt x="374" y="0"/>
                          </a:lnTo>
                          <a:lnTo>
                            <a:pt x="0" y="215"/>
                          </a:lnTo>
                          <a:close/>
                        </a:path>
                      </a:pathLst>
                    </a:custGeom>
                    <a:grpFill/>
                    <a:ln w="19050" cap="flat">
                      <a:solidFill>
                        <a:schemeClr val="tx2"/>
                      </a:solidFill>
                      <a:bevel/>
                    </a:ln>
                  </p:spPr>
                  <p:txBody>
                    <a:bodyPr lIns="87867" tIns="43934" rIns="87867" bIns="43934"/>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33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6" name="Freeform 6">
                      <a:extLst>
                        <a:ext uri="{FF2B5EF4-FFF2-40B4-BE49-F238E27FC236}">
                          <a16:creationId xmlns:a16="http://schemas.microsoft.com/office/drawing/2014/main" id="{30DBCBC5-F19F-430F-97FD-A551071C4D9D}"/>
                        </a:ext>
                      </a:extLst>
                    </p:cNvPr>
                    <p:cNvSpPr>
                      <a:spLocks/>
                    </p:cNvSpPr>
                    <p:nvPr/>
                  </p:nvSpPr>
                  <p:spPr bwMode="auto">
                    <a:xfrm>
                      <a:off x="5313471" y="3148272"/>
                      <a:ext cx="147974" cy="252131"/>
                    </a:xfrm>
                    <a:custGeom>
                      <a:avLst/>
                      <a:gdLst>
                        <a:gd name="T0" fmla="*/ 385652 w 378"/>
                        <a:gd name="T1" fmla="*/ 219353 h 645"/>
                        <a:gd name="T2" fmla="*/ 385652 w 378"/>
                        <a:gd name="T3" fmla="*/ 658058 h 645"/>
                        <a:gd name="T4" fmla="*/ 0 w 378"/>
                        <a:gd name="T5" fmla="*/ 437685 h 645"/>
                        <a:gd name="T6" fmla="*/ 0 w 378"/>
                        <a:gd name="T7" fmla="*/ 0 h 645"/>
                        <a:gd name="T8" fmla="*/ 385652 w 378"/>
                        <a:gd name="T9" fmla="*/ 219353 h 645"/>
                        <a:gd name="T10" fmla="*/ 385652 w 378"/>
                        <a:gd name="T11" fmla="*/ 219353 h 645"/>
                        <a:gd name="T12" fmla="*/ 385652 w 378"/>
                        <a:gd name="T13" fmla="*/ 219353 h 6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8" h="645">
                          <a:moveTo>
                            <a:pt x="378" y="215"/>
                          </a:moveTo>
                          <a:lnTo>
                            <a:pt x="378" y="645"/>
                          </a:lnTo>
                          <a:lnTo>
                            <a:pt x="0" y="429"/>
                          </a:lnTo>
                          <a:lnTo>
                            <a:pt x="0" y="0"/>
                          </a:lnTo>
                          <a:lnTo>
                            <a:pt x="378" y="215"/>
                          </a:lnTo>
                          <a:close/>
                        </a:path>
                      </a:pathLst>
                    </a:custGeom>
                    <a:grpFill/>
                    <a:ln w="19050" cap="flat">
                      <a:solidFill>
                        <a:schemeClr val="tx2"/>
                      </a:solidFill>
                      <a:bevel/>
                    </a:ln>
                  </p:spPr>
                  <p:txBody>
                    <a:bodyPr lIns="87867" tIns="43934" rIns="87867" bIns="43934"/>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33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7" name="Freeform 7">
                      <a:extLst>
                        <a:ext uri="{FF2B5EF4-FFF2-40B4-BE49-F238E27FC236}">
                          <a16:creationId xmlns:a16="http://schemas.microsoft.com/office/drawing/2014/main" id="{1DA39958-F8DC-4468-9223-E58236187494}"/>
                        </a:ext>
                      </a:extLst>
                    </p:cNvPr>
                    <p:cNvSpPr>
                      <a:spLocks/>
                    </p:cNvSpPr>
                    <p:nvPr/>
                  </p:nvSpPr>
                  <p:spPr bwMode="auto">
                    <a:xfrm>
                      <a:off x="5313471" y="3064228"/>
                      <a:ext cx="293793" cy="169524"/>
                    </a:xfrm>
                    <a:custGeom>
                      <a:avLst/>
                      <a:gdLst>
                        <a:gd name="T0" fmla="*/ 385652 w 752"/>
                        <a:gd name="T1" fmla="*/ 442787 h 434"/>
                        <a:gd name="T2" fmla="*/ 0 w 752"/>
                        <a:gd name="T3" fmla="*/ 223434 h 434"/>
                        <a:gd name="T4" fmla="*/ 385652 w 752"/>
                        <a:gd name="T5" fmla="*/ 0 h 434"/>
                        <a:gd name="T6" fmla="*/ 767223 w 752"/>
                        <a:gd name="T7" fmla="*/ 223434 h 434"/>
                        <a:gd name="T8" fmla="*/ 385652 w 752"/>
                        <a:gd name="T9" fmla="*/ 439726 h 434"/>
                        <a:gd name="T10" fmla="*/ 385652 w 752"/>
                        <a:gd name="T11" fmla="*/ 439726 h 434"/>
                        <a:gd name="T12" fmla="*/ 385652 w 752"/>
                        <a:gd name="T13" fmla="*/ 442787 h 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52" h="434">
                          <a:moveTo>
                            <a:pt x="378" y="434"/>
                          </a:moveTo>
                          <a:lnTo>
                            <a:pt x="0" y="219"/>
                          </a:lnTo>
                          <a:lnTo>
                            <a:pt x="378" y="0"/>
                          </a:lnTo>
                          <a:lnTo>
                            <a:pt x="752" y="219"/>
                          </a:lnTo>
                          <a:lnTo>
                            <a:pt x="378" y="431"/>
                          </a:lnTo>
                          <a:lnTo>
                            <a:pt x="378" y="434"/>
                          </a:lnTo>
                          <a:close/>
                        </a:path>
                      </a:pathLst>
                    </a:custGeom>
                    <a:grpFill/>
                    <a:ln w="19050" cap="flat">
                      <a:solidFill>
                        <a:schemeClr val="tx2"/>
                      </a:solidFill>
                      <a:bevel/>
                    </a:ln>
                  </p:spPr>
                  <p:txBody>
                    <a:bodyPr lIns="87867" tIns="43934" rIns="87867" bIns="43934"/>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33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39" name="graph_4" title="Icon of a pie chart">
                    <a:extLst>
                      <a:ext uri="{FF2B5EF4-FFF2-40B4-BE49-F238E27FC236}">
                        <a16:creationId xmlns:a16="http://schemas.microsoft.com/office/drawing/2014/main" id="{9D567842-7155-4462-91C8-F14249D030DA}"/>
                      </a:ext>
                    </a:extLst>
                  </p:cNvPr>
                  <p:cNvSpPr>
                    <a:spLocks noChangeAspect="1" noEditPoints="1"/>
                  </p:cNvSpPr>
                  <p:nvPr/>
                </p:nvSpPr>
                <p:spPr bwMode="auto">
                  <a:xfrm>
                    <a:off x="6833620" y="2981269"/>
                    <a:ext cx="367277" cy="365760"/>
                  </a:xfrm>
                  <a:custGeom>
                    <a:avLst/>
                    <a:gdLst>
                      <a:gd name="T0" fmla="*/ 310 w 334"/>
                      <a:gd name="T1" fmla="*/ 178 h 333"/>
                      <a:gd name="T2" fmla="*/ 155 w 334"/>
                      <a:gd name="T3" fmla="*/ 333 h 333"/>
                      <a:gd name="T4" fmla="*/ 0 w 334"/>
                      <a:gd name="T5" fmla="*/ 178 h 333"/>
                      <a:gd name="T6" fmla="*/ 155 w 334"/>
                      <a:gd name="T7" fmla="*/ 23 h 333"/>
                      <a:gd name="T8" fmla="*/ 155 w 334"/>
                      <a:gd name="T9" fmla="*/ 178 h 333"/>
                      <a:gd name="T10" fmla="*/ 310 w 334"/>
                      <a:gd name="T11" fmla="*/ 178 h 333"/>
                      <a:gd name="T12" fmla="*/ 334 w 334"/>
                      <a:gd name="T13" fmla="*/ 139 h 333"/>
                      <a:gd name="T14" fmla="*/ 195 w 334"/>
                      <a:gd name="T15" fmla="*/ 0 h 333"/>
                      <a:gd name="T16" fmla="*/ 195 w 334"/>
                      <a:gd name="T17" fmla="*/ 139 h 333"/>
                      <a:gd name="T18" fmla="*/ 334 w 334"/>
                      <a:gd name="T19" fmla="*/ 139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4" h="333">
                        <a:moveTo>
                          <a:pt x="310" y="178"/>
                        </a:moveTo>
                        <a:cubicBezTo>
                          <a:pt x="310" y="264"/>
                          <a:pt x="241" y="333"/>
                          <a:pt x="155" y="333"/>
                        </a:cubicBezTo>
                        <a:cubicBezTo>
                          <a:pt x="69" y="333"/>
                          <a:pt x="0" y="264"/>
                          <a:pt x="0" y="178"/>
                        </a:cubicBezTo>
                        <a:cubicBezTo>
                          <a:pt x="0" y="93"/>
                          <a:pt x="69" y="23"/>
                          <a:pt x="155" y="23"/>
                        </a:cubicBezTo>
                        <a:cubicBezTo>
                          <a:pt x="155" y="178"/>
                          <a:pt x="155" y="178"/>
                          <a:pt x="155" y="178"/>
                        </a:cubicBezTo>
                        <a:lnTo>
                          <a:pt x="310" y="178"/>
                        </a:lnTo>
                        <a:close/>
                        <a:moveTo>
                          <a:pt x="334" y="139"/>
                        </a:moveTo>
                        <a:cubicBezTo>
                          <a:pt x="334" y="62"/>
                          <a:pt x="272" y="0"/>
                          <a:pt x="195" y="0"/>
                        </a:cubicBezTo>
                        <a:cubicBezTo>
                          <a:pt x="195" y="139"/>
                          <a:pt x="195" y="139"/>
                          <a:pt x="195" y="139"/>
                        </a:cubicBezTo>
                        <a:lnTo>
                          <a:pt x="334" y="139"/>
                        </a:ln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40" name="Relationship_F003" title="Icon of three boxes connected by lines">
                    <a:extLst>
                      <a:ext uri="{FF2B5EF4-FFF2-40B4-BE49-F238E27FC236}">
                        <a16:creationId xmlns:a16="http://schemas.microsoft.com/office/drawing/2014/main" id="{3D90EE94-D8CA-46F5-B701-BBBCA1656C2A}"/>
                      </a:ext>
                    </a:extLst>
                  </p:cNvPr>
                  <p:cNvSpPr>
                    <a:spLocks noChangeAspect="1" noEditPoints="1"/>
                  </p:cNvSpPr>
                  <p:nvPr/>
                </p:nvSpPr>
                <p:spPr bwMode="auto">
                  <a:xfrm>
                    <a:off x="4869524" y="2981269"/>
                    <a:ext cx="391055" cy="365760"/>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41" name="BarChartVertical_E9EC" title="Icon of a vertical bar graph">
                    <a:extLst>
                      <a:ext uri="{FF2B5EF4-FFF2-40B4-BE49-F238E27FC236}">
                        <a16:creationId xmlns:a16="http://schemas.microsoft.com/office/drawing/2014/main" id="{903BCCBC-3231-4FED-B775-D4E42B4BA137}"/>
                      </a:ext>
                    </a:extLst>
                  </p:cNvPr>
                  <p:cNvSpPr>
                    <a:spLocks noChangeAspect="1" noEditPoints="1"/>
                  </p:cNvSpPr>
                  <p:nvPr/>
                </p:nvSpPr>
                <p:spPr bwMode="auto">
                  <a:xfrm>
                    <a:off x="5913163" y="1969229"/>
                    <a:ext cx="365674" cy="365760"/>
                  </a:xfrm>
                  <a:custGeom>
                    <a:avLst/>
                    <a:gdLst>
                      <a:gd name="T0" fmla="*/ 630 w 4250"/>
                      <a:gd name="T1" fmla="*/ 3622 h 4251"/>
                      <a:gd name="T2" fmla="*/ 630 w 4250"/>
                      <a:gd name="T3" fmla="*/ 1102 h 4251"/>
                      <a:gd name="T4" fmla="*/ 1259 w 4250"/>
                      <a:gd name="T5" fmla="*/ 1102 h 4251"/>
                      <a:gd name="T6" fmla="*/ 1259 w 4250"/>
                      <a:gd name="T7" fmla="*/ 3622 h 4251"/>
                      <a:gd name="T8" fmla="*/ 630 w 4250"/>
                      <a:gd name="T9" fmla="*/ 3622 h 4251"/>
                      <a:gd name="T10" fmla="*/ 2519 w 4250"/>
                      <a:gd name="T11" fmla="*/ 3622 h 4251"/>
                      <a:gd name="T12" fmla="*/ 2519 w 4250"/>
                      <a:gd name="T13" fmla="*/ 1732 h 4251"/>
                      <a:gd name="T14" fmla="*/ 1889 w 4250"/>
                      <a:gd name="T15" fmla="*/ 1732 h 4251"/>
                      <a:gd name="T16" fmla="*/ 1889 w 4250"/>
                      <a:gd name="T17" fmla="*/ 3622 h 4251"/>
                      <a:gd name="T18" fmla="*/ 2519 w 4250"/>
                      <a:gd name="T19" fmla="*/ 3622 h 4251"/>
                      <a:gd name="T20" fmla="*/ 3778 w 4250"/>
                      <a:gd name="T21" fmla="*/ 3622 h 4251"/>
                      <a:gd name="T22" fmla="*/ 3778 w 4250"/>
                      <a:gd name="T23" fmla="*/ 472 h 4251"/>
                      <a:gd name="T24" fmla="*/ 3149 w 4250"/>
                      <a:gd name="T25" fmla="*/ 472 h 4251"/>
                      <a:gd name="T26" fmla="*/ 3149 w 4250"/>
                      <a:gd name="T27" fmla="*/ 3622 h 4251"/>
                      <a:gd name="T28" fmla="*/ 3778 w 4250"/>
                      <a:gd name="T29" fmla="*/ 3622 h 4251"/>
                      <a:gd name="T30" fmla="*/ 0 w 4250"/>
                      <a:gd name="T31" fmla="*/ 0 h 4251"/>
                      <a:gd name="T32" fmla="*/ 0 w 4250"/>
                      <a:gd name="T33" fmla="*/ 4251 h 4251"/>
                      <a:gd name="T34" fmla="*/ 4250 w 4250"/>
                      <a:gd name="T35" fmla="*/ 4251 h 4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50" h="4251">
                        <a:moveTo>
                          <a:pt x="630" y="3622"/>
                        </a:moveTo>
                        <a:lnTo>
                          <a:pt x="630" y="1102"/>
                        </a:lnTo>
                        <a:lnTo>
                          <a:pt x="1259" y="1102"/>
                        </a:lnTo>
                        <a:lnTo>
                          <a:pt x="1259" y="3622"/>
                        </a:lnTo>
                        <a:lnTo>
                          <a:pt x="630" y="3622"/>
                        </a:lnTo>
                        <a:moveTo>
                          <a:pt x="2519" y="3622"/>
                        </a:moveTo>
                        <a:lnTo>
                          <a:pt x="2519" y="1732"/>
                        </a:lnTo>
                        <a:lnTo>
                          <a:pt x="1889" y="1732"/>
                        </a:lnTo>
                        <a:lnTo>
                          <a:pt x="1889" y="3622"/>
                        </a:lnTo>
                        <a:lnTo>
                          <a:pt x="2519" y="3622"/>
                        </a:lnTo>
                        <a:moveTo>
                          <a:pt x="3778" y="3622"/>
                        </a:moveTo>
                        <a:lnTo>
                          <a:pt x="3778" y="472"/>
                        </a:lnTo>
                        <a:lnTo>
                          <a:pt x="3149" y="472"/>
                        </a:lnTo>
                        <a:lnTo>
                          <a:pt x="3149" y="3622"/>
                        </a:lnTo>
                        <a:lnTo>
                          <a:pt x="3778" y="3622"/>
                        </a:lnTo>
                        <a:moveTo>
                          <a:pt x="0" y="0"/>
                        </a:moveTo>
                        <a:lnTo>
                          <a:pt x="0" y="4251"/>
                        </a:lnTo>
                        <a:lnTo>
                          <a:pt x="4250" y="4251"/>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cxnSp>
                <p:nvCxnSpPr>
                  <p:cNvPr id="42" name="Straight Arrow Connector 41">
                    <a:extLst>
                      <a:ext uri="{FF2B5EF4-FFF2-40B4-BE49-F238E27FC236}">
                        <a16:creationId xmlns:a16="http://schemas.microsoft.com/office/drawing/2014/main" id="{D933F925-A8C8-497A-91CC-2F8973840DEF}"/>
                      </a:ext>
                    </a:extLst>
                  </p:cNvPr>
                  <p:cNvCxnSpPr>
                    <a:cxnSpLocks/>
                  </p:cNvCxnSpPr>
                  <p:nvPr/>
                </p:nvCxnSpPr>
                <p:spPr>
                  <a:xfrm flipV="1">
                    <a:off x="6096000" y="2410428"/>
                    <a:ext cx="0" cy="452780"/>
                  </a:xfrm>
                  <a:prstGeom prst="straightConnector1">
                    <a:avLst/>
                  </a:prstGeom>
                  <a:ln w="19050">
                    <a:solidFill>
                      <a:schemeClr val="accent1"/>
                    </a:solidFill>
                    <a:prstDash val="sysDot"/>
                    <a:headEnd type="none" w="lg" len="med"/>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3ECB7EB-6806-451A-A46E-400B467BF6D0}"/>
                      </a:ext>
                    </a:extLst>
                  </p:cNvPr>
                  <p:cNvCxnSpPr>
                    <a:cxnSpLocks/>
                  </p:cNvCxnSpPr>
                  <p:nvPr/>
                </p:nvCxnSpPr>
                <p:spPr>
                  <a:xfrm rot="16200000" flipV="1">
                    <a:off x="5648315" y="2937760"/>
                    <a:ext cx="0" cy="452780"/>
                  </a:xfrm>
                  <a:prstGeom prst="straightConnector1">
                    <a:avLst/>
                  </a:prstGeom>
                  <a:ln w="19050">
                    <a:solidFill>
                      <a:schemeClr val="accent1"/>
                    </a:solidFill>
                    <a:prstDash val="sysDot"/>
                    <a:headEnd type="none" w="lg" len="med"/>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EF60087-4F09-4851-9733-12A5492A8D71}"/>
                      </a:ext>
                    </a:extLst>
                  </p:cNvPr>
                  <p:cNvCxnSpPr>
                    <a:cxnSpLocks/>
                  </p:cNvCxnSpPr>
                  <p:nvPr/>
                </p:nvCxnSpPr>
                <p:spPr>
                  <a:xfrm rot="5400000" flipH="1" flipV="1">
                    <a:off x="6505227" y="2937759"/>
                    <a:ext cx="0" cy="452780"/>
                  </a:xfrm>
                  <a:prstGeom prst="straightConnector1">
                    <a:avLst/>
                  </a:prstGeom>
                  <a:ln w="19050">
                    <a:solidFill>
                      <a:schemeClr val="accent1"/>
                    </a:solidFill>
                    <a:prstDash val="sysDot"/>
                    <a:headEnd type="none" w="lg" len="med"/>
                    <a:tailEnd type="arrow"/>
                  </a:ln>
                </p:spPr>
                <p:style>
                  <a:lnRef idx="1">
                    <a:schemeClr val="accent1"/>
                  </a:lnRef>
                  <a:fillRef idx="0">
                    <a:schemeClr val="accent1"/>
                  </a:fillRef>
                  <a:effectRef idx="0">
                    <a:schemeClr val="accent1"/>
                  </a:effectRef>
                  <a:fontRef idx="minor">
                    <a:schemeClr val="tx1"/>
                  </a:fontRef>
                </p:style>
              </p:cxnSp>
            </p:grpSp>
          </p:grpSp>
          <p:grpSp>
            <p:nvGrpSpPr>
              <p:cNvPr id="7" name="Group 6">
                <a:extLst>
                  <a:ext uri="{FF2B5EF4-FFF2-40B4-BE49-F238E27FC236}">
                    <a16:creationId xmlns:a16="http://schemas.microsoft.com/office/drawing/2014/main" id="{80A4D78F-19BA-4C51-BCE9-9F284A0A6E52}"/>
                  </a:ext>
                </a:extLst>
              </p:cNvPr>
              <p:cNvGrpSpPr/>
              <p:nvPr/>
            </p:nvGrpSpPr>
            <p:grpSpPr>
              <a:xfrm>
                <a:off x="8442321" y="2223734"/>
                <a:ext cx="3081352" cy="2896864"/>
                <a:chOff x="8359442" y="2588870"/>
                <a:chExt cx="3081352" cy="2896864"/>
              </a:xfrm>
            </p:grpSpPr>
            <p:sp>
              <p:nvSpPr>
                <p:cNvPr id="27" name="TextBox 22">
                  <a:extLst>
                    <a:ext uri="{FF2B5EF4-FFF2-40B4-BE49-F238E27FC236}">
                      <a16:creationId xmlns:a16="http://schemas.microsoft.com/office/drawing/2014/main" id="{73BE6473-C66E-4551-B5CD-E4D9CF814D1B}"/>
                    </a:ext>
                  </a:extLst>
                </p:cNvPr>
                <p:cNvSpPr txBox="1"/>
                <p:nvPr/>
              </p:nvSpPr>
              <p:spPr>
                <a:xfrm>
                  <a:off x="8359444" y="4578563"/>
                  <a:ext cx="3081350" cy="907171"/>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ts val="1500"/>
                    </a:spcBef>
                    <a:spcAft>
                      <a:spcPts val="0"/>
                    </a:spcAft>
                    <a:buClrTx/>
                    <a:buSzTx/>
                    <a:buFontTx/>
                    <a:buNone/>
                    <a:tabLst/>
                    <a:defRPr/>
                  </a:pPr>
                  <a:r>
                    <a:rPr kumimoji="0" lang="en-US" sz="1765" b="0" i="0" u="none" strike="noStrike" kern="1200" cap="none" spc="0" normalizeH="0" baseline="0" noProof="0">
                      <a:ln>
                        <a:noFill/>
                      </a:ln>
                      <a:solidFill>
                        <a:srgbClr val="1A1A1A"/>
                      </a:solidFill>
                      <a:effectLst/>
                      <a:uLnTx/>
                      <a:uFillTx/>
                      <a:latin typeface="Segoe UI"/>
                      <a:ea typeface="+mn-ea"/>
                      <a:cs typeface="+mn-cs"/>
                    </a:rPr>
                    <a:t>Rich ecosystem of popular DevOps, issue management, SIEM, and ITSM tools</a:t>
                  </a:r>
                </a:p>
              </p:txBody>
            </p:sp>
            <p:sp>
              <p:nvSpPr>
                <p:cNvPr id="28" name="TextBox 25">
                  <a:extLst>
                    <a:ext uri="{FF2B5EF4-FFF2-40B4-BE49-F238E27FC236}">
                      <a16:creationId xmlns:a16="http://schemas.microsoft.com/office/drawing/2014/main" id="{CABD8646-3035-4850-B148-FD27FCB6BC17}"/>
                    </a:ext>
                  </a:extLst>
                </p:cNvPr>
                <p:cNvSpPr txBox="1"/>
                <p:nvPr/>
              </p:nvSpPr>
              <p:spPr>
                <a:xfrm>
                  <a:off x="8359442" y="3766077"/>
                  <a:ext cx="3081351" cy="594314"/>
                </a:xfrm>
                <a:prstGeom prst="rect">
                  <a:avLst/>
                </a:prstGeom>
                <a:noFill/>
              </p:spPr>
              <p:txBody>
                <a:bodyPr wrap="square" lIns="0" tIns="143407" rIns="179259" bIns="143407" rtlCol="0" anchor="b">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90000"/>
                    </a:lnSpc>
                    <a:spcBef>
                      <a:spcPts val="0"/>
                    </a:spcBef>
                    <a:spcAft>
                      <a:spcPts val="588"/>
                    </a:spcAft>
                    <a:buClrTx/>
                    <a:buSzTx/>
                    <a:buFontTx/>
                    <a:buNone/>
                    <a:tabLst/>
                    <a:defRPr/>
                  </a:pPr>
                  <a:r>
                    <a:rPr kumimoji="0" lang="en-US" sz="2200" b="0" i="0" u="none" strike="noStrike" kern="1200" cap="none" spc="0" normalizeH="0" baseline="0" noProof="0" dirty="0">
                      <a:ln w="3175">
                        <a:noFill/>
                      </a:ln>
                      <a:solidFill>
                        <a:srgbClr val="0078D4"/>
                      </a:solidFill>
                      <a:effectLst/>
                      <a:uLnTx/>
                      <a:uFillTx/>
                      <a:latin typeface="Segoe UI Semibold"/>
                      <a:ea typeface="+mn-ea"/>
                      <a:cs typeface="Segoe UI Semilight" panose="020B0402040204020203" pitchFamily="34" charset="0"/>
                    </a:rPr>
                    <a:t>Workflow Integrations</a:t>
                  </a:r>
                </a:p>
              </p:txBody>
            </p:sp>
            <p:cxnSp>
              <p:nvCxnSpPr>
                <p:cNvPr id="29" name="Straight Connector 28">
                  <a:extLst>
                    <a:ext uri="{FF2B5EF4-FFF2-40B4-BE49-F238E27FC236}">
                      <a16:creationId xmlns:a16="http://schemas.microsoft.com/office/drawing/2014/main" id="{905C6C7B-BDEB-4AD1-844F-CFD7CCC6967B}"/>
                    </a:ext>
                  </a:extLst>
                </p:cNvPr>
                <p:cNvCxnSpPr>
                  <a:cxnSpLocks/>
                </p:cNvCxnSpPr>
                <p:nvPr/>
              </p:nvCxnSpPr>
              <p:spPr>
                <a:xfrm>
                  <a:off x="8377560" y="4394714"/>
                  <a:ext cx="2743200"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DD98037E-FD25-45B1-A895-354961A59814}"/>
                    </a:ext>
                  </a:extLst>
                </p:cNvPr>
                <p:cNvGrpSpPr/>
                <p:nvPr/>
              </p:nvGrpSpPr>
              <p:grpSpPr>
                <a:xfrm>
                  <a:off x="8494676" y="2588870"/>
                  <a:ext cx="2223045" cy="780540"/>
                  <a:chOff x="8777522" y="2486181"/>
                  <a:chExt cx="2223045" cy="780540"/>
                </a:xfrm>
              </p:grpSpPr>
              <p:sp>
                <p:nvSpPr>
                  <p:cNvPr id="31" name="Org_ECA6" title="Icon of three boxes in a bracket chart">
                    <a:extLst>
                      <a:ext uri="{FF2B5EF4-FFF2-40B4-BE49-F238E27FC236}">
                        <a16:creationId xmlns:a16="http://schemas.microsoft.com/office/drawing/2014/main" id="{DEC5F1A2-0D2A-48B3-8161-2BC4824520FF}"/>
                      </a:ext>
                    </a:extLst>
                  </p:cNvPr>
                  <p:cNvSpPr>
                    <a:spLocks noChangeAspect="1" noEditPoints="1"/>
                  </p:cNvSpPr>
                  <p:nvPr/>
                </p:nvSpPr>
                <p:spPr bwMode="auto">
                  <a:xfrm>
                    <a:off x="8777522" y="2486181"/>
                    <a:ext cx="780160" cy="780540"/>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32" name="Org_ECA6" title="Icon of three boxes in a bracket chart">
                    <a:extLst>
                      <a:ext uri="{FF2B5EF4-FFF2-40B4-BE49-F238E27FC236}">
                        <a16:creationId xmlns:a16="http://schemas.microsoft.com/office/drawing/2014/main" id="{A7716647-1A43-48CC-9197-F032C7F9D9B5}"/>
                      </a:ext>
                    </a:extLst>
                  </p:cNvPr>
                  <p:cNvSpPr>
                    <a:spLocks noChangeAspect="1" noEditPoints="1"/>
                  </p:cNvSpPr>
                  <p:nvPr/>
                </p:nvSpPr>
                <p:spPr bwMode="auto">
                  <a:xfrm>
                    <a:off x="10220407" y="2486181"/>
                    <a:ext cx="780160" cy="780540"/>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cxnSp>
                <p:nvCxnSpPr>
                  <p:cNvPr id="33" name="Straight Arrow Connector 32">
                    <a:extLst>
                      <a:ext uri="{FF2B5EF4-FFF2-40B4-BE49-F238E27FC236}">
                        <a16:creationId xmlns:a16="http://schemas.microsoft.com/office/drawing/2014/main" id="{11BEC421-D2F0-46F5-9C1F-D3BFBA04E594}"/>
                      </a:ext>
                    </a:extLst>
                  </p:cNvPr>
                  <p:cNvCxnSpPr>
                    <a:cxnSpLocks/>
                  </p:cNvCxnSpPr>
                  <p:nvPr/>
                </p:nvCxnSpPr>
                <p:spPr>
                  <a:xfrm>
                    <a:off x="9461331" y="2607707"/>
                    <a:ext cx="855427" cy="0"/>
                  </a:xfrm>
                  <a:prstGeom prst="straightConnector1">
                    <a:avLst/>
                  </a:prstGeom>
                  <a:ln w="19050">
                    <a:solidFill>
                      <a:schemeClr val="accent1"/>
                    </a:solidFill>
                    <a:prstDash val="sysDot"/>
                    <a:headEnd type="arrow" w="med" len="med"/>
                    <a:tailEnd type="arrow"/>
                  </a:ln>
                </p:spPr>
                <p:style>
                  <a:lnRef idx="1">
                    <a:schemeClr val="accent1"/>
                  </a:lnRef>
                  <a:fillRef idx="0">
                    <a:schemeClr val="accent1"/>
                  </a:fillRef>
                  <a:effectRef idx="0">
                    <a:schemeClr val="accent1"/>
                  </a:effectRef>
                  <a:fontRef idx="minor">
                    <a:schemeClr val="tx1"/>
                  </a:fontRef>
                </p:style>
              </p:cxnSp>
            </p:grpSp>
          </p:grpSp>
          <p:grpSp>
            <p:nvGrpSpPr>
              <p:cNvPr id="8" name="Group 7">
                <a:extLst>
                  <a:ext uri="{FF2B5EF4-FFF2-40B4-BE49-F238E27FC236}">
                    <a16:creationId xmlns:a16="http://schemas.microsoft.com/office/drawing/2014/main" id="{ADC51D4B-C024-4709-AEAD-55CBD1BC2F8F}"/>
                  </a:ext>
                </a:extLst>
              </p:cNvPr>
              <p:cNvGrpSpPr/>
              <p:nvPr/>
            </p:nvGrpSpPr>
            <p:grpSpPr>
              <a:xfrm>
                <a:off x="668328" y="1911494"/>
                <a:ext cx="3093132" cy="3209104"/>
                <a:chOff x="414643" y="2276630"/>
                <a:chExt cx="3093132" cy="3209104"/>
              </a:xfrm>
            </p:grpSpPr>
            <p:sp>
              <p:nvSpPr>
                <p:cNvPr id="9" name="TextBox 21">
                  <a:extLst>
                    <a:ext uri="{FF2B5EF4-FFF2-40B4-BE49-F238E27FC236}">
                      <a16:creationId xmlns:a16="http://schemas.microsoft.com/office/drawing/2014/main" id="{9E4C217C-5453-477C-8114-4AECCAB490A8}"/>
                    </a:ext>
                  </a:extLst>
                </p:cNvPr>
                <p:cNvSpPr txBox="1"/>
                <p:nvPr/>
              </p:nvSpPr>
              <p:spPr>
                <a:xfrm>
                  <a:off x="426424" y="4578563"/>
                  <a:ext cx="2714836" cy="907171"/>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ts val="1500"/>
                    </a:spcBef>
                    <a:spcAft>
                      <a:spcPts val="0"/>
                    </a:spcAft>
                    <a:buClrTx/>
                    <a:buSzTx/>
                    <a:buFontTx/>
                    <a:buNone/>
                    <a:tabLst/>
                    <a:defRPr/>
                  </a:pPr>
                  <a:r>
                    <a:rPr kumimoji="0" lang="en-US" sz="1765" b="0" i="0" u="none" strike="noStrike" kern="1200" cap="none" spc="0" normalizeH="0" baseline="0" noProof="0">
                      <a:ln>
                        <a:noFill/>
                      </a:ln>
                      <a:solidFill>
                        <a:srgbClr val="1A1A1A"/>
                      </a:solidFill>
                      <a:effectLst/>
                      <a:uLnTx/>
                      <a:uFillTx/>
                      <a:latin typeface="Segoe UI"/>
                      <a:ea typeface="+mn-ea"/>
                      <a:cs typeface="+mn-cs"/>
                    </a:rPr>
                    <a:t>A common platform for all metrics, logs and other monitoring telemetry</a:t>
                  </a:r>
                </a:p>
              </p:txBody>
            </p:sp>
            <p:sp>
              <p:nvSpPr>
                <p:cNvPr id="10" name="TextBox 23">
                  <a:extLst>
                    <a:ext uri="{FF2B5EF4-FFF2-40B4-BE49-F238E27FC236}">
                      <a16:creationId xmlns:a16="http://schemas.microsoft.com/office/drawing/2014/main" id="{EA5F25B3-D609-4D9A-A3CA-B1979DFA1B42}"/>
                    </a:ext>
                  </a:extLst>
                </p:cNvPr>
                <p:cNvSpPr txBox="1"/>
                <p:nvPr/>
              </p:nvSpPr>
              <p:spPr>
                <a:xfrm>
                  <a:off x="426424" y="3770321"/>
                  <a:ext cx="3081351" cy="594314"/>
                </a:xfrm>
                <a:prstGeom prst="rect">
                  <a:avLst/>
                </a:prstGeom>
                <a:noFill/>
              </p:spPr>
              <p:txBody>
                <a:bodyPr wrap="square" lIns="0" tIns="143407" rIns="179259" bIns="143407" rtlCol="0" anchor="b">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90000"/>
                    </a:lnSpc>
                    <a:spcBef>
                      <a:spcPts val="0"/>
                    </a:spcBef>
                    <a:spcAft>
                      <a:spcPts val="588"/>
                    </a:spcAft>
                    <a:buClrTx/>
                    <a:buSzTx/>
                    <a:buFontTx/>
                    <a:buNone/>
                    <a:tabLst/>
                    <a:defRPr/>
                  </a:pPr>
                  <a:r>
                    <a:rPr kumimoji="0" lang="en-US" sz="2200" b="0" i="0" u="none" strike="noStrike" kern="1200" cap="none" spc="0" normalizeH="0" baseline="0" noProof="0">
                      <a:ln w="3175">
                        <a:noFill/>
                      </a:ln>
                      <a:solidFill>
                        <a:srgbClr val="0078D4"/>
                      </a:solidFill>
                      <a:effectLst/>
                      <a:uLnTx/>
                      <a:uFillTx/>
                      <a:latin typeface="Segoe UI Semibold"/>
                      <a:ea typeface="+mn-ea"/>
                      <a:cs typeface="Segoe UI Semilight" panose="020B0402040204020203" pitchFamily="34" charset="0"/>
                    </a:rPr>
                    <a:t>Unified Monitoring</a:t>
                  </a:r>
                </a:p>
              </p:txBody>
            </p:sp>
            <p:cxnSp>
              <p:nvCxnSpPr>
                <p:cNvPr id="11" name="Straight Connector 10">
                  <a:extLst>
                    <a:ext uri="{FF2B5EF4-FFF2-40B4-BE49-F238E27FC236}">
                      <a16:creationId xmlns:a16="http://schemas.microsoft.com/office/drawing/2014/main" id="{B21CDF79-7FB2-487F-9CBC-3E37A8782BD8}"/>
                    </a:ext>
                  </a:extLst>
                </p:cNvPr>
                <p:cNvCxnSpPr>
                  <a:cxnSpLocks/>
                </p:cNvCxnSpPr>
                <p:nvPr/>
              </p:nvCxnSpPr>
              <p:spPr>
                <a:xfrm>
                  <a:off x="426424" y="4396430"/>
                  <a:ext cx="2743200"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7ECB865C-401A-42F2-B8AF-0FD632DD4C9E}"/>
                    </a:ext>
                  </a:extLst>
                </p:cNvPr>
                <p:cNvGrpSpPr/>
                <p:nvPr/>
              </p:nvGrpSpPr>
              <p:grpSpPr>
                <a:xfrm>
                  <a:off x="414643" y="2276630"/>
                  <a:ext cx="2502523" cy="1343745"/>
                  <a:chOff x="414643" y="2128772"/>
                  <a:chExt cx="2502523" cy="1343745"/>
                </a:xfrm>
              </p:grpSpPr>
              <p:grpSp>
                <p:nvGrpSpPr>
                  <p:cNvPr id="13" name="Group 12">
                    <a:extLst>
                      <a:ext uri="{FF2B5EF4-FFF2-40B4-BE49-F238E27FC236}">
                        <a16:creationId xmlns:a16="http://schemas.microsoft.com/office/drawing/2014/main" id="{99207B4F-9E30-4336-91F8-2E402BE43C30}"/>
                      </a:ext>
                    </a:extLst>
                  </p:cNvPr>
                  <p:cNvGrpSpPr/>
                  <p:nvPr/>
                </p:nvGrpSpPr>
                <p:grpSpPr>
                  <a:xfrm>
                    <a:off x="722716" y="2336422"/>
                    <a:ext cx="1886369" cy="747947"/>
                    <a:chOff x="879052" y="2315853"/>
                    <a:chExt cx="1886369" cy="747947"/>
                  </a:xfrm>
                </p:grpSpPr>
                <p:grpSp>
                  <p:nvGrpSpPr>
                    <p:cNvPr id="21" name="Group 20">
                      <a:extLst>
                        <a:ext uri="{FF2B5EF4-FFF2-40B4-BE49-F238E27FC236}">
                          <a16:creationId xmlns:a16="http://schemas.microsoft.com/office/drawing/2014/main" id="{4E47A993-7660-4389-A05F-EA259C71BF39}"/>
                        </a:ext>
                      </a:extLst>
                    </p:cNvPr>
                    <p:cNvGrpSpPr/>
                    <p:nvPr/>
                  </p:nvGrpSpPr>
                  <p:grpSpPr>
                    <a:xfrm>
                      <a:off x="879052" y="2315853"/>
                      <a:ext cx="720337" cy="747947"/>
                      <a:chOff x="4783808" y="2346746"/>
                      <a:chExt cx="734781" cy="762945"/>
                    </a:xfrm>
                  </p:grpSpPr>
                  <p:sp>
                    <p:nvSpPr>
                      <p:cNvPr id="25" name="TextBox 29">
                        <a:extLst>
                          <a:ext uri="{FF2B5EF4-FFF2-40B4-BE49-F238E27FC236}">
                            <a16:creationId xmlns:a16="http://schemas.microsoft.com/office/drawing/2014/main" id="{4D18D54F-F79A-4E9B-9C18-EBCBBF4B7FDD}"/>
                          </a:ext>
                        </a:extLst>
                      </p:cNvPr>
                      <p:cNvSpPr txBox="1"/>
                      <p:nvPr/>
                    </p:nvSpPr>
                    <p:spPr>
                      <a:xfrm>
                        <a:off x="4820952" y="2526117"/>
                        <a:ext cx="660493" cy="350796"/>
                      </a:xfrm>
                      <a:prstGeom prst="rect">
                        <a:avLst/>
                      </a:prstGeom>
                      <a:noFill/>
                    </p:spPr>
                    <p:txBody>
                      <a:bodyPr wrap="none" lIns="89642" tIns="89642" rIns="89642" bIns="89642"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1A1A1A"/>
                            </a:solidFill>
                            <a:effectLst/>
                            <a:uLnTx/>
                            <a:uFillTx/>
                            <a:latin typeface="Segoe UI Semibold"/>
                            <a:ea typeface="+mn-ea"/>
                            <a:cs typeface="+mn-cs"/>
                          </a:rPr>
                          <a:t>Metrics</a:t>
                        </a:r>
                      </a:p>
                    </p:txBody>
                  </p:sp>
                  <p:sp>
                    <p:nvSpPr>
                      <p:cNvPr id="26" name="Cylinder 25">
                        <a:extLst>
                          <a:ext uri="{FF2B5EF4-FFF2-40B4-BE49-F238E27FC236}">
                            <a16:creationId xmlns:a16="http://schemas.microsoft.com/office/drawing/2014/main" id="{17E86B46-D05F-497D-9219-813BD3E3A4CE}"/>
                          </a:ext>
                        </a:extLst>
                      </p:cNvPr>
                      <p:cNvSpPr/>
                      <p:nvPr/>
                    </p:nvSpPr>
                    <p:spPr bwMode="auto">
                      <a:xfrm>
                        <a:off x="4783808" y="2346746"/>
                        <a:ext cx="734781" cy="762945"/>
                      </a:xfrm>
                      <a:prstGeom prst="can">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2" name="Group 21">
                      <a:extLst>
                        <a:ext uri="{FF2B5EF4-FFF2-40B4-BE49-F238E27FC236}">
                          <a16:creationId xmlns:a16="http://schemas.microsoft.com/office/drawing/2014/main" id="{99BA7B90-E24C-43D1-BBFB-680E94A62F0F}"/>
                        </a:ext>
                      </a:extLst>
                    </p:cNvPr>
                    <p:cNvGrpSpPr/>
                    <p:nvPr/>
                  </p:nvGrpSpPr>
                  <p:grpSpPr>
                    <a:xfrm>
                      <a:off x="2045084" y="2315853"/>
                      <a:ext cx="720337" cy="747947"/>
                      <a:chOff x="4783808" y="3630261"/>
                      <a:chExt cx="734781" cy="762945"/>
                    </a:xfrm>
                  </p:grpSpPr>
                  <p:sp>
                    <p:nvSpPr>
                      <p:cNvPr id="23" name="TextBox 18">
                        <a:extLst>
                          <a:ext uri="{FF2B5EF4-FFF2-40B4-BE49-F238E27FC236}">
                            <a16:creationId xmlns:a16="http://schemas.microsoft.com/office/drawing/2014/main" id="{C4752B47-740A-48AD-B40C-7D59E29A674B}"/>
                          </a:ext>
                        </a:extLst>
                      </p:cNvPr>
                      <p:cNvSpPr txBox="1"/>
                      <p:nvPr/>
                    </p:nvSpPr>
                    <p:spPr>
                      <a:xfrm>
                        <a:off x="4895350" y="3801850"/>
                        <a:ext cx="511694" cy="350796"/>
                      </a:xfrm>
                      <a:prstGeom prst="rect">
                        <a:avLst/>
                      </a:prstGeom>
                      <a:noFill/>
                    </p:spPr>
                    <p:txBody>
                      <a:bodyPr wrap="none" lIns="89642" tIns="89642" rIns="89642" bIns="89642"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1A1A1A"/>
                            </a:solidFill>
                            <a:effectLst/>
                            <a:uLnTx/>
                            <a:uFillTx/>
                            <a:latin typeface="Segoe UI Semibold"/>
                            <a:ea typeface="+mn-ea"/>
                            <a:cs typeface="+mn-cs"/>
                          </a:rPr>
                          <a:t>Logs</a:t>
                        </a:r>
                      </a:p>
                    </p:txBody>
                  </p:sp>
                  <p:sp>
                    <p:nvSpPr>
                      <p:cNvPr id="24" name="Cylinder 23">
                        <a:extLst>
                          <a:ext uri="{FF2B5EF4-FFF2-40B4-BE49-F238E27FC236}">
                            <a16:creationId xmlns:a16="http://schemas.microsoft.com/office/drawing/2014/main" id="{28117338-EE2A-4381-AD6D-2291B0C9E389}"/>
                          </a:ext>
                        </a:extLst>
                      </p:cNvPr>
                      <p:cNvSpPr/>
                      <p:nvPr/>
                    </p:nvSpPr>
                    <p:spPr bwMode="auto">
                      <a:xfrm>
                        <a:off x="4783808" y="3630261"/>
                        <a:ext cx="734781" cy="762945"/>
                      </a:xfrm>
                      <a:prstGeom prst="can">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4" name="Group 13">
                    <a:extLst>
                      <a:ext uri="{FF2B5EF4-FFF2-40B4-BE49-F238E27FC236}">
                        <a16:creationId xmlns:a16="http://schemas.microsoft.com/office/drawing/2014/main" id="{E5381A7B-D8D0-4E9A-BD8D-C57BBC2C2E14}"/>
                      </a:ext>
                    </a:extLst>
                  </p:cNvPr>
                  <p:cNvGrpSpPr/>
                  <p:nvPr/>
                </p:nvGrpSpPr>
                <p:grpSpPr>
                  <a:xfrm rot="10800000">
                    <a:off x="414643" y="2128772"/>
                    <a:ext cx="2502523" cy="1225371"/>
                    <a:chOff x="5495147" y="2105477"/>
                    <a:chExt cx="3516773" cy="1225371"/>
                  </a:xfrm>
                </p:grpSpPr>
                <p:cxnSp>
                  <p:nvCxnSpPr>
                    <p:cNvPr id="16" name="Straight Connector 15">
                      <a:extLst>
                        <a:ext uri="{FF2B5EF4-FFF2-40B4-BE49-F238E27FC236}">
                          <a16:creationId xmlns:a16="http://schemas.microsoft.com/office/drawing/2014/main" id="{0CE3688B-8673-4E18-BDC0-C296E82BDA98}"/>
                        </a:ext>
                      </a:extLst>
                    </p:cNvPr>
                    <p:cNvCxnSpPr>
                      <a:cxnSpLocks/>
                    </p:cNvCxnSpPr>
                    <p:nvPr/>
                  </p:nvCxnSpPr>
                  <p:spPr>
                    <a:xfrm>
                      <a:off x="8023118" y="2105477"/>
                      <a:ext cx="988802" cy="0"/>
                    </a:xfrm>
                    <a:prstGeom prst="line">
                      <a:avLst/>
                    </a:prstGeom>
                    <a:ln w="19050">
                      <a:solidFill>
                        <a:schemeClr val="tx2"/>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2F4380B-4BBE-4D64-9513-D3CA027EE0B9}"/>
                        </a:ext>
                      </a:extLst>
                    </p:cNvPr>
                    <p:cNvCxnSpPr>
                      <a:cxnSpLocks/>
                    </p:cNvCxnSpPr>
                    <p:nvPr/>
                  </p:nvCxnSpPr>
                  <p:spPr>
                    <a:xfrm>
                      <a:off x="5495147" y="2105478"/>
                      <a:ext cx="930673" cy="0"/>
                    </a:xfrm>
                    <a:prstGeom prst="line">
                      <a:avLst/>
                    </a:prstGeom>
                    <a:ln w="19050">
                      <a:solidFill>
                        <a:schemeClr val="tx2"/>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E4C5ACD-8457-4B6D-BD20-6C9C093C2E32}"/>
                        </a:ext>
                      </a:extLst>
                    </p:cNvPr>
                    <p:cNvCxnSpPr>
                      <a:cxnSpLocks/>
                    </p:cNvCxnSpPr>
                    <p:nvPr/>
                  </p:nvCxnSpPr>
                  <p:spPr>
                    <a:xfrm>
                      <a:off x="5495147" y="3330848"/>
                      <a:ext cx="3516773" cy="0"/>
                    </a:xfrm>
                    <a:prstGeom prst="line">
                      <a:avLst/>
                    </a:prstGeom>
                    <a:ln w="19050">
                      <a:solidFill>
                        <a:schemeClr val="tx2"/>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3D00478-5230-443B-97F0-CFB6F2B796AC}"/>
                        </a:ext>
                      </a:extLst>
                    </p:cNvPr>
                    <p:cNvCxnSpPr>
                      <a:cxnSpLocks/>
                    </p:cNvCxnSpPr>
                    <p:nvPr/>
                  </p:nvCxnSpPr>
                  <p:spPr>
                    <a:xfrm>
                      <a:off x="9011920" y="2105477"/>
                      <a:ext cx="0" cy="1225371"/>
                    </a:xfrm>
                    <a:prstGeom prst="line">
                      <a:avLst/>
                    </a:prstGeom>
                    <a:ln w="19050">
                      <a:solidFill>
                        <a:schemeClr val="tx2"/>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84E5F43-20FB-47BF-943B-97566C2BB921}"/>
                        </a:ext>
                      </a:extLst>
                    </p:cNvPr>
                    <p:cNvCxnSpPr>
                      <a:cxnSpLocks/>
                    </p:cNvCxnSpPr>
                    <p:nvPr/>
                  </p:nvCxnSpPr>
                  <p:spPr>
                    <a:xfrm>
                      <a:off x="5495148" y="2105478"/>
                      <a:ext cx="0" cy="1217113"/>
                    </a:xfrm>
                    <a:prstGeom prst="line">
                      <a:avLst/>
                    </a:prstGeom>
                    <a:ln w="19050">
                      <a:solidFill>
                        <a:schemeClr val="tx2"/>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5" name="TextBox 17">
                    <a:extLst>
                      <a:ext uri="{FF2B5EF4-FFF2-40B4-BE49-F238E27FC236}">
                        <a16:creationId xmlns:a16="http://schemas.microsoft.com/office/drawing/2014/main" id="{4931E05B-6620-466A-AB92-8B8CB375C499}"/>
                      </a:ext>
                    </a:extLst>
                  </p:cNvPr>
                  <p:cNvSpPr txBox="1"/>
                  <p:nvPr/>
                </p:nvSpPr>
                <p:spPr>
                  <a:xfrm>
                    <a:off x="973852" y="3191948"/>
                    <a:ext cx="1384098" cy="280569"/>
                  </a:xfrm>
                  <a:prstGeom prst="rect">
                    <a:avLst/>
                  </a:prstGeom>
                  <a:solidFill>
                    <a:schemeClr val="bg2"/>
                  </a:solidFill>
                </p:spPr>
                <p:txBody>
                  <a:bodyPr wrap="none" lIns="91440" tIns="44821" rIns="91440" bIns="44821"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372" b="0" i="0" u="none" strike="noStrike" kern="1200" cap="none" spc="0" normalizeH="0" baseline="0" noProof="0">
                        <a:ln>
                          <a:noFill/>
                        </a:ln>
                        <a:solidFill>
                          <a:srgbClr val="0D0D0D"/>
                        </a:solidFill>
                        <a:effectLst/>
                        <a:uLnTx/>
                        <a:uFillTx/>
                        <a:latin typeface="Segoe UI Semibold"/>
                        <a:ea typeface="+mn-ea"/>
                        <a:cs typeface="+mn-cs"/>
                      </a:rPr>
                      <a:t>Common Store</a:t>
                    </a:r>
                  </a:p>
                </p:txBody>
              </p:sp>
            </p:grpSp>
          </p:grpSp>
        </p:grpSp>
      </p:grpSp>
    </p:spTree>
    <p:extLst>
      <p:ext uri="{BB962C8B-B14F-4D97-AF65-F5344CB8AC3E}">
        <p14:creationId xmlns:p14="http://schemas.microsoft.com/office/powerpoint/2010/main" val="2421061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D4D5-086C-41AA-914C-0A8A4C617F37}"/>
              </a:ext>
            </a:extLst>
          </p:cNvPr>
          <p:cNvSpPr>
            <a:spLocks noGrp="1"/>
          </p:cNvSpPr>
          <p:nvPr>
            <p:ph type="title"/>
          </p:nvPr>
        </p:nvSpPr>
        <p:spPr/>
        <p:txBody>
          <a:bodyPr/>
          <a:lstStyle/>
          <a:p>
            <a:r>
              <a:rPr lang="en-US" dirty="0"/>
              <a:t>Azure Monitor overview</a:t>
            </a:r>
          </a:p>
        </p:txBody>
      </p:sp>
      <p:grpSp>
        <p:nvGrpSpPr>
          <p:cNvPr id="5" name="Group 4" descr="The diagram gives a high-level view of Azure Monitor.&#10;">
            <a:extLst>
              <a:ext uri="{FF2B5EF4-FFF2-40B4-BE49-F238E27FC236}">
                <a16:creationId xmlns:a16="http://schemas.microsoft.com/office/drawing/2014/main" id="{B0A98325-61CF-46E0-9C13-7CB328BE9937}"/>
              </a:ext>
            </a:extLst>
          </p:cNvPr>
          <p:cNvGrpSpPr/>
          <p:nvPr/>
        </p:nvGrpSpPr>
        <p:grpSpPr>
          <a:xfrm>
            <a:off x="606609" y="1114531"/>
            <a:ext cx="11000173" cy="5162606"/>
            <a:chOff x="606609" y="1114531"/>
            <a:chExt cx="11000173" cy="5162606"/>
          </a:xfrm>
        </p:grpSpPr>
        <p:cxnSp>
          <p:nvCxnSpPr>
            <p:cNvPr id="101" name="Straight Connector 100">
              <a:extLst>
                <a:ext uri="{FF2B5EF4-FFF2-40B4-BE49-F238E27FC236}">
                  <a16:creationId xmlns:a16="http://schemas.microsoft.com/office/drawing/2014/main" id="{ABD585F0-A2F0-4B69-BED0-78EB04078A30}"/>
                </a:ext>
              </a:extLst>
            </p:cNvPr>
            <p:cNvCxnSpPr/>
            <p:nvPr/>
          </p:nvCxnSpPr>
          <p:spPr>
            <a:xfrm>
              <a:off x="857250" y="2533792"/>
              <a:ext cx="0" cy="159918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E834D13D-1814-4262-A30E-88625C92E02E}"/>
                </a:ext>
              </a:extLst>
            </p:cNvPr>
            <p:cNvSpPr/>
            <p:nvPr/>
          </p:nvSpPr>
          <p:spPr bwMode="auto">
            <a:xfrm>
              <a:off x="3773713" y="1419224"/>
              <a:ext cx="7833069" cy="4857913"/>
            </a:xfrm>
            <a:prstGeom prst="roundRect">
              <a:avLst>
                <a:gd name="adj" fmla="val 1430"/>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Rounded Corners 2">
              <a:extLst>
                <a:ext uri="{FF2B5EF4-FFF2-40B4-BE49-F238E27FC236}">
                  <a16:creationId xmlns:a16="http://schemas.microsoft.com/office/drawing/2014/main" id="{A97DA0B4-1D80-49CD-8318-D95E185E267D}"/>
                </a:ext>
              </a:extLst>
            </p:cNvPr>
            <p:cNvSpPr/>
            <p:nvPr/>
          </p:nvSpPr>
          <p:spPr bwMode="auto">
            <a:xfrm>
              <a:off x="606609" y="2212740"/>
              <a:ext cx="2263140" cy="350520"/>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Application </a:t>
              </a:r>
            </a:p>
          </p:txBody>
        </p:sp>
        <p:sp>
          <p:nvSpPr>
            <p:cNvPr id="6" name="Rectangle: Rounded Corners 5">
              <a:extLst>
                <a:ext uri="{FF2B5EF4-FFF2-40B4-BE49-F238E27FC236}">
                  <a16:creationId xmlns:a16="http://schemas.microsoft.com/office/drawing/2014/main" id="{734AF273-1A91-4AAA-88ED-EF8852C06DB6}"/>
                </a:ext>
              </a:extLst>
            </p:cNvPr>
            <p:cNvSpPr/>
            <p:nvPr/>
          </p:nvSpPr>
          <p:spPr bwMode="auto">
            <a:xfrm>
              <a:off x="606609" y="2692800"/>
              <a:ext cx="2263140" cy="350520"/>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Operating system</a:t>
              </a:r>
            </a:p>
          </p:txBody>
        </p:sp>
        <p:sp>
          <p:nvSpPr>
            <p:cNvPr id="7" name="Rectangle: Rounded Corners 6">
              <a:extLst>
                <a:ext uri="{FF2B5EF4-FFF2-40B4-BE49-F238E27FC236}">
                  <a16:creationId xmlns:a16="http://schemas.microsoft.com/office/drawing/2014/main" id="{5DC23B12-9CAE-43CD-BAE7-FC639EE4089D}"/>
                </a:ext>
              </a:extLst>
            </p:cNvPr>
            <p:cNvSpPr/>
            <p:nvPr/>
          </p:nvSpPr>
          <p:spPr bwMode="auto">
            <a:xfrm>
              <a:off x="606609" y="3172860"/>
              <a:ext cx="2263140" cy="350520"/>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Azure resources</a:t>
              </a:r>
            </a:p>
          </p:txBody>
        </p:sp>
        <p:sp>
          <p:nvSpPr>
            <p:cNvPr id="8" name="Rectangle: Rounded Corners 7">
              <a:extLst>
                <a:ext uri="{FF2B5EF4-FFF2-40B4-BE49-F238E27FC236}">
                  <a16:creationId xmlns:a16="http://schemas.microsoft.com/office/drawing/2014/main" id="{34DB384B-A11C-449B-8933-83854A46833C}"/>
                </a:ext>
              </a:extLst>
            </p:cNvPr>
            <p:cNvSpPr/>
            <p:nvPr/>
          </p:nvSpPr>
          <p:spPr bwMode="auto">
            <a:xfrm>
              <a:off x="606609" y="3652920"/>
              <a:ext cx="2263140" cy="350520"/>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Azure subscription</a:t>
              </a:r>
            </a:p>
          </p:txBody>
        </p:sp>
        <p:sp>
          <p:nvSpPr>
            <p:cNvPr id="9" name="Rectangle: Rounded Corners 8">
              <a:extLst>
                <a:ext uri="{FF2B5EF4-FFF2-40B4-BE49-F238E27FC236}">
                  <a16:creationId xmlns:a16="http://schemas.microsoft.com/office/drawing/2014/main" id="{49B59BAB-FC59-4566-8F51-1B5F5817C343}"/>
                </a:ext>
              </a:extLst>
            </p:cNvPr>
            <p:cNvSpPr/>
            <p:nvPr/>
          </p:nvSpPr>
          <p:spPr bwMode="auto">
            <a:xfrm>
              <a:off x="606609" y="4132980"/>
              <a:ext cx="2263140" cy="350520"/>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Azure tenant</a:t>
              </a:r>
            </a:p>
          </p:txBody>
        </p:sp>
        <p:sp>
          <p:nvSpPr>
            <p:cNvPr id="10" name="Rectangle: Rounded Corners 9">
              <a:extLst>
                <a:ext uri="{FF2B5EF4-FFF2-40B4-BE49-F238E27FC236}">
                  <a16:creationId xmlns:a16="http://schemas.microsoft.com/office/drawing/2014/main" id="{6FC7F9DE-37FD-4A13-94D3-22C631FE062E}"/>
                </a:ext>
              </a:extLst>
            </p:cNvPr>
            <p:cNvSpPr/>
            <p:nvPr/>
          </p:nvSpPr>
          <p:spPr bwMode="auto">
            <a:xfrm>
              <a:off x="606609" y="4933080"/>
              <a:ext cx="2263140" cy="350520"/>
            </a:xfrm>
            <a:prstGeom prst="round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solidFill>
                    <a:schemeClr val="tx1"/>
                  </a:solidFill>
                  <a:latin typeface="+mj-lt"/>
                  <a:ea typeface="Segoe UI" pitchFamily="34" charset="0"/>
                  <a:cs typeface="Segoe UI" pitchFamily="34" charset="0"/>
                </a:rPr>
                <a:t>Custom sources</a:t>
              </a:r>
            </a:p>
          </p:txBody>
        </p:sp>
        <p:sp>
          <p:nvSpPr>
            <p:cNvPr id="16" name="TextBox 15">
              <a:extLst>
                <a:ext uri="{FF2B5EF4-FFF2-40B4-BE49-F238E27FC236}">
                  <a16:creationId xmlns:a16="http://schemas.microsoft.com/office/drawing/2014/main" id="{1F713A2A-7DCE-41BD-8E44-DA215FAB13D5}"/>
                </a:ext>
              </a:extLst>
            </p:cNvPr>
            <p:cNvSpPr txBox="1"/>
            <p:nvPr/>
          </p:nvSpPr>
          <p:spPr>
            <a:xfrm>
              <a:off x="4750888" y="1297183"/>
              <a:ext cx="1519455" cy="276999"/>
            </a:xfrm>
            <a:prstGeom prst="rect">
              <a:avLst/>
            </a:prstGeom>
            <a:solidFill>
              <a:schemeClr val="bg1"/>
            </a:solid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Azure Monitor</a:t>
              </a:r>
            </a:p>
          </p:txBody>
        </p:sp>
        <p:sp>
          <p:nvSpPr>
            <p:cNvPr id="31" name="Rectangle: Rounded Corners 30">
              <a:extLst>
                <a:ext uri="{FF2B5EF4-FFF2-40B4-BE49-F238E27FC236}">
                  <a16:creationId xmlns:a16="http://schemas.microsoft.com/office/drawing/2014/main" id="{52076EB1-6FA0-494D-AFA4-4B485CC7ECC1}"/>
                </a:ext>
              </a:extLst>
            </p:cNvPr>
            <p:cNvSpPr/>
            <p:nvPr/>
          </p:nvSpPr>
          <p:spPr bwMode="auto">
            <a:xfrm>
              <a:off x="6819899" y="1523378"/>
              <a:ext cx="4543426" cy="918652"/>
            </a:xfrm>
            <a:prstGeom prst="roundRect">
              <a:avLst>
                <a:gd name="adj" fmla="val 7518"/>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Rounded Corners 31">
              <a:extLst>
                <a:ext uri="{FF2B5EF4-FFF2-40B4-BE49-F238E27FC236}">
                  <a16:creationId xmlns:a16="http://schemas.microsoft.com/office/drawing/2014/main" id="{8E448741-1886-467B-B099-C56ADE0B57A8}"/>
                </a:ext>
              </a:extLst>
            </p:cNvPr>
            <p:cNvSpPr/>
            <p:nvPr/>
          </p:nvSpPr>
          <p:spPr bwMode="auto">
            <a:xfrm>
              <a:off x="6810374" y="2533792"/>
              <a:ext cx="4543426" cy="832919"/>
            </a:xfrm>
            <a:prstGeom prst="roundRect">
              <a:avLst>
                <a:gd name="adj" fmla="val 7518"/>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Rounded Corners 32">
              <a:extLst>
                <a:ext uri="{FF2B5EF4-FFF2-40B4-BE49-F238E27FC236}">
                  <a16:creationId xmlns:a16="http://schemas.microsoft.com/office/drawing/2014/main" id="{18731CBB-8496-44F3-AE9E-CE893099280F}"/>
                </a:ext>
              </a:extLst>
            </p:cNvPr>
            <p:cNvSpPr/>
            <p:nvPr/>
          </p:nvSpPr>
          <p:spPr bwMode="auto">
            <a:xfrm>
              <a:off x="6810374" y="3458473"/>
              <a:ext cx="4543426" cy="832919"/>
            </a:xfrm>
            <a:prstGeom prst="roundRect">
              <a:avLst>
                <a:gd name="adj" fmla="val 7518"/>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Rounded Corners 33">
              <a:extLst>
                <a:ext uri="{FF2B5EF4-FFF2-40B4-BE49-F238E27FC236}">
                  <a16:creationId xmlns:a16="http://schemas.microsoft.com/office/drawing/2014/main" id="{98C40C66-33F5-4044-A9DF-DE8F552904B8}"/>
                </a:ext>
              </a:extLst>
            </p:cNvPr>
            <p:cNvSpPr/>
            <p:nvPr/>
          </p:nvSpPr>
          <p:spPr bwMode="auto">
            <a:xfrm>
              <a:off x="6810374" y="4383154"/>
              <a:ext cx="4543426" cy="832919"/>
            </a:xfrm>
            <a:prstGeom prst="roundRect">
              <a:avLst>
                <a:gd name="adj" fmla="val 7518"/>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Rounded Corners 34">
              <a:extLst>
                <a:ext uri="{FF2B5EF4-FFF2-40B4-BE49-F238E27FC236}">
                  <a16:creationId xmlns:a16="http://schemas.microsoft.com/office/drawing/2014/main" id="{27AD96B4-9FEE-467C-A0D1-97B0F8860E47}"/>
                </a:ext>
              </a:extLst>
            </p:cNvPr>
            <p:cNvSpPr/>
            <p:nvPr/>
          </p:nvSpPr>
          <p:spPr bwMode="auto">
            <a:xfrm>
              <a:off x="6810374" y="5307833"/>
              <a:ext cx="4543426" cy="832919"/>
            </a:xfrm>
            <a:prstGeom prst="roundRect">
              <a:avLst>
                <a:gd name="adj" fmla="val 7518"/>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Rounded Corners 35">
              <a:extLst>
                <a:ext uri="{FF2B5EF4-FFF2-40B4-BE49-F238E27FC236}">
                  <a16:creationId xmlns:a16="http://schemas.microsoft.com/office/drawing/2014/main" id="{22440B6D-A21A-4FA3-A9DB-E3B712084B5B}"/>
                </a:ext>
              </a:extLst>
            </p:cNvPr>
            <p:cNvSpPr/>
            <p:nvPr/>
          </p:nvSpPr>
          <p:spPr bwMode="auto">
            <a:xfrm>
              <a:off x="4465320" y="2548710"/>
              <a:ext cx="1295400" cy="2388870"/>
            </a:xfrm>
            <a:prstGeom prst="roundRect">
              <a:avLst>
                <a:gd name="adj" fmla="val 5491"/>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A8FC7117-C0D3-4CD9-AF35-8541C1D86309}"/>
                </a:ext>
              </a:extLst>
            </p:cNvPr>
            <p:cNvSpPr txBox="1"/>
            <p:nvPr/>
          </p:nvSpPr>
          <p:spPr>
            <a:xfrm>
              <a:off x="6568381" y="1816727"/>
              <a:ext cx="726161"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Insights</a:t>
              </a:r>
            </a:p>
          </p:txBody>
        </p:sp>
        <p:sp>
          <p:nvSpPr>
            <p:cNvPr id="22" name="TextBox 21">
              <a:extLst>
                <a:ext uri="{FF2B5EF4-FFF2-40B4-BE49-F238E27FC236}">
                  <a16:creationId xmlns:a16="http://schemas.microsoft.com/office/drawing/2014/main" id="{67B951E4-8825-4148-A008-9E7B515CA3E1}"/>
                </a:ext>
              </a:extLst>
            </p:cNvPr>
            <p:cNvSpPr txBox="1"/>
            <p:nvPr/>
          </p:nvSpPr>
          <p:spPr>
            <a:xfrm>
              <a:off x="6558856" y="2827141"/>
              <a:ext cx="809517"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Visualize</a:t>
              </a:r>
            </a:p>
          </p:txBody>
        </p:sp>
        <p:sp>
          <p:nvSpPr>
            <p:cNvPr id="27" name="TextBox 26">
              <a:extLst>
                <a:ext uri="{FF2B5EF4-FFF2-40B4-BE49-F238E27FC236}">
                  <a16:creationId xmlns:a16="http://schemas.microsoft.com/office/drawing/2014/main" id="{77A1ED80-ACCB-4277-B75E-3496A7F99317}"/>
                </a:ext>
              </a:extLst>
            </p:cNvPr>
            <p:cNvSpPr txBox="1"/>
            <p:nvPr/>
          </p:nvSpPr>
          <p:spPr>
            <a:xfrm>
              <a:off x="6558856" y="3751822"/>
              <a:ext cx="726161" cy="246221"/>
            </a:xfrm>
            <a:prstGeom prst="rect">
              <a:avLst/>
            </a:prstGeom>
            <a:solidFill>
              <a:schemeClr val="bg1"/>
            </a:solidFill>
          </p:spPr>
          <p:txBody>
            <a:bodyPr wrap="none" lIns="0" tIns="0" rIns="0" bIns="0" rtlCol="0">
              <a:spAutoFit/>
            </a:bodyPr>
            <a:lstStyle/>
            <a:p>
              <a:pPr algn="l"/>
              <a:r>
                <a:rPr lang="en-IN" sz="1600" dirty="0" err="1">
                  <a:gradFill>
                    <a:gsLst>
                      <a:gs pos="2917">
                        <a:schemeClr val="tx1"/>
                      </a:gs>
                      <a:gs pos="30000">
                        <a:schemeClr val="tx1"/>
                      </a:gs>
                    </a:gsLst>
                    <a:lin ang="5400000" scaled="0"/>
                  </a:gradFill>
                  <a:latin typeface="+mj-lt"/>
                </a:rPr>
                <a:t>Analyze</a:t>
              </a:r>
              <a:endParaRPr lang="en-IN" sz="1600" dirty="0">
                <a:gradFill>
                  <a:gsLst>
                    <a:gs pos="2917">
                      <a:schemeClr val="tx1"/>
                    </a:gs>
                    <a:gs pos="30000">
                      <a:schemeClr val="tx1"/>
                    </a:gs>
                  </a:gsLst>
                  <a:lin ang="5400000" scaled="0"/>
                </a:gradFill>
                <a:latin typeface="+mj-lt"/>
              </a:endParaRPr>
            </a:p>
          </p:txBody>
        </p:sp>
        <p:sp>
          <p:nvSpPr>
            <p:cNvPr id="37" name="TextBox 36">
              <a:extLst>
                <a:ext uri="{FF2B5EF4-FFF2-40B4-BE49-F238E27FC236}">
                  <a16:creationId xmlns:a16="http://schemas.microsoft.com/office/drawing/2014/main" id="{CBEB40E9-A49A-458B-8A71-280E9B9C9ED6}"/>
                </a:ext>
              </a:extLst>
            </p:cNvPr>
            <p:cNvSpPr txBox="1"/>
            <p:nvPr/>
          </p:nvSpPr>
          <p:spPr>
            <a:xfrm>
              <a:off x="6558856" y="4676503"/>
              <a:ext cx="808939"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Respond</a:t>
              </a:r>
            </a:p>
          </p:txBody>
        </p:sp>
        <p:sp>
          <p:nvSpPr>
            <p:cNvPr id="38" name="TextBox 37">
              <a:extLst>
                <a:ext uri="{FF2B5EF4-FFF2-40B4-BE49-F238E27FC236}">
                  <a16:creationId xmlns:a16="http://schemas.microsoft.com/office/drawing/2014/main" id="{D6DCA844-57D5-40E9-9539-023D240108F4}"/>
                </a:ext>
              </a:extLst>
            </p:cNvPr>
            <p:cNvSpPr txBox="1"/>
            <p:nvPr/>
          </p:nvSpPr>
          <p:spPr>
            <a:xfrm>
              <a:off x="6558856" y="5566510"/>
              <a:ext cx="84875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Integrate</a:t>
              </a:r>
            </a:p>
          </p:txBody>
        </p:sp>
        <p:pic>
          <p:nvPicPr>
            <p:cNvPr id="13" name="Graphic 12">
              <a:extLst>
                <a:ext uri="{FF2B5EF4-FFF2-40B4-BE49-F238E27FC236}">
                  <a16:creationId xmlns:a16="http://schemas.microsoft.com/office/drawing/2014/main" id="{CDD5BF57-B23C-4E42-B1C0-0DDC85691119}"/>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176" t="19439" r="20848" b="20405"/>
            <a:stretch/>
          </p:blipFill>
          <p:spPr>
            <a:xfrm>
              <a:off x="8603092" y="1579010"/>
              <a:ext cx="404813" cy="420043"/>
            </a:xfrm>
            <a:prstGeom prst="rect">
              <a:avLst/>
            </a:prstGeom>
          </p:spPr>
        </p:pic>
        <p:pic>
          <p:nvPicPr>
            <p:cNvPr id="11" name="Graphic 10">
              <a:extLst>
                <a:ext uri="{FF2B5EF4-FFF2-40B4-BE49-F238E27FC236}">
                  <a16:creationId xmlns:a16="http://schemas.microsoft.com/office/drawing/2014/main" id="{D1D55FC7-C963-4BA1-940C-34A20AC105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95540" y="1591642"/>
              <a:ext cx="434975" cy="434975"/>
            </a:xfrm>
            <a:prstGeom prst="rect">
              <a:avLst/>
            </a:prstGeom>
          </p:spPr>
        </p:pic>
        <p:pic>
          <p:nvPicPr>
            <p:cNvPr id="15" name="Graphic 14">
              <a:extLst>
                <a:ext uri="{FF2B5EF4-FFF2-40B4-BE49-F238E27FC236}">
                  <a16:creationId xmlns:a16="http://schemas.microsoft.com/office/drawing/2014/main" id="{8A89CAEC-8B05-44B7-A36C-9A18AD652A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55505" y="1550367"/>
              <a:ext cx="476250" cy="476250"/>
            </a:xfrm>
            <a:prstGeom prst="rect">
              <a:avLst/>
            </a:prstGeom>
          </p:spPr>
        </p:pic>
        <p:grpSp>
          <p:nvGrpSpPr>
            <p:cNvPr id="43" name="Group 42">
              <a:extLst>
                <a:ext uri="{FF2B5EF4-FFF2-40B4-BE49-F238E27FC236}">
                  <a16:creationId xmlns:a16="http://schemas.microsoft.com/office/drawing/2014/main" id="{A03F4B86-560C-4231-BC17-9ECB467AA696}"/>
                </a:ext>
              </a:extLst>
            </p:cNvPr>
            <p:cNvGrpSpPr/>
            <p:nvPr/>
          </p:nvGrpSpPr>
          <p:grpSpPr>
            <a:xfrm>
              <a:off x="7436234" y="1638300"/>
              <a:ext cx="767839" cy="594956"/>
              <a:chOff x="7436234" y="1638300"/>
              <a:chExt cx="767839" cy="594956"/>
            </a:xfrm>
          </p:grpSpPr>
          <p:pic>
            <p:nvPicPr>
              <p:cNvPr id="39" name="Picture 38">
                <a:extLst>
                  <a:ext uri="{FF2B5EF4-FFF2-40B4-BE49-F238E27FC236}">
                    <a16:creationId xmlns:a16="http://schemas.microsoft.com/office/drawing/2014/main" id="{137E3537-792E-4B4E-8A27-60EC311BD9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9734" y="1638300"/>
                <a:ext cx="580838" cy="389878"/>
              </a:xfrm>
              <a:prstGeom prst="rect">
                <a:avLst/>
              </a:prstGeom>
            </p:spPr>
          </p:pic>
          <p:sp>
            <p:nvSpPr>
              <p:cNvPr id="18" name="TextBox 17">
                <a:extLst>
                  <a:ext uri="{FF2B5EF4-FFF2-40B4-BE49-F238E27FC236}">
                    <a16:creationId xmlns:a16="http://schemas.microsoft.com/office/drawing/2014/main" id="{B4F21C9E-9982-4020-9D70-1C637275B46E}"/>
                  </a:ext>
                </a:extLst>
              </p:cNvPr>
              <p:cNvSpPr txBox="1"/>
              <p:nvPr/>
            </p:nvSpPr>
            <p:spPr>
              <a:xfrm>
                <a:off x="7436234" y="2048590"/>
                <a:ext cx="767839" cy="184666"/>
              </a:xfrm>
              <a:prstGeom prst="rect">
                <a:avLst/>
              </a:prstGeom>
              <a:noFill/>
            </p:spPr>
            <p:txBody>
              <a:bodyPr wrap="none" lIns="0" tIns="0" rIns="0" bIns="0" rtlCol="0">
                <a:spAutoFit/>
              </a:bodyPr>
              <a:lstStyle/>
              <a:p>
                <a:pPr algn="ctr"/>
                <a:r>
                  <a:rPr lang="en-IN" sz="1200" dirty="0">
                    <a:gradFill>
                      <a:gsLst>
                        <a:gs pos="2917">
                          <a:schemeClr val="tx1"/>
                        </a:gs>
                        <a:gs pos="30000">
                          <a:schemeClr val="tx1"/>
                        </a:gs>
                      </a:gsLst>
                      <a:lin ang="5400000" scaled="0"/>
                    </a:gradFill>
                  </a:rPr>
                  <a:t>Application</a:t>
                </a:r>
              </a:p>
            </p:txBody>
          </p:sp>
        </p:grpSp>
        <p:sp>
          <p:nvSpPr>
            <p:cNvPr id="19" name="TextBox 18">
              <a:extLst>
                <a:ext uri="{FF2B5EF4-FFF2-40B4-BE49-F238E27FC236}">
                  <a16:creationId xmlns:a16="http://schemas.microsoft.com/office/drawing/2014/main" id="{06985482-C794-49A1-99E4-5314C628528D}"/>
                </a:ext>
              </a:extLst>
            </p:cNvPr>
            <p:cNvSpPr txBox="1"/>
            <p:nvPr/>
          </p:nvSpPr>
          <p:spPr>
            <a:xfrm>
              <a:off x="8476081" y="2041674"/>
              <a:ext cx="658835"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Container</a:t>
              </a:r>
            </a:p>
          </p:txBody>
        </p:sp>
        <p:sp>
          <p:nvSpPr>
            <p:cNvPr id="20" name="TextBox 19">
              <a:extLst>
                <a:ext uri="{FF2B5EF4-FFF2-40B4-BE49-F238E27FC236}">
                  <a16:creationId xmlns:a16="http://schemas.microsoft.com/office/drawing/2014/main" id="{251BFE64-569D-4511-8CB1-CB00A17E789F}"/>
                </a:ext>
              </a:extLst>
            </p:cNvPr>
            <p:cNvSpPr txBox="1"/>
            <p:nvPr/>
          </p:nvSpPr>
          <p:spPr>
            <a:xfrm>
              <a:off x="9596008" y="2061772"/>
              <a:ext cx="234038"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VM</a:t>
              </a:r>
            </a:p>
          </p:txBody>
        </p:sp>
        <p:sp>
          <p:nvSpPr>
            <p:cNvPr id="21" name="TextBox 20">
              <a:extLst>
                <a:ext uri="{FF2B5EF4-FFF2-40B4-BE49-F238E27FC236}">
                  <a16:creationId xmlns:a16="http://schemas.microsoft.com/office/drawing/2014/main" id="{0BEFA083-45B0-4700-82A9-C4036CD47A82}"/>
                </a:ext>
              </a:extLst>
            </p:cNvPr>
            <p:cNvSpPr txBox="1"/>
            <p:nvPr/>
          </p:nvSpPr>
          <p:spPr>
            <a:xfrm>
              <a:off x="10413526" y="2041135"/>
              <a:ext cx="760208" cy="369332"/>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Monitoring</a:t>
              </a:r>
            </a:p>
            <a:p>
              <a:pPr algn="l"/>
              <a:r>
                <a:rPr lang="en-IN" sz="1200" dirty="0">
                  <a:gradFill>
                    <a:gsLst>
                      <a:gs pos="2917">
                        <a:schemeClr val="tx1"/>
                      </a:gs>
                      <a:gs pos="30000">
                        <a:schemeClr val="tx1"/>
                      </a:gs>
                    </a:gsLst>
                    <a:lin ang="5400000" scaled="0"/>
                  </a:gradFill>
                </a:rPr>
                <a:t>solutions</a:t>
              </a:r>
            </a:p>
          </p:txBody>
        </p:sp>
        <p:sp>
          <p:nvSpPr>
            <p:cNvPr id="23" name="TextBox 22">
              <a:extLst>
                <a:ext uri="{FF2B5EF4-FFF2-40B4-BE49-F238E27FC236}">
                  <a16:creationId xmlns:a16="http://schemas.microsoft.com/office/drawing/2014/main" id="{E066599A-7385-4AE0-80FC-A9520DC16D68}"/>
                </a:ext>
              </a:extLst>
            </p:cNvPr>
            <p:cNvSpPr txBox="1"/>
            <p:nvPr/>
          </p:nvSpPr>
          <p:spPr>
            <a:xfrm>
              <a:off x="7409525" y="3115360"/>
              <a:ext cx="802207"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Dashboards</a:t>
              </a:r>
            </a:p>
          </p:txBody>
        </p:sp>
        <p:sp>
          <p:nvSpPr>
            <p:cNvPr id="24" name="TextBox 23">
              <a:extLst>
                <a:ext uri="{FF2B5EF4-FFF2-40B4-BE49-F238E27FC236}">
                  <a16:creationId xmlns:a16="http://schemas.microsoft.com/office/drawing/2014/main" id="{6C194C6A-8F2B-48B3-A1D8-6D1A83C63933}"/>
                </a:ext>
              </a:extLst>
            </p:cNvPr>
            <p:cNvSpPr txBox="1"/>
            <p:nvPr/>
          </p:nvSpPr>
          <p:spPr>
            <a:xfrm>
              <a:off x="8676704" y="3115360"/>
              <a:ext cx="389530"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Views</a:t>
              </a:r>
            </a:p>
          </p:txBody>
        </p:sp>
        <p:sp>
          <p:nvSpPr>
            <p:cNvPr id="25" name="TextBox 24">
              <a:extLst>
                <a:ext uri="{FF2B5EF4-FFF2-40B4-BE49-F238E27FC236}">
                  <a16:creationId xmlns:a16="http://schemas.microsoft.com/office/drawing/2014/main" id="{B936086D-A0E8-4CB9-9E41-A731D87B597C}"/>
                </a:ext>
              </a:extLst>
            </p:cNvPr>
            <p:cNvSpPr txBox="1"/>
            <p:nvPr/>
          </p:nvSpPr>
          <p:spPr>
            <a:xfrm>
              <a:off x="9492787" y="3084571"/>
              <a:ext cx="585032"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Power BI</a:t>
              </a:r>
            </a:p>
          </p:txBody>
        </p:sp>
        <p:sp>
          <p:nvSpPr>
            <p:cNvPr id="26" name="TextBox 25">
              <a:extLst>
                <a:ext uri="{FF2B5EF4-FFF2-40B4-BE49-F238E27FC236}">
                  <a16:creationId xmlns:a16="http://schemas.microsoft.com/office/drawing/2014/main" id="{0B30C6E9-E8E8-48C1-B76B-1A8ABB215707}"/>
                </a:ext>
              </a:extLst>
            </p:cNvPr>
            <p:cNvSpPr txBox="1"/>
            <p:nvPr/>
          </p:nvSpPr>
          <p:spPr>
            <a:xfrm>
              <a:off x="10438242" y="3099410"/>
              <a:ext cx="772199"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Workbooks</a:t>
              </a:r>
            </a:p>
          </p:txBody>
        </p:sp>
        <p:pic>
          <p:nvPicPr>
            <p:cNvPr id="47" name="Graphic 46">
              <a:extLst>
                <a:ext uri="{FF2B5EF4-FFF2-40B4-BE49-F238E27FC236}">
                  <a16:creationId xmlns:a16="http://schemas.microsoft.com/office/drawing/2014/main" id="{87DD4BC3-9991-4CBB-BE8D-8B0B4B5EA2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12861" y="2593494"/>
              <a:ext cx="544884" cy="483489"/>
            </a:xfrm>
            <a:prstGeom prst="rect">
              <a:avLst/>
            </a:prstGeom>
          </p:spPr>
        </p:pic>
        <p:pic>
          <p:nvPicPr>
            <p:cNvPr id="49" name="Graphic 48">
              <a:extLst>
                <a:ext uri="{FF2B5EF4-FFF2-40B4-BE49-F238E27FC236}">
                  <a16:creationId xmlns:a16="http://schemas.microsoft.com/office/drawing/2014/main" id="{57908DBA-6D1F-4C0F-8A4C-D7DB17370B4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543601" y="2624283"/>
              <a:ext cx="534055" cy="438199"/>
            </a:xfrm>
            <a:prstGeom prst="rect">
              <a:avLst/>
            </a:prstGeom>
          </p:spPr>
        </p:pic>
        <p:sp>
          <p:nvSpPr>
            <p:cNvPr id="29" name="TextBox 28">
              <a:extLst>
                <a:ext uri="{FF2B5EF4-FFF2-40B4-BE49-F238E27FC236}">
                  <a16:creationId xmlns:a16="http://schemas.microsoft.com/office/drawing/2014/main" id="{48EDCBA9-34A2-44E9-8240-04285A1CA11C}"/>
                </a:ext>
              </a:extLst>
            </p:cNvPr>
            <p:cNvSpPr txBox="1"/>
            <p:nvPr/>
          </p:nvSpPr>
          <p:spPr>
            <a:xfrm>
              <a:off x="9313141" y="4045799"/>
              <a:ext cx="896527"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Log Analytics</a:t>
              </a:r>
            </a:p>
          </p:txBody>
        </p:sp>
        <p:pic>
          <p:nvPicPr>
            <p:cNvPr id="56" name="Graphic 55">
              <a:extLst>
                <a:ext uri="{FF2B5EF4-FFF2-40B4-BE49-F238E27FC236}">
                  <a16:creationId xmlns:a16="http://schemas.microsoft.com/office/drawing/2014/main" id="{2AA2D6E4-A5D3-4413-8CE8-7C9675A83F8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621344" y="2624283"/>
              <a:ext cx="500251" cy="410463"/>
            </a:xfrm>
            <a:prstGeom prst="rect">
              <a:avLst/>
            </a:prstGeom>
          </p:spPr>
        </p:pic>
        <p:pic>
          <p:nvPicPr>
            <p:cNvPr id="58" name="Graphic 57">
              <a:extLst>
                <a:ext uri="{FF2B5EF4-FFF2-40B4-BE49-F238E27FC236}">
                  <a16:creationId xmlns:a16="http://schemas.microsoft.com/office/drawing/2014/main" id="{3F4797A0-CE87-43AA-8747-61B7919B979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525448" y="3553898"/>
              <a:ext cx="471912" cy="471912"/>
            </a:xfrm>
            <a:prstGeom prst="rect">
              <a:avLst/>
            </a:prstGeom>
          </p:spPr>
        </p:pic>
        <p:grpSp>
          <p:nvGrpSpPr>
            <p:cNvPr id="4" name="Group 3">
              <a:extLst>
                <a:ext uri="{FF2B5EF4-FFF2-40B4-BE49-F238E27FC236}">
                  <a16:creationId xmlns:a16="http://schemas.microsoft.com/office/drawing/2014/main" id="{DE46555B-2132-4460-A487-2B2F22805057}"/>
                </a:ext>
              </a:extLst>
            </p:cNvPr>
            <p:cNvGrpSpPr/>
            <p:nvPr/>
          </p:nvGrpSpPr>
          <p:grpSpPr>
            <a:xfrm>
              <a:off x="7619261" y="5415459"/>
              <a:ext cx="763735" cy="608983"/>
              <a:chOff x="7619261" y="5415459"/>
              <a:chExt cx="763735" cy="608983"/>
            </a:xfrm>
          </p:grpSpPr>
          <p:sp>
            <p:nvSpPr>
              <p:cNvPr id="53" name="TextBox 52">
                <a:extLst>
                  <a:ext uri="{FF2B5EF4-FFF2-40B4-BE49-F238E27FC236}">
                    <a16:creationId xmlns:a16="http://schemas.microsoft.com/office/drawing/2014/main" id="{0A0A5618-4B4B-42B9-9FA6-29BDE316913F}"/>
                  </a:ext>
                </a:extLst>
              </p:cNvPr>
              <p:cNvSpPr txBox="1"/>
              <p:nvPr/>
            </p:nvSpPr>
            <p:spPr>
              <a:xfrm>
                <a:off x="7619261" y="5839776"/>
                <a:ext cx="763735"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Event Hubs</a:t>
                </a:r>
              </a:p>
            </p:txBody>
          </p:sp>
          <p:pic>
            <p:nvPicPr>
              <p:cNvPr id="60" name="Graphic 59">
                <a:extLst>
                  <a:ext uri="{FF2B5EF4-FFF2-40B4-BE49-F238E27FC236}">
                    <a16:creationId xmlns:a16="http://schemas.microsoft.com/office/drawing/2014/main" id="{1D339AC1-D7FA-4299-89BD-EC287E9FABB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799988" y="5415459"/>
                <a:ext cx="402281" cy="402281"/>
              </a:xfrm>
              <a:prstGeom prst="rect">
                <a:avLst/>
              </a:prstGeom>
            </p:spPr>
          </p:pic>
        </p:grpSp>
        <p:grpSp>
          <p:nvGrpSpPr>
            <p:cNvPr id="14" name="Group 13">
              <a:extLst>
                <a:ext uri="{FF2B5EF4-FFF2-40B4-BE49-F238E27FC236}">
                  <a16:creationId xmlns:a16="http://schemas.microsoft.com/office/drawing/2014/main" id="{1D350FA2-BDFC-41C5-92E9-68775CABBBCD}"/>
                </a:ext>
              </a:extLst>
            </p:cNvPr>
            <p:cNvGrpSpPr/>
            <p:nvPr/>
          </p:nvGrpSpPr>
          <p:grpSpPr>
            <a:xfrm>
              <a:off x="10323209" y="5336481"/>
              <a:ext cx="775469" cy="765178"/>
              <a:chOff x="10323209" y="5336481"/>
              <a:chExt cx="775469" cy="765178"/>
            </a:xfrm>
          </p:grpSpPr>
          <p:sp>
            <p:nvSpPr>
              <p:cNvPr id="54" name="TextBox 53">
                <a:extLst>
                  <a:ext uri="{FF2B5EF4-FFF2-40B4-BE49-F238E27FC236}">
                    <a16:creationId xmlns:a16="http://schemas.microsoft.com/office/drawing/2014/main" id="{09F3774B-3552-41FA-9E87-E3920FA5B068}"/>
                  </a:ext>
                </a:extLst>
              </p:cNvPr>
              <p:cNvSpPr txBox="1"/>
              <p:nvPr/>
            </p:nvSpPr>
            <p:spPr>
              <a:xfrm>
                <a:off x="10323209" y="5732327"/>
                <a:ext cx="775469" cy="369332"/>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Ingest and</a:t>
                </a:r>
              </a:p>
              <a:p>
                <a:pPr algn="l"/>
                <a:r>
                  <a:rPr lang="en-IN" sz="1200" dirty="0">
                    <a:gradFill>
                      <a:gsLst>
                        <a:gs pos="2917">
                          <a:schemeClr val="tx1"/>
                        </a:gs>
                        <a:gs pos="30000">
                          <a:schemeClr val="tx1"/>
                        </a:gs>
                      </a:gsLst>
                      <a:lin ang="5400000" scaled="0"/>
                    </a:gradFill>
                  </a:rPr>
                  <a:t>export APIs</a:t>
                </a:r>
              </a:p>
            </p:txBody>
          </p:sp>
          <p:pic>
            <p:nvPicPr>
              <p:cNvPr id="62" name="Graphic 61">
                <a:extLst>
                  <a:ext uri="{FF2B5EF4-FFF2-40B4-BE49-F238E27FC236}">
                    <a16:creationId xmlns:a16="http://schemas.microsoft.com/office/drawing/2014/main" id="{46B643C9-059F-46FA-8E6C-9E959CA33178}"/>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472017" y="5336481"/>
                <a:ext cx="476250" cy="476250"/>
              </a:xfrm>
              <a:prstGeom prst="rect">
                <a:avLst/>
              </a:prstGeom>
            </p:spPr>
          </p:pic>
        </p:grpSp>
        <p:grpSp>
          <p:nvGrpSpPr>
            <p:cNvPr id="12" name="Group 11">
              <a:extLst>
                <a:ext uri="{FF2B5EF4-FFF2-40B4-BE49-F238E27FC236}">
                  <a16:creationId xmlns:a16="http://schemas.microsoft.com/office/drawing/2014/main" id="{A866A264-9D97-43F1-BD3F-72BC023D9AF3}"/>
                </a:ext>
              </a:extLst>
            </p:cNvPr>
            <p:cNvGrpSpPr/>
            <p:nvPr/>
          </p:nvGrpSpPr>
          <p:grpSpPr>
            <a:xfrm>
              <a:off x="8868064" y="5344575"/>
              <a:ext cx="746999" cy="683580"/>
              <a:chOff x="8844882" y="5344575"/>
              <a:chExt cx="746999" cy="683580"/>
            </a:xfrm>
          </p:grpSpPr>
          <p:sp>
            <p:nvSpPr>
              <p:cNvPr id="52" name="TextBox 51">
                <a:extLst>
                  <a:ext uri="{FF2B5EF4-FFF2-40B4-BE49-F238E27FC236}">
                    <a16:creationId xmlns:a16="http://schemas.microsoft.com/office/drawing/2014/main" id="{F8EE3090-615C-4426-B233-8CC466599843}"/>
                  </a:ext>
                </a:extLst>
              </p:cNvPr>
              <p:cNvSpPr txBox="1"/>
              <p:nvPr/>
            </p:nvSpPr>
            <p:spPr>
              <a:xfrm>
                <a:off x="8844882" y="5843489"/>
                <a:ext cx="746999"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Logic Apps</a:t>
                </a:r>
              </a:p>
            </p:txBody>
          </p:sp>
          <p:pic>
            <p:nvPicPr>
              <p:cNvPr id="64" name="Graphic 63">
                <a:extLst>
                  <a:ext uri="{FF2B5EF4-FFF2-40B4-BE49-F238E27FC236}">
                    <a16:creationId xmlns:a16="http://schemas.microsoft.com/office/drawing/2014/main" id="{7EBF1A13-7BCD-48C4-BEB0-9709CE74DDD3}"/>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930400" y="5344575"/>
                <a:ext cx="575962" cy="575962"/>
              </a:xfrm>
              <a:prstGeom prst="rect">
                <a:avLst/>
              </a:prstGeom>
            </p:spPr>
          </p:pic>
        </p:grpSp>
        <p:pic>
          <p:nvPicPr>
            <p:cNvPr id="66" name="Graphic 65">
              <a:extLst>
                <a:ext uri="{FF2B5EF4-FFF2-40B4-BE49-F238E27FC236}">
                  <a16:creationId xmlns:a16="http://schemas.microsoft.com/office/drawing/2014/main" id="{EE7A0D61-628A-43E9-B807-6B758E0D85E5}"/>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8001675" y="3549560"/>
              <a:ext cx="476250" cy="476250"/>
            </a:xfrm>
            <a:prstGeom prst="rect">
              <a:avLst/>
            </a:prstGeom>
          </p:spPr>
        </p:pic>
        <p:pic>
          <p:nvPicPr>
            <p:cNvPr id="68" name="Graphic 67">
              <a:extLst>
                <a:ext uri="{FF2B5EF4-FFF2-40B4-BE49-F238E27FC236}">
                  <a16:creationId xmlns:a16="http://schemas.microsoft.com/office/drawing/2014/main" id="{272303B0-CB40-41E1-A02F-FCB7D275B6BC}"/>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0607635" y="2608333"/>
              <a:ext cx="433412" cy="433412"/>
            </a:xfrm>
            <a:prstGeom prst="rect">
              <a:avLst/>
            </a:prstGeom>
          </p:spPr>
        </p:pic>
        <p:sp>
          <p:nvSpPr>
            <p:cNvPr id="28" name="TextBox 27">
              <a:extLst>
                <a:ext uri="{FF2B5EF4-FFF2-40B4-BE49-F238E27FC236}">
                  <a16:creationId xmlns:a16="http://schemas.microsoft.com/office/drawing/2014/main" id="{104FDAAB-2667-4F54-A3A6-212827F48909}"/>
                </a:ext>
              </a:extLst>
            </p:cNvPr>
            <p:cNvSpPr txBox="1"/>
            <p:nvPr/>
          </p:nvSpPr>
          <p:spPr>
            <a:xfrm>
              <a:off x="7702570" y="4045799"/>
              <a:ext cx="1074461"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Metric Analytics</a:t>
              </a:r>
            </a:p>
          </p:txBody>
        </p:sp>
        <p:grpSp>
          <p:nvGrpSpPr>
            <p:cNvPr id="42" name="Group 41">
              <a:extLst>
                <a:ext uri="{FF2B5EF4-FFF2-40B4-BE49-F238E27FC236}">
                  <a16:creationId xmlns:a16="http://schemas.microsoft.com/office/drawing/2014/main" id="{819A6154-12BB-40D9-9330-B852ABC17B8C}"/>
                </a:ext>
              </a:extLst>
            </p:cNvPr>
            <p:cNvGrpSpPr/>
            <p:nvPr/>
          </p:nvGrpSpPr>
          <p:grpSpPr>
            <a:xfrm>
              <a:off x="8407459" y="4461676"/>
              <a:ext cx="436142" cy="659838"/>
              <a:chOff x="7913121" y="4461676"/>
              <a:chExt cx="436142" cy="659838"/>
            </a:xfrm>
          </p:grpSpPr>
          <p:sp>
            <p:nvSpPr>
              <p:cNvPr id="51" name="TextBox 50">
                <a:extLst>
                  <a:ext uri="{FF2B5EF4-FFF2-40B4-BE49-F238E27FC236}">
                    <a16:creationId xmlns:a16="http://schemas.microsoft.com/office/drawing/2014/main" id="{C47C9FA8-5E5F-4F40-9D1A-AF1DFFDB285D}"/>
                  </a:ext>
                </a:extLst>
              </p:cNvPr>
              <p:cNvSpPr txBox="1"/>
              <p:nvPr/>
            </p:nvSpPr>
            <p:spPr>
              <a:xfrm>
                <a:off x="7935016" y="4936848"/>
                <a:ext cx="392352"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Alerts</a:t>
                </a:r>
              </a:p>
            </p:txBody>
          </p:sp>
          <p:pic>
            <p:nvPicPr>
              <p:cNvPr id="70" name="Graphic 69">
                <a:extLst>
                  <a:ext uri="{FF2B5EF4-FFF2-40B4-BE49-F238E27FC236}">
                    <a16:creationId xmlns:a16="http://schemas.microsoft.com/office/drawing/2014/main" id="{A69392AD-AE4F-4561-A726-45082934E080}"/>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7913121" y="4461676"/>
                <a:ext cx="436142" cy="436142"/>
              </a:xfrm>
              <a:prstGeom prst="rect">
                <a:avLst/>
              </a:prstGeom>
            </p:spPr>
          </p:pic>
        </p:grpSp>
        <p:grpSp>
          <p:nvGrpSpPr>
            <p:cNvPr id="41" name="Group 40">
              <a:extLst>
                <a:ext uri="{FF2B5EF4-FFF2-40B4-BE49-F238E27FC236}">
                  <a16:creationId xmlns:a16="http://schemas.microsoft.com/office/drawing/2014/main" id="{64FBA43E-E912-412D-B957-69E23807A0DD}"/>
                </a:ext>
              </a:extLst>
            </p:cNvPr>
            <p:cNvGrpSpPr/>
            <p:nvPr/>
          </p:nvGrpSpPr>
          <p:grpSpPr>
            <a:xfrm>
              <a:off x="9639526" y="4365177"/>
              <a:ext cx="659219" cy="762747"/>
              <a:chOff x="9407156" y="4365177"/>
              <a:chExt cx="659219" cy="762747"/>
            </a:xfrm>
          </p:grpSpPr>
          <p:sp>
            <p:nvSpPr>
              <p:cNvPr id="50" name="TextBox 49">
                <a:extLst>
                  <a:ext uri="{FF2B5EF4-FFF2-40B4-BE49-F238E27FC236}">
                    <a16:creationId xmlns:a16="http://schemas.microsoft.com/office/drawing/2014/main" id="{BB2EA947-D60E-483D-BF77-E478FDF80B9A}"/>
                  </a:ext>
                </a:extLst>
              </p:cNvPr>
              <p:cNvSpPr txBox="1"/>
              <p:nvPr/>
            </p:nvSpPr>
            <p:spPr>
              <a:xfrm>
                <a:off x="9407156" y="4943258"/>
                <a:ext cx="659219" cy="184666"/>
              </a:xfrm>
              <a:prstGeom prst="rect">
                <a:avLst/>
              </a:prstGeom>
              <a:noFill/>
            </p:spPr>
            <p:txBody>
              <a:bodyPr wrap="none" lIns="0" tIns="0" rIns="0" bIns="0" rtlCol="0">
                <a:spAutoFit/>
              </a:bodyPr>
              <a:lstStyle/>
              <a:p>
                <a:pPr algn="l"/>
                <a:r>
                  <a:rPr lang="en-IN" sz="1200" dirty="0" err="1">
                    <a:gradFill>
                      <a:gsLst>
                        <a:gs pos="2917">
                          <a:schemeClr val="tx1"/>
                        </a:gs>
                        <a:gs pos="30000">
                          <a:schemeClr val="tx1"/>
                        </a:gs>
                      </a:gsLst>
                      <a:lin ang="5400000" scaled="0"/>
                    </a:gradFill>
                  </a:rPr>
                  <a:t>Autoscale</a:t>
                </a:r>
                <a:endParaRPr lang="en-IN" sz="1200" dirty="0">
                  <a:gradFill>
                    <a:gsLst>
                      <a:gs pos="2917">
                        <a:schemeClr val="tx1"/>
                      </a:gs>
                      <a:gs pos="30000">
                        <a:schemeClr val="tx1"/>
                      </a:gs>
                    </a:gsLst>
                    <a:lin ang="5400000" scaled="0"/>
                  </a:gradFill>
                </a:endParaRPr>
              </a:p>
            </p:txBody>
          </p:sp>
          <p:pic>
            <p:nvPicPr>
              <p:cNvPr id="72" name="Picture 71">
                <a:extLst>
                  <a:ext uri="{FF2B5EF4-FFF2-40B4-BE49-F238E27FC236}">
                    <a16:creationId xmlns:a16="http://schemas.microsoft.com/office/drawing/2014/main" id="{E8B6267B-454C-4C95-9A41-1E375C34AF38}"/>
                  </a:ext>
                </a:extLst>
              </p:cNvPr>
              <p:cNvPicPr>
                <a:picLocks noChangeAspect="1"/>
              </p:cNvPicPr>
              <p:nvPr/>
            </p:nvPicPr>
            <p:blipFill>
              <a:blip r:embed="rId30"/>
              <a:stretch>
                <a:fillRect/>
              </a:stretch>
            </p:blipFill>
            <p:spPr>
              <a:xfrm>
                <a:off x="9415785" y="4365177"/>
                <a:ext cx="641960" cy="641960"/>
              </a:xfrm>
              <a:prstGeom prst="rect">
                <a:avLst/>
              </a:prstGeom>
            </p:spPr>
          </p:pic>
        </p:grpSp>
        <p:grpSp>
          <p:nvGrpSpPr>
            <p:cNvPr id="81" name="Group 80">
              <a:extLst>
                <a:ext uri="{FF2B5EF4-FFF2-40B4-BE49-F238E27FC236}">
                  <a16:creationId xmlns:a16="http://schemas.microsoft.com/office/drawing/2014/main" id="{8D6C5E38-293E-4047-9144-6018C7B16FE9}"/>
                </a:ext>
              </a:extLst>
            </p:cNvPr>
            <p:cNvGrpSpPr/>
            <p:nvPr/>
          </p:nvGrpSpPr>
          <p:grpSpPr>
            <a:xfrm>
              <a:off x="4657653" y="2748321"/>
              <a:ext cx="910735" cy="690377"/>
              <a:chOff x="4613866" y="3125691"/>
              <a:chExt cx="910735" cy="690377"/>
            </a:xfrm>
          </p:grpSpPr>
          <p:pic>
            <p:nvPicPr>
              <p:cNvPr id="74" name="Graphic 73">
                <a:extLst>
                  <a:ext uri="{FF2B5EF4-FFF2-40B4-BE49-F238E27FC236}">
                    <a16:creationId xmlns:a16="http://schemas.microsoft.com/office/drawing/2014/main" id="{51B36CB5-281E-4CC0-848F-7B6CEA8EB88F}"/>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613866" y="3125691"/>
                <a:ext cx="690377" cy="690377"/>
              </a:xfrm>
              <a:prstGeom prst="rect">
                <a:avLst/>
              </a:prstGeom>
            </p:spPr>
          </p:pic>
          <p:pic>
            <p:nvPicPr>
              <p:cNvPr id="77" name="Graphic 76">
                <a:extLst>
                  <a:ext uri="{FF2B5EF4-FFF2-40B4-BE49-F238E27FC236}">
                    <a16:creationId xmlns:a16="http://schemas.microsoft.com/office/drawing/2014/main" id="{AC1A8A6C-1F04-4A35-AB9E-6D1B456CC2F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5150559" y="3385610"/>
                <a:ext cx="374042" cy="374042"/>
              </a:xfrm>
              <a:prstGeom prst="rect">
                <a:avLst/>
              </a:prstGeom>
            </p:spPr>
          </p:pic>
        </p:grpSp>
        <p:grpSp>
          <p:nvGrpSpPr>
            <p:cNvPr id="82" name="Group 81">
              <a:extLst>
                <a:ext uri="{FF2B5EF4-FFF2-40B4-BE49-F238E27FC236}">
                  <a16:creationId xmlns:a16="http://schemas.microsoft.com/office/drawing/2014/main" id="{FF35BFE7-0C91-44C7-BDE9-5641B20E7F49}"/>
                </a:ext>
              </a:extLst>
            </p:cNvPr>
            <p:cNvGrpSpPr/>
            <p:nvPr/>
          </p:nvGrpSpPr>
          <p:grpSpPr>
            <a:xfrm>
              <a:off x="4590805" y="3947571"/>
              <a:ext cx="1044431" cy="690377"/>
              <a:chOff x="4613866" y="4324941"/>
              <a:chExt cx="1044431" cy="690377"/>
            </a:xfrm>
          </p:grpSpPr>
          <p:pic>
            <p:nvPicPr>
              <p:cNvPr id="75" name="Graphic 74">
                <a:extLst>
                  <a:ext uri="{FF2B5EF4-FFF2-40B4-BE49-F238E27FC236}">
                    <a16:creationId xmlns:a16="http://schemas.microsoft.com/office/drawing/2014/main" id="{23EC54C0-B6C2-40D2-A926-7C19821E77B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613866" y="4324941"/>
                <a:ext cx="690377" cy="690377"/>
              </a:xfrm>
              <a:prstGeom prst="rect">
                <a:avLst/>
              </a:prstGeom>
            </p:spPr>
          </p:pic>
          <p:pic>
            <p:nvPicPr>
              <p:cNvPr id="78" name="Graphic 77">
                <a:extLst>
                  <a:ext uri="{FF2B5EF4-FFF2-40B4-BE49-F238E27FC236}">
                    <a16:creationId xmlns:a16="http://schemas.microsoft.com/office/drawing/2014/main" id="{7E97E9E6-BB3D-4637-8E74-214F670317C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159604" y="4457700"/>
                <a:ext cx="498693" cy="498693"/>
              </a:xfrm>
              <a:prstGeom prst="rect">
                <a:avLst/>
              </a:prstGeom>
            </p:spPr>
          </p:pic>
        </p:grpSp>
        <p:sp>
          <p:nvSpPr>
            <p:cNvPr id="79" name="TextBox 78">
              <a:extLst>
                <a:ext uri="{FF2B5EF4-FFF2-40B4-BE49-F238E27FC236}">
                  <a16:creationId xmlns:a16="http://schemas.microsoft.com/office/drawing/2014/main" id="{44E07EC6-D88B-4CBC-B738-41B6AD88081F}"/>
                </a:ext>
              </a:extLst>
            </p:cNvPr>
            <p:cNvSpPr txBox="1"/>
            <p:nvPr/>
          </p:nvSpPr>
          <p:spPr>
            <a:xfrm>
              <a:off x="4864555" y="3574848"/>
              <a:ext cx="496931"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Metrics</a:t>
              </a:r>
            </a:p>
          </p:txBody>
        </p:sp>
        <p:sp>
          <p:nvSpPr>
            <p:cNvPr id="80" name="TextBox 79">
              <a:extLst>
                <a:ext uri="{FF2B5EF4-FFF2-40B4-BE49-F238E27FC236}">
                  <a16:creationId xmlns:a16="http://schemas.microsoft.com/office/drawing/2014/main" id="{323AE4FA-7A54-4A81-9DEE-E818078D8AD5}"/>
                </a:ext>
              </a:extLst>
            </p:cNvPr>
            <p:cNvSpPr txBox="1"/>
            <p:nvPr/>
          </p:nvSpPr>
          <p:spPr>
            <a:xfrm>
              <a:off x="4953521" y="4685313"/>
              <a:ext cx="318998"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Logs</a:t>
              </a:r>
            </a:p>
          </p:txBody>
        </p:sp>
        <p:sp>
          <p:nvSpPr>
            <p:cNvPr id="83" name="Oval 82">
              <a:extLst>
                <a:ext uri="{FF2B5EF4-FFF2-40B4-BE49-F238E27FC236}">
                  <a16:creationId xmlns:a16="http://schemas.microsoft.com/office/drawing/2014/main" id="{E37EAD5C-D074-44D8-A184-05B3C451DE10}"/>
                </a:ext>
              </a:extLst>
            </p:cNvPr>
            <p:cNvSpPr/>
            <p:nvPr/>
          </p:nvSpPr>
          <p:spPr bwMode="auto">
            <a:xfrm>
              <a:off x="4043907" y="1190299"/>
              <a:ext cx="546898" cy="54689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Right Bracket 90">
              <a:extLst>
                <a:ext uri="{FF2B5EF4-FFF2-40B4-BE49-F238E27FC236}">
                  <a16:creationId xmlns:a16="http://schemas.microsoft.com/office/drawing/2014/main" id="{FC38AB9B-8950-4235-9ADF-971A7E0F5475}"/>
                </a:ext>
              </a:extLst>
            </p:cNvPr>
            <p:cNvSpPr/>
            <p:nvPr/>
          </p:nvSpPr>
          <p:spPr>
            <a:xfrm>
              <a:off x="2804971" y="2023706"/>
              <a:ext cx="213004" cy="3457079"/>
            </a:xfrm>
            <a:prstGeom prst="rightBracket">
              <a:avLst>
                <a:gd name="adj" fmla="val 108076"/>
              </a:avLst>
            </a:prstGeom>
            <a:ln w="28575">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96" name="Straight Arrow Connector 95">
              <a:extLst>
                <a:ext uri="{FF2B5EF4-FFF2-40B4-BE49-F238E27FC236}">
                  <a16:creationId xmlns:a16="http://schemas.microsoft.com/office/drawing/2014/main" id="{F1B71A88-D7E4-4A83-B092-D5E3C31D51B2}"/>
                </a:ext>
              </a:extLst>
            </p:cNvPr>
            <p:cNvCxnSpPr/>
            <p:nvPr/>
          </p:nvCxnSpPr>
          <p:spPr>
            <a:xfrm>
              <a:off x="3017975" y="3763575"/>
              <a:ext cx="1409455"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2D1FDB3-6526-4946-BB47-A0451C1D4E5C}"/>
                </a:ext>
              </a:extLst>
            </p:cNvPr>
            <p:cNvCxnSpPr>
              <a:cxnSpLocks/>
            </p:cNvCxnSpPr>
            <p:nvPr/>
          </p:nvCxnSpPr>
          <p:spPr>
            <a:xfrm>
              <a:off x="5757306" y="3763575"/>
              <a:ext cx="655693"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8" name="Right Bracket 97">
              <a:extLst>
                <a:ext uri="{FF2B5EF4-FFF2-40B4-BE49-F238E27FC236}">
                  <a16:creationId xmlns:a16="http://schemas.microsoft.com/office/drawing/2014/main" id="{A70A6025-564A-401F-B368-4FC8CC00D6DD}"/>
                </a:ext>
              </a:extLst>
            </p:cNvPr>
            <p:cNvSpPr/>
            <p:nvPr/>
          </p:nvSpPr>
          <p:spPr>
            <a:xfrm flipH="1">
              <a:off x="6273299" y="1518121"/>
              <a:ext cx="294682" cy="4656121"/>
            </a:xfrm>
            <a:prstGeom prst="rightBracket">
              <a:avLst>
                <a:gd name="adj" fmla="val 108076"/>
              </a:avLst>
            </a:prstGeom>
            <a:ln w="28575">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102" name="Graphic 101">
              <a:extLst>
                <a:ext uri="{FF2B5EF4-FFF2-40B4-BE49-F238E27FC236}">
                  <a16:creationId xmlns:a16="http://schemas.microsoft.com/office/drawing/2014/main" id="{03F2E668-A272-4BA4-9634-CF863201DC32}"/>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3928699" y="1114531"/>
              <a:ext cx="673961" cy="673961"/>
            </a:xfrm>
            <a:prstGeom prst="rect">
              <a:avLst/>
            </a:prstGeom>
          </p:spPr>
        </p:pic>
      </p:grpSp>
    </p:spTree>
    <p:extLst>
      <p:ext uri="{BB962C8B-B14F-4D97-AF65-F5344CB8AC3E}">
        <p14:creationId xmlns:p14="http://schemas.microsoft.com/office/powerpoint/2010/main" val="37793125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1B5F-34AE-46F1-85EE-7D591A87648F}"/>
              </a:ext>
            </a:extLst>
          </p:cNvPr>
          <p:cNvSpPr>
            <a:spLocks noGrp="1"/>
          </p:cNvSpPr>
          <p:nvPr>
            <p:ph type="title"/>
          </p:nvPr>
        </p:nvSpPr>
        <p:spPr>
          <a:xfrm>
            <a:off x="588263" y="457200"/>
            <a:ext cx="11018520" cy="553998"/>
          </a:xfrm>
        </p:spPr>
        <p:txBody>
          <a:bodyPr/>
          <a:lstStyle/>
          <a:p>
            <a:r>
              <a:rPr lang="en-US" dirty="0"/>
              <a:t>Monitoring data platform</a:t>
            </a:r>
          </a:p>
        </p:txBody>
      </p:sp>
      <p:grpSp>
        <p:nvGrpSpPr>
          <p:cNvPr id="4" name="Group 3" descr="The diagram depicts how you can review data that Azure Monitor collects on the Overview page of the Azure portal.&#10;">
            <a:extLst>
              <a:ext uri="{FF2B5EF4-FFF2-40B4-BE49-F238E27FC236}">
                <a16:creationId xmlns:a16="http://schemas.microsoft.com/office/drawing/2014/main" id="{DB3CB4D6-A7A9-41E1-8FB7-43ED1AFC2A1E}"/>
              </a:ext>
            </a:extLst>
          </p:cNvPr>
          <p:cNvGrpSpPr/>
          <p:nvPr/>
        </p:nvGrpSpPr>
        <p:grpSpPr>
          <a:xfrm>
            <a:off x="6314993" y="1404023"/>
            <a:ext cx="5288744" cy="4887540"/>
            <a:chOff x="6314993" y="1404023"/>
            <a:chExt cx="5288744" cy="4887540"/>
          </a:xfrm>
        </p:grpSpPr>
        <p:pic>
          <p:nvPicPr>
            <p:cNvPr id="1028" name="Picture 4">
              <a:extLst>
                <a:ext uri="{FF2B5EF4-FFF2-40B4-BE49-F238E27FC236}">
                  <a16:creationId xmlns:a16="http://schemas.microsoft.com/office/drawing/2014/main" id="{4E3B146A-05DD-4442-B013-48FEE77015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314993" y="3092419"/>
              <a:ext cx="5288744" cy="2741734"/>
            </a:xfrm>
            <a:prstGeom prst="rect">
              <a:avLst/>
            </a:prstGeom>
            <a:noFill/>
            <a:ln>
              <a:solidFill>
                <a:srgbClr val="D73B02"/>
              </a:solidFill>
            </a:ln>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3D6F55B-AD25-4C44-9D39-FB5EEAC91333}"/>
                </a:ext>
              </a:extLst>
            </p:cNvPr>
            <p:cNvGrpSpPr/>
            <p:nvPr/>
          </p:nvGrpSpPr>
          <p:grpSpPr>
            <a:xfrm>
              <a:off x="8678461" y="1404023"/>
              <a:ext cx="1480349" cy="1311690"/>
              <a:chOff x="8678461" y="1404023"/>
              <a:chExt cx="1480349" cy="1311690"/>
            </a:xfrm>
          </p:grpSpPr>
          <p:pic>
            <p:nvPicPr>
              <p:cNvPr id="8" name="Graphic 7">
                <a:extLst>
                  <a:ext uri="{FF2B5EF4-FFF2-40B4-BE49-F238E27FC236}">
                    <a16:creationId xmlns:a16="http://schemas.microsoft.com/office/drawing/2014/main" id="{EF8A543F-1859-4E1A-90ED-EED4314DFC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78461" y="1404023"/>
                <a:ext cx="958508" cy="958507"/>
              </a:xfrm>
              <a:prstGeom prst="rect">
                <a:avLst/>
              </a:prstGeom>
            </p:spPr>
          </p:pic>
          <p:pic>
            <p:nvPicPr>
              <p:cNvPr id="9" name="Graphic 8">
                <a:extLst>
                  <a:ext uri="{FF2B5EF4-FFF2-40B4-BE49-F238E27FC236}">
                    <a16:creationId xmlns:a16="http://schemas.microsoft.com/office/drawing/2014/main" id="{B3958C51-C0DC-45C5-9F6A-08B65FC976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39496" y="1765993"/>
                <a:ext cx="519314" cy="519313"/>
              </a:xfrm>
              <a:prstGeom prst="rect">
                <a:avLst/>
              </a:prstGeom>
            </p:spPr>
          </p:pic>
          <p:sp>
            <p:nvSpPr>
              <p:cNvPr id="13" name="TextBox 12">
                <a:extLst>
                  <a:ext uri="{FF2B5EF4-FFF2-40B4-BE49-F238E27FC236}">
                    <a16:creationId xmlns:a16="http://schemas.microsoft.com/office/drawing/2014/main" id="{387FC1A9-1F61-4D9F-B88A-0E9E16CECC8A}"/>
                  </a:ext>
                </a:extLst>
              </p:cNvPr>
              <p:cNvSpPr txBox="1"/>
              <p:nvPr/>
            </p:nvSpPr>
            <p:spPr>
              <a:xfrm>
                <a:off x="8965720" y="2346381"/>
                <a:ext cx="995465"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Metrics</a:t>
                </a:r>
              </a:p>
            </p:txBody>
          </p:sp>
        </p:grpSp>
        <p:sp>
          <p:nvSpPr>
            <p:cNvPr id="18" name="TextBox 17">
              <a:extLst>
                <a:ext uri="{FF2B5EF4-FFF2-40B4-BE49-F238E27FC236}">
                  <a16:creationId xmlns:a16="http://schemas.microsoft.com/office/drawing/2014/main" id="{4DB766A7-60EE-45A8-8EDB-19B2D8DE879A}"/>
                </a:ext>
              </a:extLst>
            </p:cNvPr>
            <p:cNvSpPr txBox="1"/>
            <p:nvPr/>
          </p:nvSpPr>
          <p:spPr>
            <a:xfrm>
              <a:off x="7866534" y="5922231"/>
              <a:ext cx="2185663"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rPr>
                <a:t>Metrics Explorer</a:t>
              </a:r>
            </a:p>
          </p:txBody>
        </p:sp>
        <p:pic>
          <p:nvPicPr>
            <p:cNvPr id="19" name="Graphic 18">
              <a:extLst>
                <a:ext uri="{FF2B5EF4-FFF2-40B4-BE49-F238E27FC236}">
                  <a16:creationId xmlns:a16="http://schemas.microsoft.com/office/drawing/2014/main" id="{C9D77BCB-5191-4101-B758-860D5565E4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94408" y="5409526"/>
              <a:ext cx="697372" cy="697371"/>
            </a:xfrm>
            <a:prstGeom prst="rect">
              <a:avLst/>
            </a:prstGeom>
          </p:spPr>
        </p:pic>
        <p:cxnSp>
          <p:nvCxnSpPr>
            <p:cNvPr id="24" name="Straight Arrow Connector 23">
              <a:extLst>
                <a:ext uri="{FF2B5EF4-FFF2-40B4-BE49-F238E27FC236}">
                  <a16:creationId xmlns:a16="http://schemas.microsoft.com/office/drawing/2014/main" id="{D01FB73D-19ED-4AE4-980E-FEC21648545E}"/>
                </a:ext>
              </a:extLst>
            </p:cNvPr>
            <p:cNvCxnSpPr/>
            <p:nvPr/>
          </p:nvCxnSpPr>
          <p:spPr>
            <a:xfrm>
              <a:off x="9423596" y="2741113"/>
              <a:ext cx="0" cy="64978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descr="The diagram depicts how log data that Azure Monitor collects can be analyzed with queries to quickly retrieve, consolidate, and analyze collected data. &#10;">
            <a:extLst>
              <a:ext uri="{FF2B5EF4-FFF2-40B4-BE49-F238E27FC236}">
                <a16:creationId xmlns:a16="http://schemas.microsoft.com/office/drawing/2014/main" id="{A7AD5F40-91B2-4C38-9391-37FB8FE49D80}"/>
              </a:ext>
            </a:extLst>
          </p:cNvPr>
          <p:cNvGrpSpPr/>
          <p:nvPr/>
        </p:nvGrpSpPr>
        <p:grpSpPr>
          <a:xfrm>
            <a:off x="588263" y="1404023"/>
            <a:ext cx="5600374" cy="4868425"/>
            <a:chOff x="588263" y="1404023"/>
            <a:chExt cx="5600374" cy="4868425"/>
          </a:xfrm>
        </p:grpSpPr>
        <p:pic>
          <p:nvPicPr>
            <p:cNvPr id="1026" name="Picture 2">
              <a:extLst>
                <a:ext uri="{FF2B5EF4-FFF2-40B4-BE49-F238E27FC236}">
                  <a16:creationId xmlns:a16="http://schemas.microsoft.com/office/drawing/2014/main" id="{9A8EAE99-F89B-44D8-BB3F-E8551D397A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263" y="3092419"/>
              <a:ext cx="5600374" cy="2800187"/>
            </a:xfrm>
            <a:prstGeom prst="rect">
              <a:avLst/>
            </a:prstGeom>
            <a:noFill/>
            <a:ln>
              <a:solidFill>
                <a:srgbClr val="D73B02"/>
              </a:solidFill>
            </a:ln>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1943FCA-CE48-4D3C-A53F-AB695CE2E2C5}"/>
                </a:ext>
              </a:extLst>
            </p:cNvPr>
            <p:cNvGrpSpPr/>
            <p:nvPr/>
          </p:nvGrpSpPr>
          <p:grpSpPr>
            <a:xfrm>
              <a:off x="2716731" y="1404023"/>
              <a:ext cx="1576407" cy="1311690"/>
              <a:chOff x="2716731" y="1404023"/>
              <a:chExt cx="1576407" cy="1311690"/>
            </a:xfrm>
          </p:grpSpPr>
          <p:pic>
            <p:nvPicPr>
              <p:cNvPr id="11" name="Graphic 10">
                <a:extLst>
                  <a:ext uri="{FF2B5EF4-FFF2-40B4-BE49-F238E27FC236}">
                    <a16:creationId xmlns:a16="http://schemas.microsoft.com/office/drawing/2014/main" id="{ABEA3237-932D-4135-9BDF-F3C5599B794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16731" y="1404023"/>
                <a:ext cx="941280" cy="941280"/>
              </a:xfrm>
              <a:prstGeom prst="rect">
                <a:avLst/>
              </a:prstGeom>
            </p:spPr>
          </p:pic>
          <p:pic>
            <p:nvPicPr>
              <p:cNvPr id="12" name="Graphic 11">
                <a:extLst>
                  <a:ext uri="{FF2B5EF4-FFF2-40B4-BE49-F238E27FC236}">
                    <a16:creationId xmlns:a16="http://schemas.microsoft.com/office/drawing/2014/main" id="{2F99291D-7B2A-4F44-A56F-98657211D3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13206" y="1605374"/>
                <a:ext cx="679932" cy="679932"/>
              </a:xfrm>
              <a:prstGeom prst="rect">
                <a:avLst/>
              </a:prstGeom>
            </p:spPr>
          </p:pic>
          <p:sp>
            <p:nvSpPr>
              <p:cNvPr id="14" name="TextBox 13">
                <a:extLst>
                  <a:ext uri="{FF2B5EF4-FFF2-40B4-BE49-F238E27FC236}">
                    <a16:creationId xmlns:a16="http://schemas.microsoft.com/office/drawing/2014/main" id="{A003D38A-5B60-4708-A406-BE31330E9CE0}"/>
                  </a:ext>
                </a:extLst>
              </p:cNvPr>
              <p:cNvSpPr txBox="1"/>
              <p:nvPr/>
            </p:nvSpPr>
            <p:spPr>
              <a:xfrm>
                <a:off x="2931867" y="2346381"/>
                <a:ext cx="636393"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rPr>
                  <a:t>Logs</a:t>
                </a:r>
              </a:p>
            </p:txBody>
          </p:sp>
        </p:grpSp>
        <p:sp>
          <p:nvSpPr>
            <p:cNvPr id="15" name="TextBox 14">
              <a:extLst>
                <a:ext uri="{FF2B5EF4-FFF2-40B4-BE49-F238E27FC236}">
                  <a16:creationId xmlns:a16="http://schemas.microsoft.com/office/drawing/2014/main" id="{920DF2D4-8FF5-49BC-9C45-77518C219596}"/>
                </a:ext>
              </a:extLst>
            </p:cNvPr>
            <p:cNvSpPr txBox="1"/>
            <p:nvPr/>
          </p:nvSpPr>
          <p:spPr>
            <a:xfrm>
              <a:off x="2488717" y="5882576"/>
              <a:ext cx="1799467"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rPr>
                <a:t>Log Analytics</a:t>
              </a:r>
            </a:p>
          </p:txBody>
        </p:sp>
        <p:cxnSp>
          <p:nvCxnSpPr>
            <p:cNvPr id="21" name="Straight Arrow Connector 20">
              <a:extLst>
                <a:ext uri="{FF2B5EF4-FFF2-40B4-BE49-F238E27FC236}">
                  <a16:creationId xmlns:a16="http://schemas.microsoft.com/office/drawing/2014/main" id="{252E6290-8CB5-4A7B-8CB1-84B7A19F35FB}"/>
                </a:ext>
              </a:extLst>
            </p:cNvPr>
            <p:cNvCxnSpPr/>
            <p:nvPr/>
          </p:nvCxnSpPr>
          <p:spPr>
            <a:xfrm>
              <a:off x="3187370" y="2741113"/>
              <a:ext cx="0" cy="64978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3" name="Picture 22" descr="A close up of a logo&#10;&#10;Description automatically generated">
              <a:extLst>
                <a:ext uri="{FF2B5EF4-FFF2-40B4-BE49-F238E27FC236}">
                  <a16:creationId xmlns:a16="http://schemas.microsoft.com/office/drawing/2014/main" id="{4656AD2D-5FF8-4982-97F4-55F08FCDBBA7}"/>
                </a:ext>
              </a:extLst>
            </p:cNvPr>
            <p:cNvPicPr>
              <a:picLocks noChangeAspect="1"/>
            </p:cNvPicPr>
            <p:nvPr/>
          </p:nvPicPr>
          <p:blipFill>
            <a:blip r:embed="rId11"/>
            <a:stretch>
              <a:fillRect/>
            </a:stretch>
          </p:blipFill>
          <p:spPr>
            <a:xfrm>
              <a:off x="5519428" y="5694711"/>
              <a:ext cx="576572" cy="577737"/>
            </a:xfrm>
            <a:prstGeom prst="rect">
              <a:avLst/>
            </a:prstGeom>
          </p:spPr>
        </p:pic>
      </p:grpSp>
    </p:spTree>
    <p:extLst>
      <p:ext uri="{BB962C8B-B14F-4D97-AF65-F5344CB8AC3E}">
        <p14:creationId xmlns:p14="http://schemas.microsoft.com/office/powerpoint/2010/main" val="31172206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2461-A37C-456A-AD2F-DA27075AF665}"/>
              </a:ext>
            </a:extLst>
          </p:cNvPr>
          <p:cNvSpPr>
            <a:spLocks noGrp="1"/>
          </p:cNvSpPr>
          <p:nvPr>
            <p:ph type="title"/>
          </p:nvPr>
        </p:nvSpPr>
        <p:spPr/>
        <p:txBody>
          <a:bodyPr/>
          <a:lstStyle/>
          <a:p>
            <a:r>
              <a:rPr lang="en-US" dirty="0"/>
              <a:t>What data does Azure Monitor collect?</a:t>
            </a:r>
          </a:p>
        </p:txBody>
      </p:sp>
      <p:grpSp>
        <p:nvGrpSpPr>
          <p:cNvPr id="3" name="Group 2" descr="The diagram depicts Azure Monitor collecting data from various sources.&#10;">
            <a:extLst>
              <a:ext uri="{FF2B5EF4-FFF2-40B4-BE49-F238E27FC236}">
                <a16:creationId xmlns:a16="http://schemas.microsoft.com/office/drawing/2014/main" id="{3AA6E7DF-D20B-41B4-AD33-F4A4E1074FD6}"/>
              </a:ext>
            </a:extLst>
          </p:cNvPr>
          <p:cNvGrpSpPr/>
          <p:nvPr/>
        </p:nvGrpSpPr>
        <p:grpSpPr>
          <a:xfrm>
            <a:off x="1566261" y="2300021"/>
            <a:ext cx="8600303" cy="4246987"/>
            <a:chOff x="1566261" y="2300021"/>
            <a:chExt cx="8600303" cy="4246987"/>
          </a:xfrm>
        </p:grpSpPr>
        <p:pic>
          <p:nvPicPr>
            <p:cNvPr id="4" name="Graphic 3">
              <a:extLst>
                <a:ext uri="{FF2B5EF4-FFF2-40B4-BE49-F238E27FC236}">
                  <a16:creationId xmlns:a16="http://schemas.microsoft.com/office/drawing/2014/main" id="{DFAF72A2-5080-41EC-9E38-0BE3FDA359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2493" y="3655568"/>
              <a:ext cx="1191941" cy="1191941"/>
            </a:xfrm>
            <a:prstGeom prst="rect">
              <a:avLst/>
            </a:prstGeom>
          </p:spPr>
        </p:pic>
        <p:sp>
          <p:nvSpPr>
            <p:cNvPr id="5" name="Rectangle 4">
              <a:extLst>
                <a:ext uri="{FF2B5EF4-FFF2-40B4-BE49-F238E27FC236}">
                  <a16:creationId xmlns:a16="http://schemas.microsoft.com/office/drawing/2014/main" id="{07C54AF1-AFD2-4C93-827D-16B7C1A61399}"/>
                </a:ext>
              </a:extLst>
            </p:cNvPr>
            <p:cNvSpPr/>
            <p:nvPr/>
          </p:nvSpPr>
          <p:spPr bwMode="auto">
            <a:xfrm>
              <a:off x="2023460" y="2300021"/>
              <a:ext cx="2459820" cy="9790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sp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Application monitoring data</a:t>
              </a:r>
            </a:p>
          </p:txBody>
        </p:sp>
        <p:sp>
          <p:nvSpPr>
            <p:cNvPr id="6" name="Rectangle 5">
              <a:extLst>
                <a:ext uri="{FF2B5EF4-FFF2-40B4-BE49-F238E27FC236}">
                  <a16:creationId xmlns:a16="http://schemas.microsoft.com/office/drawing/2014/main" id="{3C32DBEB-B567-48B7-9AA3-6B0DE18E0FD3}"/>
                </a:ext>
              </a:extLst>
            </p:cNvPr>
            <p:cNvSpPr/>
            <p:nvPr/>
          </p:nvSpPr>
          <p:spPr bwMode="auto">
            <a:xfrm>
              <a:off x="6951334" y="2300022"/>
              <a:ext cx="2399682" cy="9790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sp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cs typeface="Segoe UI" pitchFamily="34" charset="0"/>
                </a:rPr>
                <a:t>Guest OS monitoring data</a:t>
              </a:r>
            </a:p>
          </p:txBody>
        </p:sp>
        <p:sp>
          <p:nvSpPr>
            <p:cNvPr id="7" name="Rectangle 6">
              <a:extLst>
                <a:ext uri="{FF2B5EF4-FFF2-40B4-BE49-F238E27FC236}">
                  <a16:creationId xmlns:a16="http://schemas.microsoft.com/office/drawing/2014/main" id="{FAE485D8-C84F-449C-BCC8-F68B3C4D1EEC}"/>
                </a:ext>
              </a:extLst>
            </p:cNvPr>
            <p:cNvSpPr/>
            <p:nvPr/>
          </p:nvSpPr>
          <p:spPr bwMode="auto">
            <a:xfrm>
              <a:off x="1566261" y="4262132"/>
              <a:ext cx="2200327" cy="9790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sp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cs typeface="Segoe UI" pitchFamily="34" charset="0"/>
                </a:rPr>
                <a:t>Azure resource monitoring data</a:t>
              </a:r>
            </a:p>
          </p:txBody>
        </p:sp>
        <p:sp>
          <p:nvSpPr>
            <p:cNvPr id="8" name="Rectangle 7">
              <a:extLst>
                <a:ext uri="{FF2B5EF4-FFF2-40B4-BE49-F238E27FC236}">
                  <a16:creationId xmlns:a16="http://schemas.microsoft.com/office/drawing/2014/main" id="{452A6BC1-4D7A-4937-A04E-3B3060F6C6CF}"/>
                </a:ext>
              </a:extLst>
            </p:cNvPr>
            <p:cNvSpPr/>
            <p:nvPr/>
          </p:nvSpPr>
          <p:spPr bwMode="auto">
            <a:xfrm>
              <a:off x="7655670" y="4267581"/>
              <a:ext cx="2510894" cy="9790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sp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cs typeface="Segoe UI" pitchFamily="34" charset="0"/>
                </a:rPr>
                <a:t>Azure subscription monitoring data</a:t>
              </a:r>
            </a:p>
          </p:txBody>
        </p:sp>
        <p:sp>
          <p:nvSpPr>
            <p:cNvPr id="9" name="Rectangle 8">
              <a:extLst>
                <a:ext uri="{FF2B5EF4-FFF2-40B4-BE49-F238E27FC236}">
                  <a16:creationId xmlns:a16="http://schemas.microsoft.com/office/drawing/2014/main" id="{62EACEFB-44F0-4862-A362-C49C5E87F17B}"/>
                </a:ext>
              </a:extLst>
            </p:cNvPr>
            <p:cNvSpPr/>
            <p:nvPr/>
          </p:nvSpPr>
          <p:spPr bwMode="auto">
            <a:xfrm>
              <a:off x="4538647" y="5567939"/>
              <a:ext cx="2619632" cy="9790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sp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cs typeface="Segoe UI" pitchFamily="34" charset="0"/>
                </a:rPr>
                <a:t>Azure tenant monitoring data</a:t>
              </a:r>
            </a:p>
          </p:txBody>
        </p:sp>
        <p:cxnSp>
          <p:nvCxnSpPr>
            <p:cNvPr id="19" name="Straight Arrow Connector 18">
              <a:extLst>
                <a:ext uri="{FF2B5EF4-FFF2-40B4-BE49-F238E27FC236}">
                  <a16:creationId xmlns:a16="http://schemas.microsoft.com/office/drawing/2014/main" id="{E698C164-32F3-4397-BF26-FD17EC9ED8AD}"/>
                </a:ext>
              </a:extLst>
            </p:cNvPr>
            <p:cNvCxnSpPr>
              <a:cxnSpLocks/>
              <a:stCxn id="9" idx="0"/>
            </p:cNvCxnSpPr>
            <p:nvPr/>
          </p:nvCxnSpPr>
          <p:spPr>
            <a:xfrm flipV="1">
              <a:off x="5848463" y="4799509"/>
              <a:ext cx="0" cy="768430"/>
            </a:xfrm>
            <a:prstGeom prst="straightConnector1">
              <a:avLst/>
            </a:prstGeom>
            <a:ln w="38100">
              <a:solidFill>
                <a:srgbClr val="737373"/>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67139759-2C93-449F-A3D7-50FEAB75A7C9}"/>
                </a:ext>
              </a:extLst>
            </p:cNvPr>
            <p:cNvCxnSpPr>
              <a:stCxn id="7" idx="3"/>
              <a:endCxn id="4" idx="1"/>
            </p:cNvCxnSpPr>
            <p:nvPr/>
          </p:nvCxnSpPr>
          <p:spPr>
            <a:xfrm flipV="1">
              <a:off x="3766588" y="4251539"/>
              <a:ext cx="1485905" cy="500128"/>
            </a:xfrm>
            <a:prstGeom prst="bentConnector3">
              <a:avLst/>
            </a:prstGeom>
            <a:ln w="38100">
              <a:solidFill>
                <a:srgbClr val="737373"/>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960FC17E-499D-4102-979E-20034BADF882}"/>
                </a:ext>
              </a:extLst>
            </p:cNvPr>
            <p:cNvCxnSpPr>
              <a:stCxn id="8" idx="1"/>
              <a:endCxn id="4" idx="3"/>
            </p:cNvCxnSpPr>
            <p:nvPr/>
          </p:nvCxnSpPr>
          <p:spPr>
            <a:xfrm rot="10800000">
              <a:off x="6444434" y="4251540"/>
              <a:ext cx="1211236" cy="505577"/>
            </a:xfrm>
            <a:prstGeom prst="bentConnector3">
              <a:avLst/>
            </a:prstGeom>
            <a:ln w="38100">
              <a:solidFill>
                <a:srgbClr val="737373"/>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33E9161-0C48-439F-9554-E86FBC1AED1F}"/>
                </a:ext>
              </a:extLst>
            </p:cNvPr>
            <p:cNvCxnSpPr>
              <a:cxnSpLocks/>
              <a:stCxn id="5" idx="3"/>
            </p:cNvCxnSpPr>
            <p:nvPr/>
          </p:nvCxnSpPr>
          <p:spPr>
            <a:xfrm>
              <a:off x="4483280" y="2789556"/>
              <a:ext cx="1000073" cy="800166"/>
            </a:xfrm>
            <a:prstGeom prst="bentConnector3">
              <a:avLst>
                <a:gd name="adj1" fmla="val 50000"/>
              </a:avLst>
            </a:prstGeom>
            <a:ln w="38100">
              <a:solidFill>
                <a:srgbClr val="737373"/>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AC4D2132-D852-401A-8582-DED57E6CC6CB}"/>
                </a:ext>
              </a:extLst>
            </p:cNvPr>
            <p:cNvCxnSpPr>
              <a:cxnSpLocks/>
              <a:stCxn id="6" idx="1"/>
            </p:cNvCxnSpPr>
            <p:nvPr/>
          </p:nvCxnSpPr>
          <p:spPr>
            <a:xfrm rot="10800000" flipV="1">
              <a:off x="6212406" y="2789557"/>
              <a:ext cx="738929" cy="812522"/>
            </a:xfrm>
            <a:prstGeom prst="bentConnector2">
              <a:avLst/>
            </a:prstGeom>
            <a:ln w="38100">
              <a:solidFill>
                <a:srgbClr val="737373"/>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20" name="Text Placeholder 12">
            <a:extLst>
              <a:ext uri="{FF2B5EF4-FFF2-40B4-BE49-F238E27FC236}">
                <a16:creationId xmlns:a16="http://schemas.microsoft.com/office/drawing/2014/main" id="{DCE3096E-AC20-4661-8208-FE5787A9742C}"/>
              </a:ext>
            </a:extLst>
          </p:cNvPr>
          <p:cNvSpPr>
            <a:spLocks noGrp="1"/>
          </p:cNvSpPr>
          <p:nvPr>
            <p:ph type="body" sz="quarter" idx="10"/>
          </p:nvPr>
        </p:nvSpPr>
        <p:spPr>
          <a:xfrm>
            <a:off x="584199" y="1437481"/>
            <a:ext cx="10764375" cy="430887"/>
          </a:xfrm>
        </p:spPr>
        <p:txBody>
          <a:bodyPr/>
          <a:lstStyle/>
          <a:p>
            <a:r>
              <a:rPr lang="en-US" dirty="0">
                <a:latin typeface="+mn-lt"/>
              </a:rPr>
              <a:t>Azure Monitor can collect data from:</a:t>
            </a:r>
          </a:p>
        </p:txBody>
      </p:sp>
    </p:spTree>
    <p:extLst>
      <p:ext uri="{BB962C8B-B14F-4D97-AF65-F5344CB8AC3E}">
        <p14:creationId xmlns:p14="http://schemas.microsoft.com/office/powerpoint/2010/main" val="42391226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97B4-2788-4FD0-B003-75B98CCC7265}"/>
              </a:ext>
            </a:extLst>
          </p:cNvPr>
          <p:cNvSpPr>
            <a:spLocks noGrp="1"/>
          </p:cNvSpPr>
          <p:nvPr>
            <p:ph type="title"/>
          </p:nvPr>
        </p:nvSpPr>
        <p:spPr/>
        <p:txBody>
          <a:bodyPr/>
          <a:lstStyle/>
          <a:p>
            <a:r>
              <a:rPr lang="en-US" dirty="0"/>
              <a:t>Data sources</a:t>
            </a:r>
          </a:p>
        </p:txBody>
      </p:sp>
      <p:grpSp>
        <p:nvGrpSpPr>
          <p:cNvPr id="3" name="Group 2" descr="The diagram depicts the Azure and on-premises locations from where Azure Monitor will source data. The sources listed include custom sources, application, guest operating system, Azure services, Azure platform, and Azure tenant.&#10;">
            <a:extLst>
              <a:ext uri="{FF2B5EF4-FFF2-40B4-BE49-F238E27FC236}">
                <a16:creationId xmlns:a16="http://schemas.microsoft.com/office/drawing/2014/main" id="{E4501F43-9BE7-46F9-81DE-95366265BC0B}"/>
              </a:ext>
            </a:extLst>
          </p:cNvPr>
          <p:cNvGrpSpPr/>
          <p:nvPr/>
        </p:nvGrpSpPr>
        <p:grpSpPr>
          <a:xfrm>
            <a:off x="584200" y="1391067"/>
            <a:ext cx="11026057" cy="4891826"/>
            <a:chOff x="584200" y="1377212"/>
            <a:chExt cx="11026057" cy="4891826"/>
          </a:xfrm>
        </p:grpSpPr>
        <p:cxnSp>
          <p:nvCxnSpPr>
            <p:cNvPr id="43" name="Straight Connector 42">
              <a:extLst>
                <a:ext uri="{FF2B5EF4-FFF2-40B4-BE49-F238E27FC236}">
                  <a16:creationId xmlns:a16="http://schemas.microsoft.com/office/drawing/2014/main" id="{33AF6EA0-9D09-41A1-9E8D-63B2DF6E167D}"/>
                </a:ext>
              </a:extLst>
            </p:cNvPr>
            <p:cNvCxnSpPr/>
            <p:nvPr/>
          </p:nvCxnSpPr>
          <p:spPr>
            <a:xfrm>
              <a:off x="2961821" y="2959208"/>
              <a:ext cx="0" cy="2956647"/>
            </a:xfrm>
            <a:prstGeom prst="line">
              <a:avLst/>
            </a:prstGeom>
            <a:ln w="762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DA75F9CF-64DB-4A3C-8736-9E4361215C6D}"/>
                </a:ext>
              </a:extLst>
            </p:cNvPr>
            <p:cNvSpPr/>
            <p:nvPr/>
          </p:nvSpPr>
          <p:spPr bwMode="auto">
            <a:xfrm>
              <a:off x="2432050" y="1526876"/>
              <a:ext cx="5958114" cy="648000"/>
            </a:xfrm>
            <a:prstGeom prst="roundRect">
              <a:avLst/>
            </a:prstGeom>
            <a:solidFill>
              <a:schemeClr val="bg1"/>
            </a:solidFill>
            <a:ln w="1905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solidFill>
                    <a:schemeClr val="tx1"/>
                  </a:solidFill>
                  <a:latin typeface="+mj-lt"/>
                  <a:ea typeface="Segoe UI" pitchFamily="34" charset="0"/>
                  <a:cs typeface="Segoe UI" pitchFamily="34" charset="0"/>
                </a:rPr>
                <a:t>Custom sources</a:t>
              </a:r>
            </a:p>
          </p:txBody>
        </p:sp>
        <p:sp>
          <p:nvSpPr>
            <p:cNvPr id="20" name="Rectangle: Rounded Corners 19">
              <a:extLst>
                <a:ext uri="{FF2B5EF4-FFF2-40B4-BE49-F238E27FC236}">
                  <a16:creationId xmlns:a16="http://schemas.microsoft.com/office/drawing/2014/main" id="{3EEC052D-0F0A-4F17-AA53-65C3E0C104F4}"/>
                </a:ext>
              </a:extLst>
            </p:cNvPr>
            <p:cNvSpPr/>
            <p:nvPr/>
          </p:nvSpPr>
          <p:spPr bwMode="auto">
            <a:xfrm>
              <a:off x="9652001" y="1425276"/>
              <a:ext cx="1958256" cy="4843762"/>
            </a:xfrm>
            <a:prstGeom prst="roundRect">
              <a:avLst>
                <a:gd name="adj" fmla="val 13310"/>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ADBFEC6B-6898-460A-B4A1-2363089F5BA8}"/>
                </a:ext>
              </a:extLst>
            </p:cNvPr>
            <p:cNvSpPr txBox="1"/>
            <p:nvPr/>
          </p:nvSpPr>
          <p:spPr>
            <a:xfrm>
              <a:off x="584200" y="2332138"/>
              <a:ext cx="1346523" cy="830997"/>
            </a:xfrm>
            <a:prstGeom prst="rect">
              <a:avLst/>
            </a:prstGeom>
            <a:noFill/>
          </p:spPr>
          <p:txBody>
            <a:bodyPr wrap="none" lIns="0" tIns="0" rIns="0" bIns="0" rtlCol="0">
              <a:spAutoFit/>
            </a:bodyPr>
            <a:lstStyle/>
            <a:p>
              <a:pPr algn="r"/>
              <a:r>
                <a:rPr lang="en-IN" sz="1800" dirty="0">
                  <a:gradFill>
                    <a:gsLst>
                      <a:gs pos="2917">
                        <a:schemeClr val="tx1"/>
                      </a:gs>
                      <a:gs pos="30000">
                        <a:schemeClr val="tx1"/>
                      </a:gs>
                    </a:gsLst>
                    <a:lin ang="5400000" scaled="0"/>
                  </a:gradFill>
                  <a:latin typeface="+mj-lt"/>
                </a:rPr>
                <a:t>Azure</a:t>
              </a:r>
            </a:p>
            <a:p>
              <a:pPr algn="r"/>
              <a:r>
                <a:rPr lang="en-IN" sz="1800" dirty="0">
                  <a:gradFill>
                    <a:gsLst>
                      <a:gs pos="2917">
                        <a:schemeClr val="tx1"/>
                      </a:gs>
                      <a:gs pos="30000">
                        <a:schemeClr val="tx1"/>
                      </a:gs>
                    </a:gsLst>
                    <a:lin ang="5400000" scaled="0"/>
                  </a:gradFill>
                  <a:latin typeface="+mj-lt"/>
                </a:rPr>
                <a:t>Other clouds</a:t>
              </a:r>
            </a:p>
            <a:p>
              <a:pPr algn="r"/>
              <a:r>
                <a:rPr lang="en-IN" sz="1800" dirty="0">
                  <a:gradFill>
                    <a:gsLst>
                      <a:gs pos="2917">
                        <a:schemeClr val="tx1"/>
                      </a:gs>
                      <a:gs pos="30000">
                        <a:schemeClr val="tx1"/>
                      </a:gs>
                    </a:gsLst>
                    <a:lin ang="5400000" scaled="0"/>
                  </a:gradFill>
                  <a:latin typeface="+mj-lt"/>
                </a:rPr>
                <a:t>On-premises</a:t>
              </a:r>
            </a:p>
          </p:txBody>
        </p:sp>
        <p:sp>
          <p:nvSpPr>
            <p:cNvPr id="22" name="TextBox 21">
              <a:extLst>
                <a:ext uri="{FF2B5EF4-FFF2-40B4-BE49-F238E27FC236}">
                  <a16:creationId xmlns:a16="http://schemas.microsoft.com/office/drawing/2014/main" id="{25A22C79-BE8B-4CAE-84B0-859994519EAB}"/>
                </a:ext>
              </a:extLst>
            </p:cNvPr>
            <p:cNvSpPr txBox="1"/>
            <p:nvPr/>
          </p:nvSpPr>
          <p:spPr>
            <a:xfrm>
              <a:off x="911213" y="5041593"/>
              <a:ext cx="1019510" cy="276999"/>
            </a:xfrm>
            <a:prstGeom prst="rect">
              <a:avLst/>
            </a:prstGeom>
            <a:noFill/>
          </p:spPr>
          <p:txBody>
            <a:bodyPr wrap="square" lIns="0" tIns="0" rIns="0" bIns="0" rtlCol="0">
              <a:spAutoFit/>
            </a:bodyPr>
            <a:lstStyle/>
            <a:p>
              <a:pPr algn="r"/>
              <a:r>
                <a:rPr lang="en-IN" sz="1800" dirty="0">
                  <a:gradFill>
                    <a:gsLst>
                      <a:gs pos="2917">
                        <a:schemeClr val="tx1"/>
                      </a:gs>
                      <a:gs pos="30000">
                        <a:schemeClr val="tx1"/>
                      </a:gs>
                    </a:gsLst>
                    <a:lin ang="5400000" scaled="0"/>
                  </a:gradFill>
                  <a:latin typeface="+mj-lt"/>
                </a:rPr>
                <a:t>Azure</a:t>
              </a:r>
            </a:p>
          </p:txBody>
        </p:sp>
        <p:sp>
          <p:nvSpPr>
            <p:cNvPr id="23" name="Right Bracket 22">
              <a:extLst>
                <a:ext uri="{FF2B5EF4-FFF2-40B4-BE49-F238E27FC236}">
                  <a16:creationId xmlns:a16="http://schemas.microsoft.com/office/drawing/2014/main" id="{76C53FE0-8D36-4EBB-BFA5-1DADCD86283D}"/>
                </a:ext>
              </a:extLst>
            </p:cNvPr>
            <p:cNvSpPr/>
            <p:nvPr/>
          </p:nvSpPr>
          <p:spPr>
            <a:xfrm flipH="1">
              <a:off x="2212623" y="1377213"/>
              <a:ext cx="204952" cy="2644281"/>
            </a:xfrm>
            <a:prstGeom prst="rightBracket">
              <a:avLst>
                <a:gd name="adj" fmla="val 108076"/>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Right Bracket 23">
              <a:extLst>
                <a:ext uri="{FF2B5EF4-FFF2-40B4-BE49-F238E27FC236}">
                  <a16:creationId xmlns:a16="http://schemas.microsoft.com/office/drawing/2014/main" id="{2C24396A-634D-4AF3-B705-3DFE8CC15C43}"/>
                </a:ext>
              </a:extLst>
            </p:cNvPr>
            <p:cNvSpPr/>
            <p:nvPr/>
          </p:nvSpPr>
          <p:spPr>
            <a:xfrm flipH="1">
              <a:off x="2212623" y="4108146"/>
              <a:ext cx="204952" cy="2131709"/>
            </a:xfrm>
            <a:prstGeom prst="rightBracket">
              <a:avLst>
                <a:gd name="adj" fmla="val 108076"/>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Right Brace 24">
              <a:extLst>
                <a:ext uri="{FF2B5EF4-FFF2-40B4-BE49-F238E27FC236}">
                  <a16:creationId xmlns:a16="http://schemas.microsoft.com/office/drawing/2014/main" id="{68C4639C-277D-4BBB-90AF-9B54862F8680}"/>
                </a:ext>
              </a:extLst>
            </p:cNvPr>
            <p:cNvSpPr/>
            <p:nvPr/>
          </p:nvSpPr>
          <p:spPr>
            <a:xfrm>
              <a:off x="8458200" y="1377212"/>
              <a:ext cx="609324" cy="4891825"/>
            </a:xfrm>
            <a:prstGeom prst="rightBrace">
              <a:avLst>
                <a:gd name="adj1" fmla="val 31315"/>
                <a:gd name="adj2" fmla="val 50000"/>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10DBE4D4-2B46-4A39-ACC3-4E4D495FB9E9}"/>
                </a:ext>
              </a:extLst>
            </p:cNvPr>
            <p:cNvCxnSpPr>
              <a:cxnSpLocks/>
              <a:stCxn id="25" idx="1"/>
            </p:cNvCxnSpPr>
            <p:nvPr/>
          </p:nvCxnSpPr>
          <p:spPr>
            <a:xfrm flipV="1">
              <a:off x="9067524" y="3820997"/>
              <a:ext cx="545809" cy="2128"/>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52800BB6-7883-4133-B76E-3EF68F6DC7E0}"/>
                </a:ext>
              </a:extLst>
            </p:cNvPr>
            <p:cNvGrpSpPr/>
            <p:nvPr/>
          </p:nvGrpSpPr>
          <p:grpSpPr>
            <a:xfrm>
              <a:off x="9848126" y="4385748"/>
              <a:ext cx="1566006" cy="1349790"/>
              <a:chOff x="9848126" y="4385748"/>
              <a:chExt cx="1566006" cy="1349790"/>
            </a:xfrm>
          </p:grpSpPr>
          <p:grpSp>
            <p:nvGrpSpPr>
              <p:cNvPr id="27" name="Group 26">
                <a:extLst>
                  <a:ext uri="{FF2B5EF4-FFF2-40B4-BE49-F238E27FC236}">
                    <a16:creationId xmlns:a16="http://schemas.microsoft.com/office/drawing/2014/main" id="{CADDE6FC-C918-44FF-A4A3-883289865F7F}"/>
                  </a:ext>
                </a:extLst>
              </p:cNvPr>
              <p:cNvGrpSpPr/>
              <p:nvPr/>
            </p:nvGrpSpPr>
            <p:grpSpPr>
              <a:xfrm>
                <a:off x="9848126" y="4385748"/>
                <a:ext cx="1566006" cy="941280"/>
                <a:chOff x="9834282" y="4385748"/>
                <a:chExt cx="1566006" cy="941280"/>
              </a:xfrm>
            </p:grpSpPr>
            <p:pic>
              <p:nvPicPr>
                <p:cNvPr id="12" name="Graphic 11">
                  <a:extLst>
                    <a:ext uri="{FF2B5EF4-FFF2-40B4-BE49-F238E27FC236}">
                      <a16:creationId xmlns:a16="http://schemas.microsoft.com/office/drawing/2014/main" id="{B96A1BE2-221C-4B37-8BFD-64C8F4B5C8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34282" y="4385748"/>
                  <a:ext cx="941280" cy="941280"/>
                </a:xfrm>
                <a:prstGeom prst="rect">
                  <a:avLst/>
                </a:prstGeom>
              </p:spPr>
            </p:pic>
            <p:pic>
              <p:nvPicPr>
                <p:cNvPr id="13" name="Graphic 12">
                  <a:extLst>
                    <a:ext uri="{FF2B5EF4-FFF2-40B4-BE49-F238E27FC236}">
                      <a16:creationId xmlns:a16="http://schemas.microsoft.com/office/drawing/2014/main" id="{E500F295-25F7-4A15-852B-85CEA169BB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20355" y="4566755"/>
                  <a:ext cx="679933" cy="679932"/>
                </a:xfrm>
                <a:prstGeom prst="rect">
                  <a:avLst/>
                </a:prstGeom>
              </p:spPr>
            </p:pic>
          </p:grpSp>
          <p:sp>
            <p:nvSpPr>
              <p:cNvPr id="11" name="TextBox 10">
                <a:extLst>
                  <a:ext uri="{FF2B5EF4-FFF2-40B4-BE49-F238E27FC236}">
                    <a16:creationId xmlns:a16="http://schemas.microsoft.com/office/drawing/2014/main" id="{170F4BA0-4E1B-4649-8A7D-365C6084CD58}"/>
                  </a:ext>
                </a:extLst>
              </p:cNvPr>
              <p:cNvSpPr txBox="1"/>
              <p:nvPr/>
            </p:nvSpPr>
            <p:spPr>
              <a:xfrm>
                <a:off x="10312933" y="5366206"/>
                <a:ext cx="636393" cy="369332"/>
              </a:xfrm>
              <a:prstGeom prst="rect">
                <a:avLst/>
              </a:prstGeom>
              <a:noFill/>
            </p:spPr>
            <p:txBody>
              <a:bodyPr wrap="none" lIns="0" tIns="0" rIns="0" bIns="0" rtlCol="0">
                <a:spAutoFit/>
              </a:bodyPr>
              <a:lstStyle/>
              <a:p>
                <a:pPr algn="ctr"/>
                <a:r>
                  <a:rPr lang="en-IN" sz="2400" dirty="0">
                    <a:gradFill>
                      <a:gsLst>
                        <a:gs pos="2917">
                          <a:schemeClr val="tx1"/>
                        </a:gs>
                        <a:gs pos="30000">
                          <a:schemeClr val="tx1"/>
                        </a:gs>
                      </a:gsLst>
                      <a:lin ang="5400000" scaled="0"/>
                    </a:gradFill>
                  </a:rPr>
                  <a:t>Logs</a:t>
                </a:r>
              </a:p>
            </p:txBody>
          </p:sp>
        </p:grpSp>
        <p:grpSp>
          <p:nvGrpSpPr>
            <p:cNvPr id="77" name="Group 76">
              <a:extLst>
                <a:ext uri="{FF2B5EF4-FFF2-40B4-BE49-F238E27FC236}">
                  <a16:creationId xmlns:a16="http://schemas.microsoft.com/office/drawing/2014/main" id="{F354958F-301C-4980-B3EB-93B1B89902AF}"/>
                </a:ext>
              </a:extLst>
            </p:cNvPr>
            <p:cNvGrpSpPr/>
            <p:nvPr/>
          </p:nvGrpSpPr>
          <p:grpSpPr>
            <a:xfrm>
              <a:off x="9912286" y="1893445"/>
              <a:ext cx="1437686" cy="1408555"/>
              <a:chOff x="9912286" y="1893445"/>
              <a:chExt cx="1437686" cy="1408555"/>
            </a:xfrm>
          </p:grpSpPr>
          <p:grpSp>
            <p:nvGrpSpPr>
              <p:cNvPr id="26" name="Group 25">
                <a:extLst>
                  <a:ext uri="{FF2B5EF4-FFF2-40B4-BE49-F238E27FC236}">
                    <a16:creationId xmlns:a16="http://schemas.microsoft.com/office/drawing/2014/main" id="{18C60902-8D1B-4B94-94DC-AB0E6220F372}"/>
                  </a:ext>
                </a:extLst>
              </p:cNvPr>
              <p:cNvGrpSpPr/>
              <p:nvPr/>
            </p:nvGrpSpPr>
            <p:grpSpPr>
              <a:xfrm>
                <a:off x="9912286" y="1893445"/>
                <a:ext cx="1437686" cy="958507"/>
                <a:chOff x="9825668" y="1893445"/>
                <a:chExt cx="1437686" cy="958507"/>
              </a:xfrm>
            </p:grpSpPr>
            <p:pic>
              <p:nvPicPr>
                <p:cNvPr id="6" name="Graphic 5">
                  <a:extLst>
                    <a:ext uri="{FF2B5EF4-FFF2-40B4-BE49-F238E27FC236}">
                      <a16:creationId xmlns:a16="http://schemas.microsoft.com/office/drawing/2014/main" id="{21C057AF-F558-4441-86D3-5A3FB5C8A8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25668" y="1893445"/>
                  <a:ext cx="958508" cy="958507"/>
                </a:xfrm>
                <a:prstGeom prst="rect">
                  <a:avLst/>
                </a:prstGeom>
              </p:spPr>
            </p:pic>
            <p:pic>
              <p:nvPicPr>
                <p:cNvPr id="7" name="Graphic 6">
                  <a:extLst>
                    <a:ext uri="{FF2B5EF4-FFF2-40B4-BE49-F238E27FC236}">
                      <a16:creationId xmlns:a16="http://schemas.microsoft.com/office/drawing/2014/main" id="{BC81A7AB-AEE3-4102-9DBE-493F4D413F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44040" y="2254312"/>
                  <a:ext cx="519314" cy="519313"/>
                </a:xfrm>
                <a:prstGeom prst="rect">
                  <a:avLst/>
                </a:prstGeom>
              </p:spPr>
            </p:pic>
          </p:grpSp>
          <p:sp>
            <p:nvSpPr>
              <p:cNvPr id="8" name="TextBox 7">
                <a:extLst>
                  <a:ext uri="{FF2B5EF4-FFF2-40B4-BE49-F238E27FC236}">
                    <a16:creationId xmlns:a16="http://schemas.microsoft.com/office/drawing/2014/main" id="{4C5D43C6-6F7A-4B74-A169-AE47895EFDA8}"/>
                  </a:ext>
                </a:extLst>
              </p:cNvPr>
              <p:cNvSpPr txBox="1"/>
              <p:nvPr/>
            </p:nvSpPr>
            <p:spPr>
              <a:xfrm>
                <a:off x="10133397" y="2932668"/>
                <a:ext cx="995464" cy="369332"/>
              </a:xfrm>
              <a:prstGeom prst="rect">
                <a:avLst/>
              </a:prstGeom>
              <a:noFill/>
            </p:spPr>
            <p:txBody>
              <a:bodyPr wrap="none" lIns="0" tIns="0" rIns="0" bIns="0" rtlCol="0">
                <a:spAutoFit/>
              </a:bodyPr>
              <a:lstStyle/>
              <a:p>
                <a:pPr algn="ctr"/>
                <a:r>
                  <a:rPr lang="en-IN" sz="2400" dirty="0">
                    <a:gradFill>
                      <a:gsLst>
                        <a:gs pos="2917">
                          <a:schemeClr val="tx1"/>
                        </a:gs>
                        <a:gs pos="30000">
                          <a:schemeClr val="tx1"/>
                        </a:gs>
                      </a:gsLst>
                      <a:lin ang="5400000" scaled="0"/>
                    </a:gradFill>
                  </a:rPr>
                  <a:t>Metrics</a:t>
                </a:r>
              </a:p>
            </p:txBody>
          </p:sp>
        </p:grpSp>
        <p:cxnSp>
          <p:nvCxnSpPr>
            <p:cNvPr id="31" name="Straight Connector 30">
              <a:extLst>
                <a:ext uri="{FF2B5EF4-FFF2-40B4-BE49-F238E27FC236}">
                  <a16:creationId xmlns:a16="http://schemas.microsoft.com/office/drawing/2014/main" id="{B9FECFF6-A9A9-4815-986F-2EB5826D0A8E}"/>
                </a:ext>
              </a:extLst>
            </p:cNvPr>
            <p:cNvCxnSpPr>
              <a:cxnSpLocks/>
              <a:stCxn id="23" idx="2"/>
            </p:cNvCxnSpPr>
            <p:nvPr/>
          </p:nvCxnSpPr>
          <p:spPr>
            <a:xfrm flipH="1">
              <a:off x="2007671" y="2699354"/>
              <a:ext cx="204952"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0BF0A35-E0F2-44E9-A257-7BF3A03CAAF5}"/>
                </a:ext>
              </a:extLst>
            </p:cNvPr>
            <p:cNvCxnSpPr>
              <a:cxnSpLocks/>
            </p:cNvCxnSpPr>
            <p:nvPr/>
          </p:nvCxnSpPr>
          <p:spPr>
            <a:xfrm flipH="1" flipV="1">
              <a:off x="2007671" y="5174001"/>
              <a:ext cx="204952"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B3C60B8-5EA2-4F98-88C3-33352AC45ED7}"/>
                </a:ext>
              </a:extLst>
            </p:cNvPr>
            <p:cNvSpPr txBox="1"/>
            <p:nvPr/>
          </p:nvSpPr>
          <p:spPr>
            <a:xfrm>
              <a:off x="6337492" y="1743154"/>
              <a:ext cx="1850971" cy="215444"/>
            </a:xfrm>
            <a:prstGeom prst="rect">
              <a:avLst/>
            </a:prstGeom>
            <a:noFill/>
          </p:spPr>
          <p:txBody>
            <a:bodyPr wrap="square" lIns="0" tIns="0" rIns="0" bIns="0" rtlCol="0">
              <a:spAutoFit/>
            </a:bodyPr>
            <a:lstStyle/>
            <a:p>
              <a:pPr algn="r"/>
              <a:r>
                <a:rPr lang="en-IN" sz="1400" dirty="0"/>
                <a:t>Data Collector API</a:t>
              </a:r>
            </a:p>
          </p:txBody>
        </p:sp>
        <p:sp>
          <p:nvSpPr>
            <p:cNvPr id="15" name="Rectangle: Rounded Corners 14">
              <a:extLst>
                <a:ext uri="{FF2B5EF4-FFF2-40B4-BE49-F238E27FC236}">
                  <a16:creationId xmlns:a16="http://schemas.microsoft.com/office/drawing/2014/main" id="{079DF960-0C30-4D7D-AC9F-287814A0D316}"/>
                </a:ext>
              </a:extLst>
            </p:cNvPr>
            <p:cNvSpPr/>
            <p:nvPr/>
          </p:nvSpPr>
          <p:spPr bwMode="auto">
            <a:xfrm>
              <a:off x="2432050" y="2401369"/>
              <a:ext cx="5958114" cy="648000"/>
            </a:xfrm>
            <a:prstGeom prst="round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Application</a:t>
              </a:r>
            </a:p>
          </p:txBody>
        </p:sp>
        <p:sp>
          <p:nvSpPr>
            <p:cNvPr id="35" name="TextBox 34">
              <a:extLst>
                <a:ext uri="{FF2B5EF4-FFF2-40B4-BE49-F238E27FC236}">
                  <a16:creationId xmlns:a16="http://schemas.microsoft.com/office/drawing/2014/main" id="{593307A5-1C72-49A9-9BB0-996837471D6B}"/>
                </a:ext>
              </a:extLst>
            </p:cNvPr>
            <p:cNvSpPr txBox="1"/>
            <p:nvPr/>
          </p:nvSpPr>
          <p:spPr>
            <a:xfrm>
              <a:off x="6185951" y="2602259"/>
              <a:ext cx="2002512" cy="215444"/>
            </a:xfrm>
            <a:prstGeom prst="rect">
              <a:avLst/>
            </a:prstGeom>
            <a:noFill/>
          </p:spPr>
          <p:txBody>
            <a:bodyPr wrap="square" lIns="0" tIns="0" rIns="0" bIns="0" rtlCol="0">
              <a:spAutoFit/>
            </a:bodyPr>
            <a:lstStyle/>
            <a:p>
              <a:pPr algn="r"/>
              <a:r>
                <a:rPr lang="en-IN" sz="1400" dirty="0">
                  <a:solidFill>
                    <a:schemeClr val="bg1"/>
                  </a:solidFill>
                </a:rPr>
                <a:t>Application Insights</a:t>
              </a:r>
            </a:p>
          </p:txBody>
        </p:sp>
        <p:sp>
          <p:nvSpPr>
            <p:cNvPr id="16" name="Rectangle: Rounded Corners 15">
              <a:extLst>
                <a:ext uri="{FF2B5EF4-FFF2-40B4-BE49-F238E27FC236}">
                  <a16:creationId xmlns:a16="http://schemas.microsoft.com/office/drawing/2014/main" id="{BF8701A6-C1E3-4EC3-9652-B78E98FB8A15}"/>
                </a:ext>
              </a:extLst>
            </p:cNvPr>
            <p:cNvSpPr/>
            <p:nvPr/>
          </p:nvSpPr>
          <p:spPr bwMode="auto">
            <a:xfrm>
              <a:off x="2432050" y="3108426"/>
              <a:ext cx="5958114" cy="739674"/>
            </a:xfrm>
            <a:prstGeom prst="round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0000" rIns="182880" bIns="180000"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Guest operating system</a:t>
              </a:r>
            </a:p>
          </p:txBody>
        </p:sp>
        <p:sp>
          <p:nvSpPr>
            <p:cNvPr id="36" name="TextBox 35">
              <a:extLst>
                <a:ext uri="{FF2B5EF4-FFF2-40B4-BE49-F238E27FC236}">
                  <a16:creationId xmlns:a16="http://schemas.microsoft.com/office/drawing/2014/main" id="{069CF3FD-2A8E-4F1B-91B8-601D45D41FEC}"/>
                </a:ext>
              </a:extLst>
            </p:cNvPr>
            <p:cNvSpPr txBox="1"/>
            <p:nvPr/>
          </p:nvSpPr>
          <p:spPr>
            <a:xfrm>
              <a:off x="5169406" y="3155098"/>
              <a:ext cx="3019057" cy="646331"/>
            </a:xfrm>
            <a:prstGeom prst="rect">
              <a:avLst/>
            </a:prstGeom>
            <a:noFill/>
          </p:spPr>
          <p:txBody>
            <a:bodyPr wrap="square" lIns="0" tIns="0" rIns="0" bIns="0" rtlCol="0">
              <a:spAutoFit/>
            </a:bodyPr>
            <a:lstStyle/>
            <a:p>
              <a:pPr algn="r"/>
              <a:r>
                <a:rPr lang="en-IN" sz="1400" dirty="0">
                  <a:solidFill>
                    <a:schemeClr val="bg1"/>
                  </a:solidFill>
                </a:rPr>
                <a:t>Dependency agent </a:t>
              </a:r>
              <a:br>
                <a:rPr lang="en-IN" sz="1400" dirty="0">
                  <a:solidFill>
                    <a:schemeClr val="bg1"/>
                  </a:solidFill>
                </a:rPr>
              </a:br>
              <a:r>
                <a:rPr lang="en-IN" sz="1400" dirty="0">
                  <a:solidFill>
                    <a:schemeClr val="bg1"/>
                  </a:solidFill>
                </a:rPr>
                <a:t>Log Analytics agent, </a:t>
              </a:r>
            </a:p>
            <a:p>
              <a:pPr algn="r"/>
              <a:r>
                <a:rPr lang="en-IN" sz="1400" dirty="0">
                  <a:solidFill>
                    <a:schemeClr val="bg1"/>
                  </a:solidFill>
                </a:rPr>
                <a:t>Diagnostics extension</a:t>
              </a:r>
            </a:p>
          </p:txBody>
        </p:sp>
        <p:sp>
          <p:nvSpPr>
            <p:cNvPr id="17" name="Rectangle: Rounded Corners 16">
              <a:extLst>
                <a:ext uri="{FF2B5EF4-FFF2-40B4-BE49-F238E27FC236}">
                  <a16:creationId xmlns:a16="http://schemas.microsoft.com/office/drawing/2014/main" id="{67786094-5709-4D63-89B3-73A105A2CEF2}"/>
                </a:ext>
              </a:extLst>
            </p:cNvPr>
            <p:cNvSpPr/>
            <p:nvPr/>
          </p:nvSpPr>
          <p:spPr bwMode="auto">
            <a:xfrm>
              <a:off x="2432050" y="4072811"/>
              <a:ext cx="5958114" cy="741600"/>
            </a:xfrm>
            <a:prstGeom prst="round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Azure services</a:t>
              </a:r>
            </a:p>
          </p:txBody>
        </p:sp>
        <p:sp>
          <p:nvSpPr>
            <p:cNvPr id="37" name="TextBox 36">
              <a:extLst>
                <a:ext uri="{FF2B5EF4-FFF2-40B4-BE49-F238E27FC236}">
                  <a16:creationId xmlns:a16="http://schemas.microsoft.com/office/drawing/2014/main" id="{94D19872-A5CF-453C-A870-D654775730AF}"/>
                </a:ext>
              </a:extLst>
            </p:cNvPr>
            <p:cNvSpPr txBox="1"/>
            <p:nvPr/>
          </p:nvSpPr>
          <p:spPr>
            <a:xfrm>
              <a:off x="5826709" y="4120446"/>
              <a:ext cx="2361754" cy="646331"/>
            </a:xfrm>
            <a:prstGeom prst="rect">
              <a:avLst/>
            </a:prstGeom>
            <a:noFill/>
          </p:spPr>
          <p:txBody>
            <a:bodyPr wrap="square" lIns="0" tIns="0" rIns="0" bIns="0" rtlCol="0">
              <a:spAutoFit/>
            </a:bodyPr>
            <a:lstStyle/>
            <a:p>
              <a:pPr algn="r"/>
              <a:r>
                <a:rPr lang="en-IN" sz="1400" dirty="0">
                  <a:solidFill>
                    <a:schemeClr val="bg1"/>
                  </a:solidFill>
                </a:rPr>
                <a:t>Monitoring solutions</a:t>
              </a:r>
            </a:p>
            <a:p>
              <a:pPr algn="r"/>
              <a:r>
                <a:rPr lang="en-IN" sz="1400" dirty="0">
                  <a:solidFill>
                    <a:schemeClr val="bg1"/>
                  </a:solidFill>
                </a:rPr>
                <a:t>Diagnostic logs </a:t>
              </a:r>
              <a:br>
                <a:rPr lang="en-IN" sz="1400" dirty="0">
                  <a:solidFill>
                    <a:schemeClr val="bg1"/>
                  </a:solidFill>
                </a:rPr>
              </a:br>
              <a:r>
                <a:rPr lang="en-IN" sz="1400" dirty="0">
                  <a:solidFill>
                    <a:schemeClr val="bg1"/>
                  </a:solidFill>
                </a:rPr>
                <a:t>Metrics</a:t>
              </a:r>
            </a:p>
          </p:txBody>
        </p:sp>
        <p:sp>
          <p:nvSpPr>
            <p:cNvPr id="18" name="Rectangle: Rounded Corners 17">
              <a:extLst>
                <a:ext uri="{FF2B5EF4-FFF2-40B4-BE49-F238E27FC236}">
                  <a16:creationId xmlns:a16="http://schemas.microsoft.com/office/drawing/2014/main" id="{BE60BF8D-2E06-4972-B303-31226A4BC0F1}"/>
                </a:ext>
              </a:extLst>
            </p:cNvPr>
            <p:cNvSpPr/>
            <p:nvPr/>
          </p:nvSpPr>
          <p:spPr bwMode="auto">
            <a:xfrm>
              <a:off x="2432050" y="4883132"/>
              <a:ext cx="5958114" cy="648000"/>
            </a:xfrm>
            <a:prstGeom prst="round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Azure platform</a:t>
              </a:r>
            </a:p>
          </p:txBody>
        </p:sp>
        <p:sp>
          <p:nvSpPr>
            <p:cNvPr id="38" name="TextBox 37">
              <a:extLst>
                <a:ext uri="{FF2B5EF4-FFF2-40B4-BE49-F238E27FC236}">
                  <a16:creationId xmlns:a16="http://schemas.microsoft.com/office/drawing/2014/main" id="{52FB36A8-945E-4DA5-B3A4-B24048F95D31}"/>
                </a:ext>
              </a:extLst>
            </p:cNvPr>
            <p:cNvSpPr txBox="1"/>
            <p:nvPr/>
          </p:nvSpPr>
          <p:spPr>
            <a:xfrm>
              <a:off x="6766642" y="4960911"/>
              <a:ext cx="1421821" cy="430887"/>
            </a:xfrm>
            <a:prstGeom prst="rect">
              <a:avLst/>
            </a:prstGeom>
            <a:noFill/>
          </p:spPr>
          <p:txBody>
            <a:bodyPr wrap="square" lIns="0" tIns="0" rIns="0" bIns="0" rtlCol="0">
              <a:spAutoFit/>
            </a:bodyPr>
            <a:lstStyle/>
            <a:p>
              <a:pPr algn="r"/>
              <a:r>
                <a:rPr lang="en-IN" sz="1400" dirty="0">
                  <a:solidFill>
                    <a:schemeClr val="bg1"/>
                  </a:solidFill>
                </a:rPr>
                <a:t>Service health</a:t>
              </a:r>
            </a:p>
            <a:p>
              <a:pPr algn="r"/>
              <a:r>
                <a:rPr lang="en-IN" sz="1400" dirty="0">
                  <a:solidFill>
                    <a:schemeClr val="bg1"/>
                  </a:solidFill>
                </a:rPr>
                <a:t>Activity log</a:t>
              </a:r>
            </a:p>
          </p:txBody>
        </p:sp>
        <p:sp>
          <p:nvSpPr>
            <p:cNvPr id="19" name="Rectangle: Rounded Corners 18">
              <a:extLst>
                <a:ext uri="{FF2B5EF4-FFF2-40B4-BE49-F238E27FC236}">
                  <a16:creationId xmlns:a16="http://schemas.microsoft.com/office/drawing/2014/main" id="{921E2771-D7E7-4A11-9351-0D2229AFFC11}"/>
                </a:ext>
              </a:extLst>
            </p:cNvPr>
            <p:cNvSpPr/>
            <p:nvPr/>
          </p:nvSpPr>
          <p:spPr bwMode="auto">
            <a:xfrm>
              <a:off x="2432050" y="5591855"/>
              <a:ext cx="5958114" cy="648000"/>
            </a:xfrm>
            <a:prstGeom prst="round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Azure tenant</a:t>
              </a:r>
            </a:p>
          </p:txBody>
        </p:sp>
        <p:sp>
          <p:nvSpPr>
            <p:cNvPr id="39" name="TextBox 38">
              <a:extLst>
                <a:ext uri="{FF2B5EF4-FFF2-40B4-BE49-F238E27FC236}">
                  <a16:creationId xmlns:a16="http://schemas.microsoft.com/office/drawing/2014/main" id="{182F88A4-1CF8-4129-890E-1450BFF5CF08}"/>
                </a:ext>
              </a:extLst>
            </p:cNvPr>
            <p:cNvSpPr txBox="1"/>
            <p:nvPr/>
          </p:nvSpPr>
          <p:spPr>
            <a:xfrm>
              <a:off x="7152929" y="5792745"/>
              <a:ext cx="1035534" cy="215444"/>
            </a:xfrm>
            <a:prstGeom prst="rect">
              <a:avLst/>
            </a:prstGeom>
            <a:noFill/>
          </p:spPr>
          <p:txBody>
            <a:bodyPr wrap="square" lIns="0" tIns="0" rIns="0" bIns="0" rtlCol="0">
              <a:spAutoFit/>
            </a:bodyPr>
            <a:lstStyle/>
            <a:p>
              <a:pPr algn="r"/>
              <a:r>
                <a:rPr lang="en-IN" sz="1400" dirty="0">
                  <a:solidFill>
                    <a:schemeClr val="bg1"/>
                  </a:solidFill>
                </a:rPr>
                <a:t>Audit logs</a:t>
              </a:r>
            </a:p>
          </p:txBody>
        </p:sp>
      </p:grpSp>
    </p:spTree>
    <p:extLst>
      <p:ext uri="{BB962C8B-B14F-4D97-AF65-F5344CB8AC3E}">
        <p14:creationId xmlns:p14="http://schemas.microsoft.com/office/powerpoint/2010/main" val="415004925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6"/>
          <p:cNvSpPr>
            <a:spLocks noGrp="1"/>
          </p:cNvSpPr>
          <p:nvPr>
            <p:ph type="title"/>
          </p:nvPr>
        </p:nvSpPr>
        <p:spPr>
          <a:xfrm>
            <a:off x="588263" y="457200"/>
            <a:ext cx="11018520" cy="553998"/>
          </a:xfrm>
        </p:spPr>
        <p:txBody>
          <a:bodyPr/>
          <a:lstStyle/>
          <a:p>
            <a:r>
              <a:rPr lang="en-US" dirty="0"/>
              <a:t>Azure Monitor sources</a:t>
            </a:r>
          </a:p>
        </p:txBody>
      </p:sp>
      <p:sp>
        <p:nvSpPr>
          <p:cNvPr id="88" name="Rectangle: Rounded Corners 45">
            <a:extLst>
              <a:ext uri="{FF2B5EF4-FFF2-40B4-BE49-F238E27FC236}">
                <a16:creationId xmlns:a16="http://schemas.microsoft.com/office/drawing/2014/main" id="{10DE8314-6741-47BC-8BD1-E919670BDBC3}"/>
              </a:ext>
            </a:extLst>
          </p:cNvPr>
          <p:cNvSpPr/>
          <p:nvPr/>
        </p:nvSpPr>
        <p:spPr>
          <a:xfrm>
            <a:off x="578575" y="3258169"/>
            <a:ext cx="2205901" cy="1714010"/>
          </a:xfrm>
          <a:prstGeom prst="roundRect">
            <a:avLst>
              <a:gd name="adj" fmla="val 16105"/>
            </a:avLst>
          </a:prstGeom>
          <a:solidFill>
            <a:srgbClr val="00188F"/>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1152000" rtlCol="0" anchor="t"/>
          <a:lstStyle/>
          <a:p>
            <a:pPr algn="ctr"/>
            <a:r>
              <a:rPr lang="en-US" sz="1400" dirty="0">
                <a:solidFill>
                  <a:schemeClr val="bg1"/>
                </a:solidFill>
              </a:rPr>
              <a:t>Azure Infrastructure</a:t>
            </a:r>
          </a:p>
        </p:txBody>
      </p:sp>
      <p:sp>
        <p:nvSpPr>
          <p:cNvPr id="46" name="Rectangle: Rounded Corners 45">
            <a:extLst>
              <a:ext uri="{FF2B5EF4-FFF2-40B4-BE49-F238E27FC236}">
                <a16:creationId xmlns:a16="http://schemas.microsoft.com/office/drawing/2014/main" id="{10DE8314-6741-47BC-8BD1-E919670BDBC3}"/>
              </a:ext>
            </a:extLst>
          </p:cNvPr>
          <p:cNvSpPr/>
          <p:nvPr/>
        </p:nvSpPr>
        <p:spPr>
          <a:xfrm>
            <a:off x="586017" y="2357122"/>
            <a:ext cx="2191016" cy="1714010"/>
          </a:xfrm>
          <a:prstGeom prst="roundRect">
            <a:avLst>
              <a:gd name="adj" fmla="val 12079"/>
            </a:avLst>
          </a:prstGeom>
          <a:solidFill>
            <a:schemeClr val="bg1"/>
          </a:solidFill>
          <a:ln w="28575">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gn="ctr"/>
            <a:r>
              <a:rPr lang="en-US" dirty="0">
                <a:solidFill>
                  <a:sysClr val="windowText" lastClr="000000"/>
                </a:solidFill>
              </a:rPr>
              <a:t>Resource</a:t>
            </a:r>
          </a:p>
        </p:txBody>
      </p:sp>
      <p:sp>
        <p:nvSpPr>
          <p:cNvPr id="62" name="Rectangle 61">
            <a:extLst>
              <a:ext uri="{FF2B5EF4-FFF2-40B4-BE49-F238E27FC236}">
                <a16:creationId xmlns:a16="http://schemas.microsoft.com/office/drawing/2014/main" id="{670374AD-FAF1-49A2-8E6B-DDDF4162AF34}"/>
              </a:ext>
            </a:extLst>
          </p:cNvPr>
          <p:cNvSpPr/>
          <p:nvPr/>
        </p:nvSpPr>
        <p:spPr>
          <a:xfrm>
            <a:off x="6764155" y="5765038"/>
            <a:ext cx="1473051"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latin typeface="+mj-lt"/>
              </a:rPr>
              <a:t>REST API</a:t>
            </a:r>
          </a:p>
        </p:txBody>
      </p:sp>
      <p:sp>
        <p:nvSpPr>
          <p:cNvPr id="63" name="Rectangle 62">
            <a:extLst>
              <a:ext uri="{FF2B5EF4-FFF2-40B4-BE49-F238E27FC236}">
                <a16:creationId xmlns:a16="http://schemas.microsoft.com/office/drawing/2014/main" id="{400EBE6C-FE93-4A6C-A972-9FAEA1B711A9}"/>
              </a:ext>
            </a:extLst>
          </p:cNvPr>
          <p:cNvSpPr/>
          <p:nvPr/>
        </p:nvSpPr>
        <p:spPr>
          <a:xfrm>
            <a:off x="7327657" y="2113221"/>
            <a:ext cx="2738586"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360000" rtlCol="0" anchor="ctr"/>
          <a:lstStyle/>
          <a:p>
            <a:r>
              <a:rPr lang="en-US" sz="1400" dirty="0">
                <a:latin typeface="+mj-lt"/>
              </a:rPr>
              <a:t>Application Insights</a:t>
            </a:r>
          </a:p>
        </p:txBody>
      </p:sp>
      <p:pic>
        <p:nvPicPr>
          <p:cNvPr id="64" name="Graphic 80">
            <a:extLst>
              <a:ext uri="{FF2B5EF4-FFF2-40B4-BE49-F238E27FC236}">
                <a16:creationId xmlns:a16="http://schemas.microsoft.com/office/drawing/2014/main" id="{7C40492B-2897-47EB-96C3-1C47D3B73E67}"/>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1069" t="17212" r="28229" b="18166"/>
          <a:stretch/>
        </p:blipFill>
        <p:spPr>
          <a:xfrm>
            <a:off x="9390419" y="2129419"/>
            <a:ext cx="393192" cy="484632"/>
          </a:xfrm>
          <a:prstGeom prst="rect">
            <a:avLst/>
          </a:prstGeom>
        </p:spPr>
      </p:pic>
      <p:sp>
        <p:nvSpPr>
          <p:cNvPr id="65" name="Rectangle 64">
            <a:extLst>
              <a:ext uri="{FF2B5EF4-FFF2-40B4-BE49-F238E27FC236}">
                <a16:creationId xmlns:a16="http://schemas.microsoft.com/office/drawing/2014/main" id="{6AE71A8C-324D-4C69-9C4D-93320AF519DB}"/>
              </a:ext>
            </a:extLst>
          </p:cNvPr>
          <p:cNvSpPr/>
          <p:nvPr/>
        </p:nvSpPr>
        <p:spPr>
          <a:xfrm>
            <a:off x="7327657" y="2676156"/>
            <a:ext cx="2738586"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360000" rtlCol="0" anchor="ctr"/>
          <a:lstStyle/>
          <a:p>
            <a:r>
              <a:rPr lang="en-US" sz="1400" dirty="0">
                <a:latin typeface="+mj-lt"/>
              </a:rPr>
              <a:t>Log Analytics</a:t>
            </a:r>
          </a:p>
        </p:txBody>
      </p:sp>
      <p:pic>
        <p:nvPicPr>
          <p:cNvPr id="66" name="Graphic 83">
            <a:extLst>
              <a:ext uri="{FF2B5EF4-FFF2-40B4-BE49-F238E27FC236}">
                <a16:creationId xmlns:a16="http://schemas.microsoft.com/office/drawing/2014/main" id="{2472386E-5AEE-4A52-9845-F836397549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13996" y="2776092"/>
            <a:ext cx="346038" cy="346038"/>
          </a:xfrm>
          <a:prstGeom prst="rect">
            <a:avLst/>
          </a:prstGeom>
        </p:spPr>
      </p:pic>
      <p:sp>
        <p:nvSpPr>
          <p:cNvPr id="67" name="Rectangle 66">
            <a:extLst>
              <a:ext uri="{FF2B5EF4-FFF2-40B4-BE49-F238E27FC236}">
                <a16:creationId xmlns:a16="http://schemas.microsoft.com/office/drawing/2014/main" id="{10C5BF71-CDCE-4FBD-BE5B-DE15FFB665BF}"/>
              </a:ext>
            </a:extLst>
          </p:cNvPr>
          <p:cNvSpPr/>
          <p:nvPr/>
        </p:nvSpPr>
        <p:spPr>
          <a:xfrm>
            <a:off x="7327657" y="3239091"/>
            <a:ext cx="2738586"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400" dirty="0">
                <a:latin typeface="+mj-lt"/>
              </a:rPr>
              <a:t>Event Hubs</a:t>
            </a:r>
          </a:p>
        </p:txBody>
      </p:sp>
      <p:pic>
        <p:nvPicPr>
          <p:cNvPr id="68" name="Graphic 86">
            <a:extLst>
              <a:ext uri="{FF2B5EF4-FFF2-40B4-BE49-F238E27FC236}">
                <a16:creationId xmlns:a16="http://schemas.microsoft.com/office/drawing/2014/main" id="{847A5ED0-918C-47EF-BDCB-E99A14A73954}"/>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32501" t="26942" r="29550" b="27049"/>
          <a:stretch/>
        </p:blipFill>
        <p:spPr>
          <a:xfrm>
            <a:off x="9353843" y="3254130"/>
            <a:ext cx="466344" cy="438913"/>
          </a:xfrm>
          <a:prstGeom prst="rect">
            <a:avLst/>
          </a:prstGeom>
        </p:spPr>
      </p:pic>
      <p:sp>
        <p:nvSpPr>
          <p:cNvPr id="69" name="Rectangle 68">
            <a:extLst>
              <a:ext uri="{FF2B5EF4-FFF2-40B4-BE49-F238E27FC236}">
                <a16:creationId xmlns:a16="http://schemas.microsoft.com/office/drawing/2014/main" id="{2D230946-8230-42EA-BD10-D5A739075FDF}"/>
              </a:ext>
            </a:extLst>
          </p:cNvPr>
          <p:cNvSpPr/>
          <p:nvPr/>
        </p:nvSpPr>
        <p:spPr>
          <a:xfrm>
            <a:off x="7327657" y="3802026"/>
            <a:ext cx="2738586"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400" dirty="0">
                <a:latin typeface="+mj-lt"/>
              </a:rPr>
              <a:t>Azure Storage</a:t>
            </a:r>
          </a:p>
        </p:txBody>
      </p:sp>
      <p:pic>
        <p:nvPicPr>
          <p:cNvPr id="70" name="Graphic 89">
            <a:extLst>
              <a:ext uri="{FF2B5EF4-FFF2-40B4-BE49-F238E27FC236}">
                <a16:creationId xmlns:a16="http://schemas.microsoft.com/office/drawing/2014/main" id="{6238E527-75E6-4EBA-A2BE-1AEDA9CC1167}"/>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25286" t="24571" r="28236" b="26012"/>
          <a:stretch/>
        </p:blipFill>
        <p:spPr>
          <a:xfrm>
            <a:off x="9298979" y="3821059"/>
            <a:ext cx="576072" cy="475488"/>
          </a:xfrm>
          <a:prstGeom prst="rect">
            <a:avLst/>
          </a:prstGeom>
        </p:spPr>
      </p:pic>
      <p:sp>
        <p:nvSpPr>
          <p:cNvPr id="71" name="Rectangle 70">
            <a:extLst>
              <a:ext uri="{FF2B5EF4-FFF2-40B4-BE49-F238E27FC236}">
                <a16:creationId xmlns:a16="http://schemas.microsoft.com/office/drawing/2014/main" id="{7546298F-D9AB-4848-AE1E-1B681F22C418}"/>
              </a:ext>
            </a:extLst>
          </p:cNvPr>
          <p:cNvSpPr/>
          <p:nvPr/>
        </p:nvSpPr>
        <p:spPr>
          <a:xfrm>
            <a:off x="3809738" y="1166569"/>
            <a:ext cx="2738591" cy="504000"/>
          </a:xfrm>
          <a:prstGeom prst="rect">
            <a:avLst/>
          </a:prstGeom>
          <a:solidFill>
            <a:srgbClr val="008272"/>
          </a:solidFill>
          <a:ln>
            <a:noFill/>
          </a:ln>
        </p:spPr>
        <p:style>
          <a:lnRef idx="2">
            <a:schemeClr val="dk1">
              <a:shade val="50000"/>
            </a:schemeClr>
          </a:lnRef>
          <a:fillRef idx="1">
            <a:schemeClr val="dk1"/>
          </a:fillRef>
          <a:effectRef idx="0">
            <a:schemeClr val="dk1"/>
          </a:effectRef>
          <a:fontRef idx="minor">
            <a:schemeClr val="lt1"/>
          </a:fontRef>
        </p:style>
        <p:txBody>
          <a:bodyPr lIns="360000" rtlCol="0" anchor="ctr"/>
          <a:lstStyle/>
          <a:p>
            <a:r>
              <a:rPr lang="en-US" sz="1400" dirty="0" err="1">
                <a:latin typeface="+mj-lt"/>
              </a:rPr>
              <a:t>Autoscale</a:t>
            </a:r>
            <a:endParaRPr lang="en-US" sz="1400" dirty="0">
              <a:latin typeface="+mj-lt"/>
            </a:endParaRPr>
          </a:p>
        </p:txBody>
      </p:sp>
      <p:sp>
        <p:nvSpPr>
          <p:cNvPr id="75" name="Rectangle 74">
            <a:extLst>
              <a:ext uri="{FF2B5EF4-FFF2-40B4-BE49-F238E27FC236}">
                <a16:creationId xmlns:a16="http://schemas.microsoft.com/office/drawing/2014/main" id="{C3E16B11-9498-4492-9750-C63FDDDE92CB}"/>
              </a:ext>
            </a:extLst>
          </p:cNvPr>
          <p:cNvSpPr/>
          <p:nvPr/>
        </p:nvSpPr>
        <p:spPr>
          <a:xfrm>
            <a:off x="9813426" y="5765038"/>
            <a:ext cx="1800000"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latin typeface="+mj-lt"/>
              </a:rPr>
              <a:t>3</a:t>
            </a:r>
            <a:r>
              <a:rPr lang="en-US" sz="1400" baseline="30000" dirty="0">
                <a:latin typeface="+mj-lt"/>
              </a:rPr>
              <a:t>rd</a:t>
            </a:r>
            <a:r>
              <a:rPr lang="en-US" sz="1400" dirty="0">
                <a:latin typeface="+mj-lt"/>
              </a:rPr>
              <a:t> Party</a:t>
            </a:r>
            <a:br>
              <a:rPr lang="en-US" sz="1400" dirty="0">
                <a:latin typeface="+mj-lt"/>
              </a:rPr>
            </a:br>
            <a:r>
              <a:rPr lang="en-US" sz="1400" dirty="0">
                <a:latin typeface="+mj-lt"/>
              </a:rPr>
              <a:t>Tools</a:t>
            </a:r>
          </a:p>
        </p:txBody>
      </p:sp>
      <p:cxnSp>
        <p:nvCxnSpPr>
          <p:cNvPr id="14" name="Straight Connector 13"/>
          <p:cNvCxnSpPr/>
          <p:nvPr/>
        </p:nvCxnSpPr>
        <p:spPr>
          <a:xfrm flipV="1">
            <a:off x="8237206" y="6015856"/>
            <a:ext cx="704766" cy="2364"/>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bwMode="auto">
          <a:xfrm>
            <a:off x="8858628" y="5933695"/>
            <a:ext cx="166687" cy="166687"/>
          </a:xfrm>
          <a:prstGeom prst="ellipse">
            <a:avLst/>
          </a:prstGeom>
          <a:solidFill>
            <a:srgbClr val="D83B01"/>
          </a:solidFill>
          <a:ln>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4" name="Straight Arrow Connector 33"/>
          <p:cNvCxnSpPr/>
          <p:nvPr/>
        </p:nvCxnSpPr>
        <p:spPr>
          <a:xfrm>
            <a:off x="9025315" y="6017038"/>
            <a:ext cx="794461" cy="0"/>
          </a:xfrm>
          <a:prstGeom prst="straightConnector1">
            <a:avLst/>
          </a:prstGeom>
          <a:ln w="38100">
            <a:solidFill>
              <a:srgbClr val="D83B0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2" name="Graphic 92">
            <a:extLst>
              <a:ext uri="{FF2B5EF4-FFF2-40B4-BE49-F238E27FC236}">
                <a16:creationId xmlns:a16="http://schemas.microsoft.com/office/drawing/2014/main" id="{E0299144-0A35-4CA3-922C-8B7463AD7A3B}"/>
              </a:ext>
            </a:extLst>
          </p:cNvPr>
          <p:cNvPicPr>
            <a:picLocks noChangeAspect="1"/>
          </p:cNvPicPr>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32457" t="33173" r="30798" b="34179"/>
          <a:stretch/>
        </p:blipFill>
        <p:spPr>
          <a:xfrm>
            <a:off x="5794778" y="1224627"/>
            <a:ext cx="548640" cy="378429"/>
          </a:xfrm>
          <a:prstGeom prst="rect">
            <a:avLst/>
          </a:prstGeom>
        </p:spPr>
      </p:pic>
      <p:sp>
        <p:nvSpPr>
          <p:cNvPr id="73" name="Rectangle 72">
            <a:extLst>
              <a:ext uri="{FF2B5EF4-FFF2-40B4-BE49-F238E27FC236}">
                <a16:creationId xmlns:a16="http://schemas.microsoft.com/office/drawing/2014/main" id="{55622230-0C90-4C23-A73A-0BA78A03BA0A}"/>
              </a:ext>
            </a:extLst>
          </p:cNvPr>
          <p:cNvSpPr/>
          <p:nvPr/>
        </p:nvSpPr>
        <p:spPr>
          <a:xfrm>
            <a:off x="3809738" y="1730750"/>
            <a:ext cx="2738591" cy="504000"/>
          </a:xfrm>
          <a:prstGeom prst="rect">
            <a:avLst/>
          </a:prstGeom>
          <a:solidFill>
            <a:srgbClr val="008272"/>
          </a:solidFill>
          <a:ln>
            <a:noFill/>
          </a:ln>
        </p:spPr>
        <p:style>
          <a:lnRef idx="2">
            <a:schemeClr val="dk1">
              <a:shade val="50000"/>
            </a:schemeClr>
          </a:lnRef>
          <a:fillRef idx="1">
            <a:schemeClr val="dk1"/>
          </a:fillRef>
          <a:effectRef idx="0">
            <a:schemeClr val="dk1"/>
          </a:effectRef>
          <a:fontRef idx="minor">
            <a:schemeClr val="lt1"/>
          </a:fontRef>
        </p:style>
        <p:txBody>
          <a:bodyPr lIns="360000" rtlCol="0" anchor="ctr"/>
          <a:lstStyle/>
          <a:p>
            <a:r>
              <a:rPr lang="en-US" sz="1400" dirty="0">
                <a:latin typeface="+mj-lt"/>
              </a:rPr>
              <a:t>Notifications Engine</a:t>
            </a:r>
          </a:p>
        </p:txBody>
      </p:sp>
      <p:pic>
        <p:nvPicPr>
          <p:cNvPr id="74" name="Graphic 95">
            <a:extLst>
              <a:ext uri="{FF2B5EF4-FFF2-40B4-BE49-F238E27FC236}">
                <a16:creationId xmlns:a16="http://schemas.microsoft.com/office/drawing/2014/main" id="{D5A164C1-80E6-4CB2-9E99-23D38A9DEADC}"/>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34946" t="31023" r="32488" b="29448"/>
          <a:stretch/>
        </p:blipFill>
        <p:spPr>
          <a:xfrm>
            <a:off x="5831354" y="1767648"/>
            <a:ext cx="475488" cy="448056"/>
          </a:xfrm>
          <a:prstGeom prst="rect">
            <a:avLst/>
          </a:prstGeom>
        </p:spPr>
      </p:pic>
      <p:cxnSp>
        <p:nvCxnSpPr>
          <p:cNvPr id="92" name="Straight Arrow Connector 91"/>
          <p:cNvCxnSpPr/>
          <p:nvPr/>
        </p:nvCxnSpPr>
        <p:spPr>
          <a:xfrm flipV="1">
            <a:off x="3155288" y="1416205"/>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3155288" y="1980386"/>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cxnSpLocks/>
          </p:cNvCxnSpPr>
          <p:nvPr/>
        </p:nvCxnSpPr>
        <p:spPr>
          <a:xfrm>
            <a:off x="3155288" y="2362857"/>
            <a:ext cx="4134420"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cxnSpLocks/>
          </p:cNvCxnSpPr>
          <p:nvPr/>
        </p:nvCxnSpPr>
        <p:spPr>
          <a:xfrm>
            <a:off x="3155288" y="2925792"/>
            <a:ext cx="4114866"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cxnSpLocks/>
          </p:cNvCxnSpPr>
          <p:nvPr/>
        </p:nvCxnSpPr>
        <p:spPr>
          <a:xfrm>
            <a:off x="3155288" y="3495979"/>
            <a:ext cx="4152033"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cxnSpLocks/>
          </p:cNvCxnSpPr>
          <p:nvPr/>
        </p:nvCxnSpPr>
        <p:spPr>
          <a:xfrm>
            <a:off x="3155288" y="4051662"/>
            <a:ext cx="4134420"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97B16DDC-A5D4-49DB-AF44-7A0F74A28BE0}"/>
              </a:ext>
            </a:extLst>
          </p:cNvPr>
          <p:cNvSpPr/>
          <p:nvPr/>
        </p:nvSpPr>
        <p:spPr>
          <a:xfrm>
            <a:off x="3830857" y="4184905"/>
            <a:ext cx="2738581"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400" dirty="0">
                <a:latin typeface="+mj-lt"/>
              </a:rPr>
              <a:t>Azure Portal</a:t>
            </a:r>
          </a:p>
        </p:txBody>
      </p:sp>
      <p:sp>
        <p:nvSpPr>
          <p:cNvPr id="53" name="Rectangle 52">
            <a:extLst>
              <a:ext uri="{FF2B5EF4-FFF2-40B4-BE49-F238E27FC236}">
                <a16:creationId xmlns:a16="http://schemas.microsoft.com/office/drawing/2014/main" id="{90A02464-63DC-4891-86D9-347FE55153DB}"/>
              </a:ext>
            </a:extLst>
          </p:cNvPr>
          <p:cNvSpPr/>
          <p:nvPr/>
        </p:nvSpPr>
        <p:spPr>
          <a:xfrm>
            <a:off x="3830857" y="4747840"/>
            <a:ext cx="2738581"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400" dirty="0">
                <a:latin typeface="+mj-lt"/>
              </a:rPr>
              <a:t>Azure PowerShell</a:t>
            </a:r>
          </a:p>
        </p:txBody>
      </p:sp>
      <p:pic>
        <p:nvPicPr>
          <p:cNvPr id="55" name="Graphic 65">
            <a:extLst>
              <a:ext uri="{FF2B5EF4-FFF2-40B4-BE49-F238E27FC236}">
                <a16:creationId xmlns:a16="http://schemas.microsoft.com/office/drawing/2014/main" id="{F87503D7-FCAD-4B70-8F11-A0416D5DDA71}"/>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21077" t="21426" r="19847" b="21960"/>
          <a:stretch/>
        </p:blipFill>
        <p:spPr>
          <a:xfrm>
            <a:off x="5870760" y="4787544"/>
            <a:ext cx="438913" cy="420624"/>
          </a:xfrm>
          <a:prstGeom prst="rect">
            <a:avLst/>
          </a:prstGeom>
        </p:spPr>
      </p:pic>
      <p:sp>
        <p:nvSpPr>
          <p:cNvPr id="57" name="Rectangle 56">
            <a:extLst>
              <a:ext uri="{FF2B5EF4-FFF2-40B4-BE49-F238E27FC236}">
                <a16:creationId xmlns:a16="http://schemas.microsoft.com/office/drawing/2014/main" id="{B47EFBD1-863A-48B9-85A8-344504A98A67}"/>
              </a:ext>
            </a:extLst>
          </p:cNvPr>
          <p:cNvSpPr/>
          <p:nvPr/>
        </p:nvSpPr>
        <p:spPr>
          <a:xfrm>
            <a:off x="3830857" y="5310775"/>
            <a:ext cx="2738581"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400" dirty="0">
                <a:latin typeface="+mj-lt"/>
              </a:rPr>
              <a:t>Azure CLI</a:t>
            </a:r>
          </a:p>
        </p:txBody>
      </p:sp>
      <p:pic>
        <p:nvPicPr>
          <p:cNvPr id="61" name="Graphic 71">
            <a:extLst>
              <a:ext uri="{FF2B5EF4-FFF2-40B4-BE49-F238E27FC236}">
                <a16:creationId xmlns:a16="http://schemas.microsoft.com/office/drawing/2014/main" id="{4B93DBE1-347B-4A59-8230-53FC05BA3443}"/>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l="24642" t="24891" r="21349" b="21100"/>
          <a:stretch/>
        </p:blipFill>
        <p:spPr>
          <a:xfrm>
            <a:off x="5866188" y="5354471"/>
            <a:ext cx="448056" cy="448057"/>
          </a:xfrm>
          <a:prstGeom prst="rect">
            <a:avLst/>
          </a:prstGeom>
        </p:spPr>
      </p:pic>
      <p:grpSp>
        <p:nvGrpSpPr>
          <p:cNvPr id="6" name="Group 5"/>
          <p:cNvGrpSpPr/>
          <p:nvPr/>
        </p:nvGrpSpPr>
        <p:grpSpPr>
          <a:xfrm>
            <a:off x="5900806" y="4290872"/>
            <a:ext cx="378821" cy="324704"/>
            <a:chOff x="8273362" y="4322216"/>
            <a:chExt cx="378821" cy="324704"/>
          </a:xfrm>
        </p:grpSpPr>
        <p:pic>
          <p:nvPicPr>
            <p:cNvPr id="51" name="Graphic 62">
              <a:extLst>
                <a:ext uri="{FF2B5EF4-FFF2-40B4-BE49-F238E27FC236}">
                  <a16:creationId xmlns:a16="http://schemas.microsoft.com/office/drawing/2014/main" id="{B4DAEE71-3283-41FB-A654-54E51F9E8E1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273362" y="4322216"/>
              <a:ext cx="378821" cy="324704"/>
            </a:xfrm>
            <a:prstGeom prst="rect">
              <a:avLst/>
            </a:prstGeom>
          </p:spPr>
        </p:pic>
        <p:sp>
          <p:nvSpPr>
            <p:cNvPr id="5" name="Rectangle 4"/>
            <p:cNvSpPr/>
            <p:nvPr/>
          </p:nvSpPr>
          <p:spPr bwMode="auto">
            <a:xfrm>
              <a:off x="8386763" y="4436269"/>
              <a:ext cx="235743" cy="1500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Rectangle 88"/>
            <p:cNvSpPr/>
            <p:nvPr/>
          </p:nvSpPr>
          <p:spPr bwMode="auto">
            <a:xfrm>
              <a:off x="8303883" y="4436269"/>
              <a:ext cx="45719" cy="1500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Connector 6"/>
            <p:cNvCxnSpPr/>
            <p:nvPr/>
          </p:nvCxnSpPr>
          <p:spPr>
            <a:xfrm>
              <a:off x="8303883" y="4359275"/>
              <a:ext cx="31862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p:cNvCxnSpPr/>
          <p:nvPr/>
        </p:nvCxnSpPr>
        <p:spPr>
          <a:xfrm flipV="1">
            <a:off x="3155288" y="4441184"/>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3155288" y="5009964"/>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3155288" y="5557018"/>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cxnSpLocks/>
          </p:cNvCxnSpPr>
          <p:nvPr/>
        </p:nvCxnSpPr>
        <p:spPr>
          <a:xfrm>
            <a:off x="3155288" y="6017038"/>
            <a:ext cx="362800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p:cNvCxnSpPr>
          <p:nvPr/>
        </p:nvCxnSpPr>
        <p:spPr>
          <a:xfrm>
            <a:off x="3155288" y="1413841"/>
            <a:ext cx="0" cy="4602015"/>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cxnSpLocks/>
          </p:cNvCxnSpPr>
          <p:nvPr/>
        </p:nvCxnSpPr>
        <p:spPr>
          <a:xfrm>
            <a:off x="2784476" y="3495979"/>
            <a:ext cx="387643"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31E5D25-531F-4D2F-A3BC-ED0BDA447167}"/>
              </a:ext>
            </a:extLst>
          </p:cNvPr>
          <p:cNvSpPr/>
          <p:nvPr/>
        </p:nvSpPr>
        <p:spPr>
          <a:xfrm>
            <a:off x="913584" y="3110661"/>
            <a:ext cx="1535883" cy="54000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Metrics</a:t>
            </a:r>
          </a:p>
        </p:txBody>
      </p:sp>
    </p:spTree>
    <p:extLst>
      <p:ext uri="{BB962C8B-B14F-4D97-AF65-F5344CB8AC3E}">
        <p14:creationId xmlns:p14="http://schemas.microsoft.com/office/powerpoint/2010/main" val="186172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1963</Words>
  <Application>Microsoft Office PowerPoint</Application>
  <PresentationFormat>Widescreen</PresentationFormat>
  <Paragraphs>313</Paragraphs>
  <Slides>19</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Consolas</vt:lpstr>
      <vt:lpstr>Segoe UI</vt:lpstr>
      <vt:lpstr>Segoe UI Light</vt:lpstr>
      <vt:lpstr>Segoe UI Semibold</vt:lpstr>
      <vt:lpstr>Segoe UI Semilight</vt:lpstr>
      <vt:lpstr>Wingdings</vt:lpstr>
      <vt:lpstr>WHITE TEMPLATE</vt:lpstr>
      <vt:lpstr>AZ-203.5 Module 01: Azure Monitor</vt:lpstr>
      <vt:lpstr>Topics</vt:lpstr>
      <vt:lpstr>Lesson 01: Azure Monitor</vt:lpstr>
      <vt:lpstr>Azure Monitor</vt:lpstr>
      <vt:lpstr>Azure Monitor overview</vt:lpstr>
      <vt:lpstr>Monitoring data platform</vt:lpstr>
      <vt:lpstr>What data does Azure Monitor collect?</vt:lpstr>
      <vt:lpstr>Data sources</vt:lpstr>
      <vt:lpstr>Azure Monitor sources</vt:lpstr>
      <vt:lpstr>Application Insights</vt:lpstr>
      <vt:lpstr>Monitored metrics</vt:lpstr>
      <vt:lpstr>Monitored metrics (continued)</vt:lpstr>
      <vt:lpstr>Application Insights architecture</vt:lpstr>
      <vt:lpstr>Alerts</vt:lpstr>
      <vt:lpstr>Alerts workflow</vt:lpstr>
      <vt:lpstr>Alert state</vt:lpstr>
      <vt:lpstr>Demo: Create an alert</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2019-08-08T21:44:19Z</dcterms:modified>
</cp:coreProperties>
</file>