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2"/>
  </p:notesMasterIdLst>
  <p:handoutMasterIdLst>
    <p:handoutMasterId r:id="rId43"/>
  </p:handoutMasterIdLst>
  <p:sldIdLst>
    <p:sldId id="1719" r:id="rId2"/>
    <p:sldId id="1892" r:id="rId3"/>
    <p:sldId id="1888" r:id="rId4"/>
    <p:sldId id="1883" r:id="rId5"/>
    <p:sldId id="1882" r:id="rId6"/>
    <p:sldId id="1894" r:id="rId7"/>
    <p:sldId id="1919" r:id="rId8"/>
    <p:sldId id="1920" r:id="rId9"/>
    <p:sldId id="1921" r:id="rId10"/>
    <p:sldId id="1922" r:id="rId11"/>
    <p:sldId id="1895" r:id="rId12"/>
    <p:sldId id="1923" r:id="rId13"/>
    <p:sldId id="1924" r:id="rId14"/>
    <p:sldId id="1925" r:id="rId15"/>
    <p:sldId id="1926" r:id="rId16"/>
    <p:sldId id="1942" r:id="rId17"/>
    <p:sldId id="1928" r:id="rId18"/>
    <p:sldId id="1944" r:id="rId19"/>
    <p:sldId id="1943" r:id="rId20"/>
    <p:sldId id="1945" r:id="rId21"/>
    <p:sldId id="1927" r:id="rId22"/>
    <p:sldId id="1890" r:id="rId23"/>
    <p:sldId id="1885" r:id="rId24"/>
    <p:sldId id="1908" r:id="rId25"/>
    <p:sldId id="1909" r:id="rId26"/>
    <p:sldId id="1910" r:id="rId27"/>
    <p:sldId id="1911" r:id="rId28"/>
    <p:sldId id="1887" r:id="rId29"/>
    <p:sldId id="1912" r:id="rId30"/>
    <p:sldId id="1913" r:id="rId31"/>
    <p:sldId id="1914" r:id="rId32"/>
    <p:sldId id="1915" r:id="rId33"/>
    <p:sldId id="1891" r:id="rId34"/>
    <p:sldId id="1916" r:id="rId35"/>
    <p:sldId id="1917" r:id="rId36"/>
    <p:sldId id="1879" r:id="rId37"/>
    <p:sldId id="1918" r:id="rId38"/>
    <p:sldId id="1900" r:id="rId39"/>
    <p:sldId id="1893" r:id="rId40"/>
    <p:sldId id="1886"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Implement auto-scale" id="{2E675DD4-771C-422F-8A39-69BEC512AEEE}">
          <p14:sldIdLst>
            <p14:sldId id="1888"/>
            <p14:sldId id="1883"/>
            <p14:sldId id="1882"/>
            <p14:sldId id="1894"/>
            <p14:sldId id="1919"/>
            <p14:sldId id="1920"/>
            <p14:sldId id="1921"/>
            <p14:sldId id="1922"/>
            <p14:sldId id="1895"/>
            <p14:sldId id="1923"/>
            <p14:sldId id="1924"/>
            <p14:sldId id="1925"/>
            <p14:sldId id="1926"/>
            <p14:sldId id="1942"/>
            <p14:sldId id="1928"/>
            <p14:sldId id="1944"/>
            <p14:sldId id="1943"/>
            <p14:sldId id="1945"/>
            <p14:sldId id="1927"/>
          </p14:sldIdLst>
        </p14:section>
        <p14:section name="Lesson 02: Implement code that addresses singleton instances" id="{232A6C67-0603-4144-901A-DDF31D00D39F}">
          <p14:sldIdLst>
            <p14:sldId id="1890"/>
            <p14:sldId id="1885"/>
            <p14:sldId id="1908"/>
            <p14:sldId id="1909"/>
            <p14:sldId id="1910"/>
            <p14:sldId id="1911"/>
            <p14:sldId id="1887"/>
            <p14:sldId id="1912"/>
            <p14:sldId id="1913"/>
            <p14:sldId id="1914"/>
            <p14:sldId id="1915"/>
          </p14:sldIdLst>
        </p14:section>
        <p14:section name="Lesson 03: Implement code that handles transient faults" id="{A8EE0CEB-6F4C-4802-9D0F-BC077C4116C9}">
          <p14:sldIdLst>
            <p14:sldId id="1891"/>
            <p14:sldId id="1916"/>
            <p14:sldId id="1917"/>
            <p14:sldId id="1879"/>
            <p14:sldId id="1918"/>
            <p14:sldId id="1900"/>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2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1C"/>
    <a:srgbClr val="BAD709"/>
    <a:srgbClr val="00B294"/>
    <a:srgbClr val="32145A"/>
    <a:srgbClr val="A80000"/>
    <a:srgbClr val="D73B02"/>
    <a:srgbClr val="FFB901"/>
    <a:srgbClr val="00188F"/>
    <a:srgbClr val="01BCF3"/>
    <a:srgbClr val="107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ACD56-6C2A-4AA4-9AB0-E07D7DDEE398}" v="10" dt="2019-08-02T04:40:28.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9" autoAdjust="0"/>
    <p:restoredTop sz="84783" autoAdjust="0"/>
  </p:normalViewPr>
  <p:slideViewPr>
    <p:cSldViewPr snapToGrid="0">
      <p:cViewPr varScale="1">
        <p:scale>
          <a:sx n="62" d="100"/>
          <a:sy n="62" d="100"/>
        </p:scale>
        <p:origin x="1188" y="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8/9/2019 3:15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8/9/2019 3:14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Implement </a:t>
            </a:r>
            <a:r>
              <a:rPr lang="en-US" dirty="0" err="1"/>
              <a:t>autoscale</a:t>
            </a:r>
            <a:r>
              <a:rPr lang="en-US" dirty="0"/>
              <a:t>.</a:t>
            </a:r>
          </a:p>
          <a:p>
            <a:pPr marL="171450" indent="-171450">
              <a:buFontTx/>
              <a:buChar char="-"/>
            </a:pPr>
            <a:r>
              <a:rPr lang="en-US" dirty="0"/>
              <a:t>Implement code that addresses singleton instances.</a:t>
            </a:r>
          </a:p>
          <a:p>
            <a:pPr marL="171450" indent="-171450">
              <a:buFontTx/>
              <a:buChar char="-"/>
            </a:pPr>
            <a:r>
              <a:rPr lang="en-US" dirty="0"/>
              <a:t>Implement code that handles transient faults.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8/9/2019 3:14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35019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settings help ensure that you have the right amount of resources running to handle the fluctuating load of your application. You can configure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settings to be triggered based on metrics that indicate load or performance, or triggered at a scheduled date and time.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illustrate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schema, this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One profile.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 array of profiles and an array of rules.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1952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schema, this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scale-out rule is triggered when the virtual machine scale set's average percentage CPU metric is greater than 85 percent for the past 10 minutes.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0730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schema, this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scale-in rule is triggered when the virtual machine scale set's average is less than 60 percent for the past minute.</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8751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profile is for special cases. For example, let’s say you have an important event coming up on December 26, 2020 (PST). You want the minimum and maximum capacities of your resource to be different on that day, but still scale on the same metrics. In this case, you should add a fixed date profile to your setting’s list of profiles. The profile is configured to run only on the event’s day. For any other day,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uses the regular profile.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87727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Let’s say that on weekends, you want your maximum capacity to be </a:t>
            </a:r>
            <a:r>
              <a:rPr lang="en-US" sz="882" b="1" i="0" kern="1200" dirty="0">
                <a:solidFill>
                  <a:schemeClr val="tx1"/>
                </a:solidFill>
                <a:effectLst/>
                <a:latin typeface="Segoe UI Light" pitchFamily="34" charset="0"/>
                <a:ea typeface="+mn-ea"/>
                <a:cs typeface="+mn-cs"/>
              </a:rPr>
              <a:t>4</a:t>
            </a:r>
            <a:r>
              <a:rPr lang="en-US" sz="882" b="0" i="0" kern="1200" dirty="0">
                <a:solidFill>
                  <a:schemeClr val="tx1"/>
                </a:solidFill>
                <a:effectLst/>
                <a:latin typeface="Segoe UI Light" pitchFamily="34" charset="0"/>
                <a:ea typeface="+mn-ea"/>
                <a:cs typeface="+mn-cs"/>
              </a:rPr>
              <a:t>. On weekdays, because you expect more load, you want your maximum capacity to be </a:t>
            </a:r>
            <a:r>
              <a:rPr lang="en-US" sz="882" b="1" i="0" kern="1200" dirty="0">
                <a:solidFill>
                  <a:schemeClr val="tx1"/>
                </a:solidFill>
                <a:effectLst/>
                <a:latin typeface="Segoe UI Light" pitchFamily="34" charset="0"/>
                <a:ea typeface="+mn-ea"/>
                <a:cs typeface="+mn-cs"/>
              </a:rPr>
              <a:t>10</a:t>
            </a:r>
            <a:r>
              <a:rPr lang="en-US" sz="882" b="0" i="0" kern="1200" dirty="0">
                <a:solidFill>
                  <a:schemeClr val="tx1"/>
                </a:solidFill>
                <a:effectLst/>
                <a:latin typeface="Segoe UI Light" pitchFamily="34" charset="0"/>
                <a:ea typeface="+mn-ea"/>
                <a:cs typeface="+mn-cs"/>
              </a:rPr>
              <a:t>. In this case, your setting would contain two recurrence profiles, one to run on weekends and the other on weekdays.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JSON setting displayed here shows that each recurrence profile has a schedule. This schedule determines when the profile starts running. The profile stops when it’s time to run another profile.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in the JSON setting displayed here, “</a:t>
            </a:r>
            <a:r>
              <a:rPr lang="en-US" sz="882" b="0" i="0" kern="1200" dirty="0" err="1">
                <a:solidFill>
                  <a:schemeClr val="tx1"/>
                </a:solidFill>
                <a:effectLst/>
                <a:latin typeface="Segoe UI Light" pitchFamily="34" charset="0"/>
                <a:ea typeface="+mn-ea"/>
                <a:cs typeface="+mn-cs"/>
              </a:rPr>
              <a:t>weekdayProfile</a:t>
            </a:r>
            <a:r>
              <a:rPr lang="en-US" sz="882" b="0" i="0" kern="1200" dirty="0">
                <a:solidFill>
                  <a:schemeClr val="tx1"/>
                </a:solidFill>
                <a:effectLst/>
                <a:latin typeface="Segoe UI Light" pitchFamily="34" charset="0"/>
                <a:ea typeface="+mn-ea"/>
                <a:cs typeface="+mn-cs"/>
              </a:rPr>
              <a:t>” is set to start on Monday at 12:00 AM. That means this profile starts running on Monday at 12:00 AM. It continues until Saturday at 12:00 AM, when “</a:t>
            </a:r>
            <a:r>
              <a:rPr lang="en-US" sz="882" b="0" i="0" kern="1200" dirty="0" err="1">
                <a:solidFill>
                  <a:schemeClr val="tx1"/>
                </a:solidFill>
                <a:effectLst/>
                <a:latin typeface="Segoe UI Light" pitchFamily="34" charset="0"/>
                <a:ea typeface="+mn-ea"/>
                <a:cs typeface="+mn-cs"/>
              </a:rPr>
              <a:t>weekendProfile</a:t>
            </a:r>
            <a:r>
              <a:rPr lang="en-US" sz="882" b="0" i="0" kern="1200" dirty="0">
                <a:solidFill>
                  <a:schemeClr val="tx1"/>
                </a:solidFill>
                <a:effectLst/>
                <a:latin typeface="Segoe UI Light" pitchFamily="34" charset="0"/>
                <a:ea typeface="+mn-ea"/>
                <a:cs typeface="+mn-cs"/>
              </a:rPr>
              <a:t>” is scheduled to start running.</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27698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App Service plan resource.</a:t>
            </a:r>
          </a:p>
          <a:p>
            <a:pPr marL="171450" indent="-171450">
              <a:buFont typeface="Arial" panose="020B0604020202020204" pitchFamily="34" charset="0"/>
              <a:buChar char="•"/>
            </a:pPr>
            <a:r>
              <a:rPr lang="en-US" dirty="0"/>
              <a:t>Define a new custom metric using Application Insights.</a:t>
            </a:r>
          </a:p>
          <a:p>
            <a:pPr marL="171450" indent="-171450">
              <a:buFont typeface="Arial" panose="020B0604020202020204" pitchFamily="34" charset="0"/>
              <a:buChar char="•"/>
            </a:pPr>
            <a:r>
              <a:rPr lang="en-US" dirty="0"/>
              <a:t>Create a new </a:t>
            </a:r>
            <a:r>
              <a:rPr lang="en-US" dirty="0" err="1"/>
              <a:t>autoscale</a:t>
            </a:r>
            <a:r>
              <a:rPr lang="en-US" dirty="0"/>
              <a:t> rule in the App Service plan using the custom metric as criteria.</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a:p>
        </p:txBody>
      </p:sp>
    </p:spTree>
    <p:extLst>
      <p:ext uri="{BB962C8B-B14F-4D97-AF65-F5344CB8AC3E}">
        <p14:creationId xmlns:p14="http://schemas.microsoft.com/office/powerpoint/2010/main" val="61797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resource can have only one </a:t>
            </a:r>
            <a:r>
              <a:rPr lang="en-US" dirty="0" err="1"/>
              <a:t>autoscale</a:t>
            </a:r>
            <a:r>
              <a:rPr lang="en-US" dirty="0"/>
              <a:t> setting.</a:t>
            </a:r>
          </a:p>
          <a:p>
            <a:pPr marL="171450" indent="-171450">
              <a:buFont typeface="Arial" panose="020B0604020202020204" pitchFamily="34" charset="0"/>
              <a:buChar char="•"/>
            </a:pPr>
            <a:r>
              <a:rPr lang="en-US" dirty="0"/>
              <a:t>An </a:t>
            </a:r>
            <a:r>
              <a:rPr lang="en-US" dirty="0" err="1"/>
              <a:t>autoscale</a:t>
            </a:r>
            <a:r>
              <a:rPr lang="en-US" dirty="0"/>
              <a:t> setting can have one or more profiles, and each profile can have one or more </a:t>
            </a:r>
            <a:r>
              <a:rPr lang="en-US" dirty="0" err="1"/>
              <a:t>autoscale</a:t>
            </a:r>
            <a:r>
              <a:rPr lang="en-US" dirty="0"/>
              <a:t> rules.</a:t>
            </a:r>
          </a:p>
          <a:p>
            <a:pPr marL="171450" indent="-171450">
              <a:buFont typeface="Arial" panose="020B0604020202020204" pitchFamily="34" charset="0"/>
              <a:buChar char="•"/>
            </a:pPr>
            <a:r>
              <a:rPr lang="en-US" dirty="0"/>
              <a:t>An </a:t>
            </a:r>
            <a:r>
              <a:rPr lang="en-US" dirty="0" err="1"/>
              <a:t>autoscale</a:t>
            </a:r>
            <a:r>
              <a:rPr lang="en-US" dirty="0"/>
              <a:t> setting scales instances horizontally, which is moved out by increasing the instances and in by decreasing the number of instances. An </a:t>
            </a:r>
            <a:r>
              <a:rPr lang="en-US" dirty="0" err="1"/>
              <a:t>autoscale</a:t>
            </a:r>
            <a:r>
              <a:rPr lang="en-US" dirty="0"/>
              <a:t> setting has a maximum, minimum, and default value of instances.</a:t>
            </a:r>
          </a:p>
          <a:p>
            <a:pPr marL="171450" indent="-171450">
              <a:buFont typeface="Arial" panose="020B0604020202020204" pitchFamily="34" charset="0"/>
              <a:buChar char="•"/>
            </a:pPr>
            <a:r>
              <a:rPr lang="en-US" dirty="0"/>
              <a:t>An </a:t>
            </a:r>
            <a:r>
              <a:rPr lang="en-US" dirty="0" err="1"/>
              <a:t>autoscale</a:t>
            </a:r>
            <a:r>
              <a:rPr lang="en-US" dirty="0"/>
              <a:t> job always reads the associated metric to scale by checking if it has crossed the configured threshold for scale-out or scale-in. </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t>
            </a:r>
            <a:r>
              <a:rPr lang="en-US" dirty="0" err="1"/>
              <a:t>autoscale</a:t>
            </a:r>
            <a:r>
              <a:rPr lang="en-US" dirty="0"/>
              <a:t> failures are logged to the Activity Log. You can then configure an activity log alert so that you can be notified via email, SMS, or webhooks whenever there is an </a:t>
            </a:r>
            <a:r>
              <a:rPr lang="en-US" dirty="0" err="1"/>
              <a:t>autoscale</a:t>
            </a:r>
            <a:r>
              <a:rPr lang="en-US" dirty="0"/>
              <a:t> failure.</a:t>
            </a:r>
          </a:p>
          <a:p>
            <a:pPr marL="171450" indent="-171450">
              <a:buFont typeface="Arial" panose="020B0604020202020204" pitchFamily="34" charset="0"/>
              <a:buChar char="•"/>
            </a:pPr>
            <a:r>
              <a:rPr lang="en-US" dirty="0"/>
              <a:t>Similarly, all successful scale actions are posted to the Activity Log. You can then configure an activity log alert so that you can be notified via email, SMS, or webhooks whenever there is a successful </a:t>
            </a:r>
            <a:r>
              <a:rPr lang="en-US" dirty="0" err="1"/>
              <a:t>autoscale</a:t>
            </a:r>
            <a:r>
              <a:rPr lang="en-US" dirty="0"/>
              <a:t> action. You can also configure email or webhook notifications to get notified for successful scale actions via the notifications tab on the </a:t>
            </a:r>
            <a:r>
              <a:rPr lang="en-US" dirty="0" err="1"/>
              <a:t>autoscale</a:t>
            </a:r>
            <a:r>
              <a:rPr lang="en-US" dirty="0"/>
              <a:t> setting.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6497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With </a:t>
            </a:r>
            <a:r>
              <a:rPr lang="en-US" sz="882" kern="1200" dirty="0" err="1">
                <a:solidFill>
                  <a:schemeClr val="tx1"/>
                </a:solidFill>
                <a:effectLst/>
                <a:latin typeface="Segoe UI Light" pitchFamily="34" charset="0"/>
                <a:ea typeface="+mn-ea"/>
                <a:cs typeface="+mn-cs"/>
              </a:rPr>
              <a:t>autoscale</a:t>
            </a:r>
            <a:r>
              <a:rPr lang="en-US" sz="882" kern="1200" dirty="0">
                <a:solidFill>
                  <a:schemeClr val="tx1"/>
                </a:solidFill>
                <a:effectLst/>
                <a:latin typeface="Segoe UI Light" pitchFamily="34" charset="0"/>
                <a:ea typeface="+mn-ea"/>
                <a:cs typeface="+mn-cs"/>
              </a:rPr>
              <a:t>, you can add the right amount of resources to handle increased load on your application. It also helps you save money by removing idle resources.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specify a minimum and maximum number of instances to run, and the system will automatically add or remove VMs based on a set of rules.</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minimum ensures that an application is always running, even under no load.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maximum limits your total possible hourly cost.</a:t>
            </a:r>
          </a:p>
          <a:p>
            <a:endParaRPr lang="en-US" b="1"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38270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Resources emit metrics, and these metrics are later processed by rules. </a:t>
            </a:r>
            <a:r>
              <a:rPr lang="en-US" b="0" dirty="0"/>
              <a:t>When </a:t>
            </a:r>
            <a:r>
              <a:rPr lang="en-US" b="0" dirty="0" err="1"/>
              <a:t>autoscale</a:t>
            </a:r>
            <a:r>
              <a:rPr lang="en-US" b="0" dirty="0"/>
              <a:t> </a:t>
            </a:r>
            <a:r>
              <a:rPr lang="en-US" sz="882" b="0" i="0" kern="1200" dirty="0">
                <a:solidFill>
                  <a:schemeClr val="tx1"/>
                </a:solidFill>
                <a:effectLst/>
                <a:latin typeface="Segoe UI Light" pitchFamily="34" charset="0"/>
                <a:ea typeface="+mn-ea"/>
                <a:cs typeface="+mn-cs"/>
              </a:rPr>
              <a:t>rule conditions are met, one or more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actions are triggered. You can add and remove VMs or perform other actions by using automation tools.</a:t>
            </a:r>
            <a:endParaRPr lang="en-US" b="0"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731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uses the following terminology and structure: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The </a:t>
            </a:r>
            <a:r>
              <a:rPr lang="en-US" sz="882" kern="1200" dirty="0" err="1">
                <a:solidFill>
                  <a:schemeClr val="tx1"/>
                </a:solidFill>
                <a:effectLst/>
                <a:latin typeface="Segoe UI Light" pitchFamily="34" charset="0"/>
                <a:ea typeface="+mn-ea"/>
                <a:cs typeface="+mn-cs"/>
              </a:rPr>
              <a:t>autoscale</a:t>
            </a:r>
            <a:r>
              <a:rPr lang="en-US" sz="882" kern="1200" dirty="0">
                <a:solidFill>
                  <a:schemeClr val="tx1"/>
                </a:solidFill>
                <a:effectLst/>
                <a:latin typeface="Segoe UI Light" pitchFamily="34" charset="0"/>
                <a:ea typeface="+mn-ea"/>
                <a:cs typeface="+mn-cs"/>
              </a:rPr>
              <a:t> engine reads a</a:t>
            </a:r>
            <a:r>
              <a:rPr lang="en-US" sz="882" b="0" i="0" kern="1200" dirty="0">
                <a:solidFill>
                  <a:schemeClr val="tx1"/>
                </a:solidFill>
                <a:effectLst/>
                <a:latin typeface="Segoe UI Light" pitchFamily="34" charset="0"/>
                <a:ea typeface="+mn-ea"/>
                <a:cs typeface="+mn-cs"/>
              </a:rPr>
              <a:t>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to determine whether to scale up or down. It contains one or more profiles, information about the target resource, and notification settings:</a:t>
            </a:r>
          </a:p>
          <a:p>
            <a:pPr lvl="1"/>
            <a:r>
              <a:rPr lang="en-US" sz="882" b="0" i="0" kern="1200" dirty="0">
                <a:solidFill>
                  <a:schemeClr val="tx1"/>
                </a:solidFill>
                <a:effectLst/>
                <a:latin typeface="Segoe UI Light" pitchFamily="34" charset="0"/>
                <a:ea typeface="+mn-ea"/>
                <a:cs typeface="+mn-cs"/>
              </a:rPr>
              <a:t>An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profile is a combination of a:</a:t>
            </a:r>
          </a:p>
          <a:p>
            <a:pPr lvl="2"/>
            <a:r>
              <a:rPr lang="en-US" sz="882" b="0" i="0" kern="1200" dirty="0">
                <a:solidFill>
                  <a:schemeClr val="tx1"/>
                </a:solidFill>
                <a:effectLst/>
                <a:latin typeface="Segoe UI Light" pitchFamily="34" charset="0"/>
                <a:ea typeface="+mn-ea"/>
                <a:cs typeface="+mn-cs"/>
              </a:rPr>
              <a:t>Capacity setting, which indicates the minimum, maximum, and default values for a number of instances.</a:t>
            </a:r>
          </a:p>
          <a:p>
            <a:pPr lvl="2"/>
            <a:r>
              <a:rPr lang="en-US" sz="882" b="0" i="0" kern="1200" dirty="0">
                <a:solidFill>
                  <a:schemeClr val="tx1"/>
                </a:solidFill>
                <a:effectLst/>
                <a:latin typeface="Segoe UI Light" pitchFamily="34" charset="0"/>
                <a:ea typeface="+mn-ea"/>
                <a:cs typeface="+mn-cs"/>
              </a:rPr>
              <a:t>Set of rules, each of which includes a trigger (time or metric) and a scale action (up or down).</a:t>
            </a:r>
          </a:p>
          <a:p>
            <a:pPr lvl="2"/>
            <a:r>
              <a:rPr lang="en-US" sz="882" b="0" i="0" kern="1200" dirty="0">
                <a:solidFill>
                  <a:schemeClr val="tx1"/>
                </a:solidFill>
                <a:effectLst/>
                <a:latin typeface="Segoe UI Light" pitchFamily="34" charset="0"/>
                <a:ea typeface="+mn-ea"/>
                <a:cs typeface="+mn-cs"/>
              </a:rPr>
              <a:t>Recurrence, which indicates when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should put this profile into effect.</a:t>
            </a:r>
          </a:p>
          <a:p>
            <a:pPr lvl="1"/>
            <a:r>
              <a:rPr lang="en-US" sz="882" b="0" i="0" kern="1200" dirty="0">
                <a:solidFill>
                  <a:schemeClr val="tx1"/>
                </a:solidFill>
                <a:effectLst/>
                <a:latin typeface="Segoe UI Light" pitchFamily="34" charset="0"/>
                <a:ea typeface="+mn-ea"/>
                <a:cs typeface="+mn-cs"/>
              </a:rPr>
              <a:t>You can have multiple profiles, which enables you to take care of different overlapping requirements. For example, you can have different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profiles for different times of the day or days of the week.</a:t>
            </a:r>
          </a:p>
          <a:p>
            <a:pPr lvl="1"/>
            <a:r>
              <a:rPr lang="en-US" sz="882" b="0" i="0" kern="1200" dirty="0">
                <a:solidFill>
                  <a:schemeClr val="tx1"/>
                </a:solidFill>
                <a:effectLst/>
                <a:latin typeface="Segoe UI Light" pitchFamily="34" charset="0"/>
                <a:ea typeface="+mn-ea"/>
                <a:cs typeface="+mn-cs"/>
              </a:rPr>
              <a:t>A notification setting defines what notifications should occur when an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event occurs based on satisfying the criteria of one of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setting’s profiles.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can notify one or more email addresses or make calls to one or more webhooks.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83660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Ensure that the maximum and minimum values are different and have an adequate margin between them</a:t>
            </a:r>
          </a:p>
          <a:p>
            <a:r>
              <a:rPr lang="en-US" sz="882" b="0" i="0" kern="1200" dirty="0">
                <a:solidFill>
                  <a:schemeClr val="tx1"/>
                </a:solidFill>
                <a:effectLst/>
                <a:latin typeface="Segoe UI Light" pitchFamily="34" charset="0"/>
                <a:ea typeface="+mn-ea"/>
                <a:cs typeface="+mn-cs"/>
              </a:rPr>
              <a:t>If you have a setting that has minimum=2, maximum=2 and the current instance count is 2, no scale action can occur. Keep an adequate margin between the maximum and minimum instance counts, which are inclusive.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always scales between these limits.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Manual scaling is reset by </a:t>
            </a:r>
            <a:r>
              <a:rPr lang="en-US" sz="882" b="1" i="0" kern="1200" dirty="0" err="1">
                <a:solidFill>
                  <a:schemeClr val="tx1"/>
                </a:solidFill>
                <a:effectLst/>
                <a:latin typeface="Segoe UI Light" pitchFamily="34" charset="0"/>
                <a:ea typeface="+mn-ea"/>
                <a:cs typeface="+mn-cs"/>
              </a:rPr>
              <a:t>autoscale</a:t>
            </a:r>
            <a:r>
              <a:rPr lang="en-US" sz="882" b="1" i="0" kern="1200" dirty="0">
                <a:solidFill>
                  <a:schemeClr val="tx1"/>
                </a:solidFill>
                <a:effectLst/>
                <a:latin typeface="Segoe UI Light" pitchFamily="34" charset="0"/>
                <a:ea typeface="+mn-ea"/>
                <a:cs typeface="+mn-cs"/>
              </a:rPr>
              <a:t> min and max</a:t>
            </a:r>
          </a:p>
          <a:p>
            <a:r>
              <a:rPr lang="en-US" sz="882" b="0" i="0" kern="1200" dirty="0">
                <a:solidFill>
                  <a:schemeClr val="tx1"/>
                </a:solidFill>
                <a:effectLst/>
                <a:latin typeface="Segoe UI Light" pitchFamily="34" charset="0"/>
                <a:ea typeface="+mn-ea"/>
                <a:cs typeface="+mn-cs"/>
              </a:rPr>
              <a:t>If you manually update the instance count to a value above or below the maximum,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engine automatically scales back to the minimum (if below) or the maximum (if above). For example, you set the range between 3 and 6. If you have one running instance,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engine scales to three instances on its next run. Likewise, if you manually set the scale to eight instances, on the next run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will scale it back to six instances. Manual scaling is temporary unless you also reset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rules.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Always use a scale-out and scale-in rule combination that performs an increase and decrease</a:t>
            </a:r>
          </a:p>
          <a:p>
            <a:r>
              <a:rPr lang="en-US" sz="882" b="0" i="0" kern="1200" dirty="0">
                <a:solidFill>
                  <a:schemeClr val="tx1"/>
                </a:solidFill>
                <a:effectLst/>
                <a:latin typeface="Segoe UI Light" pitchFamily="34" charset="0"/>
                <a:ea typeface="+mn-ea"/>
                <a:cs typeface="+mn-cs"/>
              </a:rPr>
              <a:t>If you use only one part of the combination,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will only take action in a single direction (scale out, or in) until it reaches the maximum, or minimum instance counts defined in the profile. This is not optimal because ideally, you want your resource to scale up at times of high usage to ensure availability. Similarly, at times of low usage you want your resource to scale down, so you can realize cost savings.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Choose the appropriate statistic for your diagnostics metric</a:t>
            </a:r>
          </a:p>
          <a:p>
            <a:r>
              <a:rPr lang="en-US" sz="882" b="0" i="0" kern="1200" dirty="0">
                <a:solidFill>
                  <a:schemeClr val="tx1"/>
                </a:solidFill>
                <a:effectLst/>
                <a:latin typeface="Segoe UI Light" pitchFamily="34" charset="0"/>
                <a:ea typeface="+mn-ea"/>
                <a:cs typeface="+mn-cs"/>
              </a:rPr>
              <a:t>For diagnostics metrics, you can choose among </a:t>
            </a:r>
            <a:r>
              <a:rPr lang="en-US" sz="882" b="0" i="1" kern="1200" dirty="0">
                <a:solidFill>
                  <a:schemeClr val="tx1"/>
                </a:solidFill>
                <a:effectLst/>
                <a:latin typeface="Segoe UI Light" pitchFamily="34" charset="0"/>
                <a:ea typeface="+mn-ea"/>
                <a:cs typeface="+mn-cs"/>
              </a:rPr>
              <a:t>Average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Minimum</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Maximum</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Total</a:t>
            </a:r>
            <a:r>
              <a:rPr lang="en-US" sz="882" b="0" i="0" kern="1200" dirty="0">
                <a:solidFill>
                  <a:schemeClr val="tx1"/>
                </a:solidFill>
                <a:effectLst/>
                <a:latin typeface="Segoe UI Light" pitchFamily="34" charset="0"/>
                <a:ea typeface="+mn-ea"/>
                <a:cs typeface="+mn-cs"/>
              </a:rPr>
              <a:t> as a metric to scale by. The most common statistic is Average.</a:t>
            </a:r>
          </a:p>
          <a:p>
            <a:endParaRPr lang="en-US" dirty="0"/>
          </a:p>
          <a:p>
            <a:r>
              <a:rPr lang="en-US" sz="882" b="1" i="0" kern="1200" dirty="0">
                <a:solidFill>
                  <a:schemeClr val="tx1"/>
                </a:solidFill>
                <a:effectLst/>
                <a:latin typeface="Segoe UI Light" pitchFamily="34" charset="0"/>
                <a:ea typeface="+mn-ea"/>
                <a:cs typeface="+mn-cs"/>
              </a:rPr>
              <a:t>Choose the thresholds carefully for all metric types</a:t>
            </a:r>
          </a:p>
          <a:p>
            <a:r>
              <a:rPr lang="en-US" sz="882" b="0" i="0" kern="1200" dirty="0">
                <a:solidFill>
                  <a:schemeClr val="tx1"/>
                </a:solidFill>
                <a:effectLst/>
                <a:latin typeface="Segoe UI Light" pitchFamily="34" charset="0"/>
                <a:ea typeface="+mn-ea"/>
                <a:cs typeface="+mn-cs"/>
              </a:rPr>
              <a:t>We recommend carefully choosing different thresholds for scale-out and scale-in based on practical situations.</a:t>
            </a:r>
          </a:p>
          <a:p>
            <a:r>
              <a:rPr lang="en-US" sz="882" b="0" i="0" kern="1200" dirty="0">
                <a:solidFill>
                  <a:schemeClr val="tx1"/>
                </a:solidFill>
                <a:effectLst/>
                <a:latin typeface="Segoe UI Light" pitchFamily="34" charset="0"/>
                <a:ea typeface="+mn-ea"/>
                <a:cs typeface="+mn-cs"/>
              </a:rPr>
              <a:t>We </a:t>
            </a:r>
            <a:r>
              <a:rPr lang="en-US" sz="882" b="0" i="1" kern="1200" dirty="0">
                <a:solidFill>
                  <a:schemeClr val="tx1"/>
                </a:solidFill>
                <a:effectLst/>
                <a:latin typeface="Segoe UI Light" pitchFamily="34" charset="0"/>
                <a:ea typeface="+mn-ea"/>
                <a:cs typeface="+mn-cs"/>
              </a:rPr>
              <a:t>do not recommend</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settings like the examples below with the same or very similar threshold values for out and in conditions: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Increase instances by 1 count when Thread Count &lt;= 600</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Decrease instances by 1 count when Thread Count &gt;= 600</a:t>
            </a:r>
          </a:p>
          <a:p>
            <a:r>
              <a:rPr lang="en-US" sz="882" b="0" i="0" kern="1200" dirty="0">
                <a:solidFill>
                  <a:schemeClr val="tx1"/>
                </a:solidFill>
                <a:effectLst/>
                <a:latin typeface="Segoe UI Light" pitchFamily="34" charset="0"/>
                <a:ea typeface="+mn-ea"/>
                <a:cs typeface="+mn-cs"/>
              </a:rPr>
              <a:t>Estimation during a scale-in is intended to avoid "flapping" situations, where scale-in and scale-out actions continually go back and forth. Keep this behavior in mind when you choose the same thresholds for scale-out and -in.</a:t>
            </a:r>
          </a:p>
          <a:p>
            <a:br>
              <a:rPr lang="en-US" dirty="0"/>
            </a:br>
            <a:r>
              <a:rPr lang="en-US" sz="882" b="1" i="0" kern="1200" dirty="0">
                <a:solidFill>
                  <a:schemeClr val="tx1"/>
                </a:solidFill>
                <a:effectLst/>
                <a:latin typeface="Segoe UI Light" pitchFamily="34" charset="0"/>
                <a:ea typeface="+mn-ea"/>
                <a:cs typeface="+mn-cs"/>
              </a:rPr>
              <a:t>Considerations for scaling threshold values for special metrics</a:t>
            </a:r>
          </a:p>
          <a:p>
            <a:r>
              <a:rPr lang="en-US" sz="882" b="0" i="0" kern="1200" dirty="0">
                <a:solidFill>
                  <a:schemeClr val="tx1"/>
                </a:solidFill>
                <a:effectLst/>
                <a:latin typeface="Segoe UI Light" pitchFamily="34" charset="0"/>
                <a:ea typeface="+mn-ea"/>
                <a:cs typeface="+mn-cs"/>
              </a:rPr>
              <a:t>For special metrics such as Storage or Service Bus Queue length metric, the threshold is the average number of messages available per current number of instances. Carefully choose the threshold value for this metric.</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59390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Querying resources using Azure CLI.</a:t>
            </a:r>
          </a:p>
          <a:p>
            <a:pPr marL="171450" indent="-171450">
              <a:buFontTx/>
              <a:buChar char="-"/>
            </a:pPr>
            <a:r>
              <a:rPr lang="en-US" baseline="0" dirty="0"/>
              <a:t>Querying resources by using the fluent Azure SDK.</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Command-Line Interface (Azure CLI) is the Microsoft cross-platform command-line experience for managing Azure resources. You can use it in your browser with Azure Cloud Shell or install it on macOS, Linux, or Windows and run it from the command line. Azure CLI is optimized for managing and administering Azure resources from the command line and for building automation scripts that work against the Azure Resource Manager.</a:t>
            </a:r>
          </a:p>
          <a:p>
            <a:br>
              <a:rPr lang="en-US" dirty="0"/>
            </a:br>
            <a:r>
              <a:rPr lang="en-US" sz="882" b="0" i="0" kern="1200" dirty="0">
                <a:solidFill>
                  <a:schemeClr val="tx1"/>
                </a:solidFill>
                <a:effectLst/>
                <a:latin typeface="Segoe UI Light" pitchFamily="34" charset="0"/>
                <a:ea typeface="+mn-ea"/>
                <a:cs typeface="+mn-cs"/>
              </a:rPr>
              <a:t>The Azure CLI uses the --query argument to execute a </a:t>
            </a:r>
            <a:r>
              <a:rPr lang="en-US" sz="882" b="0" i="0" kern="1200" dirty="0" err="1">
                <a:solidFill>
                  <a:schemeClr val="tx1"/>
                </a:solidFill>
                <a:effectLst/>
                <a:latin typeface="Segoe UI Light" pitchFamily="34" charset="0"/>
                <a:ea typeface="+mn-ea"/>
                <a:cs typeface="+mn-cs"/>
              </a:rPr>
              <a:t>JMESPath</a:t>
            </a:r>
            <a:r>
              <a:rPr lang="en-US" sz="882" b="0" i="0" kern="1200" dirty="0">
                <a:solidFill>
                  <a:schemeClr val="tx1"/>
                </a:solidFill>
                <a:effectLst/>
                <a:latin typeface="Segoe UI Light" pitchFamily="34" charset="0"/>
                <a:ea typeface="+mn-ea"/>
                <a:cs typeface="+mn-cs"/>
              </a:rPr>
              <a:t> query on the results of commands. </a:t>
            </a:r>
            <a:r>
              <a:rPr lang="en-US" sz="882" b="0" i="0" kern="1200" dirty="0" err="1">
                <a:solidFill>
                  <a:schemeClr val="tx1"/>
                </a:solidFill>
                <a:effectLst/>
                <a:latin typeface="Segoe UI Light" pitchFamily="34" charset="0"/>
                <a:ea typeface="+mn-ea"/>
                <a:cs typeface="+mn-cs"/>
              </a:rPr>
              <a:t>JMESPath</a:t>
            </a:r>
            <a:r>
              <a:rPr lang="en-US" sz="882" b="0" i="0" kern="1200" dirty="0">
                <a:solidFill>
                  <a:schemeClr val="tx1"/>
                </a:solidFill>
                <a:effectLst/>
                <a:latin typeface="Segoe UI Light" pitchFamily="34" charset="0"/>
                <a:ea typeface="+mn-ea"/>
                <a:cs typeface="+mn-cs"/>
              </a:rPr>
              <a:t> is a query language for JavaScript Object Notation (JSON) that gives you the ability to select and present data from Azure CLI output. These queries are executed on the JSON output before they perform any other display formatting. The --query argument is supported by all commands in the Azure CLI.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146890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CLI commands will return more than one value. These commands always return a JSON array instead of a JSON document. Arrays can have their elements accessed by index, but there's never an order guarantee from the Azure CLI. To make the arrays easier to query, we can flatten them by using the </a:t>
            </a:r>
            <a:r>
              <a:rPr lang="en-US" sz="882" b="1" i="0" kern="1200" dirty="0" err="1">
                <a:solidFill>
                  <a:schemeClr val="tx1"/>
                </a:solidFill>
                <a:effectLst/>
                <a:latin typeface="Segoe UI Light" pitchFamily="34" charset="0"/>
                <a:ea typeface="+mn-ea"/>
                <a:cs typeface="+mn-cs"/>
              </a:rPr>
              <a:t>JMESPath</a:t>
            </a:r>
            <a:r>
              <a:rPr lang="en-US" sz="882" b="1" i="0" kern="1200" dirty="0">
                <a:solidFill>
                  <a:schemeClr val="tx1"/>
                </a:solidFill>
                <a:effectLst/>
                <a:latin typeface="Segoe UI Light" pitchFamily="34" charset="0"/>
                <a:ea typeface="+mn-ea"/>
                <a:cs typeface="+mn-cs"/>
              </a:rPr>
              <a:t> [] operator</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In the example, we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vm</a:t>
            </a:r>
            <a:r>
              <a:rPr lang="en-US" sz="882" b="1" i="0" kern="1200" dirty="0">
                <a:solidFill>
                  <a:schemeClr val="tx1"/>
                </a:solidFill>
                <a:effectLst/>
                <a:latin typeface="Segoe UI Light" pitchFamily="34" charset="0"/>
                <a:ea typeface="+mn-ea"/>
                <a:cs typeface="+mn-cs"/>
              </a:rPr>
              <a:t> list command </a:t>
            </a:r>
            <a:r>
              <a:rPr lang="en-US" sz="882" b="0" i="0" kern="1200" dirty="0">
                <a:solidFill>
                  <a:schemeClr val="tx1"/>
                </a:solidFill>
                <a:effectLst/>
                <a:latin typeface="Segoe UI Light" pitchFamily="34" charset="0"/>
                <a:ea typeface="+mn-ea"/>
                <a:cs typeface="+mn-cs"/>
              </a:rPr>
              <a:t>to query for a list of VM instances.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query will return an array of large JSON objects for each VM in your subscription.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87443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--query argument, we can specify project-specific fields to make the JSON object more useful and easier to read. This is useful if you are deserializing the JSON object into a specific type in your code.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122813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 ] operator, you can create queries that filter your result set by comparing the values of various JSON properties.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even combine filtering and projection to create custom queries that only return the resources that you need and project only the fields that are useful to your application.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808032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manner similar to how you use the Azure CLI, you can use the Azure SDK to query resources in your subscription. The SDK may be a better option if you intend to write code to find connection information for a specific application instance. For example, you might need to write code to get the IP address of a specific VM in your subscription.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106635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authentication file, referenced as </a:t>
            </a:r>
            <a:r>
              <a:rPr lang="en-US" sz="882" b="1" i="0" kern="1200" dirty="0" err="1">
                <a:solidFill>
                  <a:schemeClr val="tx1"/>
                </a:solidFill>
                <a:effectLst/>
                <a:latin typeface="Segoe UI Light" pitchFamily="34" charset="0"/>
                <a:ea typeface="+mn-ea"/>
                <a:cs typeface="+mn-cs"/>
              </a:rPr>
              <a:t>azure.auth</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above, contains information necessary to access your subscription by using a service principal.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authorization file will appear similar to the JSON example shown.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do not already have a service principal, you can generate a service principal and this file by using the Azure CLI and output the file to any filename. In this example, we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ad </a:t>
            </a:r>
            <a:r>
              <a:rPr lang="en-US" sz="882" b="1" i="0" kern="1200" dirty="0" err="1">
                <a:solidFill>
                  <a:schemeClr val="tx1"/>
                </a:solidFill>
                <a:effectLst/>
                <a:latin typeface="Segoe UI Light" pitchFamily="34" charset="0"/>
                <a:ea typeface="+mn-ea"/>
                <a:cs typeface="+mn-cs"/>
              </a:rPr>
              <a:t>sp</a:t>
            </a:r>
            <a:r>
              <a:rPr lang="en-US" sz="882" b="1" i="0" kern="1200" dirty="0">
                <a:solidFill>
                  <a:schemeClr val="tx1"/>
                </a:solidFill>
                <a:effectLst/>
                <a:latin typeface="Segoe UI Light" pitchFamily="34" charset="0"/>
                <a:ea typeface="+mn-ea"/>
                <a:cs typeface="+mn-cs"/>
              </a:rPr>
              <a:t> create-for-</a:t>
            </a:r>
            <a:r>
              <a:rPr lang="en-US" sz="882" b="1" i="0" kern="1200" dirty="0" err="1">
                <a:solidFill>
                  <a:schemeClr val="tx1"/>
                </a:solidFill>
                <a:effectLst/>
                <a:latin typeface="Segoe UI Light" pitchFamily="34" charset="0"/>
                <a:ea typeface="+mn-ea"/>
                <a:cs typeface="+mn-cs"/>
              </a:rPr>
              <a:t>rbac</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command to create a service principal by using the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sdk</a:t>
            </a:r>
            <a:r>
              <a:rPr lang="en-US" sz="882" b="1" i="0" kern="1200" dirty="0">
                <a:solidFill>
                  <a:schemeClr val="tx1"/>
                </a:solidFill>
                <a:effectLst/>
                <a:latin typeface="Segoe UI Light" pitchFamily="34" charset="0"/>
                <a:ea typeface="+mn-ea"/>
                <a:cs typeface="+mn-cs"/>
              </a:rPr>
              <a:t>-auth</a:t>
            </a:r>
            <a:r>
              <a:rPr lang="en-US" sz="882" b="0" i="0" kern="1200" dirty="0">
                <a:solidFill>
                  <a:schemeClr val="tx1"/>
                </a:solidFill>
                <a:effectLst/>
                <a:latin typeface="Segoe UI Light" pitchFamily="34" charset="0"/>
                <a:ea typeface="+mn-ea"/>
                <a:cs typeface="+mn-cs"/>
              </a:rPr>
              <a:t> flag. We then pipe the output JSON array to a file named </a:t>
            </a:r>
            <a:r>
              <a:rPr lang="en-US" sz="882" b="1" i="0" kern="1200" dirty="0" err="1">
                <a:solidFill>
                  <a:schemeClr val="tx1"/>
                </a:solidFill>
                <a:effectLst/>
                <a:latin typeface="Segoe UI Light" pitchFamily="34" charset="0"/>
                <a:ea typeface="+mn-ea"/>
                <a:cs typeface="+mn-cs"/>
              </a:rPr>
              <a:t>azure.auth</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2192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use the APIs in the Azure management libraries for Microsoft .NET, as the first step, you need to create an authenticated client. The Azure SDK requires that you invoke the </a:t>
            </a:r>
            <a:r>
              <a:rPr lang="en-US" sz="882" b="1" i="0" kern="1200" dirty="0" err="1">
                <a:solidFill>
                  <a:schemeClr val="tx1"/>
                </a:solidFill>
                <a:effectLst/>
                <a:latin typeface="Segoe UI Light" pitchFamily="34" charset="0"/>
                <a:ea typeface="+mn-ea"/>
                <a:cs typeface="+mn-cs"/>
              </a:rPr>
              <a:t>Azure.Authenticate</a:t>
            </a:r>
            <a:r>
              <a:rPr lang="en-US" sz="882" b="0" i="0" kern="1200" dirty="0">
                <a:solidFill>
                  <a:schemeClr val="tx1"/>
                </a:solidFill>
                <a:effectLst/>
                <a:latin typeface="Segoe UI Light" pitchFamily="34" charset="0"/>
                <a:ea typeface="+mn-ea"/>
                <a:cs typeface="+mn-cs"/>
              </a:rPr>
              <a:t> static method to return an object that can fluently query resources and access their metadata. The </a:t>
            </a:r>
            <a:r>
              <a:rPr lang="en-US" sz="882" b="1" i="0" kern="1200" dirty="0">
                <a:solidFill>
                  <a:schemeClr val="tx1"/>
                </a:solidFill>
                <a:effectLst/>
                <a:latin typeface="Segoe UI Light" pitchFamily="34" charset="0"/>
                <a:ea typeface="+mn-ea"/>
                <a:cs typeface="+mn-cs"/>
              </a:rPr>
              <a:t>Authenticate</a:t>
            </a:r>
            <a:r>
              <a:rPr lang="en-US" sz="882" b="0" i="0" kern="1200" dirty="0">
                <a:solidFill>
                  <a:schemeClr val="tx1"/>
                </a:solidFill>
                <a:effectLst/>
                <a:latin typeface="Segoe UI Light" pitchFamily="34" charset="0"/>
                <a:ea typeface="+mn-ea"/>
                <a:cs typeface="+mn-cs"/>
              </a:rPr>
              <a:t> method requires a parameter that specifies an authorization file.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04453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err="1"/>
              <a:t>Autoscale</a:t>
            </a:r>
            <a:r>
              <a:rPr lang="en-US" baseline="0" dirty="0"/>
              <a:t>.</a:t>
            </a:r>
          </a:p>
          <a:p>
            <a:pPr marL="171450" indent="-171450">
              <a:buFontTx/>
              <a:buChar char="-"/>
            </a:pPr>
            <a:r>
              <a:rPr lang="en-US" baseline="0" dirty="0" err="1"/>
              <a:t>Autoscale</a:t>
            </a:r>
            <a:r>
              <a:rPr lang="en-US" baseline="0" dirty="0"/>
              <a:t> patterns.</a:t>
            </a:r>
          </a:p>
          <a:p>
            <a:pPr marL="171450" indent="-171450">
              <a:buFontTx/>
              <a:buChar char="-"/>
            </a:pPr>
            <a:r>
              <a:rPr lang="en-US" baseline="0" dirty="0" err="1"/>
              <a:t>Autoscale</a:t>
            </a:r>
            <a:r>
              <a:rPr lang="en-US" baseline="0" dirty="0"/>
              <a:t> setting schema.</a:t>
            </a:r>
          </a:p>
          <a:p>
            <a:pPr marL="171450" indent="-171450">
              <a:buFontTx/>
              <a:buChar char="-"/>
            </a:pPr>
            <a:r>
              <a:rPr lang="en-US" baseline="0" dirty="0"/>
              <a:t>Best practices.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a variable of type </a:t>
            </a:r>
            <a:r>
              <a:rPr lang="en-US" sz="882" b="1" i="0" kern="1200" dirty="0" err="1">
                <a:solidFill>
                  <a:schemeClr val="tx1"/>
                </a:solidFill>
                <a:effectLst/>
                <a:latin typeface="Segoe UI Light" pitchFamily="34" charset="0"/>
                <a:ea typeface="+mn-ea"/>
                <a:cs typeface="+mn-cs"/>
              </a:rPr>
              <a:t>IAzure</a:t>
            </a:r>
            <a:r>
              <a:rPr lang="en-US" sz="882" b="0" i="0" kern="1200" dirty="0">
                <a:solidFill>
                  <a:schemeClr val="tx1"/>
                </a:solidFill>
                <a:effectLst/>
                <a:latin typeface="Segoe UI Light" pitchFamily="34" charset="0"/>
                <a:ea typeface="+mn-ea"/>
                <a:cs typeface="+mn-cs"/>
              </a:rPr>
              <a:t>, you can access various resources by using properties of the </a:t>
            </a:r>
            <a:r>
              <a:rPr lang="en-US" sz="882" b="1" i="0" kern="1200" dirty="0" err="1">
                <a:solidFill>
                  <a:schemeClr val="tx1"/>
                </a:solidFill>
                <a:effectLst/>
                <a:latin typeface="Segoe UI Light" pitchFamily="34" charset="0"/>
                <a:ea typeface="+mn-ea"/>
                <a:cs typeface="+mn-cs"/>
              </a:rPr>
              <a:t>IAzure</a:t>
            </a:r>
            <a:r>
              <a:rPr lang="en-US" sz="882" b="0" i="0" kern="1200" dirty="0">
                <a:solidFill>
                  <a:schemeClr val="tx1"/>
                </a:solidFill>
                <a:effectLst/>
                <a:latin typeface="Segoe UI Light" pitchFamily="34" charset="0"/>
                <a:ea typeface="+mn-ea"/>
                <a:cs typeface="+mn-cs"/>
              </a:rPr>
              <a:t> interface. For example, you can access VMs by using the </a:t>
            </a:r>
            <a:r>
              <a:rPr lang="en-US" sz="882" b="1" i="0" kern="1200" dirty="0" err="1">
                <a:solidFill>
                  <a:schemeClr val="tx1"/>
                </a:solidFill>
                <a:effectLst/>
                <a:latin typeface="Segoe UI Light" pitchFamily="34" charset="0"/>
                <a:ea typeface="+mn-ea"/>
                <a:cs typeface="+mn-cs"/>
              </a:rPr>
              <a:t>VirtualMachines</a:t>
            </a:r>
            <a:r>
              <a:rPr lang="en-US" sz="882" b="0" i="0" kern="1200" dirty="0">
                <a:solidFill>
                  <a:schemeClr val="tx1"/>
                </a:solidFill>
                <a:effectLst/>
                <a:latin typeface="Segoe UI Light" pitchFamily="34" charset="0"/>
                <a:ea typeface="+mn-ea"/>
                <a:cs typeface="+mn-cs"/>
              </a:rPr>
              <a:t> property and a LINQ expression.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properties have both synchronous and asynchronous versions of methods to perform actions such as Create, Delete, List, and Get. If we wanted to get a list of VMs asynchronously, we could use the </a:t>
            </a:r>
            <a:r>
              <a:rPr lang="en-US" sz="882" b="1" i="0" kern="1200" dirty="0" err="1">
                <a:solidFill>
                  <a:schemeClr val="tx1"/>
                </a:solidFill>
                <a:effectLst/>
                <a:latin typeface="Segoe UI Light" pitchFamily="34" charset="0"/>
                <a:ea typeface="+mn-ea"/>
                <a:cs typeface="+mn-cs"/>
              </a:rPr>
              <a:t>ListAsync</a:t>
            </a:r>
            <a:r>
              <a:rPr lang="en-US" sz="882" b="0" i="0" kern="1200" dirty="0">
                <a:solidFill>
                  <a:schemeClr val="tx1"/>
                </a:solidFill>
                <a:effectLst/>
                <a:latin typeface="Segoe UI Light" pitchFamily="34" charset="0"/>
                <a:ea typeface="+mn-ea"/>
                <a:cs typeface="+mn-cs"/>
              </a:rPr>
              <a:t> method.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025147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also use any language-integrated query mechanism, like language-integrated query (LINQ) in C#, to filter your VM list to a specific subset of VMs that match a filter criteria.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615133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that we can filter to a specific VM, we can access various properties of the </a:t>
            </a:r>
            <a:r>
              <a:rPr lang="en-US" sz="882" b="1" i="0" kern="1200" dirty="0" err="1">
                <a:solidFill>
                  <a:schemeClr val="tx1"/>
                </a:solidFill>
                <a:effectLst/>
                <a:latin typeface="Segoe UI Light" pitchFamily="34" charset="0"/>
                <a:ea typeface="+mn-ea"/>
                <a:cs typeface="+mn-cs"/>
              </a:rPr>
              <a:t>IVirtualMachine</a:t>
            </a:r>
            <a:r>
              <a:rPr lang="en-US" sz="882" b="0" i="0" kern="1200" dirty="0">
                <a:solidFill>
                  <a:schemeClr val="tx1"/>
                </a:solidFill>
                <a:effectLst/>
                <a:latin typeface="Segoe UI Light" pitchFamily="34" charset="0"/>
                <a:ea typeface="+mn-ea"/>
                <a:cs typeface="+mn-cs"/>
              </a:rPr>
              <a:t> interface and other related interfaces to get that resource’s IP address.</a:t>
            </a:r>
          </a:p>
          <a:p>
            <a:r>
              <a:rPr lang="en-US" sz="882" b="0" i="0" kern="1200" dirty="0">
                <a:solidFill>
                  <a:schemeClr val="tx1"/>
                </a:solidFill>
                <a:effectLst/>
                <a:latin typeface="Segoe UI Light" pitchFamily="34" charset="0"/>
                <a:ea typeface="+mn-ea"/>
                <a:cs typeface="+mn-cs"/>
              </a:rPr>
              <a:t>To start, the </a:t>
            </a:r>
            <a:r>
              <a:rPr lang="en-US" sz="882" b="1" i="0" kern="1200" dirty="0" err="1">
                <a:solidFill>
                  <a:schemeClr val="tx1"/>
                </a:solidFill>
                <a:effectLst/>
                <a:latin typeface="Segoe UI Light" pitchFamily="34" charset="0"/>
                <a:ea typeface="+mn-ea"/>
                <a:cs typeface="+mn-cs"/>
              </a:rPr>
              <a:t>IVirtualMachine.GetPrimaryNetworkInterface</a:t>
            </a:r>
            <a:r>
              <a:rPr lang="en-US" sz="882" b="0" i="0" kern="1200" dirty="0">
                <a:solidFill>
                  <a:schemeClr val="tx1"/>
                </a:solidFill>
                <a:effectLst/>
                <a:latin typeface="Segoe UI Light" pitchFamily="34" charset="0"/>
                <a:ea typeface="+mn-ea"/>
                <a:cs typeface="+mn-cs"/>
              </a:rPr>
              <a:t> method implementation will return the network adapter that we need to access the VM.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INetworkInterface</a:t>
            </a:r>
            <a:r>
              <a:rPr lang="en-US" sz="882" b="0" i="0" kern="1200" dirty="0">
                <a:solidFill>
                  <a:schemeClr val="tx1"/>
                </a:solidFill>
                <a:effectLst/>
                <a:latin typeface="Segoe UI Light" pitchFamily="34" charset="0"/>
                <a:ea typeface="+mn-ea"/>
                <a:cs typeface="+mn-cs"/>
              </a:rPr>
              <a:t> interface has a property named </a:t>
            </a:r>
            <a:r>
              <a:rPr lang="en-US" sz="882" b="1" i="0" kern="1200" dirty="0" err="1">
                <a:solidFill>
                  <a:schemeClr val="tx1"/>
                </a:solidFill>
                <a:effectLst/>
                <a:latin typeface="Segoe UI Light" pitchFamily="34" charset="0"/>
                <a:ea typeface="+mn-ea"/>
                <a:cs typeface="+mn-cs"/>
              </a:rPr>
              <a:t>PrimaryIPConfiguration</a:t>
            </a:r>
            <a:r>
              <a:rPr lang="en-US" sz="882" b="0" i="0" kern="1200" dirty="0">
                <a:solidFill>
                  <a:schemeClr val="tx1"/>
                </a:solidFill>
                <a:effectLst/>
                <a:latin typeface="Segoe UI Light" pitchFamily="34" charset="0"/>
                <a:ea typeface="+mn-ea"/>
                <a:cs typeface="+mn-cs"/>
              </a:rPr>
              <a:t> that will get the configuration of the primary IP address for the current network adapter.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INicIPConfiguration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interface has a method named </a:t>
            </a:r>
            <a:r>
              <a:rPr lang="en-US" sz="882" b="1" i="0" kern="1200" dirty="0" err="1">
                <a:solidFill>
                  <a:schemeClr val="tx1"/>
                </a:solidFill>
                <a:effectLst/>
                <a:latin typeface="Segoe UI Light" pitchFamily="34" charset="0"/>
                <a:ea typeface="+mn-ea"/>
                <a:cs typeface="+mn-cs"/>
              </a:rPr>
              <a:t>GetPublicIPAddress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that will get the IP address resource that is public and is associated with the current specified configuration.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Finally, the </a:t>
            </a:r>
            <a:r>
              <a:rPr lang="en-US" sz="882" b="1" i="0" kern="1200" dirty="0" err="1">
                <a:solidFill>
                  <a:schemeClr val="tx1"/>
                </a:solidFill>
                <a:effectLst/>
                <a:latin typeface="Segoe UI Light" pitchFamily="34" charset="0"/>
                <a:ea typeface="+mn-ea"/>
                <a:cs typeface="+mn-cs"/>
              </a:rPr>
              <a:t>IPublicIPAddress</a:t>
            </a:r>
            <a:r>
              <a:rPr lang="en-US" sz="882" b="0" i="0" kern="1200" dirty="0">
                <a:solidFill>
                  <a:schemeClr val="tx1"/>
                </a:solidFill>
                <a:effectLst/>
                <a:latin typeface="Segoe UI Light" pitchFamily="34" charset="0"/>
                <a:ea typeface="+mn-ea"/>
                <a:cs typeface="+mn-cs"/>
              </a:rPr>
              <a:t> interface has a property named </a:t>
            </a:r>
            <a:r>
              <a:rPr lang="en-US" sz="882" b="1" i="0" kern="1200" dirty="0" err="1">
                <a:solidFill>
                  <a:schemeClr val="tx1"/>
                </a:solidFill>
                <a:effectLst/>
                <a:latin typeface="Segoe UI Light" pitchFamily="34" charset="0"/>
                <a:ea typeface="+mn-ea"/>
                <a:cs typeface="+mn-cs"/>
              </a:rPr>
              <a:t>IPAddress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that contains the current IP address as a string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application can now use this specific IP address to communicate directly with the intended compute 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165789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Transient errors.</a:t>
            </a:r>
          </a:p>
          <a:p>
            <a:pPr marL="171450" indent="-171450">
              <a:buFontTx/>
              <a:buChar char="-"/>
            </a:pPr>
            <a:r>
              <a:rPr lang="en-US" baseline="0" dirty="0"/>
              <a:t>Handling transient errors.</a:t>
            </a:r>
          </a:p>
          <a:p>
            <a:pPr marL="171450" indent="-171450">
              <a:buFontTx/>
              <a:buChar char="-"/>
            </a:pPr>
            <a:r>
              <a:rPr lang="en-US" baseline="0" dirty="0"/>
              <a:t>Handling transient errors in code.</a:t>
            </a:r>
          </a:p>
          <a:p>
            <a:pPr marL="171450" indent="-171450">
              <a:buFontTx/>
              <a:buChar char="-"/>
            </a:pPr>
            <a:r>
              <a:rPr lang="en-US" baseline="0" dirty="0"/>
              <a:t>Detecting if an error is transient.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application that communicates with elements running in the cloud has to be sensitive to the transient faults that can occur in this environment. Faults include the momentary loss of network connectivity to components and services, the temporary unavailability of a service, or timeouts that occur when a service is busy.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These faults are typically self-correcting, and if the action that triggered a fault is repeated after a suitable delay, it's likely to be successful. For example, a database service that's processing a large number of concurrent requests can implement a throttling strategy that temporarily rejects any further requests until its workload has eased. An application trying to access the database might fail to connect, but if it tries again after a delay, it might succeed.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080692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cloud, transient faults aren't uncommon, and an application should be designed to handle them elegantly and transparently. This minimizes the effects faults can have on the business tasks that the application is performing.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an application detects a failure when it tries to send a request to a remote service, it can handle the failure by using the three strategies displayed here.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more common transient failures, the period between retries should be chosen to spread requests from multiple instances of the application as evenly as possible. This reduces the chance of a busy service continuing to be overloaded. If many instances of an application are continually overwhelming a service with retry requests, it'll take the service longer to recover.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the request still fails, the application can wait and make another attempt. If necessary, this process can be repeated with increasing delays between retry attempts, until some maximum number of requests have been attempted. The delay can be increased incrementally or exponentially depending on the type of failure and the probability that it'll be corrected during this time.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9197731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diagram illustrates invoking an operation in a hosted service using </a:t>
            </a:r>
            <a:r>
              <a:rPr lang="en-US" sz="900" dirty="0">
                <a:gradFill>
                  <a:gsLst>
                    <a:gs pos="2917">
                      <a:schemeClr val="tx1"/>
                    </a:gs>
                    <a:gs pos="30000">
                      <a:schemeClr val="tx1"/>
                    </a:gs>
                  </a:gsLst>
                  <a:lin ang="5400000" scaled="0"/>
                </a:gradFill>
              </a:rPr>
              <a:t>the retry pattern described in this slide</a:t>
            </a:r>
            <a:r>
              <a:rPr lang="en-US" sz="882" b="0" i="0" kern="1200" dirty="0">
                <a:solidFill>
                  <a:schemeClr val="tx1"/>
                </a:solidFill>
                <a:effectLst/>
                <a:latin typeface="Segoe UI Light" pitchFamily="34" charset="0"/>
                <a:ea typeface="+mn-ea"/>
                <a:cs typeface="+mn-cs"/>
              </a:rPr>
              <a:t>. If the request is unsuccessful after a predefined number of attempts, the application should treat the fault as an exception and handle it accordingly.</a:t>
            </a:r>
          </a:p>
          <a:p>
            <a:br>
              <a:rPr lang="en-US" dirty="0"/>
            </a:br>
            <a:r>
              <a:rPr lang="en-US" sz="882" b="0" i="0" kern="1200" dirty="0">
                <a:solidFill>
                  <a:schemeClr val="tx1"/>
                </a:solidFill>
                <a:effectLst/>
                <a:latin typeface="Segoe UI Light" pitchFamily="34" charset="0"/>
                <a:ea typeface="+mn-ea"/>
                <a:cs typeface="+mn-cs"/>
              </a:rPr>
              <a:t>The application should wrap all attempts to access a remote service in code that implements a retry policy matching one of the strategies listed above. Requests sent to different services can be subject to different policies. Some vendors provide libraries that implement retry policies, where the application can specify the maximum number of retries, the amount of time between retry attempts, and other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application should log the details of faults and failing operations. This information is useful to operators. If a service is frequently unavailable or busy, it's often because the service has exhausted its resources. You can reduce the frequency of these faults by scaling out the service. For example, if a database service is continually overloaded, it might be beneficial to partition the database and spread the load across multiple servers.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8/9/2019 3:14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548630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example in C# illustrates an implementation of this pattern. The </a:t>
            </a:r>
            <a:r>
              <a:rPr lang="en-US" sz="882" b="1" i="0" kern="1200" dirty="0" err="1">
                <a:solidFill>
                  <a:schemeClr val="tx1"/>
                </a:solidFill>
                <a:effectLst/>
                <a:latin typeface="Segoe UI Light" pitchFamily="34" charset="0"/>
                <a:ea typeface="+mn-ea"/>
                <a:cs typeface="+mn-cs"/>
              </a:rPr>
              <a:t>OperationWithBasicRetryAsync</a:t>
            </a:r>
            <a:r>
              <a:rPr lang="en-US" sz="882" b="0" i="0" kern="1200" dirty="0">
                <a:solidFill>
                  <a:schemeClr val="tx1"/>
                </a:solidFill>
                <a:effectLst/>
                <a:latin typeface="Segoe UI Light" pitchFamily="34" charset="0"/>
                <a:ea typeface="+mn-ea"/>
                <a:cs typeface="+mn-cs"/>
              </a:rPr>
              <a:t> method, shown below, invokes an external service asynchronously through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The details of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will be specific to the service and are omitted from the sample code.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statement that invokes this method is contained in a </a:t>
            </a:r>
            <a:r>
              <a:rPr lang="en-US" sz="882" b="1" i="0" kern="1200" dirty="0">
                <a:solidFill>
                  <a:schemeClr val="tx1"/>
                </a:solidFill>
                <a:effectLst/>
                <a:latin typeface="Segoe UI Light" pitchFamily="34" charset="0"/>
                <a:ea typeface="+mn-ea"/>
                <a:cs typeface="+mn-cs"/>
              </a:rPr>
              <a:t>try/catch </a:t>
            </a:r>
            <a:r>
              <a:rPr lang="en-US" sz="882" b="0" i="0" kern="1200" dirty="0">
                <a:solidFill>
                  <a:schemeClr val="tx1"/>
                </a:solidFill>
                <a:effectLst/>
                <a:latin typeface="Segoe UI Light" pitchFamily="34" charset="0"/>
                <a:ea typeface="+mn-ea"/>
                <a:cs typeface="+mn-cs"/>
              </a:rPr>
              <a:t>block wrapped in a for loop.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exits if the call to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succeeds without throwing an exception. If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fails, the </a:t>
            </a:r>
            <a:r>
              <a:rPr lang="en-US" sz="882" b="1" i="0" kern="1200" dirty="0">
                <a:solidFill>
                  <a:schemeClr val="tx1"/>
                </a:solidFill>
                <a:effectLst/>
                <a:latin typeface="Segoe UI Light" pitchFamily="34" charset="0"/>
                <a:ea typeface="+mn-ea"/>
                <a:cs typeface="+mn-cs"/>
              </a:rPr>
              <a:t>catch</a:t>
            </a:r>
            <a:r>
              <a:rPr lang="en-US" sz="882" b="0" i="0" kern="1200" dirty="0">
                <a:solidFill>
                  <a:schemeClr val="tx1"/>
                </a:solidFill>
                <a:effectLst/>
                <a:latin typeface="Segoe UI Light" pitchFamily="34" charset="0"/>
                <a:ea typeface="+mn-ea"/>
                <a:cs typeface="+mn-cs"/>
              </a:rPr>
              <a:t> block examines the reason for the failure. If it's believed to be a transient error, the code waits for a short delay before retrying the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also tracks the number of times that the operation has been attempted, and if the code fails three times, the exception is assumed to be more long lasting. If the exception isn't transient or it's long lasting, the catch handler will throw an exception. This exception exists in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and should be caught by the code that invokes the </a:t>
            </a:r>
            <a:r>
              <a:rPr lang="en-US" sz="882" b="1" i="0" kern="1200" dirty="0" err="1">
                <a:solidFill>
                  <a:schemeClr val="tx1"/>
                </a:solidFill>
                <a:effectLst/>
                <a:latin typeface="Segoe UI Light" pitchFamily="34" charset="0"/>
                <a:ea typeface="+mn-ea"/>
                <a:cs typeface="+mn-cs"/>
              </a:rPr>
              <a:t>OperationWithBasicRetryAsync</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method.</a:t>
            </a:r>
          </a:p>
          <a:p>
            <a:endParaRPr lang="en-US" sz="882" b="0" i="0" kern="1200" dirty="0">
              <a:solidFill>
                <a:schemeClr val="tx1"/>
              </a:solidFill>
              <a:effectLst/>
              <a:latin typeface="Segoe UI Light" pitchFamily="34" charset="0"/>
              <a:ea typeface="+mn-ea"/>
              <a:cs typeface="+mn-cs"/>
            </a:endParaRPr>
          </a:p>
          <a:p>
            <a:br>
              <a:rPr lang="en-US"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117321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IsTransient</a:t>
            </a:r>
            <a:r>
              <a:rPr lang="en-US" sz="882" b="0" i="0" kern="1200" dirty="0">
                <a:solidFill>
                  <a:schemeClr val="tx1"/>
                </a:solidFill>
                <a:effectLst/>
                <a:latin typeface="Segoe UI Light" pitchFamily="34" charset="0"/>
                <a:ea typeface="+mn-ea"/>
                <a:cs typeface="+mn-cs"/>
              </a:rPr>
              <a:t> method, shown here, checks for a specific set of exceptions that are relevant to the environment that the code is run in. The definition of a transient exception will vary according to the resources being accessed and the environment that the operation is being performed in.</a:t>
            </a:r>
          </a:p>
          <a:p>
            <a:endParaRPr lang="en-US" dirty="0"/>
          </a:p>
          <a:p>
            <a:r>
              <a:rPr lang="en-US" dirty="0"/>
              <a:t>For example, if the request is a web request, there are specific HTTP status codes that will indicate a transient error. A HTTP status code of 500 (Internal Server Error) indicates that something is broken so a retry may not occur. As an alternative, a HTTP status code of 503 (Service Unavailable) indicates that the error might be temporary and a retry is warranted.</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644247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is a built-in feature of Azure Cloud Services, Mobile Services, Virtual Machines, and websites that helps applications perform their best when demand changes. Of course, performance means different things for different applications. Some apps are CPU bound, others memory bound. For example, you could have a web app that handles millions of requests during the day and none at night.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can scale your service by any of these—or by a custom metric you define.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7844602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75279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autoscaling allows you to scale the number of running instances up or down, based on telemetry data (metrics).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Resource Manager-based virtual machines (VMs) and virtual machine scale sets (VMSSs) emit basic (host-level) metrics. In addition, when you configure diagnostics data collection for an Azure VM and VMSS, the Azure diagnostic extension also emits guest-OS performance counters (commonly known as guest-OS metrics). You use all these metrics in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rules.</a:t>
            </a:r>
          </a:p>
          <a:p>
            <a:br>
              <a:rPr lang="en-US" dirty="0"/>
            </a:br>
            <a:r>
              <a:rPr lang="en-US" sz="882" b="0" i="0" kern="1200" dirty="0">
                <a:solidFill>
                  <a:schemeClr val="tx1"/>
                </a:solidFill>
                <a:effectLst/>
                <a:latin typeface="Segoe UI Light" pitchFamily="34" charset="0"/>
                <a:ea typeface="+mn-ea"/>
                <a:cs typeface="+mn-cs"/>
              </a:rPr>
              <a:t>You can also perform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based on common web server metrics such as the Http queue length. It's metric name is </a:t>
            </a:r>
            <a:r>
              <a:rPr lang="en-US" sz="882" b="1" i="0" kern="1200" dirty="0" err="1">
                <a:solidFill>
                  <a:schemeClr val="tx1"/>
                </a:solidFill>
                <a:effectLst/>
                <a:latin typeface="Segoe UI Light" pitchFamily="34" charset="0"/>
                <a:ea typeface="+mn-ea"/>
                <a:cs typeface="+mn-cs"/>
              </a:rPr>
              <a:t>HttpQueueLength</a:t>
            </a:r>
            <a:r>
              <a:rPr lang="en-US" sz="882" b="0" i="0" kern="1200" dirty="0">
                <a:solidFill>
                  <a:schemeClr val="tx1"/>
                </a:solidFill>
                <a:effectLst/>
                <a:latin typeface="Segoe UI Light" pitchFamily="34" charset="0"/>
                <a:ea typeface="+mn-ea"/>
                <a:cs typeface="+mn-cs"/>
              </a:rPr>
              <a:t>. This table lists available server farm (Web Apps) metrics.</a:t>
            </a:r>
          </a:p>
          <a:p>
            <a:br>
              <a:rPr lang="en-US" dirty="0"/>
            </a:br>
            <a:r>
              <a:rPr lang="en-US" sz="882" b="0" i="0" kern="1200" dirty="0">
                <a:solidFill>
                  <a:schemeClr val="tx1"/>
                </a:solidFill>
                <a:effectLst/>
                <a:latin typeface="Segoe UI Light" pitchFamily="34" charset="0"/>
                <a:ea typeface="+mn-ea"/>
                <a:cs typeface="+mn-cs"/>
              </a:rPr>
              <a:t>You can scale by Storage queue length, which is the number of messages in the storage queue. Storage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p>
          <a:p>
            <a:br>
              <a:rPr lang="en-US" dirty="0"/>
            </a:br>
            <a:r>
              <a:rPr lang="en-US" sz="882" b="0" i="0" kern="1200" dirty="0">
                <a:solidFill>
                  <a:schemeClr val="tx1"/>
                </a:solidFill>
                <a:effectLst/>
                <a:latin typeface="Segoe UI Light" pitchFamily="34" charset="0"/>
                <a:ea typeface="+mn-ea"/>
                <a:cs typeface="+mn-cs"/>
              </a:rPr>
              <a:t>You can scale by Service Bus queue length, which is the number of messages in the Service Bus queue. Service Bus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9183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applies only to Virtual Machine Scale Sets, Cloud Services, App Service - Web Apps, and API Management services.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0343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out/scale in based on CPU.</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Additionally, you want to ensure there is a minimum number of instances.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Also, you want to ensure that you set a maximum limit to the number of instances you can scale to.</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5763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three instances by default (on weekdays).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don't expect traffic on weekends and therefore you want to scale down to 1 instance on weekends.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068734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up/down based on CPU usage by default.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However, during holiday season (or specific days that are important for your business) you want to override the defaults and have more capacity at your disposal.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8/9/2019 3:14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23812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41096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8766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694940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50401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61580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988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4435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68154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20793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1861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96790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97973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5376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957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221638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svg"/><Relationship Id="rId2" Type="http://schemas.openxmlformats.org/officeDocument/2006/relationships/notesSlide" Target="../notesSlides/notesSlide19.xml"/><Relationship Id="rId16"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AZ-203.5</a:t>
            </a:r>
            <a:br>
              <a:rPr lang="en-US" dirty="0"/>
            </a:br>
            <a:r>
              <a:rPr lang="en-US" dirty="0"/>
              <a:t>Module 02: Develop for code scalability</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5119-35FD-49EE-9100-9DDFAD50C035}"/>
              </a:ext>
            </a:extLst>
          </p:cNvPr>
          <p:cNvSpPr>
            <a:spLocks noGrp="1"/>
          </p:cNvSpPr>
          <p:nvPr>
            <p:ph type="title"/>
          </p:nvPr>
        </p:nvSpPr>
        <p:spPr/>
        <p:txBody>
          <a:bodyPr/>
          <a:lstStyle/>
          <a:p>
            <a:r>
              <a:rPr lang="en-US" dirty="0"/>
              <a:t>Scale based on custom metric</a:t>
            </a:r>
          </a:p>
        </p:txBody>
      </p:sp>
      <p:pic>
        <p:nvPicPr>
          <p:cNvPr id="4" name="Picture 3" descr="Screenshot of autoscale configuration in the Azure portal configured to scale based on a metric defined elsewhere.">
            <a:extLst>
              <a:ext uri="{FF2B5EF4-FFF2-40B4-BE49-F238E27FC236}">
                <a16:creationId xmlns:a16="http://schemas.microsoft.com/office/drawing/2014/main" id="{9A0D40CF-94CB-4DE4-BC9C-A8E1AB9B5EFB}"/>
              </a:ext>
            </a:extLst>
          </p:cNvPr>
          <p:cNvPicPr>
            <a:picLocks noChangeAspect="1"/>
          </p:cNvPicPr>
          <p:nvPr/>
        </p:nvPicPr>
        <p:blipFill>
          <a:blip r:embed="rId3"/>
          <a:stretch>
            <a:fillRect/>
          </a:stretch>
        </p:blipFill>
        <p:spPr>
          <a:xfrm>
            <a:off x="1301400" y="1297407"/>
            <a:ext cx="9589199" cy="5314014"/>
          </a:xfrm>
          <a:prstGeom prst="rect">
            <a:avLst/>
          </a:prstGeom>
        </p:spPr>
      </p:pic>
    </p:spTree>
    <p:extLst>
      <p:ext uri="{BB962C8B-B14F-4D97-AF65-F5344CB8AC3E}">
        <p14:creationId xmlns:p14="http://schemas.microsoft.com/office/powerpoint/2010/main" val="26231538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5262979"/>
          </a:xfrm>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A31515"/>
                </a:solidFill>
              </a:rPr>
              <a:t>"..."</a:t>
            </a:r>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demoSetting</a:t>
            </a:r>
            <a:r>
              <a:rPr lang="en-US" sz="1800" dirty="0">
                <a:solidFill>
                  <a:srgbClr val="A31515"/>
                </a:solidFill>
              </a:rPr>
              <a:t>"</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800" dirty="0" err="1">
                <a:solidFill>
                  <a:srgbClr val="A31515"/>
                </a:solidFill>
              </a:rPr>
              <a:t>Microsoft.Insights</a:t>
            </a:r>
            <a:r>
              <a:rPr lang="en-US" sz="1800" dirty="0">
                <a:solidFill>
                  <a:srgbClr val="A31515"/>
                </a:solidFill>
              </a:rPr>
              <a:t>/</a:t>
            </a:r>
            <a:r>
              <a:rPr lang="en-US" sz="1800" dirty="0" err="1">
                <a:solidFill>
                  <a:srgbClr val="A31515"/>
                </a:solidFill>
              </a:rPr>
              <a:t>autoscaleSettings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"East 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 </a:t>
            </a:r>
            <a:r>
              <a:rPr lang="en-US" sz="1800" dirty="0">
                <a:solidFill>
                  <a:srgbClr val="0451A5"/>
                </a:solidFill>
              </a:rPr>
              <a:t>"</a:t>
            </a:r>
            <a:r>
              <a:rPr lang="en-US" sz="1800" dirty="0" err="1">
                <a:solidFill>
                  <a:srgbClr val="0451A5"/>
                </a:solidFill>
              </a:rPr>
              <a:t>targetResourceUri</a:t>
            </a:r>
            <a:r>
              <a:rPr lang="en-US" sz="1800" dirty="0">
                <a:solidFill>
                  <a:srgbClr val="0451A5"/>
                </a:solidFill>
              </a:rPr>
              <a:t>"</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"profiles"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mainProfile</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"capacity"</a:t>
            </a:r>
            <a:r>
              <a:rPr lang="en-US" sz="1800" dirty="0">
                <a:solidFill>
                  <a:srgbClr val="000000"/>
                </a:solidFill>
              </a:rPr>
              <a:t>: {</a:t>
            </a:r>
          </a:p>
          <a:p>
            <a:r>
              <a:rPr lang="en-US" sz="1800" dirty="0">
                <a:solidFill>
                  <a:srgbClr val="000000"/>
                </a:solidFill>
              </a:rPr>
              <a:t>                    </a:t>
            </a:r>
            <a:r>
              <a:rPr lang="en-US" sz="1800" dirty="0">
                <a:solidFill>
                  <a:srgbClr val="0451A5"/>
                </a:solidFill>
              </a:rPr>
              <a:t>"minimum"</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0451A5"/>
                </a:solidFill>
              </a:rPr>
              <a:t>"maximum"</a:t>
            </a:r>
            <a:r>
              <a:rPr lang="en-US" sz="1800" dirty="0">
                <a:solidFill>
                  <a:srgbClr val="000000"/>
                </a:solidFill>
              </a:rPr>
              <a:t>: </a:t>
            </a:r>
            <a:r>
              <a:rPr lang="en-US" sz="1800" dirty="0">
                <a:solidFill>
                  <a:srgbClr val="A31515"/>
                </a:solidFill>
              </a:rPr>
              <a:t>"4"</a:t>
            </a:r>
            <a:r>
              <a:rPr lang="en-US" sz="1800" dirty="0">
                <a:solidFill>
                  <a:srgbClr val="000000"/>
                </a:solidFill>
              </a:rPr>
              <a:t>, </a:t>
            </a:r>
            <a:r>
              <a:rPr lang="en-US" sz="1800" dirty="0">
                <a:solidFill>
                  <a:srgbClr val="0451A5"/>
                </a:solidFill>
              </a:rPr>
              <a:t>"default"</a:t>
            </a:r>
            <a:r>
              <a:rPr lang="en-US" sz="1800" dirty="0">
                <a:solidFill>
                  <a:srgbClr val="000000"/>
                </a:solidFill>
              </a:rPr>
              <a:t>: </a:t>
            </a:r>
            <a:r>
              <a:rPr lang="en-US" sz="1800" dirty="0">
                <a:solidFill>
                  <a:srgbClr val="A31515"/>
                </a:solidFill>
              </a:rPr>
              <a:t>"1"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"rules"</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2479110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scale-out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5262979"/>
          </a:xfrm>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metricTrigger</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metricName</a:t>
            </a:r>
            <a:r>
              <a:rPr lang="en-US" sz="1800" dirty="0">
                <a:solidFill>
                  <a:srgbClr val="0451A5"/>
                </a:solidFill>
              </a:rPr>
              <a:t>"</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a:t>
            </a:r>
            <a:r>
              <a:rPr lang="en-US" sz="1800" dirty="0" err="1">
                <a:solidFill>
                  <a:srgbClr val="0451A5"/>
                </a:solidFill>
              </a:rPr>
              <a:t>metricResourceUri</a:t>
            </a:r>
            <a:r>
              <a:rPr lang="en-US" sz="1800" dirty="0">
                <a:solidFill>
                  <a:srgbClr val="0451A5"/>
                </a:solidFill>
              </a:rPr>
              <a:t>"</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timeGrain</a:t>
            </a:r>
            <a:r>
              <a:rPr lang="en-US" sz="1800" dirty="0">
                <a:solidFill>
                  <a:srgbClr val="0451A5"/>
                </a:solidFill>
              </a:rPr>
              <a:t>"</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timeWindow</a:t>
            </a:r>
            <a:r>
              <a:rPr lang="en-US" sz="1800" dirty="0">
                <a:solidFill>
                  <a:srgbClr val="0451A5"/>
                </a:solidFill>
              </a:rPr>
              <a:t>"</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timeAggregation</a:t>
            </a:r>
            <a:r>
              <a:rPr lang="en-US" sz="1800" dirty="0">
                <a:solidFill>
                  <a:srgbClr val="0451A5"/>
                </a:solidFill>
              </a:rPr>
              <a:t>"</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a:t>
            </a:r>
            <a:r>
              <a:rPr lang="en-US" sz="1800" dirty="0" err="1">
                <a:solidFill>
                  <a:srgbClr val="A31515"/>
                </a:solidFill>
              </a:rPr>
              <a:t>GreaterThan</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85</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scaleAction</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"Increase"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800" dirty="0" err="1">
                <a:solidFill>
                  <a:srgbClr val="A31515"/>
                </a:solidFill>
              </a:rPr>
              <a:t>ChangeCount</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1344500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scale-in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5262979"/>
          </a:xfrm>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metricTrigger</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metricName</a:t>
            </a:r>
            <a:r>
              <a:rPr lang="en-US" sz="1800" dirty="0">
                <a:solidFill>
                  <a:srgbClr val="0451A5"/>
                </a:solidFill>
              </a:rPr>
              <a:t>"</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a:t>
            </a:r>
            <a:r>
              <a:rPr lang="en-US" sz="1800" dirty="0" err="1">
                <a:solidFill>
                  <a:srgbClr val="0451A5"/>
                </a:solidFill>
              </a:rPr>
              <a:t>metricResourceUri</a:t>
            </a:r>
            <a:r>
              <a:rPr lang="en-US" sz="1800" dirty="0">
                <a:solidFill>
                  <a:srgbClr val="0451A5"/>
                </a:solidFill>
              </a:rPr>
              <a:t>"</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timeGrain</a:t>
            </a:r>
            <a:r>
              <a:rPr lang="en-US" sz="1800" dirty="0">
                <a:solidFill>
                  <a:srgbClr val="0451A5"/>
                </a:solidFill>
              </a:rPr>
              <a:t>"</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timeWindow</a:t>
            </a:r>
            <a:r>
              <a:rPr lang="en-US" sz="1800" dirty="0">
                <a:solidFill>
                  <a:srgbClr val="0451A5"/>
                </a:solidFill>
              </a:rPr>
              <a:t>"</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timeAggregation</a:t>
            </a:r>
            <a:r>
              <a:rPr lang="en-US" sz="1800" dirty="0">
                <a:solidFill>
                  <a:srgbClr val="0451A5"/>
                </a:solidFill>
              </a:rPr>
              <a:t>"</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a:t>
            </a:r>
            <a:r>
              <a:rPr lang="en-US" sz="1800" dirty="0" err="1">
                <a:solidFill>
                  <a:srgbClr val="A31515"/>
                </a:solidFill>
              </a:rPr>
              <a:t>LessThan</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60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scaleAction</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"Decrease"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800" dirty="0" err="1">
                <a:solidFill>
                  <a:srgbClr val="A31515"/>
                </a:solidFill>
              </a:rPr>
              <a:t>ChangeCount</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782921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fixed date profile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1606594"/>
          </a:xfrm>
        </p:spPr>
        <p:txBody>
          <a:bodyPr/>
          <a:lstStyle/>
          <a:p>
            <a:r>
              <a:rPr lang="en-US" sz="1800" dirty="0">
                <a:solidFill>
                  <a:srgbClr val="0451A5"/>
                </a:solidFill>
              </a:rPr>
              <a:t>"</a:t>
            </a:r>
            <a:r>
              <a:rPr lang="en-US" sz="1800" dirty="0" err="1">
                <a:solidFill>
                  <a:srgbClr val="0451A5"/>
                </a:solidFill>
              </a:rPr>
              <a:t>fixedDate</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timeZone</a:t>
            </a:r>
            <a:r>
              <a:rPr lang="en-US" sz="1800" dirty="0">
                <a:solidFill>
                  <a:srgbClr val="0451A5"/>
                </a:solidFill>
              </a:rPr>
              <a:t>"</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"start"</a:t>
            </a:r>
            <a:r>
              <a:rPr lang="en-US" sz="1800" dirty="0">
                <a:solidFill>
                  <a:srgbClr val="000000"/>
                </a:solidFill>
              </a:rPr>
              <a:t>: </a:t>
            </a:r>
            <a:r>
              <a:rPr lang="en-US" sz="1800" dirty="0">
                <a:solidFill>
                  <a:srgbClr val="A31515"/>
                </a:solidFill>
              </a:rPr>
              <a:t>"2020-12-26T00:00:00"</a:t>
            </a:r>
            <a:r>
              <a:rPr lang="en-US" sz="1800" dirty="0">
                <a:solidFill>
                  <a:srgbClr val="000000"/>
                </a:solidFill>
              </a:rPr>
              <a:t>,</a:t>
            </a:r>
          </a:p>
          <a:p>
            <a:r>
              <a:rPr lang="en-US" sz="1800" dirty="0">
                <a:solidFill>
                  <a:srgbClr val="000000"/>
                </a:solidFill>
              </a:rPr>
              <a:t>    </a:t>
            </a:r>
            <a:r>
              <a:rPr lang="en-US" sz="1800" dirty="0">
                <a:solidFill>
                  <a:srgbClr val="0451A5"/>
                </a:solidFill>
              </a:rPr>
              <a:t>"end"</a:t>
            </a:r>
            <a:r>
              <a:rPr lang="en-US" sz="1800" dirty="0">
                <a:solidFill>
                  <a:srgbClr val="000000"/>
                </a:solidFill>
              </a:rPr>
              <a:t>: </a:t>
            </a:r>
            <a:r>
              <a:rPr lang="en-US" sz="1800" dirty="0">
                <a:solidFill>
                  <a:srgbClr val="A31515"/>
                </a:solidFill>
              </a:rPr>
              <a:t>"2020-12-26T23:59:00"</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5207779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weekdays and weekends </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4930581"/>
          </a:xfrm>
        </p:spPr>
        <p:txBody>
          <a:bodyPr/>
          <a:lstStyle/>
          <a:p>
            <a:r>
              <a:rPr lang="en-US" sz="1800" dirty="0">
                <a:solidFill>
                  <a:srgbClr val="0451A5"/>
                </a:solidFill>
              </a:rPr>
              <a:t>"recurrence"</a:t>
            </a:r>
            <a:r>
              <a:rPr lang="en-US" sz="1800" dirty="0">
                <a:solidFill>
                  <a:srgbClr val="000000"/>
                </a:solidFill>
              </a:rPr>
              <a:t>: {</a:t>
            </a:r>
          </a:p>
          <a:p>
            <a:r>
              <a:rPr lang="en-US" sz="1800" dirty="0">
                <a:solidFill>
                  <a:srgbClr val="000000"/>
                </a:solidFill>
              </a:rPr>
              <a:t>    </a:t>
            </a:r>
            <a:r>
              <a:rPr lang="en-US" sz="1800" dirty="0">
                <a:solidFill>
                  <a:srgbClr val="0451A5"/>
                </a:solidFill>
              </a:rPr>
              <a:t>"frequency"</a:t>
            </a:r>
            <a:r>
              <a:rPr lang="en-US" sz="1800" dirty="0">
                <a:solidFill>
                  <a:srgbClr val="000000"/>
                </a:solidFill>
              </a:rPr>
              <a:t>: </a:t>
            </a:r>
            <a:r>
              <a:rPr lang="en-US" sz="1800" dirty="0">
                <a:solidFill>
                  <a:srgbClr val="A31515"/>
                </a:solidFill>
              </a:rPr>
              <a:t>"Week"</a:t>
            </a:r>
            <a:r>
              <a:rPr lang="en-US" sz="1800" dirty="0">
                <a:solidFill>
                  <a:srgbClr val="000000"/>
                </a:solidFill>
              </a:rPr>
              <a:t>,</a:t>
            </a:r>
          </a:p>
          <a:p>
            <a:r>
              <a:rPr lang="en-US" sz="1800" dirty="0">
                <a:solidFill>
                  <a:srgbClr val="000000"/>
                </a:solidFill>
              </a:rPr>
              <a:t>    </a:t>
            </a:r>
            <a:r>
              <a:rPr lang="en-US" sz="1800" dirty="0">
                <a:solidFill>
                  <a:srgbClr val="0451A5"/>
                </a:solidFill>
              </a:rPr>
              <a:t>"schedule"</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timeZone</a:t>
            </a:r>
            <a:r>
              <a:rPr lang="en-US" sz="1800" dirty="0">
                <a:solidFill>
                  <a:srgbClr val="0451A5"/>
                </a:solidFill>
              </a:rPr>
              <a:t>"</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"days"</a:t>
            </a:r>
            <a:r>
              <a:rPr lang="en-US" sz="1800" dirty="0">
                <a:solidFill>
                  <a:srgbClr val="000000"/>
                </a:solidFill>
              </a:rPr>
              <a:t>: [</a:t>
            </a:r>
          </a:p>
          <a:p>
            <a:r>
              <a:rPr lang="en-US" sz="1800" dirty="0">
                <a:solidFill>
                  <a:srgbClr val="000000"/>
                </a:solidFill>
              </a:rPr>
              <a:t>            </a:t>
            </a:r>
            <a:r>
              <a:rPr lang="en-US" sz="1800" dirty="0">
                <a:solidFill>
                  <a:srgbClr val="A31515"/>
                </a:solidFill>
              </a:rPr>
              <a:t>"Saturday"</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"hours"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"minutes"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7576884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CF30-CA1D-4941-B26E-FAB81460C431}"/>
              </a:ext>
            </a:extLst>
          </p:cNvPr>
          <p:cNvSpPr>
            <a:spLocks noGrp="1"/>
          </p:cNvSpPr>
          <p:nvPr>
            <p:ph type="title"/>
          </p:nvPr>
        </p:nvSpPr>
        <p:spPr/>
        <p:txBody>
          <a:bodyPr/>
          <a:lstStyle/>
          <a:p>
            <a:r>
              <a:rPr lang="en-US" dirty="0"/>
              <a:t>Demo: </a:t>
            </a:r>
            <a:r>
              <a:rPr lang="en-US" dirty="0" err="1"/>
              <a:t>Autoscale</a:t>
            </a:r>
            <a:r>
              <a:rPr lang="en-US" dirty="0"/>
              <a:t> by using custom metrics</a:t>
            </a:r>
          </a:p>
        </p:txBody>
      </p:sp>
      <p:sp>
        <p:nvSpPr>
          <p:cNvPr id="3" name="Text Placeholder 2">
            <a:extLst>
              <a:ext uri="{FF2B5EF4-FFF2-40B4-BE49-F238E27FC236}">
                <a16:creationId xmlns:a16="http://schemas.microsoft.com/office/drawing/2014/main" id="{3A0D134E-B66E-44B7-BCD0-6F1D47E22F6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9648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BFF0-F6EF-47CE-BEBD-C8A3B0166ABC}"/>
              </a:ext>
            </a:extLst>
          </p:cNvPr>
          <p:cNvSpPr>
            <a:spLocks noGrp="1"/>
          </p:cNvSpPr>
          <p:nvPr>
            <p:ph type="title"/>
          </p:nvPr>
        </p:nvSpPr>
        <p:spPr>
          <a:xfrm>
            <a:off x="588263" y="457200"/>
            <a:ext cx="11018520" cy="553998"/>
          </a:xfrm>
        </p:spPr>
        <p:txBody>
          <a:bodyPr/>
          <a:lstStyle/>
          <a:p>
            <a:r>
              <a:rPr lang="en-US" dirty="0" err="1"/>
              <a:t>Autoscale</a:t>
            </a:r>
            <a:r>
              <a:rPr lang="en-US" dirty="0"/>
              <a:t> concepts</a:t>
            </a:r>
          </a:p>
        </p:txBody>
      </p:sp>
      <p:sp>
        <p:nvSpPr>
          <p:cNvPr id="3" name="Text Placeholder 2">
            <a:extLst>
              <a:ext uri="{FF2B5EF4-FFF2-40B4-BE49-F238E27FC236}">
                <a16:creationId xmlns:a16="http://schemas.microsoft.com/office/drawing/2014/main" id="{2A3AD051-ECEF-4C5A-B600-2AE857A48A54}"/>
              </a:ext>
            </a:extLst>
          </p:cNvPr>
          <p:cNvSpPr>
            <a:spLocks noGrp="1"/>
          </p:cNvSpPr>
          <p:nvPr>
            <p:ph type="body" sz="quarter" idx="10"/>
          </p:nvPr>
        </p:nvSpPr>
        <p:spPr>
          <a:xfrm>
            <a:off x="584200" y="1435497"/>
            <a:ext cx="11018520" cy="3520964"/>
          </a:xfrm>
        </p:spPr>
        <p:txBody>
          <a:bodyPr/>
          <a:lstStyle/>
          <a:p>
            <a:r>
              <a:rPr lang="en-US" dirty="0">
                <a:latin typeface="+mn-lt"/>
              </a:rPr>
              <a:t>Each resource can have one </a:t>
            </a:r>
            <a:r>
              <a:rPr lang="en-US" dirty="0" err="1">
                <a:latin typeface="+mn-lt"/>
              </a:rPr>
              <a:t>autoscale</a:t>
            </a:r>
            <a:r>
              <a:rPr lang="en-US" dirty="0">
                <a:latin typeface="+mn-lt"/>
              </a:rPr>
              <a:t> setting</a:t>
            </a:r>
          </a:p>
          <a:p>
            <a:pPr lvl="1"/>
            <a:r>
              <a:rPr lang="en-US" dirty="0" err="1"/>
              <a:t>Autoscale</a:t>
            </a:r>
            <a:r>
              <a:rPr lang="en-US" dirty="0"/>
              <a:t> settings can have one-to-many profiles</a:t>
            </a:r>
          </a:p>
          <a:p>
            <a:pPr lvl="1"/>
            <a:r>
              <a:rPr lang="en-US" dirty="0"/>
              <a:t>Profiles can have one-to-many rules</a:t>
            </a:r>
          </a:p>
          <a:p>
            <a:r>
              <a:rPr lang="en-US" dirty="0" err="1">
                <a:latin typeface="+mn-lt"/>
              </a:rPr>
              <a:t>Autoscale</a:t>
            </a:r>
            <a:r>
              <a:rPr lang="en-US" dirty="0">
                <a:latin typeface="+mn-lt"/>
              </a:rPr>
              <a:t> increases instances horizontally within bounds</a:t>
            </a:r>
          </a:p>
          <a:p>
            <a:pPr lvl="1"/>
            <a:r>
              <a:rPr lang="en-US" dirty="0"/>
              <a:t>Bounds are set by using the minimum, maximum, and default values</a:t>
            </a:r>
          </a:p>
          <a:p>
            <a:r>
              <a:rPr lang="en-US" dirty="0">
                <a:latin typeface="+mn-lt"/>
              </a:rPr>
              <a:t>Thresholds are calculated at an instance level</a:t>
            </a:r>
          </a:p>
          <a:p>
            <a:r>
              <a:rPr lang="en-US" dirty="0" err="1">
                <a:latin typeface="+mn-lt"/>
              </a:rPr>
              <a:t>Autoscale</a:t>
            </a:r>
            <a:r>
              <a:rPr lang="en-US" dirty="0">
                <a:latin typeface="+mn-lt"/>
              </a:rPr>
              <a:t> successful actions and failures are logged to the Activity Log</a:t>
            </a:r>
          </a:p>
        </p:txBody>
      </p:sp>
    </p:spTree>
    <p:extLst>
      <p:ext uri="{BB962C8B-B14F-4D97-AF65-F5344CB8AC3E}">
        <p14:creationId xmlns:p14="http://schemas.microsoft.com/office/powerpoint/2010/main" val="14398422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9EAF-3EC0-463C-BAB7-207E83C5FC5A}"/>
              </a:ext>
            </a:extLst>
          </p:cNvPr>
          <p:cNvSpPr>
            <a:spLocks noGrp="1"/>
          </p:cNvSpPr>
          <p:nvPr>
            <p:ph type="title"/>
          </p:nvPr>
        </p:nvSpPr>
        <p:spPr/>
        <p:txBody>
          <a:bodyPr/>
          <a:lstStyle/>
          <a:p>
            <a:r>
              <a:rPr lang="en-US" dirty="0" err="1"/>
              <a:t>Autoscale</a:t>
            </a:r>
            <a:r>
              <a:rPr lang="en-US" dirty="0"/>
              <a:t> thresholds</a:t>
            </a:r>
          </a:p>
        </p:txBody>
      </p:sp>
      <p:sp>
        <p:nvSpPr>
          <p:cNvPr id="3" name="Text Placeholder 2">
            <a:extLst>
              <a:ext uri="{FF2B5EF4-FFF2-40B4-BE49-F238E27FC236}">
                <a16:creationId xmlns:a16="http://schemas.microsoft.com/office/drawing/2014/main" id="{3E89746D-6969-4013-84E8-32C5D98DFF2E}"/>
              </a:ext>
            </a:extLst>
          </p:cNvPr>
          <p:cNvSpPr>
            <a:spLocks noGrp="1"/>
          </p:cNvSpPr>
          <p:nvPr>
            <p:ph type="body" sz="quarter" idx="10"/>
          </p:nvPr>
        </p:nvSpPr>
        <p:spPr>
          <a:xfrm>
            <a:off x="584200" y="1435497"/>
            <a:ext cx="11018520" cy="1612749"/>
          </a:xfrm>
        </p:spPr>
        <p:txBody>
          <a:bodyPr/>
          <a:lstStyle/>
          <a:p>
            <a:r>
              <a:rPr lang="en-US" dirty="0"/>
              <a:t>Scale is constrained to a minimum and maximum</a:t>
            </a:r>
          </a:p>
          <a:p>
            <a:pPr lvl="1"/>
            <a:r>
              <a:rPr lang="en-US" sz="2400" dirty="0"/>
              <a:t>Your current instance count must be between the minimum and maximum</a:t>
            </a:r>
          </a:p>
          <a:p>
            <a:pPr lvl="2"/>
            <a:r>
              <a:rPr lang="en-US" sz="2000" dirty="0"/>
              <a:t>Minimum can help guarantee availability</a:t>
            </a:r>
          </a:p>
          <a:p>
            <a:pPr lvl="2"/>
            <a:r>
              <a:rPr lang="en-US" sz="2000" dirty="0"/>
              <a:t>Maximum can help control costs</a:t>
            </a:r>
          </a:p>
        </p:txBody>
      </p:sp>
      <p:grpSp>
        <p:nvGrpSpPr>
          <p:cNvPr id="4" name="Group 3" descr="The diagram depicts how the system automatically scales the number of instances between the minimum and maximum by using a set of rules.&#10;">
            <a:extLst>
              <a:ext uri="{FF2B5EF4-FFF2-40B4-BE49-F238E27FC236}">
                <a16:creationId xmlns:a16="http://schemas.microsoft.com/office/drawing/2014/main" id="{C47E243D-A89C-4AA4-B8DF-E6CBB890E28D}"/>
              </a:ext>
            </a:extLst>
          </p:cNvPr>
          <p:cNvGrpSpPr/>
          <p:nvPr/>
        </p:nvGrpSpPr>
        <p:grpSpPr>
          <a:xfrm>
            <a:off x="2263515" y="3747540"/>
            <a:ext cx="8621842" cy="2164922"/>
            <a:chOff x="2263515" y="3747540"/>
            <a:chExt cx="8621842" cy="2164922"/>
          </a:xfrm>
        </p:grpSpPr>
        <p:sp>
          <p:nvSpPr>
            <p:cNvPr id="12" name="TextBox 11">
              <a:extLst>
                <a:ext uri="{FF2B5EF4-FFF2-40B4-BE49-F238E27FC236}">
                  <a16:creationId xmlns:a16="http://schemas.microsoft.com/office/drawing/2014/main" id="{9CE70C49-6049-4558-9C7A-A931E0892E0C}"/>
                </a:ext>
              </a:extLst>
            </p:cNvPr>
            <p:cNvSpPr txBox="1"/>
            <p:nvPr/>
          </p:nvSpPr>
          <p:spPr>
            <a:xfrm>
              <a:off x="2668248" y="3747540"/>
              <a:ext cx="1588958"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Min = 2</a:t>
              </a:r>
              <a:endParaRPr lang="en-US" sz="2400" dirty="0" err="1">
                <a:gradFill>
                  <a:gsLst>
                    <a:gs pos="2917">
                      <a:schemeClr val="tx1"/>
                    </a:gs>
                    <a:gs pos="30000">
                      <a:schemeClr val="tx1"/>
                    </a:gs>
                  </a:gsLst>
                  <a:lin ang="5400000" scaled="0"/>
                </a:gradFill>
              </a:endParaRPr>
            </a:p>
          </p:txBody>
        </p:sp>
        <p:grpSp>
          <p:nvGrpSpPr>
            <p:cNvPr id="24" name="Group 23">
              <a:extLst>
                <a:ext uri="{FF2B5EF4-FFF2-40B4-BE49-F238E27FC236}">
                  <a16:creationId xmlns:a16="http://schemas.microsoft.com/office/drawing/2014/main" id="{605E107A-242E-4C0B-9145-089BCD0588E9}"/>
                </a:ext>
              </a:extLst>
            </p:cNvPr>
            <p:cNvGrpSpPr/>
            <p:nvPr/>
          </p:nvGrpSpPr>
          <p:grpSpPr>
            <a:xfrm>
              <a:off x="2472128" y="4325077"/>
              <a:ext cx="720000" cy="1089348"/>
              <a:chOff x="2472128" y="4804763"/>
              <a:chExt cx="720000" cy="1089348"/>
            </a:xfrm>
          </p:grpSpPr>
          <p:pic>
            <p:nvPicPr>
              <p:cNvPr id="5" name="Graphic 4">
                <a:extLst>
                  <a:ext uri="{FF2B5EF4-FFF2-40B4-BE49-F238E27FC236}">
                    <a16:creationId xmlns:a16="http://schemas.microsoft.com/office/drawing/2014/main" id="{84C94A89-D1DC-4F4F-B67A-8F35EF9D40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2128" y="4804763"/>
                <a:ext cx="720000" cy="720000"/>
              </a:xfrm>
              <a:prstGeom prst="rect">
                <a:avLst/>
              </a:prstGeom>
            </p:spPr>
          </p:pic>
          <p:sp>
            <p:nvSpPr>
              <p:cNvPr id="14" name="TextBox 13">
                <a:extLst>
                  <a:ext uri="{FF2B5EF4-FFF2-40B4-BE49-F238E27FC236}">
                    <a16:creationId xmlns:a16="http://schemas.microsoft.com/office/drawing/2014/main" id="{6BF2ACDA-A355-42C0-8CAB-BB06107452EF}"/>
                  </a:ext>
                </a:extLst>
              </p:cNvPr>
              <p:cNvSpPr txBox="1"/>
              <p:nvPr/>
            </p:nvSpPr>
            <p:spPr>
              <a:xfrm>
                <a:off x="2486106"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err="1">
                  <a:gradFill>
                    <a:gsLst>
                      <a:gs pos="2917">
                        <a:schemeClr val="tx1"/>
                      </a:gs>
                      <a:gs pos="30000">
                        <a:schemeClr val="tx1"/>
                      </a:gs>
                    </a:gsLst>
                    <a:lin ang="5400000" scaled="0"/>
                  </a:gradFill>
                </a:endParaRPr>
              </a:p>
            </p:txBody>
          </p:sp>
        </p:grpSp>
        <p:grpSp>
          <p:nvGrpSpPr>
            <p:cNvPr id="23" name="Group 22">
              <a:extLst>
                <a:ext uri="{FF2B5EF4-FFF2-40B4-BE49-F238E27FC236}">
                  <a16:creationId xmlns:a16="http://schemas.microsoft.com/office/drawing/2014/main" id="{E6F60A07-7490-4CCD-9BDD-CD88AC50E0F2}"/>
                </a:ext>
              </a:extLst>
            </p:cNvPr>
            <p:cNvGrpSpPr/>
            <p:nvPr/>
          </p:nvGrpSpPr>
          <p:grpSpPr>
            <a:xfrm>
              <a:off x="3790267" y="4325077"/>
              <a:ext cx="720000" cy="1089348"/>
              <a:chOff x="3565882" y="4804763"/>
              <a:chExt cx="720000" cy="1089348"/>
            </a:xfrm>
          </p:grpSpPr>
          <p:pic>
            <p:nvPicPr>
              <p:cNvPr id="7" name="Graphic 6">
                <a:extLst>
                  <a:ext uri="{FF2B5EF4-FFF2-40B4-BE49-F238E27FC236}">
                    <a16:creationId xmlns:a16="http://schemas.microsoft.com/office/drawing/2014/main" id="{E66456EF-19BB-4DA4-BF9B-2CB0358229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5882" y="4804763"/>
                <a:ext cx="720000" cy="720000"/>
              </a:xfrm>
              <a:prstGeom prst="rect">
                <a:avLst/>
              </a:prstGeom>
            </p:spPr>
          </p:pic>
          <p:sp>
            <p:nvSpPr>
              <p:cNvPr id="15" name="TextBox 14">
                <a:extLst>
                  <a:ext uri="{FF2B5EF4-FFF2-40B4-BE49-F238E27FC236}">
                    <a16:creationId xmlns:a16="http://schemas.microsoft.com/office/drawing/2014/main" id="{DAFDA139-B231-44EE-A741-60B79C86F0C7}"/>
                  </a:ext>
                </a:extLst>
              </p:cNvPr>
              <p:cNvSpPr txBox="1"/>
              <p:nvPr/>
            </p:nvSpPr>
            <p:spPr>
              <a:xfrm>
                <a:off x="357986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err="1">
                  <a:gradFill>
                    <a:gsLst>
                      <a:gs pos="2917">
                        <a:schemeClr val="tx1"/>
                      </a:gs>
                      <a:gs pos="30000">
                        <a:schemeClr val="tx1"/>
                      </a:gs>
                    </a:gsLst>
                    <a:lin ang="5400000" scaled="0"/>
                  </a:gradFill>
                </a:endParaRPr>
              </a:p>
            </p:txBody>
          </p:sp>
        </p:grpSp>
        <p:grpSp>
          <p:nvGrpSpPr>
            <p:cNvPr id="22" name="Group 21">
              <a:extLst>
                <a:ext uri="{FF2B5EF4-FFF2-40B4-BE49-F238E27FC236}">
                  <a16:creationId xmlns:a16="http://schemas.microsoft.com/office/drawing/2014/main" id="{E462F937-8236-4DCD-8F69-CA1E5E465EA6}"/>
                </a:ext>
              </a:extLst>
            </p:cNvPr>
            <p:cNvGrpSpPr/>
            <p:nvPr/>
          </p:nvGrpSpPr>
          <p:grpSpPr>
            <a:xfrm>
              <a:off x="5108406" y="4325077"/>
              <a:ext cx="720000" cy="1089348"/>
              <a:chOff x="4659011" y="4804763"/>
              <a:chExt cx="720000" cy="1089348"/>
            </a:xfrm>
          </p:grpSpPr>
          <p:pic>
            <p:nvPicPr>
              <p:cNvPr id="8" name="Graphic 7">
                <a:extLst>
                  <a:ext uri="{FF2B5EF4-FFF2-40B4-BE49-F238E27FC236}">
                    <a16:creationId xmlns:a16="http://schemas.microsoft.com/office/drawing/2014/main" id="{0BD85739-4F6D-45C7-9D22-237B40252D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9011" y="4804763"/>
                <a:ext cx="720000" cy="720000"/>
              </a:xfrm>
              <a:prstGeom prst="rect">
                <a:avLst/>
              </a:prstGeom>
            </p:spPr>
          </p:pic>
          <p:sp>
            <p:nvSpPr>
              <p:cNvPr id="16" name="TextBox 15">
                <a:extLst>
                  <a:ext uri="{FF2B5EF4-FFF2-40B4-BE49-F238E27FC236}">
                    <a16:creationId xmlns:a16="http://schemas.microsoft.com/office/drawing/2014/main" id="{E0D10784-D088-4D1B-BA0D-E447120691DD}"/>
                  </a:ext>
                </a:extLst>
              </p:cNvPr>
              <p:cNvSpPr txBox="1"/>
              <p:nvPr/>
            </p:nvSpPr>
            <p:spPr>
              <a:xfrm>
                <a:off x="467298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err="1">
                  <a:gradFill>
                    <a:gsLst>
                      <a:gs pos="2917">
                        <a:schemeClr val="tx1"/>
                      </a:gs>
                      <a:gs pos="30000">
                        <a:schemeClr val="tx1"/>
                      </a:gs>
                    </a:gsLst>
                    <a:lin ang="5400000" scaled="0"/>
                  </a:gradFill>
                </a:endParaRPr>
              </a:p>
            </p:txBody>
          </p:sp>
        </p:grpSp>
        <p:grpSp>
          <p:nvGrpSpPr>
            <p:cNvPr id="21" name="Group 20">
              <a:extLst>
                <a:ext uri="{FF2B5EF4-FFF2-40B4-BE49-F238E27FC236}">
                  <a16:creationId xmlns:a16="http://schemas.microsoft.com/office/drawing/2014/main" id="{1591786E-0407-4228-B136-A6954D857C45}"/>
                </a:ext>
              </a:extLst>
            </p:cNvPr>
            <p:cNvGrpSpPr/>
            <p:nvPr/>
          </p:nvGrpSpPr>
          <p:grpSpPr>
            <a:xfrm>
              <a:off x="6426545" y="4325077"/>
              <a:ext cx="720000" cy="1089348"/>
              <a:chOff x="5752141" y="4804763"/>
              <a:chExt cx="720000" cy="1089348"/>
            </a:xfrm>
          </p:grpSpPr>
          <p:pic>
            <p:nvPicPr>
              <p:cNvPr id="9" name="Graphic 8">
                <a:extLst>
                  <a:ext uri="{FF2B5EF4-FFF2-40B4-BE49-F238E27FC236}">
                    <a16:creationId xmlns:a16="http://schemas.microsoft.com/office/drawing/2014/main" id="{141C29BF-D8D4-4158-A4F3-C65F636091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2141" y="4804763"/>
                <a:ext cx="720000" cy="720000"/>
              </a:xfrm>
              <a:prstGeom prst="rect">
                <a:avLst/>
              </a:prstGeom>
            </p:spPr>
          </p:pic>
          <p:sp>
            <p:nvSpPr>
              <p:cNvPr id="17" name="TextBox 16">
                <a:extLst>
                  <a:ext uri="{FF2B5EF4-FFF2-40B4-BE49-F238E27FC236}">
                    <a16:creationId xmlns:a16="http://schemas.microsoft.com/office/drawing/2014/main" id="{8C987E64-0419-4888-8C5F-F19E1DE54204}"/>
                  </a:ext>
                </a:extLst>
              </p:cNvPr>
              <p:cNvSpPr txBox="1"/>
              <p:nvPr/>
            </p:nvSpPr>
            <p:spPr>
              <a:xfrm>
                <a:off x="576611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err="1">
                  <a:gradFill>
                    <a:gsLst>
                      <a:gs pos="2917">
                        <a:schemeClr val="tx1"/>
                      </a:gs>
                      <a:gs pos="30000">
                        <a:schemeClr val="tx1"/>
                      </a:gs>
                    </a:gsLst>
                    <a:lin ang="5400000" scaled="0"/>
                  </a:gradFill>
                </a:endParaRPr>
              </a:p>
            </p:txBody>
          </p:sp>
        </p:grpSp>
        <p:grpSp>
          <p:nvGrpSpPr>
            <p:cNvPr id="20" name="Group 19">
              <a:extLst>
                <a:ext uri="{FF2B5EF4-FFF2-40B4-BE49-F238E27FC236}">
                  <a16:creationId xmlns:a16="http://schemas.microsoft.com/office/drawing/2014/main" id="{1373CFDF-2EE5-45A2-8569-C0083DEA9580}"/>
                </a:ext>
              </a:extLst>
            </p:cNvPr>
            <p:cNvGrpSpPr/>
            <p:nvPr/>
          </p:nvGrpSpPr>
          <p:grpSpPr>
            <a:xfrm>
              <a:off x="7744682" y="4325077"/>
              <a:ext cx="720000" cy="1089348"/>
              <a:chOff x="6845272" y="4804763"/>
              <a:chExt cx="720000" cy="1089348"/>
            </a:xfrm>
          </p:grpSpPr>
          <p:pic>
            <p:nvPicPr>
              <p:cNvPr id="10" name="Graphic 9">
                <a:extLst>
                  <a:ext uri="{FF2B5EF4-FFF2-40B4-BE49-F238E27FC236}">
                    <a16:creationId xmlns:a16="http://schemas.microsoft.com/office/drawing/2014/main" id="{9FBD7C7B-FED8-42B2-898F-A2AF54EAB9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5272" y="4804763"/>
                <a:ext cx="720000" cy="720000"/>
              </a:xfrm>
              <a:prstGeom prst="rect">
                <a:avLst/>
              </a:prstGeom>
            </p:spPr>
          </p:pic>
          <p:sp>
            <p:nvSpPr>
              <p:cNvPr id="18" name="TextBox 17">
                <a:extLst>
                  <a:ext uri="{FF2B5EF4-FFF2-40B4-BE49-F238E27FC236}">
                    <a16:creationId xmlns:a16="http://schemas.microsoft.com/office/drawing/2014/main" id="{4B5DA7B3-D467-4EEF-AFCB-98AD7EBB92AF}"/>
                  </a:ext>
                </a:extLst>
              </p:cNvPr>
              <p:cNvSpPr txBox="1"/>
              <p:nvPr/>
            </p:nvSpPr>
            <p:spPr>
              <a:xfrm>
                <a:off x="685925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err="1">
                  <a:gradFill>
                    <a:gsLst>
                      <a:gs pos="2917">
                        <a:schemeClr val="tx1"/>
                      </a:gs>
                      <a:gs pos="30000">
                        <a:schemeClr val="tx1"/>
                      </a:gs>
                    </a:gsLst>
                    <a:lin ang="5400000" scaled="0"/>
                  </a:gradFill>
                </a:endParaRPr>
              </a:p>
            </p:txBody>
          </p:sp>
        </p:grpSp>
        <p:sp>
          <p:nvSpPr>
            <p:cNvPr id="19" name="TextBox 18">
              <a:extLst>
                <a:ext uri="{FF2B5EF4-FFF2-40B4-BE49-F238E27FC236}">
                  <a16:creationId xmlns:a16="http://schemas.microsoft.com/office/drawing/2014/main" id="{70179212-E536-4B04-9289-82DAB8AC25B8}"/>
                </a:ext>
              </a:extLst>
            </p:cNvPr>
            <p:cNvSpPr txBox="1"/>
            <p:nvPr/>
          </p:nvSpPr>
          <p:spPr>
            <a:xfrm>
              <a:off x="5561351" y="3765029"/>
              <a:ext cx="2773180"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 VMs as needed</a:t>
              </a:r>
              <a:endParaRPr lang="en-US" sz="2400" dirty="0" err="1">
                <a:gradFill>
                  <a:gsLst>
                    <a:gs pos="2917">
                      <a:schemeClr val="tx1"/>
                    </a:gs>
                    <a:gs pos="30000">
                      <a:schemeClr val="tx1"/>
                    </a:gs>
                  </a:gsLst>
                  <a:lin ang="5400000" scaled="0"/>
                </a:gradFill>
              </a:endParaRPr>
            </a:p>
          </p:txBody>
        </p:sp>
        <p:cxnSp>
          <p:nvCxnSpPr>
            <p:cNvPr id="26" name="Straight Arrow Connector 25">
              <a:extLst>
                <a:ext uri="{FF2B5EF4-FFF2-40B4-BE49-F238E27FC236}">
                  <a16:creationId xmlns:a16="http://schemas.microsoft.com/office/drawing/2014/main" id="{FB3B3471-556B-438C-84D3-007D0D155CF9}"/>
                </a:ext>
              </a:extLst>
            </p:cNvPr>
            <p:cNvCxnSpPr>
              <a:cxnSpLocks/>
              <a:stCxn id="19" idx="3"/>
            </p:cNvCxnSpPr>
            <p:nvPr/>
          </p:nvCxnSpPr>
          <p:spPr>
            <a:xfrm>
              <a:off x="8334531" y="3949695"/>
              <a:ext cx="539645"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36ED4E-2A86-4036-9D65-8F0749719187}"/>
                </a:ext>
              </a:extLst>
            </p:cNvPr>
            <p:cNvCxnSpPr>
              <a:cxnSpLocks/>
              <a:stCxn id="19" idx="1"/>
            </p:cNvCxnSpPr>
            <p:nvPr/>
          </p:nvCxnSpPr>
          <p:spPr>
            <a:xfrm flipH="1">
              <a:off x="5021707" y="3949695"/>
              <a:ext cx="539644"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E95E0-2129-4F29-ABF9-46A09D781C30}"/>
                </a:ext>
              </a:extLst>
            </p:cNvPr>
            <p:cNvSpPr txBox="1"/>
            <p:nvPr/>
          </p:nvSpPr>
          <p:spPr>
            <a:xfrm>
              <a:off x="2263515" y="5635463"/>
              <a:ext cx="2518347"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3 currently running</a:t>
              </a:r>
              <a:endParaRPr lang="en-US" sz="1800" dirty="0" err="1">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9C133009-A6FE-4201-9A20-01717A3A9174}"/>
                </a:ext>
              </a:extLst>
            </p:cNvPr>
            <p:cNvSpPr txBox="1"/>
            <p:nvPr/>
          </p:nvSpPr>
          <p:spPr>
            <a:xfrm>
              <a:off x="9296399" y="3824989"/>
              <a:ext cx="1588958"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Max = 5</a:t>
              </a:r>
              <a:endParaRPr lang="en-US" sz="2000" dirty="0" err="1">
                <a:gradFill>
                  <a:gsLst>
                    <a:gs pos="2917">
                      <a:schemeClr val="tx1"/>
                    </a:gs>
                    <a:gs pos="30000">
                      <a:schemeClr val="tx1"/>
                    </a:gs>
                  </a:gsLst>
                  <a:lin ang="5400000" scaled="0"/>
                </a:gradFill>
              </a:endParaRPr>
            </a:p>
          </p:txBody>
        </p:sp>
        <p:grpSp>
          <p:nvGrpSpPr>
            <p:cNvPr id="51" name="Group 50">
              <a:extLst>
                <a:ext uri="{FF2B5EF4-FFF2-40B4-BE49-F238E27FC236}">
                  <a16:creationId xmlns:a16="http://schemas.microsoft.com/office/drawing/2014/main" id="{59DCD350-A407-45EC-8360-EBC6FA14AECA}"/>
                </a:ext>
              </a:extLst>
            </p:cNvPr>
            <p:cNvGrpSpPr/>
            <p:nvPr/>
          </p:nvGrpSpPr>
          <p:grpSpPr>
            <a:xfrm>
              <a:off x="4661941" y="3747541"/>
              <a:ext cx="359764" cy="1603948"/>
              <a:chOff x="4661941" y="3747541"/>
              <a:chExt cx="359764" cy="1603948"/>
            </a:xfrm>
          </p:grpSpPr>
          <p:cxnSp>
            <p:nvCxnSpPr>
              <p:cNvPr id="33" name="Straight Connector 32">
                <a:extLst>
                  <a:ext uri="{FF2B5EF4-FFF2-40B4-BE49-F238E27FC236}">
                    <a16:creationId xmlns:a16="http://schemas.microsoft.com/office/drawing/2014/main" id="{7F7DF29C-418B-4E8C-9F75-DED774A34B43}"/>
                  </a:ext>
                </a:extLst>
              </p:cNvPr>
              <p:cNvCxnSpPr/>
              <p:nvPr/>
            </p:nvCxnSpPr>
            <p:spPr>
              <a:xfrm>
                <a:off x="4841823"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09998-63E6-44B9-9F34-ECD91F9CEE0B}"/>
                  </a:ext>
                </a:extLst>
              </p:cNvPr>
              <p:cNvCxnSpPr/>
              <p:nvPr/>
            </p:nvCxnSpPr>
            <p:spPr>
              <a:xfrm>
                <a:off x="4661941"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B0633A3A-D2F3-43F7-B01D-C5BC55578185}"/>
                </a:ext>
              </a:extLst>
            </p:cNvPr>
            <p:cNvCxnSpPr/>
            <p:nvPr/>
          </p:nvCxnSpPr>
          <p:spPr>
            <a:xfrm>
              <a:off x="8951630"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6220A4-598B-412B-8CA3-B04E189D34C9}"/>
                </a:ext>
              </a:extLst>
            </p:cNvPr>
            <p:cNvCxnSpPr/>
            <p:nvPr/>
          </p:nvCxnSpPr>
          <p:spPr>
            <a:xfrm>
              <a:off x="8606856"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93133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err="1"/>
              <a:t>Autoscale</a:t>
            </a:r>
            <a:r>
              <a:rPr lang="en-US" dirty="0"/>
              <a:t> workflow</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656386"/>
          </a:xfrm>
        </p:spPr>
        <p:txBody>
          <a:bodyPr/>
          <a:lstStyle/>
          <a:p>
            <a:pPr marL="514350" indent="-514350">
              <a:buFont typeface="+mj-lt"/>
              <a:buAutoNum type="arabicPeriod"/>
            </a:pPr>
            <a:r>
              <a:rPr lang="en-US" dirty="0"/>
              <a:t>Metrics are measured for a resource</a:t>
            </a:r>
          </a:p>
          <a:p>
            <a:pPr marL="514350" indent="-514350">
              <a:buFont typeface="+mj-lt"/>
              <a:buAutoNum type="arabicPeriod"/>
            </a:pPr>
            <a:r>
              <a:rPr lang="en-US" dirty="0"/>
              <a:t>When conditions are met (threshold surpassed), </a:t>
            </a:r>
            <a:r>
              <a:rPr lang="en-US" dirty="0" err="1"/>
              <a:t>autoscale</a:t>
            </a:r>
            <a:r>
              <a:rPr lang="en-US" dirty="0"/>
              <a:t> triggers</a:t>
            </a:r>
          </a:p>
          <a:p>
            <a:pPr marL="942975" lvl="2" indent="-514350">
              <a:buFont typeface="+mj-lt"/>
              <a:buAutoNum type="alphaLcPeriod"/>
            </a:pPr>
            <a:r>
              <a:rPr lang="en-US" sz="2000" dirty="0"/>
              <a:t>Perform scale actions</a:t>
            </a:r>
          </a:p>
          <a:p>
            <a:pPr marL="942975" lvl="2" indent="-514350">
              <a:buFont typeface="+mj-lt"/>
              <a:buAutoNum type="alphaLcPeriod"/>
            </a:pPr>
            <a:r>
              <a:rPr lang="en-US" sz="2000" dirty="0"/>
              <a:t>Send notifications (alerts)</a:t>
            </a:r>
          </a:p>
          <a:p>
            <a:pPr marL="942975" lvl="2" indent="-514350">
              <a:buFont typeface="+mj-lt"/>
              <a:buAutoNum type="alphaLcPeriod"/>
            </a:pPr>
            <a:r>
              <a:rPr lang="en-US" sz="2000" dirty="0"/>
              <a:t>Send messages to webhooks for external automation</a:t>
            </a:r>
          </a:p>
        </p:txBody>
      </p:sp>
      <p:grpSp>
        <p:nvGrpSpPr>
          <p:cNvPr id="93" name="Group 92" descr="The diagram depicts autoscale reading metrics from resources to decide when to trigger automation actions.">
            <a:extLst>
              <a:ext uri="{FF2B5EF4-FFF2-40B4-BE49-F238E27FC236}">
                <a16:creationId xmlns:a16="http://schemas.microsoft.com/office/drawing/2014/main" id="{A79A5D2C-1341-4DF5-9C96-AEAFE4E75674}"/>
              </a:ext>
            </a:extLst>
          </p:cNvPr>
          <p:cNvGrpSpPr/>
          <p:nvPr/>
        </p:nvGrpSpPr>
        <p:grpSpPr>
          <a:xfrm>
            <a:off x="6591299" y="851472"/>
            <a:ext cx="5018089" cy="5417566"/>
            <a:chOff x="6591299" y="851472"/>
            <a:chExt cx="5018089" cy="5417566"/>
          </a:xfrm>
        </p:grpSpPr>
        <p:sp>
          <p:nvSpPr>
            <p:cNvPr id="6" name="Rectangle: Rounded Corners 5">
              <a:extLst>
                <a:ext uri="{FF2B5EF4-FFF2-40B4-BE49-F238E27FC236}">
                  <a16:creationId xmlns:a16="http://schemas.microsoft.com/office/drawing/2014/main" id="{1640DB6C-C8DC-42B8-813E-5518EE1F3F95}"/>
                </a:ext>
              </a:extLst>
            </p:cNvPr>
            <p:cNvSpPr/>
            <p:nvPr/>
          </p:nvSpPr>
          <p:spPr bwMode="auto">
            <a:xfrm>
              <a:off x="6591299" y="923925"/>
              <a:ext cx="1590675" cy="2733676"/>
            </a:xfrm>
            <a:prstGeom prst="roundRect">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Azure Infrastructure</a:t>
              </a:r>
              <a:endParaRPr lang="en-US" sz="1600" dirty="0" err="1">
                <a:solidFill>
                  <a:schemeClr val="tx1"/>
                </a:solidFill>
                <a:latin typeface="+mj-lt"/>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62E102F-4523-4989-8CB4-7F6AA52C0F96}"/>
                </a:ext>
              </a:extLst>
            </p:cNvPr>
            <p:cNvSpPr/>
            <p:nvPr/>
          </p:nvSpPr>
          <p:spPr bwMode="auto">
            <a:xfrm>
              <a:off x="6591299" y="923925"/>
              <a:ext cx="1590675" cy="1095375"/>
            </a:xfrm>
            <a:prstGeom prst="roundRect">
              <a:avLst/>
            </a:prstGeom>
            <a:solidFill>
              <a:srgbClr val="BAD709"/>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Resources</a:t>
              </a:r>
              <a:endParaRPr lang="en-US" sz="1600" dirty="0" err="1">
                <a:solidFill>
                  <a:schemeClr val="tx1"/>
                </a:solidFill>
                <a:latin typeface="+mj-lt"/>
                <a:ea typeface="Segoe UI" pitchFamily="34" charset="0"/>
                <a:cs typeface="Segoe UI" pitchFamily="34" charset="0"/>
              </a:endParaRPr>
            </a:p>
          </p:txBody>
        </p:sp>
        <p:sp>
          <p:nvSpPr>
            <p:cNvPr id="5" name="Rectangle 4">
              <a:extLst>
                <a:ext uri="{FF2B5EF4-FFF2-40B4-BE49-F238E27FC236}">
                  <a16:creationId xmlns:a16="http://schemas.microsoft.com/office/drawing/2014/main" id="{AB7E9208-9720-4E88-B199-C456D3AA7037}"/>
                </a:ext>
              </a:extLst>
            </p:cNvPr>
            <p:cNvSpPr/>
            <p:nvPr/>
          </p:nvSpPr>
          <p:spPr bwMode="auto">
            <a:xfrm>
              <a:off x="6817010" y="2506564"/>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Time</a:t>
              </a:r>
              <a:endParaRPr lang="en-US" sz="1200" dirty="0" err="1">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E50D575B-5F75-4B25-AA22-3A4346BE519D}"/>
                </a:ext>
              </a:extLst>
            </p:cNvPr>
            <p:cNvSpPr/>
            <p:nvPr/>
          </p:nvSpPr>
          <p:spPr bwMode="auto">
            <a:xfrm>
              <a:off x="6817010" y="1448193"/>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Metrics</a:t>
              </a:r>
              <a:endParaRPr lang="en-US" sz="1200" dirty="0" err="1">
                <a:solidFill>
                  <a:schemeClr val="bg1"/>
                </a:solidFill>
                <a:ea typeface="Segoe UI" pitchFamily="34" charset="0"/>
                <a:cs typeface="Segoe UI" pitchFamily="34" charset="0"/>
              </a:endParaRPr>
            </a:p>
          </p:txBody>
        </p:sp>
        <p:sp>
          <p:nvSpPr>
            <p:cNvPr id="48" name="Rectangle: Rounded Corners 47">
              <a:extLst>
                <a:ext uri="{FF2B5EF4-FFF2-40B4-BE49-F238E27FC236}">
                  <a16:creationId xmlns:a16="http://schemas.microsoft.com/office/drawing/2014/main" id="{C0CEA7D6-3324-4796-AF8E-9FA35BC55094}"/>
                </a:ext>
              </a:extLst>
            </p:cNvPr>
            <p:cNvSpPr/>
            <p:nvPr/>
          </p:nvSpPr>
          <p:spPr bwMode="auto">
            <a:xfrm>
              <a:off x="9217076" y="851472"/>
              <a:ext cx="2392312" cy="283946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err="1">
                  <a:solidFill>
                    <a:schemeClr val="tx1"/>
                  </a:solidFill>
                  <a:latin typeface="+mj-lt"/>
                  <a:cs typeface="Segoe UI" pitchFamily="34" charset="0"/>
                </a:rPr>
                <a:t>Autoscale</a:t>
              </a:r>
              <a:endParaRPr lang="en-US" sz="1600" dirty="0" err="1">
                <a:solidFill>
                  <a:schemeClr val="tx1"/>
                </a:solidFill>
                <a:latin typeface="+mj-lt"/>
                <a:cs typeface="Segoe UI" pitchFamily="34" charset="0"/>
              </a:endParaRPr>
            </a:p>
          </p:txBody>
        </p:sp>
        <p:sp>
          <p:nvSpPr>
            <p:cNvPr id="49" name="Rectangle 48">
              <a:extLst>
                <a:ext uri="{FF2B5EF4-FFF2-40B4-BE49-F238E27FC236}">
                  <a16:creationId xmlns:a16="http://schemas.microsoft.com/office/drawing/2014/main" id="{76CCAED0-BEFA-4E9B-AB44-4F58F601A787}"/>
                </a:ext>
              </a:extLst>
            </p:cNvPr>
            <p:cNvSpPr/>
            <p:nvPr/>
          </p:nvSpPr>
          <p:spPr bwMode="auto">
            <a:xfrm>
              <a:off x="9860782" y="1549401"/>
              <a:ext cx="1104900" cy="2645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tx1"/>
                  </a:solidFill>
                  <a:ea typeface="Segoe UI" pitchFamily="34" charset="0"/>
                  <a:cs typeface="Segoe UI" pitchFamily="34" charset="0"/>
                </a:rPr>
                <a:t>Rule</a:t>
              </a:r>
              <a:endParaRPr lang="en-US" sz="1200" dirty="0" err="1">
                <a:solidFill>
                  <a:schemeClr val="tx1"/>
                </a:solidFill>
                <a:ea typeface="Segoe UI" pitchFamily="34" charset="0"/>
                <a:cs typeface="Segoe UI" pitchFamily="34" charset="0"/>
              </a:endParaRPr>
            </a:p>
          </p:txBody>
        </p:sp>
        <p:grpSp>
          <p:nvGrpSpPr>
            <p:cNvPr id="2072" name="Group 2071">
              <a:extLst>
                <a:ext uri="{FF2B5EF4-FFF2-40B4-BE49-F238E27FC236}">
                  <a16:creationId xmlns:a16="http://schemas.microsoft.com/office/drawing/2014/main" id="{D270AAC2-3D7D-43E7-850D-B2FBEF37C098}"/>
                </a:ext>
              </a:extLst>
            </p:cNvPr>
            <p:cNvGrpSpPr/>
            <p:nvPr/>
          </p:nvGrpSpPr>
          <p:grpSpPr>
            <a:xfrm>
              <a:off x="9513232" y="2225888"/>
              <a:ext cx="1800000" cy="1355512"/>
              <a:chOff x="9417982" y="2752725"/>
              <a:chExt cx="1800000" cy="1355512"/>
            </a:xfrm>
          </p:grpSpPr>
          <p:sp>
            <p:nvSpPr>
              <p:cNvPr id="52" name="Rectangle: Rounded Corners 51">
                <a:extLst>
                  <a:ext uri="{FF2B5EF4-FFF2-40B4-BE49-F238E27FC236}">
                    <a16:creationId xmlns:a16="http://schemas.microsoft.com/office/drawing/2014/main" id="{6898AE25-B741-4121-8D90-DBE908378C43}"/>
                  </a:ext>
                </a:extLst>
              </p:cNvPr>
              <p:cNvSpPr/>
              <p:nvPr/>
            </p:nvSpPr>
            <p:spPr bwMode="auto">
              <a:xfrm>
                <a:off x="9417982" y="2752725"/>
                <a:ext cx="1800000" cy="1355512"/>
              </a:xfrm>
              <a:prstGeom prst="roundRect">
                <a:avLst>
                  <a:gd name="adj" fmla="val 573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Actions</a:t>
                </a:r>
                <a:endParaRPr lang="en-US" sz="1400" dirty="0" err="1">
                  <a:solidFill>
                    <a:schemeClr val="tx1"/>
                  </a:solidFill>
                  <a:latin typeface="+mj-lt"/>
                  <a:ea typeface="Segoe UI" pitchFamily="34" charset="0"/>
                  <a:cs typeface="Segoe UI" pitchFamily="34" charset="0"/>
                </a:endParaRPr>
              </a:p>
            </p:txBody>
          </p:sp>
          <p:grpSp>
            <p:nvGrpSpPr>
              <p:cNvPr id="2052" name="Group 2051">
                <a:extLst>
                  <a:ext uri="{FF2B5EF4-FFF2-40B4-BE49-F238E27FC236}">
                    <a16:creationId xmlns:a16="http://schemas.microsoft.com/office/drawing/2014/main" id="{D9A72CD0-2CF8-4FF1-B447-92E56C4F7441}"/>
                  </a:ext>
                </a:extLst>
              </p:cNvPr>
              <p:cNvGrpSpPr/>
              <p:nvPr/>
            </p:nvGrpSpPr>
            <p:grpSpPr>
              <a:xfrm>
                <a:off x="10087198" y="3080134"/>
                <a:ext cx="984351" cy="912039"/>
                <a:chOff x="9974775" y="2851534"/>
                <a:chExt cx="1139252" cy="912039"/>
              </a:xfrm>
              <a:noFill/>
            </p:grpSpPr>
            <p:sp>
              <p:nvSpPr>
                <p:cNvPr id="55" name="Rectangle 54">
                  <a:extLst>
                    <a:ext uri="{FF2B5EF4-FFF2-40B4-BE49-F238E27FC236}">
                      <a16:creationId xmlns:a16="http://schemas.microsoft.com/office/drawing/2014/main" id="{432F7D5F-25B9-4EA6-841A-DD94106AEBF0}"/>
                    </a:ext>
                  </a:extLst>
                </p:cNvPr>
                <p:cNvSpPr/>
                <p:nvPr/>
              </p:nvSpPr>
              <p:spPr bwMode="auto">
                <a:xfrm>
                  <a:off x="9974775" y="2851534"/>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 VMS</a:t>
                  </a:r>
                  <a:endParaRPr lang="en-US" sz="1400" dirty="0" err="1">
                    <a:solidFill>
                      <a:schemeClr val="tx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A7B1E9BA-E62A-4BC3-82F4-527A74D2C15F}"/>
                    </a:ext>
                  </a:extLst>
                </p:cNvPr>
                <p:cNvSpPr/>
                <p:nvPr/>
              </p:nvSpPr>
              <p:spPr bwMode="auto">
                <a:xfrm>
                  <a:off x="9974775" y="3144430"/>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email</a:t>
                  </a:r>
                  <a:endParaRPr lang="en-US" sz="1400" dirty="0" err="1">
                    <a:solidFill>
                      <a:schemeClr val="tx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7706E4C-A71A-4535-AFF5-E926FB555067}"/>
                    </a:ext>
                  </a:extLst>
                </p:cNvPr>
                <p:cNvSpPr/>
                <p:nvPr/>
              </p:nvSpPr>
              <p:spPr bwMode="auto">
                <a:xfrm>
                  <a:off x="9974775" y="3475426"/>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a:t>
                  </a:r>
                  <a:endParaRPr lang="en-US" sz="1400" dirty="0" err="1">
                    <a:solidFill>
                      <a:schemeClr val="tx1"/>
                    </a:solidFill>
                    <a:ea typeface="Segoe UI" pitchFamily="34" charset="0"/>
                    <a:cs typeface="Segoe UI" pitchFamily="34" charset="0"/>
                  </a:endParaRPr>
                </a:p>
              </p:txBody>
            </p:sp>
          </p:grpSp>
          <p:pic>
            <p:nvPicPr>
              <p:cNvPr id="2054" name="Graphic 2053">
                <a:extLst>
                  <a:ext uri="{FF2B5EF4-FFF2-40B4-BE49-F238E27FC236}">
                    <a16:creationId xmlns:a16="http://schemas.microsoft.com/office/drawing/2014/main" id="{1DC342E0-E7C1-44AA-AB4B-7E707B3E29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2237" t="34746" r="32894" b="34745"/>
              <a:stretch/>
            </p:blipFill>
            <p:spPr>
              <a:xfrm>
                <a:off x="9502155" y="3057525"/>
                <a:ext cx="504570" cy="314325"/>
              </a:xfrm>
              <a:prstGeom prst="rect">
                <a:avLst/>
              </a:prstGeom>
            </p:spPr>
          </p:pic>
          <p:pic>
            <p:nvPicPr>
              <p:cNvPr id="2056" name="Graphic 2055">
                <a:extLst>
                  <a:ext uri="{FF2B5EF4-FFF2-40B4-BE49-F238E27FC236}">
                    <a16:creationId xmlns:a16="http://schemas.microsoft.com/office/drawing/2014/main" id="{E9378A0F-A39E-4203-BE10-E4C572CA5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6436" y="3733800"/>
                <a:ext cx="296287" cy="253688"/>
              </a:xfrm>
              <a:prstGeom prst="rect">
                <a:avLst/>
              </a:prstGeom>
            </p:spPr>
          </p:pic>
          <p:pic>
            <p:nvPicPr>
              <p:cNvPr id="2059" name="Graphic 2058">
                <a:extLst>
                  <a:ext uri="{FF2B5EF4-FFF2-40B4-BE49-F238E27FC236}">
                    <a16:creationId xmlns:a16="http://schemas.microsoft.com/office/drawing/2014/main" id="{A9E20422-2437-49D8-8449-EB9F70A4C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4851" y="3378574"/>
                <a:ext cx="384271" cy="269501"/>
              </a:xfrm>
              <a:prstGeom prst="rect">
                <a:avLst/>
              </a:prstGeom>
            </p:spPr>
          </p:pic>
        </p:grpSp>
        <p:sp>
          <p:nvSpPr>
            <p:cNvPr id="67" name="Rectangle: Rounded Corners 66">
              <a:extLst>
                <a:ext uri="{FF2B5EF4-FFF2-40B4-BE49-F238E27FC236}">
                  <a16:creationId xmlns:a16="http://schemas.microsoft.com/office/drawing/2014/main" id="{14938E87-BCEA-47DB-AFF0-041C1E474A5F}"/>
                </a:ext>
              </a:extLst>
            </p:cNvPr>
            <p:cNvSpPr/>
            <p:nvPr/>
          </p:nvSpPr>
          <p:spPr bwMode="auto">
            <a:xfrm>
              <a:off x="9217076" y="3908362"/>
              <a:ext cx="2392312" cy="236067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Automate</a:t>
              </a:r>
              <a:endParaRPr lang="en-US" sz="1600" dirty="0" err="1">
                <a:solidFill>
                  <a:schemeClr val="tx1"/>
                </a:solidFill>
                <a:latin typeface="+mj-lt"/>
                <a:cs typeface="Segoe UI" pitchFamily="34" charset="0"/>
              </a:endParaRPr>
            </a:p>
          </p:txBody>
        </p:sp>
        <p:grpSp>
          <p:nvGrpSpPr>
            <p:cNvPr id="2073" name="Group 2072">
              <a:extLst>
                <a:ext uri="{FF2B5EF4-FFF2-40B4-BE49-F238E27FC236}">
                  <a16:creationId xmlns:a16="http://schemas.microsoft.com/office/drawing/2014/main" id="{DF02ED65-1E7F-450A-A7FC-EED8A9F356C2}"/>
                </a:ext>
              </a:extLst>
            </p:cNvPr>
            <p:cNvGrpSpPr/>
            <p:nvPr/>
          </p:nvGrpSpPr>
          <p:grpSpPr>
            <a:xfrm>
              <a:off x="9513232" y="4310046"/>
              <a:ext cx="1800000" cy="1863628"/>
              <a:chOff x="9417982" y="3855068"/>
              <a:chExt cx="1800000" cy="2322084"/>
            </a:xfrm>
          </p:grpSpPr>
          <p:sp>
            <p:nvSpPr>
              <p:cNvPr id="68" name="Rectangle 67">
                <a:extLst>
                  <a:ext uri="{FF2B5EF4-FFF2-40B4-BE49-F238E27FC236}">
                    <a16:creationId xmlns:a16="http://schemas.microsoft.com/office/drawing/2014/main" id="{FDFE3B34-00EC-45B1-A16F-712A485C8F64}"/>
                  </a:ext>
                </a:extLst>
              </p:cNvPr>
              <p:cNvSpPr/>
              <p:nvPr/>
            </p:nvSpPr>
            <p:spPr bwMode="auto">
              <a:xfrm>
                <a:off x="9417982" y="38550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Automation</a:t>
                </a:r>
              </a:p>
              <a:p>
                <a:pPr marL="542925" lvl="1" defTabSz="932472" fontAlgn="base">
                  <a:spcBef>
                    <a:spcPct val="0"/>
                  </a:spcBef>
                  <a:spcAft>
                    <a:spcPct val="0"/>
                  </a:spcAft>
                </a:pPr>
                <a:r>
                  <a:rPr lang="en-IN" sz="1200" dirty="0">
                    <a:solidFill>
                      <a:schemeClr val="bg1"/>
                    </a:solidFill>
                    <a:cs typeface="Segoe UI" pitchFamily="34" charset="0"/>
                  </a:rPr>
                  <a:t>Runbook</a:t>
                </a:r>
                <a:endParaRPr lang="en-US" sz="1200" dirty="0" err="1">
                  <a:solidFill>
                    <a:schemeClr val="bg1"/>
                  </a:solidFill>
                  <a:cs typeface="Segoe UI" pitchFamily="34" charset="0"/>
                </a:endParaRPr>
              </a:p>
            </p:txBody>
          </p:sp>
          <p:sp>
            <p:nvSpPr>
              <p:cNvPr id="69" name="Rectangle 68">
                <a:extLst>
                  <a:ext uri="{FF2B5EF4-FFF2-40B4-BE49-F238E27FC236}">
                    <a16:creationId xmlns:a16="http://schemas.microsoft.com/office/drawing/2014/main" id="{C2605DEA-D7DA-428B-87A9-28926462D7FC}"/>
                  </a:ext>
                </a:extLst>
              </p:cNvPr>
              <p:cNvSpPr/>
              <p:nvPr/>
            </p:nvSpPr>
            <p:spPr bwMode="auto">
              <a:xfrm>
                <a:off x="9417982" y="44533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Function</a:t>
                </a:r>
                <a:endParaRPr lang="en-US" sz="1200" dirty="0" err="1">
                  <a:solidFill>
                    <a:schemeClr val="bg1"/>
                  </a:solidFill>
                  <a:cs typeface="Segoe UI" pitchFamily="34" charset="0"/>
                </a:endParaRPr>
              </a:p>
            </p:txBody>
          </p:sp>
          <p:sp>
            <p:nvSpPr>
              <p:cNvPr id="70" name="Rectangle 69">
                <a:extLst>
                  <a:ext uri="{FF2B5EF4-FFF2-40B4-BE49-F238E27FC236}">
                    <a16:creationId xmlns:a16="http://schemas.microsoft.com/office/drawing/2014/main" id="{C855DEE3-A6DF-4BB7-A829-3D796D0637C7}"/>
                  </a:ext>
                </a:extLst>
              </p:cNvPr>
              <p:cNvSpPr/>
              <p:nvPr/>
            </p:nvSpPr>
            <p:spPr bwMode="auto">
              <a:xfrm>
                <a:off x="9417982" y="50516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Logic Apps</a:t>
                </a:r>
                <a:endParaRPr lang="en-US" sz="1200" dirty="0" err="1">
                  <a:solidFill>
                    <a:schemeClr val="bg1"/>
                  </a:solidFill>
                  <a:cs typeface="Segoe UI" pitchFamily="34" charset="0"/>
                </a:endParaRPr>
              </a:p>
            </p:txBody>
          </p:sp>
          <p:sp>
            <p:nvSpPr>
              <p:cNvPr id="71" name="Rectangle 70">
                <a:extLst>
                  <a:ext uri="{FF2B5EF4-FFF2-40B4-BE49-F238E27FC236}">
                    <a16:creationId xmlns:a16="http://schemas.microsoft.com/office/drawing/2014/main" id="{C1F1F18A-F1B6-435C-9EB7-A11CC3B74F57}"/>
                  </a:ext>
                </a:extLst>
              </p:cNvPr>
              <p:cNvSpPr/>
              <p:nvPr/>
            </p:nvSpPr>
            <p:spPr bwMode="auto">
              <a:xfrm>
                <a:off x="9417982" y="5626375"/>
                <a:ext cx="1800000" cy="55077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542925" lvl="1" defTabSz="932472" fontAlgn="base">
                  <a:spcBef>
                    <a:spcPct val="0"/>
                  </a:spcBef>
                  <a:spcAft>
                    <a:spcPct val="0"/>
                  </a:spcAft>
                </a:pPr>
                <a:r>
                  <a:rPr lang="en-IN" sz="1200" dirty="0">
                    <a:solidFill>
                      <a:schemeClr val="bg1"/>
                    </a:solidFill>
                    <a:cs typeface="Segoe UI" pitchFamily="34" charset="0"/>
                  </a:rPr>
                  <a:t>3</a:t>
                </a:r>
                <a:r>
                  <a:rPr lang="en-IN" sz="1200" baseline="30000" dirty="0">
                    <a:solidFill>
                      <a:schemeClr val="bg1"/>
                    </a:solidFill>
                    <a:cs typeface="Segoe UI" pitchFamily="34" charset="0"/>
                  </a:rPr>
                  <a:t>rd</a:t>
                </a:r>
                <a:r>
                  <a:rPr lang="en-IN" sz="1200" dirty="0">
                    <a:solidFill>
                      <a:schemeClr val="bg1"/>
                    </a:solidFill>
                    <a:cs typeface="Segoe UI" pitchFamily="34" charset="0"/>
                  </a:rPr>
                  <a:t> Party URL</a:t>
                </a:r>
              </a:p>
              <a:p>
                <a:pPr marL="542925" lvl="1" defTabSz="932472" fontAlgn="base">
                  <a:spcBef>
                    <a:spcPct val="0"/>
                  </a:spcBef>
                  <a:spcAft>
                    <a:spcPct val="0"/>
                  </a:spcAft>
                </a:pPr>
                <a:r>
                  <a:rPr lang="en-IN" sz="1200" dirty="0">
                    <a:solidFill>
                      <a:schemeClr val="bg1"/>
                    </a:solidFill>
                    <a:cs typeface="Segoe UI" pitchFamily="34" charset="0"/>
                  </a:rPr>
                  <a:t>(ex PagerDuty)</a:t>
                </a:r>
                <a:endParaRPr lang="en-US" sz="1200" dirty="0" err="1">
                  <a:solidFill>
                    <a:schemeClr val="bg1"/>
                  </a:solidFill>
                  <a:cs typeface="Segoe UI" pitchFamily="34" charset="0"/>
                </a:endParaRPr>
              </a:p>
            </p:txBody>
          </p:sp>
        </p:grpSp>
        <p:cxnSp>
          <p:nvCxnSpPr>
            <p:cNvPr id="2062" name="Straight Arrow Connector 2061">
              <a:extLst>
                <a:ext uri="{FF2B5EF4-FFF2-40B4-BE49-F238E27FC236}">
                  <a16:creationId xmlns:a16="http://schemas.microsoft.com/office/drawing/2014/main" id="{7A9B8083-08AF-4003-99E5-2E70F953937E}"/>
                </a:ext>
              </a:extLst>
            </p:cNvPr>
            <p:cNvCxnSpPr>
              <a:cxnSpLocks/>
              <a:stCxn id="49" idx="2"/>
              <a:endCxn id="52" idx="0"/>
            </p:cNvCxnSpPr>
            <p:nvPr/>
          </p:nvCxnSpPr>
          <p:spPr>
            <a:xfrm>
              <a:off x="10413232" y="1813911"/>
              <a:ext cx="0" cy="41197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63" name="L-Shape 2062">
              <a:extLst>
                <a:ext uri="{FF2B5EF4-FFF2-40B4-BE49-F238E27FC236}">
                  <a16:creationId xmlns:a16="http://schemas.microsoft.com/office/drawing/2014/main" id="{C1851CCA-3975-43B3-A0E2-68DD7A3E3576}"/>
                </a:ext>
              </a:extLst>
            </p:cNvPr>
            <p:cNvSpPr/>
            <p:nvPr/>
          </p:nvSpPr>
          <p:spPr bwMode="auto">
            <a:xfrm rot="18678122">
              <a:off x="10296049" y="1815955"/>
              <a:ext cx="275281" cy="166315"/>
            </a:xfrm>
            <a:prstGeom prst="corner">
              <a:avLst>
                <a:gd name="adj1" fmla="val 39655"/>
                <a:gd name="adj2" fmla="val 32759"/>
              </a:avLst>
            </a:prstGeom>
            <a:solidFill>
              <a:srgbClr val="107C0F"/>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65" name="Connector: Elbow 2064">
              <a:extLst>
                <a:ext uri="{FF2B5EF4-FFF2-40B4-BE49-F238E27FC236}">
                  <a16:creationId xmlns:a16="http://schemas.microsoft.com/office/drawing/2014/main" id="{D12771BA-09CC-4605-BB04-6944C1EC0AC6}"/>
                </a:ext>
              </a:extLst>
            </p:cNvPr>
            <p:cNvCxnSpPr>
              <a:cxnSpLocks/>
              <a:stCxn id="5" idx="3"/>
              <a:endCxn id="49" idx="1"/>
            </p:cNvCxnSpPr>
            <p:nvPr/>
          </p:nvCxnSpPr>
          <p:spPr>
            <a:xfrm flipV="1">
              <a:off x="7956262" y="1681656"/>
              <a:ext cx="1904520" cy="953593"/>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67" name="Connector: Elbow 2066">
              <a:extLst>
                <a:ext uri="{FF2B5EF4-FFF2-40B4-BE49-F238E27FC236}">
                  <a16:creationId xmlns:a16="http://schemas.microsoft.com/office/drawing/2014/main" id="{DEB2FD2B-F1C9-4390-A51B-3768DE87343F}"/>
                </a:ext>
              </a:extLst>
            </p:cNvPr>
            <p:cNvCxnSpPr>
              <a:cxnSpLocks/>
              <a:stCxn id="14" idx="3"/>
              <a:endCxn id="49" idx="1"/>
            </p:cNvCxnSpPr>
            <p:nvPr/>
          </p:nvCxnSpPr>
          <p:spPr>
            <a:xfrm>
              <a:off x="7956262" y="1576878"/>
              <a:ext cx="1904520" cy="10477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3" name="Graphic 52">
              <a:extLst>
                <a:ext uri="{FF2B5EF4-FFF2-40B4-BE49-F238E27FC236}">
                  <a16:creationId xmlns:a16="http://schemas.microsoft.com/office/drawing/2014/main" id="{B6E36CF7-D50E-48DC-817C-A90339124E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99612" y="4349750"/>
              <a:ext cx="292829" cy="309562"/>
            </a:xfrm>
            <a:prstGeom prst="rect">
              <a:avLst/>
            </a:prstGeom>
          </p:spPr>
        </p:pic>
        <p:pic>
          <p:nvPicPr>
            <p:cNvPr id="58" name="Graphic 57">
              <a:extLst>
                <a:ext uri="{FF2B5EF4-FFF2-40B4-BE49-F238E27FC236}">
                  <a16:creationId xmlns:a16="http://schemas.microsoft.com/office/drawing/2014/main" id="{17FF9CD7-0247-4219-A468-AB56618FF6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10456" y="4838700"/>
              <a:ext cx="359044" cy="330993"/>
            </a:xfrm>
            <a:prstGeom prst="rect">
              <a:avLst/>
            </a:prstGeom>
          </p:spPr>
        </p:pic>
        <p:pic>
          <p:nvPicPr>
            <p:cNvPr id="60" name="Graphic 59">
              <a:extLst>
                <a:ext uri="{FF2B5EF4-FFF2-40B4-BE49-F238E27FC236}">
                  <a16:creationId xmlns:a16="http://schemas.microsoft.com/office/drawing/2014/main" id="{1DE33161-B6D2-4708-B4C3-146E476EED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10725" y="5335587"/>
              <a:ext cx="361950" cy="276225"/>
            </a:xfrm>
            <a:prstGeom prst="rect">
              <a:avLst/>
            </a:prstGeom>
          </p:spPr>
        </p:pic>
        <p:grpSp>
          <p:nvGrpSpPr>
            <p:cNvPr id="63" name="Group 62">
              <a:extLst>
                <a:ext uri="{FF2B5EF4-FFF2-40B4-BE49-F238E27FC236}">
                  <a16:creationId xmlns:a16="http://schemas.microsoft.com/office/drawing/2014/main" id="{D2BF3BCC-0122-420C-BDCC-C294AA8B0710}"/>
                </a:ext>
              </a:extLst>
            </p:cNvPr>
            <p:cNvGrpSpPr/>
            <p:nvPr/>
          </p:nvGrpSpPr>
          <p:grpSpPr>
            <a:xfrm>
              <a:off x="9632950" y="5803900"/>
              <a:ext cx="406400" cy="369332"/>
              <a:chOff x="9480550" y="5784850"/>
              <a:chExt cx="406400" cy="369332"/>
            </a:xfrm>
          </p:grpSpPr>
          <p:sp>
            <p:nvSpPr>
              <p:cNvPr id="61" name="TextBox 60">
                <a:extLst>
                  <a:ext uri="{FF2B5EF4-FFF2-40B4-BE49-F238E27FC236}">
                    <a16:creationId xmlns:a16="http://schemas.microsoft.com/office/drawing/2014/main" id="{6D18C740-7282-4418-B46A-D8FBCAB42C8D}"/>
                  </a:ext>
                </a:extLst>
              </p:cNvPr>
              <p:cNvSpPr txBox="1"/>
              <p:nvPr/>
            </p:nvSpPr>
            <p:spPr>
              <a:xfrm>
                <a:off x="9480550" y="5784850"/>
                <a:ext cx="406400" cy="369332"/>
              </a:xfrm>
              <a:prstGeom prst="rect">
                <a:avLst/>
              </a:prstGeom>
              <a:noFill/>
            </p:spPr>
            <p:txBody>
              <a:bodyPr wrap="square" lIns="0" tIns="0" rIns="0" bIns="0" rtlCol="0">
                <a:spAutoFit/>
              </a:bodyPr>
              <a:lstStyle/>
              <a:p>
                <a:pPr algn="l"/>
                <a:r>
                  <a:rPr lang="en-IN" sz="2400" dirty="0">
                    <a:solidFill>
                      <a:schemeClr val="bg1"/>
                    </a:solidFill>
                    <a:latin typeface="+mj-lt"/>
                  </a:rPr>
                  <a:t>3</a:t>
                </a:r>
                <a:endParaRPr lang="en-US" sz="2400" dirty="0" err="1">
                  <a:solidFill>
                    <a:schemeClr val="bg1"/>
                  </a:solidFill>
                  <a:latin typeface="+mj-lt"/>
                </a:endParaRPr>
              </a:p>
            </p:txBody>
          </p:sp>
          <p:sp>
            <p:nvSpPr>
              <p:cNvPr id="62" name="TextBox 61">
                <a:extLst>
                  <a:ext uri="{FF2B5EF4-FFF2-40B4-BE49-F238E27FC236}">
                    <a16:creationId xmlns:a16="http://schemas.microsoft.com/office/drawing/2014/main" id="{F64EDA1F-16D6-4394-B206-5718256602B5}"/>
                  </a:ext>
                </a:extLst>
              </p:cNvPr>
              <p:cNvSpPr txBox="1"/>
              <p:nvPr/>
            </p:nvSpPr>
            <p:spPr>
              <a:xfrm>
                <a:off x="9658350" y="5797550"/>
                <a:ext cx="222250" cy="184666"/>
              </a:xfrm>
              <a:prstGeom prst="rect">
                <a:avLst/>
              </a:prstGeom>
              <a:noFill/>
            </p:spPr>
            <p:txBody>
              <a:bodyPr wrap="square" lIns="0" tIns="0" rIns="0" bIns="0" rtlCol="0">
                <a:spAutoFit/>
              </a:bodyPr>
              <a:lstStyle/>
              <a:p>
                <a:pPr algn="l"/>
                <a:r>
                  <a:rPr lang="en-IN" sz="1200" dirty="0" err="1">
                    <a:solidFill>
                      <a:schemeClr val="bg1"/>
                    </a:solidFill>
                    <a:latin typeface="+mj-lt"/>
                  </a:rPr>
                  <a:t>rd</a:t>
                </a:r>
                <a:endParaRPr lang="en-US" sz="1200" dirty="0" err="1">
                  <a:solidFill>
                    <a:schemeClr val="bg1"/>
                  </a:solidFill>
                  <a:latin typeface="+mj-lt"/>
                </a:endParaRPr>
              </a:p>
            </p:txBody>
          </p:sp>
        </p:grpSp>
        <p:cxnSp>
          <p:nvCxnSpPr>
            <p:cNvPr id="65" name="Straight Arrow Connector 64">
              <a:extLst>
                <a:ext uri="{FF2B5EF4-FFF2-40B4-BE49-F238E27FC236}">
                  <a16:creationId xmlns:a16="http://schemas.microsoft.com/office/drawing/2014/main" id="{C3DFA5C2-2E74-49E3-BA77-F69CB10AE79B}"/>
                </a:ext>
              </a:extLst>
            </p:cNvPr>
            <p:cNvCxnSpPr>
              <a:cxnSpLocks/>
              <a:stCxn id="48" idx="2"/>
              <a:endCxn id="67" idx="0"/>
            </p:cNvCxnSpPr>
            <p:nvPr/>
          </p:nvCxnSpPr>
          <p:spPr>
            <a:xfrm>
              <a:off x="10413232" y="3690938"/>
              <a:ext cx="0" cy="21742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A1951FD0-E658-44EC-9BB4-36F3F93FCD13}"/>
                </a:ext>
              </a:extLst>
            </p:cNvPr>
            <p:cNvPicPr>
              <a:picLocks noChangeAspect="1"/>
            </p:cNvPicPr>
            <p:nvPr/>
          </p:nvPicPr>
          <p:blipFill>
            <a:blip r:embed="rId15"/>
            <a:stretch>
              <a:fillRect/>
            </a:stretch>
          </p:blipFill>
          <p:spPr>
            <a:xfrm>
              <a:off x="10191663" y="1100138"/>
              <a:ext cx="443138" cy="443138"/>
            </a:xfrm>
            <a:prstGeom prst="rect">
              <a:avLst/>
            </a:prstGeom>
          </p:spPr>
        </p:pic>
        <p:sp>
          <p:nvSpPr>
            <p:cNvPr id="108" name="Rectangle 107">
              <a:extLst>
                <a:ext uri="{FF2B5EF4-FFF2-40B4-BE49-F238E27FC236}">
                  <a16:creationId xmlns:a16="http://schemas.microsoft.com/office/drawing/2014/main" id="{A02D7AB8-C86C-44A1-BFF5-84A9163A0745}"/>
                </a:ext>
              </a:extLst>
            </p:cNvPr>
            <p:cNvSpPr/>
            <p:nvPr/>
          </p:nvSpPr>
          <p:spPr bwMode="auto">
            <a:xfrm>
              <a:off x="9093200" y="1837126"/>
              <a:ext cx="1165549" cy="288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r" defTabSz="932472" fontAlgn="base">
                <a:spcBef>
                  <a:spcPct val="0"/>
                </a:spcBef>
                <a:spcAft>
                  <a:spcPct val="0"/>
                </a:spcAft>
              </a:pPr>
              <a:r>
                <a:rPr lang="en-IN" sz="1400" dirty="0">
                  <a:solidFill>
                    <a:schemeClr val="tx1"/>
                  </a:solidFill>
                  <a:ea typeface="Segoe UI" pitchFamily="34" charset="0"/>
                  <a:cs typeface="Segoe UI" pitchFamily="34" charset="0"/>
                </a:rPr>
                <a:t>Criteria met</a:t>
              </a:r>
              <a:endParaRPr lang="en-US" sz="1400" dirty="0" err="1">
                <a:solidFill>
                  <a:schemeClr val="tx1"/>
                </a:solidFill>
                <a:ea typeface="Segoe UI" pitchFamily="34" charset="0"/>
                <a:cs typeface="Segoe UI" pitchFamily="34" charset="0"/>
              </a:endParaRPr>
            </a:p>
          </p:txBody>
        </p:sp>
        <p:grpSp>
          <p:nvGrpSpPr>
            <p:cNvPr id="92" name="Group 91">
              <a:extLst>
                <a:ext uri="{FF2B5EF4-FFF2-40B4-BE49-F238E27FC236}">
                  <a16:creationId xmlns:a16="http://schemas.microsoft.com/office/drawing/2014/main" id="{E1B5B826-359F-42EE-8B10-5AC1699E79B5}"/>
                </a:ext>
              </a:extLst>
            </p:cNvPr>
            <p:cNvGrpSpPr/>
            <p:nvPr/>
          </p:nvGrpSpPr>
          <p:grpSpPr>
            <a:xfrm>
              <a:off x="8688387" y="1922462"/>
              <a:ext cx="438150" cy="438150"/>
              <a:chOff x="8583612" y="2074862"/>
              <a:chExt cx="438150" cy="438150"/>
            </a:xfrm>
          </p:grpSpPr>
          <p:sp>
            <p:nvSpPr>
              <p:cNvPr id="91" name="Oval 90">
                <a:extLst>
                  <a:ext uri="{FF2B5EF4-FFF2-40B4-BE49-F238E27FC236}">
                    <a16:creationId xmlns:a16="http://schemas.microsoft.com/office/drawing/2014/main" id="{281E4C76-3E1E-4928-996F-CF14AC65688C}"/>
                  </a:ext>
                </a:extLst>
              </p:cNvPr>
              <p:cNvSpPr/>
              <p:nvPr/>
            </p:nvSpPr>
            <p:spPr bwMode="auto">
              <a:xfrm>
                <a:off x="8583612" y="2074862"/>
                <a:ext cx="438150" cy="4381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6" name="Graphic 125">
                <a:extLst>
                  <a:ext uri="{FF2B5EF4-FFF2-40B4-BE49-F238E27FC236}">
                    <a16:creationId xmlns:a16="http://schemas.microsoft.com/office/drawing/2014/main" id="{86389F82-6431-4781-A2BA-52D00BD94E5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37587" y="2128837"/>
                <a:ext cx="330200" cy="330200"/>
              </a:xfrm>
              <a:prstGeom prst="rect">
                <a:avLst/>
              </a:prstGeom>
            </p:spPr>
          </p:pic>
        </p:grpSp>
      </p:grpSp>
    </p:spTree>
    <p:extLst>
      <p:ext uri="{BB962C8B-B14F-4D97-AF65-F5344CB8AC3E}">
        <p14:creationId xmlns:p14="http://schemas.microsoft.com/office/powerpoint/2010/main" val="30234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Implement </a:t>
            </a:r>
            <a:r>
              <a:rPr lang="en-US" dirty="0" err="1"/>
              <a:t>Autoscale</a:t>
            </a:r>
            <a:endParaRPr lang="en-US" dirty="0"/>
          </a:p>
          <a:p>
            <a:pPr marL="342900" indent="-342900">
              <a:buFont typeface="Arial" panose="020B0604020202020204" pitchFamily="34" charset="0"/>
              <a:buChar char="•"/>
            </a:pPr>
            <a:r>
              <a:rPr lang="en-US" dirty="0"/>
              <a:t>Implement code that addresses singleton instances</a:t>
            </a:r>
          </a:p>
          <a:p>
            <a:pPr marL="342900" indent="-342900">
              <a:buFont typeface="Arial" panose="020B0604020202020204" pitchFamily="34" charset="0"/>
              <a:buChar char="•"/>
            </a:pPr>
            <a:r>
              <a:rPr lang="en-US" dirty="0"/>
              <a:t>Implement code that handles transient faults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err="1"/>
              <a:t>Autoscale</a:t>
            </a:r>
            <a:r>
              <a:rPr lang="en-US" dirty="0"/>
              <a:t> hierarchy</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520964"/>
          </a:xfrm>
        </p:spPr>
        <p:txBody>
          <a:bodyPr/>
          <a:lstStyle/>
          <a:p>
            <a:r>
              <a:rPr lang="en-US" dirty="0"/>
              <a:t>One </a:t>
            </a:r>
            <a:r>
              <a:rPr lang="en-US" dirty="0" err="1"/>
              <a:t>autoscale</a:t>
            </a:r>
            <a:r>
              <a:rPr lang="en-US" dirty="0"/>
              <a:t> setting</a:t>
            </a:r>
          </a:p>
          <a:p>
            <a:r>
              <a:rPr lang="en-US" dirty="0"/>
              <a:t>Settings have one or more profiles</a:t>
            </a:r>
          </a:p>
          <a:p>
            <a:r>
              <a:rPr lang="en-US" dirty="0"/>
              <a:t>Profiles have one or more rules</a:t>
            </a:r>
          </a:p>
          <a:p>
            <a:pPr lvl="1"/>
            <a:r>
              <a:rPr lang="en-US" dirty="0"/>
              <a:t>Profiles can also have recurrences and capacity settings</a:t>
            </a:r>
          </a:p>
          <a:p>
            <a:r>
              <a:rPr lang="en-US" dirty="0"/>
              <a:t>Notifications can be directly associated with an </a:t>
            </a:r>
            <a:r>
              <a:rPr lang="en-US" dirty="0" err="1"/>
              <a:t>autoscale</a:t>
            </a:r>
            <a:r>
              <a:rPr lang="en-US" dirty="0"/>
              <a:t> setting</a:t>
            </a:r>
          </a:p>
        </p:txBody>
      </p:sp>
      <p:grpSp>
        <p:nvGrpSpPr>
          <p:cNvPr id="5" name="Group 4" descr="The diagram depicts an Azure autoscale setting, profile, and rule structure.">
            <a:extLst>
              <a:ext uri="{FF2B5EF4-FFF2-40B4-BE49-F238E27FC236}">
                <a16:creationId xmlns:a16="http://schemas.microsoft.com/office/drawing/2014/main" id="{0930478A-5ED3-4E95-89ED-3722918657F6}"/>
              </a:ext>
            </a:extLst>
          </p:cNvPr>
          <p:cNvGrpSpPr/>
          <p:nvPr/>
        </p:nvGrpSpPr>
        <p:grpSpPr>
          <a:xfrm>
            <a:off x="7048500" y="460720"/>
            <a:ext cx="4560888" cy="5692971"/>
            <a:chOff x="7048500" y="586226"/>
            <a:chExt cx="4560888" cy="5692971"/>
          </a:xfrm>
        </p:grpSpPr>
        <p:sp>
          <p:nvSpPr>
            <p:cNvPr id="4" name="Rectangle 3">
              <a:extLst>
                <a:ext uri="{FF2B5EF4-FFF2-40B4-BE49-F238E27FC236}">
                  <a16:creationId xmlns:a16="http://schemas.microsoft.com/office/drawing/2014/main" id="{06E26A25-804C-4878-9C59-27528DEACD11}"/>
                </a:ext>
              </a:extLst>
            </p:cNvPr>
            <p:cNvSpPr/>
            <p:nvPr/>
          </p:nvSpPr>
          <p:spPr bwMode="auto">
            <a:xfrm>
              <a:off x="7048500" y="586226"/>
              <a:ext cx="2514600" cy="44203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algn="ctr" defTabSz="932472" fontAlgn="base">
                <a:spcBef>
                  <a:spcPct val="0"/>
                </a:spcBef>
                <a:spcAft>
                  <a:spcPct val="0"/>
                </a:spcAft>
              </a:pPr>
              <a:r>
                <a:rPr lang="en-IN" sz="2400" dirty="0" err="1">
                  <a:gradFill>
                    <a:gsLst>
                      <a:gs pos="0">
                        <a:srgbClr val="FFFFFF"/>
                      </a:gs>
                      <a:gs pos="100000">
                        <a:srgbClr val="FFFFFF"/>
                      </a:gs>
                    </a:gsLst>
                    <a:lin ang="5400000" scaled="0"/>
                  </a:gradFill>
                  <a:ea typeface="Segoe UI" pitchFamily="34" charset="0"/>
                  <a:cs typeface="Segoe UI" pitchFamily="34" charset="0"/>
                </a:rPr>
                <a:t>Autoscale</a:t>
              </a:r>
              <a:r>
                <a:rPr lang="en-IN" sz="2400" dirty="0">
                  <a:gradFill>
                    <a:gsLst>
                      <a:gs pos="0">
                        <a:srgbClr val="FFFFFF"/>
                      </a:gs>
                      <a:gs pos="100000">
                        <a:srgbClr val="FFFFFF"/>
                      </a:gs>
                    </a:gsLst>
                    <a:lin ang="5400000" scaled="0"/>
                  </a:gradFill>
                  <a:ea typeface="Segoe UI" pitchFamily="34" charset="0"/>
                  <a:cs typeface="Segoe UI" pitchFamily="34" charset="0"/>
                </a:rPr>
                <a:t> setting</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9455A88C-9DA9-4ED4-8336-C55B47256FB2}"/>
                </a:ext>
              </a:extLst>
            </p:cNvPr>
            <p:cNvSpPr/>
            <p:nvPr/>
          </p:nvSpPr>
          <p:spPr bwMode="auto">
            <a:xfrm>
              <a:off x="7658100" y="1106282"/>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1</a:t>
              </a:r>
              <a:endParaRPr lang="en-US" sz="1800" dirty="0" err="1">
                <a:solidFill>
                  <a:schemeClr val="bg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8618535-4FE0-4BE9-B06F-1C5D625B02ED}"/>
                </a:ext>
              </a:extLst>
            </p:cNvPr>
            <p:cNvSpPr/>
            <p:nvPr/>
          </p:nvSpPr>
          <p:spPr bwMode="auto">
            <a:xfrm>
              <a:off x="8665029" y="160444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capacity</a:t>
              </a: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F93AEAB1-C76C-48BF-A615-99945DD3EE92}"/>
                </a:ext>
              </a:extLst>
            </p:cNvPr>
            <p:cNvSpPr/>
            <p:nvPr/>
          </p:nvSpPr>
          <p:spPr bwMode="auto">
            <a:xfrm>
              <a:off x="8665029" y="2159247"/>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1</a:t>
              </a: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EC55C598-B857-45B1-9A27-8FC7633982E1}"/>
                </a:ext>
              </a:extLst>
            </p:cNvPr>
            <p:cNvSpPr/>
            <p:nvPr/>
          </p:nvSpPr>
          <p:spPr bwMode="auto">
            <a:xfrm>
              <a:off x="8665029" y="271686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(n)</a:t>
              </a: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550A5539-2450-4B7C-BE3C-C933CFFCE95E}"/>
                </a:ext>
              </a:extLst>
            </p:cNvPr>
            <p:cNvSpPr/>
            <p:nvPr/>
          </p:nvSpPr>
          <p:spPr bwMode="auto">
            <a:xfrm>
              <a:off x="8665029" y="318948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recurrence</a:t>
              </a: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A6548AA5-B32A-474A-8C51-CF7F10FF7B06}"/>
                </a:ext>
              </a:extLst>
            </p:cNvPr>
            <p:cNvSpPr/>
            <p:nvPr/>
          </p:nvSpPr>
          <p:spPr bwMode="auto">
            <a:xfrm>
              <a:off x="10304463" y="83157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min</a:t>
              </a:r>
              <a:endParaRPr lang="en-US" sz="1400" dirty="0" err="1">
                <a:solidFill>
                  <a:schemeClr val="tx1"/>
                </a:soli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740BA50A-E457-436C-9360-52751FBB77E7}"/>
                </a:ext>
              </a:extLst>
            </p:cNvPr>
            <p:cNvSpPr/>
            <p:nvPr/>
          </p:nvSpPr>
          <p:spPr bwMode="auto">
            <a:xfrm>
              <a:off x="10304463" y="1237753"/>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max</a:t>
              </a:r>
              <a:endParaRPr lang="en-US" sz="1400" dirty="0" err="1">
                <a:solidFill>
                  <a:schemeClr val="tx1"/>
                </a:soli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B554847C-BD27-4A69-98FF-2EB0F47FB171}"/>
                </a:ext>
              </a:extLst>
            </p:cNvPr>
            <p:cNvSpPr/>
            <p:nvPr/>
          </p:nvSpPr>
          <p:spPr bwMode="auto">
            <a:xfrm>
              <a:off x="10304463" y="165845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default</a:t>
              </a:r>
              <a:endParaRPr lang="en-US" sz="1400" dirty="0" err="1">
                <a:solidFill>
                  <a:schemeClr val="tx1"/>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704A4629-5753-45FE-976E-AC3C952CC947}"/>
                </a:ext>
              </a:extLst>
            </p:cNvPr>
            <p:cNvSpPr/>
            <p:nvPr/>
          </p:nvSpPr>
          <p:spPr bwMode="auto">
            <a:xfrm>
              <a:off x="10296525" y="2305506"/>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trigger</a:t>
              </a:r>
              <a:endParaRPr lang="en-US" sz="1400" dirty="0" err="1">
                <a:solidFill>
                  <a:schemeClr val="tx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DE539743-B56C-4CD9-8EE0-31A570964292}"/>
                </a:ext>
              </a:extLst>
            </p:cNvPr>
            <p:cNvSpPr/>
            <p:nvPr/>
          </p:nvSpPr>
          <p:spPr bwMode="auto">
            <a:xfrm>
              <a:off x="10296525" y="2726203"/>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scale action</a:t>
              </a:r>
              <a:endParaRPr lang="en-US" sz="1400" dirty="0" err="1">
                <a:solidFill>
                  <a:schemeClr val="tx1"/>
                </a:solidFill>
                <a:ea typeface="Segoe UI" pitchFamily="34" charset="0"/>
                <a:cs typeface="Segoe UI" pitchFamily="34" charset="0"/>
              </a:endParaRPr>
            </a:p>
          </p:txBody>
        </p:sp>
        <p:grpSp>
          <p:nvGrpSpPr>
            <p:cNvPr id="164" name="Group 163">
              <a:extLst>
                <a:ext uri="{FF2B5EF4-FFF2-40B4-BE49-F238E27FC236}">
                  <a16:creationId xmlns:a16="http://schemas.microsoft.com/office/drawing/2014/main" id="{9E3B60AD-E1A8-4BEC-A645-4F61E72485E3}"/>
                </a:ext>
              </a:extLst>
            </p:cNvPr>
            <p:cNvGrpSpPr/>
            <p:nvPr/>
          </p:nvGrpSpPr>
          <p:grpSpPr>
            <a:xfrm>
              <a:off x="9934574" y="1011995"/>
              <a:ext cx="369889" cy="826880"/>
              <a:chOff x="9934574" y="1011995"/>
              <a:chExt cx="369889" cy="826880"/>
            </a:xfrm>
          </p:grpSpPr>
          <p:cxnSp>
            <p:nvCxnSpPr>
              <p:cNvPr id="52" name="Connector: Elbow 51">
                <a:extLst>
                  <a:ext uri="{FF2B5EF4-FFF2-40B4-BE49-F238E27FC236}">
                    <a16:creationId xmlns:a16="http://schemas.microsoft.com/office/drawing/2014/main" id="{BAAE7ABB-4ED5-4A1A-B09E-8C19F39C266D}"/>
                  </a:ext>
                </a:extLst>
              </p:cNvPr>
              <p:cNvCxnSpPr>
                <a:cxnSpLocks/>
              </p:cNvCxnSpPr>
              <p:nvPr/>
            </p:nvCxnSpPr>
            <p:spPr>
              <a:xfrm flipV="1">
                <a:off x="9934574" y="1011995"/>
                <a:ext cx="369889" cy="80365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A99B565-8A5D-4052-8888-661C50C91C10}"/>
                  </a:ext>
                </a:extLst>
              </p:cNvPr>
              <p:cNvCxnSpPr>
                <a:cxnSpLocks/>
              </p:cNvCxnSpPr>
              <p:nvPr/>
            </p:nvCxnSpPr>
            <p:spPr>
              <a:xfrm flipV="1">
                <a:off x="9934574" y="1418178"/>
                <a:ext cx="369889" cy="39746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BB554210-D801-449B-8959-5FD97FBCC4D8}"/>
                  </a:ext>
                </a:extLst>
              </p:cNvPr>
              <p:cNvCxnSpPr>
                <a:cxnSpLocks/>
              </p:cNvCxnSpPr>
              <p:nvPr/>
            </p:nvCxnSpPr>
            <p:spPr>
              <a:xfrm>
                <a:off x="9934574" y="1815646"/>
                <a:ext cx="369889" cy="23229"/>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F23E2682-32FD-4A8C-9733-C4F557B4AB17}"/>
                </a:ext>
              </a:extLst>
            </p:cNvPr>
            <p:cNvGrpSpPr/>
            <p:nvPr/>
          </p:nvGrpSpPr>
          <p:grpSpPr>
            <a:xfrm>
              <a:off x="9934574" y="2370450"/>
              <a:ext cx="361951" cy="536178"/>
              <a:chOff x="9934574" y="2370450"/>
              <a:chExt cx="361951" cy="536178"/>
            </a:xfrm>
          </p:grpSpPr>
          <p:cxnSp>
            <p:nvCxnSpPr>
              <p:cNvPr id="58" name="Connector: Elbow 57">
                <a:extLst>
                  <a:ext uri="{FF2B5EF4-FFF2-40B4-BE49-F238E27FC236}">
                    <a16:creationId xmlns:a16="http://schemas.microsoft.com/office/drawing/2014/main" id="{28C409AD-46FE-4D93-A682-16C286BE95B7}"/>
                  </a:ext>
                </a:extLst>
              </p:cNvPr>
              <p:cNvCxnSpPr>
                <a:cxnSpLocks/>
                <a:stCxn id="41" idx="3"/>
                <a:endCxn id="49" idx="1"/>
              </p:cNvCxnSpPr>
              <p:nvPr/>
            </p:nvCxnSpPr>
            <p:spPr>
              <a:xfrm>
                <a:off x="9934574" y="2370450"/>
                <a:ext cx="361951" cy="11548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B79B7D0E-446A-4DB9-A453-07133660329B}"/>
                  </a:ext>
                </a:extLst>
              </p:cNvPr>
              <p:cNvCxnSpPr>
                <a:cxnSpLocks/>
                <a:stCxn id="41" idx="3"/>
                <a:endCxn id="50" idx="1"/>
              </p:cNvCxnSpPr>
              <p:nvPr/>
            </p:nvCxnSpPr>
            <p:spPr>
              <a:xfrm>
                <a:off x="9934574" y="2370450"/>
                <a:ext cx="361951" cy="53617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88474C56-144B-4BBB-9C03-CAC9D8177E92}"/>
                </a:ext>
              </a:extLst>
            </p:cNvPr>
            <p:cNvGrpSpPr/>
            <p:nvPr/>
          </p:nvGrpSpPr>
          <p:grpSpPr>
            <a:xfrm>
              <a:off x="8410586" y="1362531"/>
              <a:ext cx="254449" cy="2038155"/>
              <a:chOff x="8410586" y="1362531"/>
              <a:chExt cx="254449" cy="2038155"/>
            </a:xfrm>
          </p:grpSpPr>
          <p:cxnSp>
            <p:nvCxnSpPr>
              <p:cNvPr id="3077" name="Connector: Elbow 3076">
                <a:extLst>
                  <a:ext uri="{FF2B5EF4-FFF2-40B4-BE49-F238E27FC236}">
                    <a16:creationId xmlns:a16="http://schemas.microsoft.com/office/drawing/2014/main" id="{1C7C8B43-8E02-4CCC-88D8-3683E4EFEF75}"/>
                  </a:ext>
                </a:extLst>
              </p:cNvPr>
              <p:cNvCxnSpPr>
                <a:cxnSpLocks/>
              </p:cNvCxnSpPr>
              <p:nvPr/>
            </p:nvCxnSpPr>
            <p:spPr>
              <a:xfrm rot="16200000" flipH="1">
                <a:off x="8033850" y="1739267"/>
                <a:ext cx="1007919" cy="25444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2" name="Connector: Elbow 3081">
                <a:extLst>
                  <a:ext uri="{FF2B5EF4-FFF2-40B4-BE49-F238E27FC236}">
                    <a16:creationId xmlns:a16="http://schemas.microsoft.com/office/drawing/2014/main" id="{68DAEDBF-1D0E-4583-A83D-7E01D0A922AE}"/>
                  </a:ext>
                </a:extLst>
              </p:cNvPr>
              <p:cNvCxnSpPr>
                <a:cxnSpLocks/>
              </p:cNvCxnSpPr>
              <p:nvPr/>
            </p:nvCxnSpPr>
            <p:spPr>
              <a:xfrm rot="16200000" flipH="1">
                <a:off x="8383823" y="1534433"/>
                <a:ext cx="307976" cy="25444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4" name="Connector: Elbow 3083">
                <a:extLst>
                  <a:ext uri="{FF2B5EF4-FFF2-40B4-BE49-F238E27FC236}">
                    <a16:creationId xmlns:a16="http://schemas.microsoft.com/office/drawing/2014/main" id="{3DE4A29D-A22E-4A78-8AF2-0D393A3F6D6A}"/>
                  </a:ext>
                </a:extLst>
              </p:cNvPr>
              <p:cNvCxnSpPr>
                <a:cxnSpLocks/>
              </p:cNvCxnSpPr>
              <p:nvPr/>
            </p:nvCxnSpPr>
            <p:spPr>
              <a:xfrm rot="16200000" flipH="1">
                <a:off x="7791327" y="2054360"/>
                <a:ext cx="1492965" cy="254446"/>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6" name="Connector: Elbow 3085">
                <a:extLst>
                  <a:ext uri="{FF2B5EF4-FFF2-40B4-BE49-F238E27FC236}">
                    <a16:creationId xmlns:a16="http://schemas.microsoft.com/office/drawing/2014/main" id="{F602F49A-4EF8-4052-90F9-013E489A3447}"/>
                  </a:ext>
                </a:extLst>
              </p:cNvPr>
              <p:cNvCxnSpPr>
                <a:cxnSpLocks/>
              </p:cNvCxnSpPr>
              <p:nvPr/>
            </p:nvCxnSpPr>
            <p:spPr>
              <a:xfrm rot="16200000" flipH="1">
                <a:off x="7555013" y="2290671"/>
                <a:ext cx="1965588" cy="254441"/>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15294B6F-482D-4776-AD31-79C9346182F6}"/>
                </a:ext>
              </a:extLst>
            </p:cNvPr>
            <p:cNvSpPr/>
            <p:nvPr/>
          </p:nvSpPr>
          <p:spPr bwMode="auto">
            <a:xfrm>
              <a:off x="7658100" y="3691640"/>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(m)</a:t>
              </a:r>
              <a:endParaRPr lang="en-US" sz="1800" dirty="0" err="1">
                <a:solidFill>
                  <a:schemeClr val="bg1"/>
                </a:solidFill>
                <a:ea typeface="Segoe UI" pitchFamily="34" charset="0"/>
                <a:cs typeface="Segoe UI" pitchFamily="34" charset="0"/>
              </a:endParaRPr>
            </a:p>
          </p:txBody>
        </p:sp>
        <p:sp>
          <p:nvSpPr>
            <p:cNvPr id="106" name="Rectangle 105">
              <a:extLst>
                <a:ext uri="{FF2B5EF4-FFF2-40B4-BE49-F238E27FC236}">
                  <a16:creationId xmlns:a16="http://schemas.microsoft.com/office/drawing/2014/main" id="{AB32F615-5F96-422D-BEB1-0362ACA63160}"/>
                </a:ext>
              </a:extLst>
            </p:cNvPr>
            <p:cNvSpPr/>
            <p:nvPr/>
          </p:nvSpPr>
          <p:spPr bwMode="auto">
            <a:xfrm>
              <a:off x="8665029" y="4797100"/>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Emails</a:t>
              </a: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74EF1EF9-DC6D-4C44-9894-605ACE09D7EF}"/>
                </a:ext>
              </a:extLst>
            </p:cNvPr>
            <p:cNvSpPr/>
            <p:nvPr/>
          </p:nvSpPr>
          <p:spPr bwMode="auto">
            <a:xfrm>
              <a:off x="10304463" y="4139724"/>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admin?</a:t>
              </a:r>
              <a:endParaRPr lang="en-US" sz="1400" dirty="0" err="1">
                <a:solidFill>
                  <a:schemeClr val="tx1"/>
                </a:soli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D0518473-360B-4F3E-8A1E-0896606B156D}"/>
                </a:ext>
              </a:extLst>
            </p:cNvPr>
            <p:cNvSpPr/>
            <p:nvPr/>
          </p:nvSpPr>
          <p:spPr bwMode="auto">
            <a:xfrm>
              <a:off x="10304463" y="4560421"/>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err="1">
                  <a:solidFill>
                    <a:schemeClr val="tx1"/>
                  </a:solidFill>
                  <a:ea typeface="Segoe UI" pitchFamily="34" charset="0"/>
                  <a:cs typeface="Segoe UI" pitchFamily="34" charset="0"/>
                </a:rPr>
                <a:t>coadmin</a:t>
              </a:r>
              <a:r>
                <a:rPr lang="en-IN" sz="1400" dirty="0">
                  <a:solidFill>
                    <a:schemeClr val="tx1"/>
                  </a:solidFill>
                  <a:ea typeface="Segoe UI" pitchFamily="34" charset="0"/>
                  <a:cs typeface="Segoe UI" pitchFamily="34" charset="0"/>
                </a:rPr>
                <a:t>?</a:t>
              </a:r>
              <a:endParaRPr lang="en-US" sz="1400" dirty="0" err="1">
                <a:solidFill>
                  <a:schemeClr val="tx1"/>
                </a:soli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86574636-D3E9-49EC-9A7C-F3608FA64EF4}"/>
                </a:ext>
              </a:extLst>
            </p:cNvPr>
            <p:cNvSpPr/>
            <p:nvPr/>
          </p:nvSpPr>
          <p:spPr bwMode="auto">
            <a:xfrm>
              <a:off x="10304463" y="4981118"/>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custom 1-(n)</a:t>
              </a:r>
              <a:endParaRPr lang="en-US" sz="1400" dirty="0" err="1">
                <a:solidFill>
                  <a:schemeClr val="tx1"/>
                </a:solidFill>
                <a:ea typeface="Segoe UI" pitchFamily="34" charset="0"/>
                <a:cs typeface="Segoe UI" pitchFamily="34" charset="0"/>
              </a:endParaRPr>
            </a:p>
          </p:txBody>
        </p:sp>
        <p:grpSp>
          <p:nvGrpSpPr>
            <p:cNvPr id="166" name="Group 165">
              <a:extLst>
                <a:ext uri="{FF2B5EF4-FFF2-40B4-BE49-F238E27FC236}">
                  <a16:creationId xmlns:a16="http://schemas.microsoft.com/office/drawing/2014/main" id="{E2B74321-F16C-43C1-BE33-31BA5FCF3FAE}"/>
                </a:ext>
              </a:extLst>
            </p:cNvPr>
            <p:cNvGrpSpPr/>
            <p:nvPr/>
          </p:nvGrpSpPr>
          <p:grpSpPr>
            <a:xfrm>
              <a:off x="9934574" y="4320149"/>
              <a:ext cx="369889" cy="841394"/>
              <a:chOff x="9934574" y="4320149"/>
              <a:chExt cx="369889" cy="841394"/>
            </a:xfrm>
          </p:grpSpPr>
          <p:cxnSp>
            <p:nvCxnSpPr>
              <p:cNvPr id="111" name="Connector: Elbow 110">
                <a:extLst>
                  <a:ext uri="{FF2B5EF4-FFF2-40B4-BE49-F238E27FC236}">
                    <a16:creationId xmlns:a16="http://schemas.microsoft.com/office/drawing/2014/main" id="{7E94A677-9792-4CC7-8972-58032BD60D0F}"/>
                  </a:ext>
                </a:extLst>
              </p:cNvPr>
              <p:cNvCxnSpPr>
                <a:cxnSpLocks/>
                <a:stCxn id="106" idx="3"/>
                <a:endCxn id="108" idx="1"/>
              </p:cNvCxnSpPr>
              <p:nvPr/>
            </p:nvCxnSpPr>
            <p:spPr>
              <a:xfrm flipV="1">
                <a:off x="9934574" y="4320149"/>
                <a:ext cx="369889" cy="688154"/>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23A5B751-41D7-4057-8C2A-2D0B200E8D1E}"/>
                  </a:ext>
                </a:extLst>
              </p:cNvPr>
              <p:cNvCxnSpPr>
                <a:cxnSpLocks/>
                <a:stCxn id="106" idx="3"/>
                <a:endCxn id="109" idx="1"/>
              </p:cNvCxnSpPr>
              <p:nvPr/>
            </p:nvCxnSpPr>
            <p:spPr>
              <a:xfrm flipV="1">
                <a:off x="9934574" y="4740846"/>
                <a:ext cx="369889" cy="26745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086988A1-96ED-492F-97CC-9D3FF890DFF1}"/>
                  </a:ext>
                </a:extLst>
              </p:cNvPr>
              <p:cNvCxnSpPr>
                <a:cxnSpLocks/>
                <a:stCxn id="106" idx="3"/>
                <a:endCxn id="110" idx="1"/>
              </p:cNvCxnSpPr>
              <p:nvPr/>
            </p:nvCxnSpPr>
            <p:spPr>
              <a:xfrm>
                <a:off x="9934574" y="5008303"/>
                <a:ext cx="369889" cy="153240"/>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8A7B90B3-F769-4216-AC47-5FCFCC5D5712}"/>
                </a:ext>
              </a:extLst>
            </p:cNvPr>
            <p:cNvGrpSpPr/>
            <p:nvPr/>
          </p:nvGrpSpPr>
          <p:grpSpPr>
            <a:xfrm>
              <a:off x="8410565" y="4598730"/>
              <a:ext cx="254462" cy="1222736"/>
              <a:chOff x="7943848" y="1435101"/>
              <a:chExt cx="370787" cy="1222736"/>
            </a:xfrm>
          </p:grpSpPr>
          <p:cxnSp>
            <p:nvCxnSpPr>
              <p:cNvPr id="115" name="Connector: Elbow 114">
                <a:extLst>
                  <a:ext uri="{FF2B5EF4-FFF2-40B4-BE49-F238E27FC236}">
                    <a16:creationId xmlns:a16="http://schemas.microsoft.com/office/drawing/2014/main" id="{7F98D95D-BA2C-48F1-A619-AA951FDA7CFB}"/>
                  </a:ext>
                </a:extLst>
              </p:cNvPr>
              <p:cNvCxnSpPr>
                <a:cxnSpLocks/>
                <a:endCxn id="120" idx="1"/>
              </p:cNvCxnSpPr>
              <p:nvPr/>
            </p:nvCxnSpPr>
            <p:spPr>
              <a:xfrm rot="16200000" flipH="1">
                <a:off x="7591917" y="1946682"/>
                <a:ext cx="1063086" cy="359223"/>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D34EB85D-8113-4CE5-AE6C-CB0729CCFD46}"/>
                  </a:ext>
                </a:extLst>
              </p:cNvPr>
              <p:cNvCxnSpPr>
                <a:cxnSpLocks/>
                <a:endCxn id="106" idx="1"/>
              </p:cNvCxnSpPr>
              <p:nvPr/>
            </p:nvCxnSpPr>
            <p:spPr>
              <a:xfrm rot="16200000" flipH="1">
                <a:off x="7924455" y="1454494"/>
                <a:ext cx="409574" cy="37078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a16="http://schemas.microsoft.com/office/drawing/2014/main" id="{93D5AFDA-2FAD-4E41-BC9A-00C0DBE467AE}"/>
                </a:ext>
              </a:extLst>
            </p:cNvPr>
            <p:cNvSpPr/>
            <p:nvPr/>
          </p:nvSpPr>
          <p:spPr bwMode="auto">
            <a:xfrm>
              <a:off x="7661984" y="4293983"/>
              <a:ext cx="1493808" cy="422405"/>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notification</a:t>
              </a:r>
              <a:endParaRPr lang="en-US" sz="1800" dirty="0" err="1">
                <a:solidFill>
                  <a:schemeClr val="bg1"/>
                </a:solidFill>
                <a:ea typeface="Segoe UI" pitchFamily="34" charset="0"/>
                <a:cs typeface="Segoe UI" pitchFamily="34" charset="0"/>
              </a:endParaRPr>
            </a:p>
          </p:txBody>
        </p:sp>
        <p:grpSp>
          <p:nvGrpSpPr>
            <p:cNvPr id="162" name="Group 161">
              <a:extLst>
                <a:ext uri="{FF2B5EF4-FFF2-40B4-BE49-F238E27FC236}">
                  <a16:creationId xmlns:a16="http://schemas.microsoft.com/office/drawing/2014/main" id="{4068DA39-08B6-4EBC-9D5D-0D2C0A36A594}"/>
                </a:ext>
              </a:extLst>
            </p:cNvPr>
            <p:cNvGrpSpPr/>
            <p:nvPr/>
          </p:nvGrpSpPr>
          <p:grpSpPr>
            <a:xfrm>
              <a:off x="7397262" y="990602"/>
              <a:ext cx="266699" cy="3514584"/>
              <a:chOff x="7397262" y="990602"/>
              <a:chExt cx="266699" cy="3514584"/>
            </a:xfrm>
          </p:grpSpPr>
          <p:cxnSp>
            <p:nvCxnSpPr>
              <p:cNvPr id="3072" name="Connector: Elbow 3071">
                <a:extLst>
                  <a:ext uri="{FF2B5EF4-FFF2-40B4-BE49-F238E27FC236}">
                    <a16:creationId xmlns:a16="http://schemas.microsoft.com/office/drawing/2014/main" id="{5FA35964-DBC1-4002-A370-B47BF648B11B}"/>
                  </a:ext>
                </a:extLst>
              </p:cNvPr>
              <p:cNvCxnSpPr>
                <a:cxnSpLocks/>
              </p:cNvCxnSpPr>
              <p:nvPr/>
            </p:nvCxnSpPr>
            <p:spPr>
              <a:xfrm rot="16200000" flipH="1">
                <a:off x="7388942" y="998922"/>
                <a:ext cx="283340" cy="26669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2379E4D3-A997-4E38-987F-63D1D9E74B12}"/>
                  </a:ext>
                </a:extLst>
              </p:cNvPr>
              <p:cNvCxnSpPr>
                <a:cxnSpLocks/>
              </p:cNvCxnSpPr>
              <p:nvPr/>
            </p:nvCxnSpPr>
            <p:spPr>
              <a:xfrm rot="16200000" flipH="1">
                <a:off x="6088779" y="2327661"/>
                <a:ext cx="2883664" cy="26669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D8C30BC8-247A-4DC7-8869-B9FB26AC47AC}"/>
                  </a:ext>
                </a:extLst>
              </p:cNvPr>
              <p:cNvCxnSpPr>
                <a:cxnSpLocks/>
              </p:cNvCxnSpPr>
              <p:nvPr/>
            </p:nvCxnSpPr>
            <p:spPr>
              <a:xfrm rot="16200000" flipH="1">
                <a:off x="6087789" y="2930991"/>
                <a:ext cx="2883668" cy="264722"/>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20" name="Rectangle 119">
              <a:extLst>
                <a:ext uri="{FF2B5EF4-FFF2-40B4-BE49-F238E27FC236}">
                  <a16:creationId xmlns:a16="http://schemas.microsoft.com/office/drawing/2014/main" id="{B1BDC8B8-7289-469F-90BE-7A9A1BF2E3F4}"/>
                </a:ext>
              </a:extLst>
            </p:cNvPr>
            <p:cNvSpPr/>
            <p:nvPr/>
          </p:nvSpPr>
          <p:spPr bwMode="auto">
            <a:xfrm>
              <a:off x="8657091" y="5610263"/>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Webhooks</a:t>
              </a: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a:extLst>
                <a:ext uri="{FF2B5EF4-FFF2-40B4-BE49-F238E27FC236}">
                  <a16:creationId xmlns:a16="http://schemas.microsoft.com/office/drawing/2014/main" id="{5CDB41A1-8685-4B8A-BDE6-22A9B8B0C1EA}"/>
                </a:ext>
              </a:extLst>
            </p:cNvPr>
            <p:cNvSpPr/>
            <p:nvPr/>
          </p:nvSpPr>
          <p:spPr bwMode="auto">
            <a:xfrm>
              <a:off x="10296525" y="5512164"/>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1</a:t>
              </a:r>
              <a:endParaRPr lang="en-US" sz="1400" dirty="0" err="1">
                <a:solidFill>
                  <a:schemeClr val="tx1"/>
                </a:solidFill>
                <a:ea typeface="Segoe UI" pitchFamily="34" charset="0"/>
                <a:cs typeface="Segoe UI" pitchFamily="34" charset="0"/>
              </a:endParaRPr>
            </a:p>
          </p:txBody>
        </p:sp>
        <p:sp>
          <p:nvSpPr>
            <p:cNvPr id="123" name="Rectangle 122">
              <a:extLst>
                <a:ext uri="{FF2B5EF4-FFF2-40B4-BE49-F238E27FC236}">
                  <a16:creationId xmlns:a16="http://schemas.microsoft.com/office/drawing/2014/main" id="{FD517DC7-A80B-498E-BFC8-187994BF7A1A}"/>
                </a:ext>
              </a:extLst>
            </p:cNvPr>
            <p:cNvSpPr/>
            <p:nvPr/>
          </p:nvSpPr>
          <p:spPr bwMode="auto">
            <a:xfrm>
              <a:off x="10296525" y="5918347"/>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(n)</a:t>
              </a:r>
              <a:endParaRPr lang="en-US" sz="1400" dirty="0" err="1">
                <a:solidFill>
                  <a:schemeClr val="tx1"/>
                </a:solidFill>
                <a:ea typeface="Segoe UI" pitchFamily="34" charset="0"/>
                <a:cs typeface="Segoe UI" pitchFamily="34" charset="0"/>
              </a:endParaRPr>
            </a:p>
          </p:txBody>
        </p:sp>
        <p:cxnSp>
          <p:nvCxnSpPr>
            <p:cNvPr id="124" name="Connector: Elbow 123">
              <a:extLst>
                <a:ext uri="{FF2B5EF4-FFF2-40B4-BE49-F238E27FC236}">
                  <a16:creationId xmlns:a16="http://schemas.microsoft.com/office/drawing/2014/main" id="{36FF8864-E8AF-40E1-BD34-1875F0F3AD5C}"/>
                </a:ext>
              </a:extLst>
            </p:cNvPr>
            <p:cNvCxnSpPr>
              <a:cxnSpLocks/>
              <a:stCxn id="120" idx="3"/>
              <a:endCxn id="122" idx="1"/>
            </p:cNvCxnSpPr>
            <p:nvPr/>
          </p:nvCxnSpPr>
          <p:spPr>
            <a:xfrm flipV="1">
              <a:off x="9926636" y="5692589"/>
              <a:ext cx="369889" cy="12887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53920543-9A96-44D1-9691-2EB936DBC51F}"/>
                </a:ext>
              </a:extLst>
            </p:cNvPr>
            <p:cNvCxnSpPr>
              <a:cxnSpLocks/>
              <a:stCxn id="120" idx="3"/>
              <a:endCxn id="123" idx="1"/>
            </p:cNvCxnSpPr>
            <p:nvPr/>
          </p:nvCxnSpPr>
          <p:spPr>
            <a:xfrm>
              <a:off x="9926636" y="5821466"/>
              <a:ext cx="369889" cy="277306"/>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2748E90-6A4C-4D3C-9EB6-EE186CD20885}"/>
                </a:ext>
              </a:extLst>
            </p:cNvPr>
            <p:cNvCxnSpPr/>
            <p:nvPr/>
          </p:nvCxnSpPr>
          <p:spPr>
            <a:xfrm>
              <a:off x="7808686" y="1435100"/>
              <a:ext cx="0" cy="2237014"/>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2C6D085-52BA-450A-AB68-2E8450AE76CC}"/>
                </a:ext>
              </a:extLst>
            </p:cNvPr>
            <p:cNvCxnSpPr>
              <a:cxnSpLocks/>
            </p:cNvCxnSpPr>
            <p:nvPr/>
          </p:nvCxnSpPr>
          <p:spPr>
            <a:xfrm>
              <a:off x="8831943" y="2603500"/>
              <a:ext cx="0" cy="125186"/>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3002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492-7A59-421C-ACCA-9EBE1623F7DE}"/>
              </a:ext>
            </a:extLst>
          </p:cNvPr>
          <p:cNvSpPr>
            <a:spLocks noGrp="1"/>
          </p:cNvSpPr>
          <p:nvPr>
            <p:ph type="title"/>
          </p:nvPr>
        </p:nvSpPr>
        <p:spPr/>
        <p:txBody>
          <a:bodyPr/>
          <a:lstStyle/>
          <a:p>
            <a:r>
              <a:rPr lang="en-US" dirty="0"/>
              <a:t>Best practices</a:t>
            </a:r>
          </a:p>
        </p:txBody>
      </p:sp>
      <p:sp>
        <p:nvSpPr>
          <p:cNvPr id="3" name="Text Placeholder 2">
            <a:extLst>
              <a:ext uri="{FF2B5EF4-FFF2-40B4-BE49-F238E27FC236}">
                <a16:creationId xmlns:a16="http://schemas.microsoft.com/office/drawing/2014/main" id="{343EC593-DDD4-4556-9886-573F1DACA87A}"/>
              </a:ext>
            </a:extLst>
          </p:cNvPr>
          <p:cNvSpPr>
            <a:spLocks noGrp="1"/>
          </p:cNvSpPr>
          <p:nvPr>
            <p:ph type="body" sz="quarter" idx="10"/>
          </p:nvPr>
        </p:nvSpPr>
        <p:spPr>
          <a:xfrm>
            <a:off x="584200" y="1435497"/>
            <a:ext cx="11018520" cy="3360920"/>
          </a:xfrm>
        </p:spPr>
        <p:txBody>
          <a:bodyPr/>
          <a:lstStyle/>
          <a:p>
            <a:r>
              <a:rPr lang="en-US" dirty="0">
                <a:latin typeface="Segoe UI" panose="020B0502040204020203" pitchFamily="34" charset="0"/>
                <a:cs typeface="Segoe UI" panose="020B0502040204020203" pitchFamily="34" charset="0"/>
              </a:rPr>
              <a:t>Ensure that the maximum and minimum values are different and have an adequate margin between them</a:t>
            </a:r>
          </a:p>
          <a:p>
            <a:r>
              <a:rPr lang="en-US" dirty="0">
                <a:latin typeface="Segoe UI" panose="020B0502040204020203" pitchFamily="34" charset="0"/>
                <a:cs typeface="Segoe UI" panose="020B0502040204020203" pitchFamily="34" charset="0"/>
              </a:rPr>
              <a:t>Manual scaling is reset by </a:t>
            </a:r>
            <a:r>
              <a:rPr lang="en-US" dirty="0" err="1">
                <a:latin typeface="Segoe UI" panose="020B0502040204020203" pitchFamily="34" charset="0"/>
                <a:cs typeface="Segoe UI" panose="020B0502040204020203" pitchFamily="34" charset="0"/>
              </a:rPr>
              <a:t>autoscale</a:t>
            </a:r>
            <a:r>
              <a:rPr lang="en-US" dirty="0">
                <a:latin typeface="Segoe UI" panose="020B0502040204020203" pitchFamily="34" charset="0"/>
                <a:cs typeface="Segoe UI" panose="020B0502040204020203" pitchFamily="34" charset="0"/>
              </a:rPr>
              <a:t> min and max</a:t>
            </a:r>
          </a:p>
          <a:p>
            <a:r>
              <a:rPr lang="en-US" dirty="0">
                <a:latin typeface="Segoe UI" panose="020B0502040204020203" pitchFamily="34" charset="0"/>
                <a:cs typeface="Segoe UI" panose="020B0502040204020203" pitchFamily="34" charset="0"/>
              </a:rPr>
              <a:t>Always use a scale-out and scale-in rule combination that performs an increase and decrease</a:t>
            </a:r>
          </a:p>
          <a:p>
            <a:r>
              <a:rPr lang="en-US" dirty="0">
                <a:latin typeface="Segoe UI" panose="020B0502040204020203" pitchFamily="34" charset="0"/>
                <a:cs typeface="Segoe UI" panose="020B0502040204020203" pitchFamily="34" charset="0"/>
              </a:rPr>
              <a:t>Choose the appropriate statistic for your diagnostics metric</a:t>
            </a:r>
          </a:p>
          <a:p>
            <a:r>
              <a:rPr lang="en-US" dirty="0">
                <a:latin typeface="Segoe UI" panose="020B0502040204020203" pitchFamily="34" charset="0"/>
                <a:cs typeface="Segoe UI" panose="020B0502040204020203" pitchFamily="34" charset="0"/>
              </a:rPr>
              <a:t>Choose the thresholds carefully for all metric types</a:t>
            </a:r>
          </a:p>
        </p:txBody>
      </p:sp>
    </p:spTree>
    <p:extLst>
      <p:ext uri="{BB962C8B-B14F-4D97-AF65-F5344CB8AC3E}">
        <p14:creationId xmlns:p14="http://schemas.microsoft.com/office/powerpoint/2010/main" val="2516259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code that addresses singleton instances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CA65-6C60-47C9-AE6B-5A56D918602C}"/>
              </a:ext>
            </a:extLst>
          </p:cNvPr>
          <p:cNvSpPr>
            <a:spLocks noGrp="1"/>
          </p:cNvSpPr>
          <p:nvPr>
            <p:ph type="title"/>
          </p:nvPr>
        </p:nvSpPr>
        <p:spPr/>
        <p:txBody>
          <a:bodyPr/>
          <a:lstStyle/>
          <a:p>
            <a:r>
              <a:rPr lang="en-US" dirty="0"/>
              <a:t>Querying resources by using Azure CLI</a:t>
            </a:r>
          </a:p>
        </p:txBody>
      </p:sp>
      <p:sp>
        <p:nvSpPr>
          <p:cNvPr id="3" name="Text Placeholder 2">
            <a:extLst>
              <a:ext uri="{FF2B5EF4-FFF2-40B4-BE49-F238E27FC236}">
                <a16:creationId xmlns:a16="http://schemas.microsoft.com/office/drawing/2014/main" id="{6B446289-B18B-4FDF-8190-714E5B33567F}"/>
              </a:ext>
            </a:extLst>
          </p:cNvPr>
          <p:cNvSpPr>
            <a:spLocks noGrp="1"/>
          </p:cNvSpPr>
          <p:nvPr>
            <p:ph type="body" sz="quarter" idx="10"/>
          </p:nvPr>
        </p:nvSpPr>
        <p:spPr>
          <a:xfrm>
            <a:off x="584200" y="1435497"/>
            <a:ext cx="11018520" cy="3250121"/>
          </a:xfrm>
        </p:spPr>
        <p:txBody>
          <a:bodyPr/>
          <a:lstStyle/>
          <a:p>
            <a:r>
              <a:rPr lang="en-US" dirty="0">
                <a:latin typeface="+mn-lt"/>
              </a:rPr>
              <a:t>Azure CLI</a:t>
            </a:r>
          </a:p>
          <a:p>
            <a:pPr lvl="1"/>
            <a:r>
              <a:rPr lang="en-US" dirty="0"/>
              <a:t>Microsoft cross-platform command-line experience for managing Azure resources</a:t>
            </a:r>
          </a:p>
          <a:p>
            <a:pPr lvl="1"/>
            <a:r>
              <a:rPr lang="en-US" dirty="0"/>
              <a:t>Can be installed on macOS, Linux, or Windows</a:t>
            </a:r>
          </a:p>
          <a:p>
            <a:pPr lvl="1"/>
            <a:r>
              <a:rPr lang="en-US" dirty="0"/>
              <a:t>Can be run in-browser by using the Azure Cloud Shell</a:t>
            </a:r>
          </a:p>
          <a:p>
            <a:r>
              <a:rPr lang="en-US" dirty="0">
                <a:latin typeface="+mn-lt"/>
              </a:rPr>
              <a:t>Supports </a:t>
            </a:r>
            <a:r>
              <a:rPr lang="en-US" dirty="0" err="1">
                <a:latin typeface="+mn-lt"/>
              </a:rPr>
              <a:t>JMESPath</a:t>
            </a:r>
            <a:r>
              <a:rPr lang="en-US" dirty="0">
                <a:latin typeface="+mn-lt"/>
              </a:rPr>
              <a:t> queries over the results of individual commands</a:t>
            </a:r>
          </a:p>
          <a:p>
            <a:pPr lvl="1"/>
            <a:r>
              <a:rPr lang="en-US" dirty="0" err="1"/>
              <a:t>JMESPath</a:t>
            </a:r>
            <a:r>
              <a:rPr lang="en-US" dirty="0"/>
              <a:t> is a query language for JavaScript Object Notation (JSON) that gives you the ability to select and present data from JSON object or array output</a:t>
            </a:r>
          </a:p>
          <a:p>
            <a:endParaRPr lang="en-US" dirty="0">
              <a:latin typeface="+mn-lt"/>
            </a:endParaRPr>
          </a:p>
        </p:txBody>
      </p:sp>
    </p:spTree>
    <p:extLst>
      <p:ext uri="{BB962C8B-B14F-4D97-AF65-F5344CB8AC3E}">
        <p14:creationId xmlns:p14="http://schemas.microsoft.com/office/powerpoint/2010/main" val="18085445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630-0FD5-45E2-B16A-8DC679D4D079}"/>
              </a:ext>
            </a:extLst>
          </p:cNvPr>
          <p:cNvSpPr>
            <a:spLocks noGrp="1"/>
          </p:cNvSpPr>
          <p:nvPr>
            <p:ph type="title"/>
          </p:nvPr>
        </p:nvSpPr>
        <p:spPr/>
        <p:txBody>
          <a:bodyPr/>
          <a:lstStyle/>
          <a:p>
            <a:r>
              <a:rPr lang="en-US" dirty="0"/>
              <a:t>Getting Azure Virtual Machines</a:t>
            </a:r>
          </a:p>
        </p:txBody>
      </p:sp>
      <p:sp>
        <p:nvSpPr>
          <p:cNvPr id="3" name="Text Placeholder 2">
            <a:extLst>
              <a:ext uri="{FF2B5EF4-FFF2-40B4-BE49-F238E27FC236}">
                <a16:creationId xmlns:a16="http://schemas.microsoft.com/office/drawing/2014/main" id="{94461A00-A307-4E6D-ABDB-102A5C843782}"/>
              </a:ext>
            </a:extLst>
          </p:cNvPr>
          <p:cNvSpPr>
            <a:spLocks noGrp="1"/>
          </p:cNvSpPr>
          <p:nvPr>
            <p:ph type="body" sz="quarter" idx="10"/>
          </p:nvPr>
        </p:nvSpPr>
        <p:spPr/>
        <p:txBody>
          <a:bodyPr/>
          <a:lstStyle/>
          <a:p>
            <a:r>
              <a:rPr lang="en-US" sz="1800" dirty="0" err="1">
                <a:solidFill>
                  <a:srgbClr val="0000FF"/>
                </a:solidFill>
              </a:rPr>
              <a:t>az</a:t>
            </a:r>
            <a:r>
              <a:rPr lang="en-US" sz="1800" dirty="0">
                <a:solidFill>
                  <a:srgbClr val="0000FF"/>
                </a:solidFill>
              </a:rPr>
              <a:t> </a:t>
            </a:r>
            <a:r>
              <a:rPr lang="en-US" sz="1800" dirty="0" err="1">
                <a:solidFill>
                  <a:srgbClr val="0000FF"/>
                </a:solidFill>
              </a:rPr>
              <a:t>vm</a:t>
            </a:r>
            <a:r>
              <a:rPr lang="en-US" sz="1800" dirty="0">
                <a:solidFill>
                  <a:srgbClr val="0000FF"/>
                </a:solidFill>
              </a:rPr>
              <a:t> list</a:t>
            </a:r>
            <a:endParaRPr lang="en-US" sz="1800" dirty="0">
              <a:solidFill>
                <a:srgbClr val="000000"/>
              </a:solidFill>
            </a:endParaRPr>
          </a:p>
          <a:p>
            <a:endParaRPr lang="en-US" sz="1800" dirty="0"/>
          </a:p>
          <a:p>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CD3131"/>
                </a:solidFill>
              </a:rPr>
              <a:t>...</a:t>
            </a:r>
            <a:endParaRPr lang="en-US" sz="1800" dirty="0">
              <a:solidFill>
                <a:srgbClr val="000000"/>
              </a:solidFill>
            </a:endParaRPr>
          </a:p>
          <a:p>
            <a:r>
              <a:rPr lang="en-US" sz="1800" dirty="0">
                <a:solidFill>
                  <a:srgbClr val="000000"/>
                </a:solidFill>
              </a:rPr>
              <a:t>        </a:t>
            </a:r>
            <a:r>
              <a:rPr lang="en-US" sz="1800" dirty="0">
                <a:solidFill>
                  <a:srgbClr val="0451A5"/>
                </a:solidFill>
              </a:rPr>
              <a:t>"</a:t>
            </a:r>
            <a:r>
              <a:rPr lang="en-US" sz="1800" dirty="0" err="1">
                <a:solidFill>
                  <a:srgbClr val="0451A5"/>
                </a:solidFill>
              </a:rPr>
              <a:t>hardwareProfile</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vmSize</a:t>
            </a:r>
            <a:r>
              <a:rPr lang="en-US" sz="1800" dirty="0">
                <a:solidFill>
                  <a:srgbClr val="0451A5"/>
                </a:solidFill>
              </a:rPr>
              <a:t>"</a:t>
            </a:r>
            <a:r>
              <a:rPr lang="en-US" sz="1800" dirty="0">
                <a:solidFill>
                  <a:srgbClr val="000000"/>
                </a:solidFill>
              </a:rPr>
              <a:t>: </a:t>
            </a:r>
            <a:r>
              <a:rPr lang="en-US" sz="1800" dirty="0">
                <a:solidFill>
                  <a:srgbClr val="A31515"/>
                </a:solidFill>
              </a:rPr>
              <a:t>"Standard_B1s"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a:t>
            </a:r>
            <a:r>
              <a:rPr lang="en-US" sz="1800" dirty="0" err="1">
                <a:solidFill>
                  <a:srgbClr val="A31515"/>
                </a:solidFill>
              </a:rPr>
              <a:t>eastus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"simple"</a:t>
            </a:r>
            <a:r>
              <a:rPr lang="en-US" sz="1800" dirty="0">
                <a:solidFill>
                  <a:srgbClr val="000000"/>
                </a:solidFill>
              </a:rPr>
              <a:t>,</a:t>
            </a:r>
          </a:p>
          <a:p>
            <a:r>
              <a:rPr lang="en-US" sz="1800" dirty="0">
                <a:solidFill>
                  <a:srgbClr val="000000"/>
                </a:solidFill>
              </a:rPr>
              <a:t>        </a:t>
            </a:r>
            <a:r>
              <a:rPr lang="en-US" sz="1800" dirty="0">
                <a:solidFill>
                  <a:srgbClr val="CD3131"/>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6155397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630-0FD5-45E2-B16A-8DC679D4D079}"/>
              </a:ext>
            </a:extLst>
          </p:cNvPr>
          <p:cNvSpPr>
            <a:spLocks noGrp="1"/>
          </p:cNvSpPr>
          <p:nvPr>
            <p:ph type="title"/>
          </p:nvPr>
        </p:nvSpPr>
        <p:spPr/>
        <p:txBody>
          <a:bodyPr/>
          <a:lstStyle/>
          <a:p>
            <a:r>
              <a:rPr lang="en-US" dirty="0"/>
              <a:t>Projecting virtual machine properties</a:t>
            </a:r>
          </a:p>
        </p:txBody>
      </p:sp>
      <p:sp>
        <p:nvSpPr>
          <p:cNvPr id="3" name="Text Placeholder 2">
            <a:extLst>
              <a:ext uri="{FF2B5EF4-FFF2-40B4-BE49-F238E27FC236}">
                <a16:creationId xmlns:a16="http://schemas.microsoft.com/office/drawing/2014/main" id="{94461A00-A307-4E6D-ABDB-102A5C843782}"/>
              </a:ext>
            </a:extLst>
          </p:cNvPr>
          <p:cNvSpPr>
            <a:spLocks noGrp="1"/>
          </p:cNvSpPr>
          <p:nvPr>
            <p:ph type="body" sz="quarter" idx="10"/>
          </p:nvPr>
        </p:nvSpPr>
        <p:spPr>
          <a:xfrm>
            <a:off x="588263" y="1436688"/>
            <a:ext cx="11018520" cy="3916457"/>
          </a:xfrm>
        </p:spPr>
        <p:txBody>
          <a:bodyPr/>
          <a:lstStyle/>
          <a:p>
            <a:r>
              <a:rPr lang="en-US" sz="1800" dirty="0" err="1">
                <a:solidFill>
                  <a:srgbClr val="0000FF"/>
                </a:solidFill>
              </a:rPr>
              <a:t>az</a:t>
            </a:r>
            <a:r>
              <a:rPr lang="en-US" sz="1800" dirty="0">
                <a:solidFill>
                  <a:srgbClr val="0000FF"/>
                </a:solidFill>
              </a:rPr>
              <a:t> </a:t>
            </a:r>
            <a:r>
              <a:rPr lang="en-US" sz="1800" dirty="0" err="1">
                <a:solidFill>
                  <a:srgbClr val="0000FF"/>
                </a:solidFill>
              </a:rPr>
              <a:t>vm</a:t>
            </a:r>
            <a:r>
              <a:rPr lang="en-US" sz="1800" dirty="0">
                <a:solidFill>
                  <a:srgbClr val="0000FF"/>
                </a:solidFill>
              </a:rPr>
              <a:t> list </a:t>
            </a:r>
            <a:r>
              <a:rPr lang="en-US" sz="1800" dirty="0">
                <a:solidFill>
                  <a:srgbClr val="001080"/>
                </a:solidFill>
              </a:rPr>
              <a:t>--query </a:t>
            </a:r>
            <a:r>
              <a:rPr lang="en-US" sz="1800" dirty="0">
                <a:solidFill>
                  <a:srgbClr val="A31515"/>
                </a:solidFill>
              </a:rPr>
              <a:t>'[].{</a:t>
            </a:r>
            <a:r>
              <a:rPr lang="en-US" sz="1800" dirty="0" err="1">
                <a:solidFill>
                  <a:srgbClr val="A31515"/>
                </a:solidFill>
              </a:rPr>
              <a:t>name:name</a:t>
            </a:r>
            <a:r>
              <a:rPr lang="en-US" sz="1800" dirty="0">
                <a:solidFill>
                  <a:srgbClr val="A31515"/>
                </a:solidFill>
              </a:rPr>
              <a:t>, </a:t>
            </a:r>
            <a:r>
              <a:rPr lang="en-US" sz="1800" dirty="0" err="1">
                <a:solidFill>
                  <a:srgbClr val="A31515"/>
                </a:solidFill>
              </a:rPr>
              <a:t>image:storageProfile.imageReference.offer</a:t>
            </a:r>
            <a:r>
              <a:rPr lang="en-US" sz="1800" dirty="0">
                <a:solidFill>
                  <a:srgbClr val="A31515"/>
                </a:solidFill>
              </a:rPr>
              <a:t>}'</a:t>
            </a:r>
            <a:endParaRPr lang="en-US" sz="1800" dirty="0">
              <a:solidFill>
                <a:srgbClr val="000000"/>
              </a:solidFill>
            </a:endParaRPr>
          </a:p>
          <a:p>
            <a:pPr>
              <a:spcBef>
                <a:spcPts val="300"/>
              </a:spcBef>
            </a:pPr>
            <a:endParaRPr lang="en-US" sz="1800" dirty="0"/>
          </a:p>
          <a:p>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451A5"/>
                </a:solidFill>
              </a:rPr>
              <a:t>"image"</a:t>
            </a:r>
            <a:r>
              <a:rPr lang="en-US" sz="1800" dirty="0">
                <a:solidFill>
                  <a:srgbClr val="000000"/>
                </a:solidFill>
              </a:rPr>
              <a:t>: </a:t>
            </a:r>
            <a:r>
              <a:rPr lang="en-US" sz="1800" dirty="0">
                <a:solidFill>
                  <a:srgbClr val="A31515"/>
                </a:solidFill>
              </a:rPr>
              <a:t>"</a:t>
            </a:r>
            <a:r>
              <a:rPr lang="en-US" sz="1800" dirty="0" err="1">
                <a:solidFill>
                  <a:srgbClr val="A31515"/>
                </a:solidFill>
              </a:rPr>
              <a:t>UbuntuServer</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linuxvm</a:t>
            </a:r>
            <a:r>
              <a:rPr lang="en-US" sz="1800" dirty="0">
                <a:solidFill>
                  <a:srgbClr val="A31515"/>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"image"</a:t>
            </a:r>
            <a:r>
              <a:rPr lang="en-US" sz="1800" dirty="0">
                <a:solidFill>
                  <a:srgbClr val="000000"/>
                </a:solidFill>
              </a:rPr>
              <a:t>: </a:t>
            </a:r>
            <a:r>
              <a:rPr lang="en-US" sz="1800" dirty="0">
                <a:solidFill>
                  <a:srgbClr val="A31515"/>
                </a:solidFill>
              </a:rPr>
              <a:t>"</a:t>
            </a:r>
            <a:r>
              <a:rPr lang="en-US" sz="1800" dirty="0" err="1">
                <a:solidFill>
                  <a:srgbClr val="A31515"/>
                </a:solidFill>
              </a:rPr>
              <a:t>WindowsServer</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winvm</a:t>
            </a:r>
            <a:r>
              <a:rPr lang="en-US" sz="1800" dirty="0">
                <a:solidFill>
                  <a:srgbClr val="A31515"/>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690526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630-0FD5-45E2-B16A-8DC679D4D079}"/>
              </a:ext>
            </a:extLst>
          </p:cNvPr>
          <p:cNvSpPr>
            <a:spLocks noGrp="1"/>
          </p:cNvSpPr>
          <p:nvPr>
            <p:ph type="title"/>
          </p:nvPr>
        </p:nvSpPr>
        <p:spPr/>
        <p:txBody>
          <a:bodyPr/>
          <a:lstStyle/>
          <a:p>
            <a:r>
              <a:rPr lang="en-US" dirty="0"/>
              <a:t>Querying result set and projecting properties</a:t>
            </a:r>
          </a:p>
        </p:txBody>
      </p:sp>
      <p:sp>
        <p:nvSpPr>
          <p:cNvPr id="3" name="Text Placeholder 2">
            <a:extLst>
              <a:ext uri="{FF2B5EF4-FFF2-40B4-BE49-F238E27FC236}">
                <a16:creationId xmlns:a16="http://schemas.microsoft.com/office/drawing/2014/main" id="{94461A00-A307-4E6D-ABDB-102A5C843782}"/>
              </a:ext>
            </a:extLst>
          </p:cNvPr>
          <p:cNvSpPr>
            <a:spLocks noGrp="1"/>
          </p:cNvSpPr>
          <p:nvPr>
            <p:ph type="body" sz="quarter" idx="10"/>
          </p:nvPr>
        </p:nvSpPr>
        <p:spPr>
          <a:xfrm>
            <a:off x="588263" y="1436688"/>
            <a:ext cx="11018520" cy="3717941"/>
          </a:xfrm>
        </p:spPr>
        <p:txBody>
          <a:bodyPr/>
          <a:lstStyle/>
          <a:p>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list </a:t>
            </a:r>
            <a:r>
              <a:rPr lang="en-US" sz="2000" dirty="0">
                <a:solidFill>
                  <a:srgbClr val="001080"/>
                </a:solidFill>
              </a:rPr>
              <a:t>--query </a:t>
            </a:r>
            <a:r>
              <a:rPr lang="en-US" sz="2000" dirty="0">
                <a:solidFill>
                  <a:srgbClr val="A31515"/>
                </a:solidFill>
              </a:rPr>
              <a:t>"[?</a:t>
            </a:r>
            <a:r>
              <a:rPr lang="en-US" sz="2000" dirty="0" err="1">
                <a:solidFill>
                  <a:srgbClr val="A31515"/>
                </a:solidFill>
              </a:rPr>
              <a:t>starts_with</a:t>
            </a:r>
            <a:r>
              <a:rPr lang="en-US" sz="2000" dirty="0">
                <a:solidFill>
                  <a:srgbClr val="A31515"/>
                </a:solidFill>
              </a:rPr>
              <a:t>(</a:t>
            </a:r>
            <a:r>
              <a:rPr lang="en-US" sz="2000" dirty="0" err="1">
                <a:solidFill>
                  <a:srgbClr val="A31515"/>
                </a:solidFill>
              </a:rPr>
              <a:t>storageProfile.imageReference.offer</a:t>
            </a:r>
            <a:r>
              <a:rPr lang="en-US" sz="2000" dirty="0">
                <a:solidFill>
                  <a:srgbClr val="A31515"/>
                </a:solidFill>
              </a:rPr>
              <a:t>, 'Ubuntu')].{</a:t>
            </a:r>
            <a:r>
              <a:rPr lang="en-US" sz="2000" dirty="0" err="1">
                <a:solidFill>
                  <a:srgbClr val="A31515"/>
                </a:solidFill>
              </a:rPr>
              <a:t>name:name</a:t>
            </a:r>
            <a:r>
              <a:rPr lang="en-US" sz="2000" dirty="0">
                <a:solidFill>
                  <a:srgbClr val="A31515"/>
                </a:solidFill>
              </a:rPr>
              <a:t>, </a:t>
            </a:r>
            <a:r>
              <a:rPr lang="en-US" sz="2000" dirty="0" err="1">
                <a:solidFill>
                  <a:srgbClr val="A31515"/>
                </a:solidFill>
              </a:rPr>
              <a:t>id:vmId</a:t>
            </a:r>
            <a:r>
              <a:rPr lang="en-US" sz="2000" dirty="0">
                <a:solidFill>
                  <a:srgbClr val="A31515"/>
                </a:solidFill>
              </a:rPr>
              <a:t>}"</a:t>
            </a:r>
            <a:endParaRPr lang="en-US" sz="2000" dirty="0">
              <a:solidFill>
                <a:srgbClr val="000000"/>
              </a:solidFill>
            </a:endParaRPr>
          </a:p>
          <a:p>
            <a:endParaRPr lang="en-US" sz="2400" dirty="0"/>
          </a:p>
          <a:p>
            <a:r>
              <a:rPr lang="en-US" sz="2400" dirty="0">
                <a:solidFill>
                  <a:srgbClr val="000000"/>
                </a:solidFill>
              </a:rPr>
              <a:t>[</a:t>
            </a:r>
          </a:p>
          <a:p>
            <a:r>
              <a:rPr lang="en-US" sz="2400" dirty="0">
                <a:solidFill>
                  <a:srgbClr val="000000"/>
                </a:solidFill>
              </a:rPr>
              <a:t>    {</a:t>
            </a:r>
          </a:p>
          <a:p>
            <a:r>
              <a:rPr lang="en-US" sz="2400" dirty="0">
                <a:solidFill>
                  <a:srgbClr val="000000"/>
                </a:solidFill>
              </a:rPr>
              <a:t>        </a:t>
            </a:r>
            <a:r>
              <a:rPr lang="en-US" sz="2400" dirty="0">
                <a:solidFill>
                  <a:srgbClr val="0451A5"/>
                </a:solidFill>
              </a:rPr>
              <a:t>"name"</a:t>
            </a:r>
            <a:r>
              <a:rPr lang="en-US" sz="2400" dirty="0">
                <a:solidFill>
                  <a:srgbClr val="000000"/>
                </a:solidFill>
              </a:rPr>
              <a:t>: </a:t>
            </a:r>
            <a:r>
              <a:rPr lang="en-US" sz="2400" dirty="0">
                <a:solidFill>
                  <a:srgbClr val="A31515"/>
                </a:solidFill>
              </a:rPr>
              <a:t>"</a:t>
            </a:r>
            <a:r>
              <a:rPr lang="en-US" sz="2400" dirty="0" err="1">
                <a:solidFill>
                  <a:srgbClr val="A31515"/>
                </a:solidFill>
              </a:rPr>
              <a:t>linuxvm</a:t>
            </a:r>
            <a:r>
              <a:rPr lang="en-US" sz="2400" dirty="0">
                <a:solidFill>
                  <a:srgbClr val="A31515"/>
                </a:solidFill>
              </a:rPr>
              <a:t>"</a:t>
            </a:r>
            <a:r>
              <a:rPr lang="en-US" sz="2400" dirty="0">
                <a:solidFill>
                  <a:srgbClr val="000000"/>
                </a:solidFill>
              </a:rPr>
              <a:t>,</a:t>
            </a:r>
          </a:p>
          <a:p>
            <a:r>
              <a:rPr lang="en-US" sz="2400" dirty="0">
                <a:solidFill>
                  <a:srgbClr val="000000"/>
                </a:solidFill>
              </a:rPr>
              <a:t>        </a:t>
            </a:r>
            <a:r>
              <a:rPr lang="en-US" sz="2400" dirty="0">
                <a:solidFill>
                  <a:srgbClr val="0451A5"/>
                </a:solidFill>
              </a:rPr>
              <a:t>"id"</a:t>
            </a:r>
            <a:r>
              <a:rPr lang="en-US" sz="2400" dirty="0">
                <a:solidFill>
                  <a:srgbClr val="000000"/>
                </a:solidFill>
              </a:rPr>
              <a:t>: </a:t>
            </a:r>
            <a:r>
              <a:rPr lang="en-US" sz="2400" dirty="0">
                <a:solidFill>
                  <a:srgbClr val="A31515"/>
                </a:solidFill>
              </a:rPr>
              <a:t>"6aed2e80-64b2-401b-a8a0-b82ac8a6ed5c"</a:t>
            </a:r>
            <a:endParaRPr lang="en-US" sz="2400" dirty="0">
              <a:solidFill>
                <a:srgbClr val="000000"/>
              </a:solidFill>
            </a:endParaRPr>
          </a:p>
          <a:p>
            <a:r>
              <a:rPr lang="en-US" sz="2400" dirty="0">
                <a:solidFill>
                  <a:srgbClr val="000000"/>
                </a:solidFill>
              </a:rPr>
              <a:t>    }</a:t>
            </a:r>
          </a:p>
          <a:p>
            <a:r>
              <a:rPr lang="en-US" sz="2400" dirty="0">
                <a:solidFill>
                  <a:srgbClr val="000000"/>
                </a:solidFill>
              </a:rPr>
              <a:t>]</a:t>
            </a:r>
          </a:p>
        </p:txBody>
      </p:sp>
    </p:spTree>
    <p:extLst>
      <p:ext uri="{BB962C8B-B14F-4D97-AF65-F5344CB8AC3E}">
        <p14:creationId xmlns:p14="http://schemas.microsoft.com/office/powerpoint/2010/main" val="25085529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CA65-6C60-47C9-AE6B-5A56D918602C}"/>
              </a:ext>
            </a:extLst>
          </p:cNvPr>
          <p:cNvSpPr>
            <a:spLocks noGrp="1"/>
          </p:cNvSpPr>
          <p:nvPr>
            <p:ph type="title"/>
          </p:nvPr>
        </p:nvSpPr>
        <p:spPr/>
        <p:txBody>
          <a:bodyPr/>
          <a:lstStyle/>
          <a:p>
            <a:r>
              <a:rPr lang="en-US" dirty="0"/>
              <a:t>Querying resources by using the fluent Azure SDK</a:t>
            </a:r>
          </a:p>
        </p:txBody>
      </p:sp>
      <p:sp>
        <p:nvSpPr>
          <p:cNvPr id="3" name="Text Placeholder 2">
            <a:extLst>
              <a:ext uri="{FF2B5EF4-FFF2-40B4-BE49-F238E27FC236}">
                <a16:creationId xmlns:a16="http://schemas.microsoft.com/office/drawing/2014/main" id="{6B446289-B18B-4FDF-8190-714E5B33567F}"/>
              </a:ext>
            </a:extLst>
          </p:cNvPr>
          <p:cNvSpPr>
            <a:spLocks noGrp="1"/>
          </p:cNvSpPr>
          <p:nvPr>
            <p:ph type="body" sz="quarter" idx="10"/>
          </p:nvPr>
        </p:nvSpPr>
        <p:spPr>
          <a:xfrm>
            <a:off x="584200" y="1435497"/>
            <a:ext cx="11018520" cy="2265236"/>
          </a:xfrm>
        </p:spPr>
        <p:txBody>
          <a:bodyPr/>
          <a:lstStyle/>
          <a:p>
            <a:r>
              <a:rPr lang="en-US" dirty="0">
                <a:latin typeface="+mn-lt"/>
              </a:rPr>
              <a:t>Newest Azure SDK for .NET supports fluent queries</a:t>
            </a:r>
          </a:p>
          <a:p>
            <a:pPr lvl="1"/>
            <a:r>
              <a:rPr lang="en-US" dirty="0"/>
              <a:t>Fluent methods can be chained together to create easy-to-read queries</a:t>
            </a:r>
          </a:p>
          <a:p>
            <a:r>
              <a:rPr lang="en-US" dirty="0">
                <a:latin typeface="+mn-lt"/>
              </a:rPr>
              <a:t>Prior to using the fluent SDK, you had to create an authorization file that contains metadata about a service principal</a:t>
            </a:r>
          </a:p>
          <a:p>
            <a:r>
              <a:rPr lang="en-US" dirty="0">
                <a:latin typeface="+mn-lt"/>
              </a:rPr>
              <a:t>The authorization file is used to authenticate the SDK</a:t>
            </a:r>
          </a:p>
        </p:txBody>
      </p:sp>
    </p:spTree>
    <p:extLst>
      <p:ext uri="{BB962C8B-B14F-4D97-AF65-F5344CB8AC3E}">
        <p14:creationId xmlns:p14="http://schemas.microsoft.com/office/powerpoint/2010/main" val="22237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Creating authorization file by using Azure CLI</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8263" y="1436688"/>
            <a:ext cx="11018520" cy="4599208"/>
          </a:xfrm>
        </p:spPr>
        <p:txBody>
          <a:bodyPr/>
          <a:lstStyle/>
          <a:p>
            <a:r>
              <a:rPr lang="en-US" sz="1800" dirty="0" err="1">
                <a:solidFill>
                  <a:srgbClr val="0000FF"/>
                </a:solidFill>
              </a:rPr>
              <a:t>az</a:t>
            </a:r>
            <a:r>
              <a:rPr lang="en-US" sz="1800" dirty="0">
                <a:solidFill>
                  <a:srgbClr val="0000FF"/>
                </a:solidFill>
              </a:rPr>
              <a:t> ad </a:t>
            </a:r>
            <a:r>
              <a:rPr lang="en-US" sz="1800" dirty="0" err="1">
                <a:solidFill>
                  <a:srgbClr val="0000FF"/>
                </a:solidFill>
              </a:rPr>
              <a:t>sp</a:t>
            </a:r>
            <a:r>
              <a:rPr lang="en-US" sz="1800" dirty="0">
                <a:solidFill>
                  <a:srgbClr val="0000FF"/>
                </a:solidFill>
              </a:rPr>
              <a:t> create-for-</a:t>
            </a:r>
            <a:r>
              <a:rPr lang="en-US" sz="1800" dirty="0" err="1">
                <a:solidFill>
                  <a:srgbClr val="0000FF"/>
                </a:solidFill>
              </a:rPr>
              <a:t>rbac</a:t>
            </a:r>
            <a:r>
              <a:rPr lang="en-US" sz="1800" dirty="0">
                <a:solidFill>
                  <a:srgbClr val="0000FF"/>
                </a:solidFill>
              </a:rPr>
              <a:t> </a:t>
            </a:r>
            <a:r>
              <a:rPr lang="en-US" sz="1800" dirty="0">
                <a:solidFill>
                  <a:srgbClr val="001080"/>
                </a:solidFill>
              </a:rPr>
              <a:t>--</a:t>
            </a:r>
            <a:r>
              <a:rPr lang="en-US" sz="1800" dirty="0" err="1">
                <a:solidFill>
                  <a:srgbClr val="001080"/>
                </a:solidFill>
              </a:rPr>
              <a:t>sdk</a:t>
            </a:r>
            <a:r>
              <a:rPr lang="en-US" sz="1800" dirty="0">
                <a:solidFill>
                  <a:srgbClr val="001080"/>
                </a:solidFill>
              </a:rPr>
              <a:t>-auth </a:t>
            </a:r>
            <a:r>
              <a:rPr lang="en-US" sz="1800" dirty="0">
                <a:solidFill>
                  <a:srgbClr val="A31515"/>
                </a:solidFill>
              </a:rPr>
              <a:t>&gt; </a:t>
            </a:r>
            <a:r>
              <a:rPr lang="en-US" sz="1800" dirty="0" err="1">
                <a:solidFill>
                  <a:srgbClr val="A31515"/>
                </a:solidFill>
              </a:rPr>
              <a:t>azure.auth</a:t>
            </a:r>
            <a:endParaRPr lang="en-US" sz="1800" dirty="0">
              <a:solidFill>
                <a:srgbClr val="000000"/>
              </a:solidFill>
            </a:endParaRPr>
          </a:p>
          <a:p>
            <a:pPr>
              <a:spcBef>
                <a:spcPts val="200"/>
              </a:spcBef>
            </a:pPr>
            <a:endParaRPr lang="en-US" sz="2000" dirty="0"/>
          </a:p>
          <a:p>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clientId</a:t>
            </a:r>
            <a:r>
              <a:rPr lang="en-US" sz="1800" dirty="0">
                <a:solidFill>
                  <a:srgbClr val="0451A5"/>
                </a:solidFill>
              </a:rPr>
              <a:t>"</a:t>
            </a:r>
            <a:r>
              <a:rPr lang="en-US" sz="1800" dirty="0">
                <a:solidFill>
                  <a:srgbClr val="000000"/>
                </a:solidFill>
              </a:rPr>
              <a:t>: </a:t>
            </a:r>
            <a:r>
              <a:rPr lang="en-US" sz="1800" dirty="0">
                <a:solidFill>
                  <a:srgbClr val="A31515"/>
                </a:solidFill>
              </a:rPr>
              <a:t>"b52dd125-9272-4b21-9862-0be667bdf6dc"</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clientSecret</a:t>
            </a:r>
            <a:r>
              <a:rPr lang="en-US" sz="1800" dirty="0">
                <a:solidFill>
                  <a:srgbClr val="0451A5"/>
                </a:solidFill>
              </a:rPr>
              <a:t>"</a:t>
            </a:r>
            <a:r>
              <a:rPr lang="en-US" sz="1800" dirty="0">
                <a:solidFill>
                  <a:srgbClr val="000000"/>
                </a:solidFill>
              </a:rPr>
              <a:t>: </a:t>
            </a:r>
            <a:r>
              <a:rPr lang="en-US" sz="1800" dirty="0">
                <a:solidFill>
                  <a:srgbClr val="A31515"/>
                </a:solidFill>
              </a:rPr>
              <a:t>"ebc6e170-72b2-4b6f-9de2-99410964d2d0"</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subscriptionId</a:t>
            </a:r>
            <a:r>
              <a:rPr lang="en-US" sz="1800" dirty="0">
                <a:solidFill>
                  <a:srgbClr val="0451A5"/>
                </a:solidFill>
              </a:rPr>
              <a:t>"</a:t>
            </a:r>
            <a:r>
              <a:rPr lang="en-US" sz="1800" dirty="0">
                <a:solidFill>
                  <a:srgbClr val="000000"/>
                </a:solidFill>
              </a:rPr>
              <a:t>: </a:t>
            </a:r>
            <a:r>
              <a:rPr lang="en-US" sz="1800" dirty="0">
                <a:solidFill>
                  <a:srgbClr val="A31515"/>
                </a:solidFill>
              </a:rPr>
              <a:t>"ffa52f27-be12-4cad-b1ea-c2c241b6cceb"</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tenantId</a:t>
            </a:r>
            <a:r>
              <a:rPr lang="en-US" sz="1800" dirty="0">
                <a:solidFill>
                  <a:srgbClr val="0451A5"/>
                </a:solidFill>
              </a:rPr>
              <a:t>"</a:t>
            </a:r>
            <a:r>
              <a:rPr lang="en-US" sz="1800" dirty="0">
                <a:solidFill>
                  <a:srgbClr val="000000"/>
                </a:solidFill>
              </a:rPr>
              <a:t>: </a:t>
            </a:r>
            <a:r>
              <a:rPr lang="en-US" sz="1800" dirty="0">
                <a:solidFill>
                  <a:srgbClr val="A31515"/>
                </a:solidFill>
              </a:rPr>
              <a:t>"72f988bf-86f1-41af-91ab-2d7cd011db47"</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activeDirectoryEndpointUrl</a:t>
            </a:r>
            <a:r>
              <a:rPr lang="en-US" sz="1800" dirty="0">
                <a:solidFill>
                  <a:srgbClr val="0451A5"/>
                </a:solidFill>
              </a:rPr>
              <a:t>"</a:t>
            </a:r>
            <a:r>
              <a:rPr lang="en-US" sz="1800" dirty="0">
                <a:solidFill>
                  <a:srgbClr val="000000"/>
                </a:solidFill>
              </a:rPr>
              <a:t>: </a:t>
            </a:r>
            <a:r>
              <a:rPr lang="en-US" sz="1800" dirty="0">
                <a:solidFill>
                  <a:srgbClr val="A31515"/>
                </a:solidFill>
              </a:rPr>
              <a:t>"https://login.microsoftonline.com"</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resourceManagerEndpointUrl</a:t>
            </a:r>
            <a:r>
              <a:rPr lang="en-US" sz="1800" dirty="0">
                <a:solidFill>
                  <a:srgbClr val="0451A5"/>
                </a:solidFill>
              </a:rPr>
              <a:t>"</a:t>
            </a:r>
            <a:r>
              <a:rPr lang="en-US" sz="1800" dirty="0">
                <a:solidFill>
                  <a:srgbClr val="000000"/>
                </a:solidFill>
              </a:rPr>
              <a:t>: </a:t>
            </a:r>
            <a:r>
              <a:rPr lang="en-US" sz="1800" dirty="0">
                <a:solidFill>
                  <a:srgbClr val="A31515"/>
                </a:solidFill>
              </a:rPr>
              <a:t>"https://management.azure.com/"</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activeDirectoryGraphResourceId</a:t>
            </a:r>
            <a:r>
              <a:rPr lang="en-US" sz="1800" dirty="0">
                <a:solidFill>
                  <a:srgbClr val="0451A5"/>
                </a:solidFill>
              </a:rPr>
              <a:t>"</a:t>
            </a:r>
            <a:r>
              <a:rPr lang="en-US" sz="1800" dirty="0">
                <a:solidFill>
                  <a:srgbClr val="000000"/>
                </a:solidFill>
              </a:rPr>
              <a:t>: </a:t>
            </a:r>
            <a:r>
              <a:rPr lang="en-US" sz="1800" dirty="0">
                <a:solidFill>
                  <a:srgbClr val="A31515"/>
                </a:solidFill>
              </a:rPr>
              <a:t>"https://graph.windows.net/"</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sqlManagementEndpointUrl</a:t>
            </a:r>
            <a:r>
              <a:rPr lang="en-US" sz="1800" dirty="0">
                <a:solidFill>
                  <a:srgbClr val="0451A5"/>
                </a:solidFill>
              </a:rPr>
              <a:t>"</a:t>
            </a:r>
            <a:r>
              <a:rPr lang="en-US" sz="1800" dirty="0">
                <a:solidFill>
                  <a:srgbClr val="000000"/>
                </a:solidFill>
              </a:rPr>
              <a:t>: </a:t>
            </a:r>
            <a:r>
              <a:rPr lang="en-US" sz="1800" dirty="0">
                <a:solidFill>
                  <a:srgbClr val="A31515"/>
                </a:solidFill>
              </a:rPr>
              <a:t>"https://management.core.windows.net:8443/"</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galleryEndpointUrl</a:t>
            </a:r>
            <a:r>
              <a:rPr lang="en-US" sz="1800" dirty="0">
                <a:solidFill>
                  <a:srgbClr val="0451A5"/>
                </a:solidFill>
              </a:rPr>
              <a:t>"</a:t>
            </a:r>
            <a:r>
              <a:rPr lang="en-US" sz="1800" dirty="0">
                <a:solidFill>
                  <a:srgbClr val="000000"/>
                </a:solidFill>
              </a:rPr>
              <a:t>: </a:t>
            </a:r>
            <a:r>
              <a:rPr lang="en-US" sz="1800" dirty="0">
                <a:solidFill>
                  <a:srgbClr val="A31515"/>
                </a:solidFill>
              </a:rPr>
              <a:t>"https://gallery.azure.com/"</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managementEndpointUrl</a:t>
            </a:r>
            <a:r>
              <a:rPr lang="en-US" sz="1800" dirty="0">
                <a:solidFill>
                  <a:srgbClr val="0451A5"/>
                </a:solidFill>
              </a:rPr>
              <a:t>"</a:t>
            </a:r>
            <a:r>
              <a:rPr lang="en-US" sz="1800" dirty="0">
                <a:solidFill>
                  <a:srgbClr val="000000"/>
                </a:solidFill>
              </a:rPr>
              <a:t>: </a:t>
            </a:r>
            <a:r>
              <a:rPr lang="en-US" sz="1800" dirty="0">
                <a:solidFill>
                  <a:srgbClr val="A31515"/>
                </a:solidFill>
              </a:rPr>
              <a:t>"https://management.core.windows.net/"</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36006951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Authentication by using the fluent SDK</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8263" y="1436688"/>
            <a:ext cx="11018520" cy="812530"/>
          </a:xfrm>
        </p:spPr>
        <p:txBody>
          <a:bodyPr/>
          <a:lstStyle/>
          <a:p>
            <a:r>
              <a:rPr lang="en-US" sz="2400" dirty="0">
                <a:solidFill>
                  <a:srgbClr val="267F99"/>
                </a:solidFill>
              </a:rPr>
              <a:t>Azure</a:t>
            </a:r>
            <a:r>
              <a:rPr lang="en-US" sz="2400" dirty="0">
                <a:solidFill>
                  <a:srgbClr val="000000"/>
                </a:solidFill>
              </a:rPr>
              <a:t> </a:t>
            </a:r>
            <a:r>
              <a:rPr lang="en-US" sz="2400" dirty="0" err="1">
                <a:solidFill>
                  <a:srgbClr val="001080"/>
                </a:solidFill>
              </a:rPr>
              <a:t>azure</a:t>
            </a:r>
            <a:r>
              <a:rPr lang="en-US" sz="2400" dirty="0">
                <a:solidFill>
                  <a:srgbClr val="000000"/>
                </a:solidFill>
              </a:rPr>
              <a:t> = </a:t>
            </a:r>
            <a:r>
              <a:rPr lang="en-US" sz="2400" dirty="0" err="1">
                <a:solidFill>
                  <a:srgbClr val="001080"/>
                </a:solidFill>
              </a:rPr>
              <a:t>Azure</a:t>
            </a:r>
            <a:r>
              <a:rPr lang="en-US" sz="2400" dirty="0" err="1">
                <a:solidFill>
                  <a:srgbClr val="000000"/>
                </a:solidFill>
              </a:rPr>
              <a:t>.</a:t>
            </a:r>
            <a:r>
              <a:rPr lang="en-US" sz="2400" dirty="0" err="1">
                <a:solidFill>
                  <a:srgbClr val="795E26"/>
                </a:solidFill>
              </a:rPr>
              <a:t>Authenticate</a:t>
            </a:r>
            <a:r>
              <a:rPr lang="en-US" sz="2400" dirty="0">
                <a:solidFill>
                  <a:srgbClr val="000000"/>
                </a:solidFill>
              </a:rPr>
              <a:t>(</a:t>
            </a:r>
            <a:r>
              <a:rPr lang="en-US" sz="2400" dirty="0">
                <a:solidFill>
                  <a:srgbClr val="A31515"/>
                </a:solidFill>
              </a:rPr>
              <a:t>"</a:t>
            </a:r>
            <a:r>
              <a:rPr lang="en-US" sz="2400" dirty="0" err="1">
                <a:solidFill>
                  <a:srgbClr val="A31515"/>
                </a:solidFill>
              </a:rPr>
              <a:t>azure.auth</a:t>
            </a:r>
            <a:r>
              <a:rPr lang="en-US" sz="2400" dirty="0">
                <a:solidFill>
                  <a:srgbClr val="A31515"/>
                </a:solidFill>
              </a:rPr>
              <a:t>"</a:t>
            </a:r>
            <a:r>
              <a:rPr lang="en-US" sz="2400" dirty="0">
                <a:solidFill>
                  <a:srgbClr val="000000"/>
                </a:solidFill>
              </a:rPr>
              <a:t>)</a:t>
            </a:r>
          </a:p>
          <a:p>
            <a:r>
              <a:rPr lang="en-US" sz="2400" dirty="0">
                <a:solidFill>
                  <a:srgbClr val="000000"/>
                </a:solidFill>
              </a:rPr>
              <a:t>    .</a:t>
            </a:r>
            <a:r>
              <a:rPr lang="en-US" sz="2400" dirty="0" err="1">
                <a:solidFill>
                  <a:srgbClr val="795E26"/>
                </a:solidFill>
              </a:rPr>
              <a:t>WithDefaultSubscription</a:t>
            </a:r>
            <a:r>
              <a:rPr lang="en-US" sz="2400" dirty="0">
                <a:solidFill>
                  <a:srgbClr val="000000"/>
                </a:solidFill>
              </a:rPr>
              <a:t>();</a:t>
            </a:r>
          </a:p>
        </p:txBody>
      </p:sp>
    </p:spTree>
    <p:extLst>
      <p:ext uri="{BB962C8B-B14F-4D97-AF65-F5344CB8AC3E}">
        <p14:creationId xmlns:p14="http://schemas.microsoft.com/office/powerpoint/2010/main" val="9874119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Implement </a:t>
            </a:r>
            <a:r>
              <a:rPr lang="en-US" dirty="0" err="1"/>
              <a:t>Autoscale</a:t>
            </a:r>
            <a:endParaRPr lang="en-US" dirty="0"/>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Listing virtual machines by using the fluent Azure SDK</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8263" y="1436688"/>
            <a:ext cx="11018520" cy="1883593"/>
          </a:xfrm>
        </p:spPr>
        <p:txBody>
          <a:bodyPr/>
          <a:lstStyle/>
          <a:p>
            <a:r>
              <a:rPr lang="en-US" sz="1800" dirty="0">
                <a:solidFill>
                  <a:srgbClr val="0000FF"/>
                </a:solidFill>
              </a:rPr>
              <a:t>var</a:t>
            </a:r>
            <a:r>
              <a:rPr lang="en-US" sz="1800" dirty="0">
                <a:solidFill>
                  <a:srgbClr val="000000"/>
                </a:solidFill>
              </a:rPr>
              <a:t> </a:t>
            </a:r>
            <a:r>
              <a:rPr lang="en-US" sz="1800" dirty="0" err="1">
                <a:solidFill>
                  <a:srgbClr val="001080"/>
                </a:solidFill>
              </a:rPr>
              <a:t>vms</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azure</a:t>
            </a:r>
            <a:r>
              <a:rPr lang="en-US" sz="1800" dirty="0" err="1">
                <a:solidFill>
                  <a:srgbClr val="000000"/>
                </a:solidFill>
              </a:rPr>
              <a:t>.</a:t>
            </a:r>
            <a:r>
              <a:rPr lang="en-US" sz="1800" dirty="0" err="1">
                <a:solidFill>
                  <a:srgbClr val="001080"/>
                </a:solidFill>
              </a:rPr>
              <a:t>VirtualMachines</a:t>
            </a:r>
            <a:r>
              <a:rPr lang="en-US" sz="1800" dirty="0" err="1">
                <a:solidFill>
                  <a:srgbClr val="000000"/>
                </a:solidFill>
              </a:rPr>
              <a:t>.</a:t>
            </a:r>
            <a:r>
              <a:rPr lang="en-US" sz="1800" dirty="0" err="1">
                <a:solidFill>
                  <a:srgbClr val="795E26"/>
                </a:solidFill>
              </a:rPr>
              <a:t>ListAsync</a:t>
            </a:r>
            <a:r>
              <a:rPr lang="en-US" sz="1800" dirty="0">
                <a:solidFill>
                  <a:srgbClr val="000000"/>
                </a:solidFill>
              </a:rPr>
              <a:t>();</a:t>
            </a:r>
          </a:p>
          <a:p>
            <a:br>
              <a:rPr lang="en-US" sz="1800" dirty="0">
                <a:solidFill>
                  <a:srgbClr val="000000"/>
                </a:solidFill>
              </a:rPr>
            </a:br>
            <a:r>
              <a:rPr lang="en-US" sz="1800" dirty="0">
                <a:solidFill>
                  <a:srgbClr val="AF00DB"/>
                </a:solidFill>
              </a:rPr>
              <a:t>foreach</a:t>
            </a:r>
            <a:r>
              <a:rPr lang="en-US" sz="1800" dirty="0">
                <a:solidFill>
                  <a:srgbClr val="000000"/>
                </a:solidFill>
              </a:rPr>
              <a:t>(</a:t>
            </a:r>
            <a:r>
              <a:rPr lang="en-US" sz="1800" dirty="0">
                <a:solidFill>
                  <a:srgbClr val="0000FF"/>
                </a:solidFill>
              </a:rPr>
              <a:t>var</a:t>
            </a:r>
            <a:r>
              <a:rPr lang="en-US" sz="1800" dirty="0">
                <a:solidFill>
                  <a:srgbClr val="000000"/>
                </a:solidFill>
              </a:rPr>
              <a:t> </a:t>
            </a:r>
            <a:r>
              <a:rPr lang="en-US" sz="1800" dirty="0" err="1">
                <a:solidFill>
                  <a:srgbClr val="001080"/>
                </a:solidFill>
              </a:rPr>
              <a:t>vm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err="1">
                <a:solidFill>
                  <a:srgbClr val="001080"/>
                </a:solidFill>
              </a:rPr>
              <a:t>vms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err="1">
                <a:solidFill>
                  <a:srgbClr val="001080"/>
                </a:solidFill>
              </a:rPr>
              <a:t>Console</a:t>
            </a:r>
            <a:r>
              <a:rPr lang="en-US" sz="1800" dirty="0" err="1">
                <a:solidFill>
                  <a:srgbClr val="000000"/>
                </a:solidFill>
              </a:rPr>
              <a:t>.</a:t>
            </a:r>
            <a:r>
              <a:rPr lang="en-US" sz="1800" dirty="0" err="1">
                <a:solidFill>
                  <a:srgbClr val="795E26"/>
                </a:solidFill>
              </a:rPr>
              <a:t>WriteLine</a:t>
            </a:r>
            <a:r>
              <a:rPr lang="en-US" sz="1800" dirty="0">
                <a:solidFill>
                  <a:srgbClr val="000000"/>
                </a:solidFill>
              </a:rPr>
              <a:t>(</a:t>
            </a:r>
            <a:r>
              <a:rPr lang="en-US" sz="1800" dirty="0" err="1">
                <a:solidFill>
                  <a:srgbClr val="001080"/>
                </a:solidFill>
              </a:rPr>
              <a:t>vm</a:t>
            </a:r>
            <a:r>
              <a:rPr lang="en-US" sz="1800" dirty="0" err="1">
                <a:solidFill>
                  <a:srgbClr val="000000"/>
                </a:solidFill>
              </a:rPr>
              <a:t>.</a:t>
            </a:r>
            <a:r>
              <a:rPr lang="en-US" sz="1800" dirty="0" err="1">
                <a:solidFill>
                  <a:srgbClr val="001080"/>
                </a:solidFill>
              </a:rPr>
              <a:t>Name</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32943650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Listing virtual machines by using the fluent Azure SDK (continued)</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8263" y="1785031"/>
            <a:ext cx="11018520" cy="2160591"/>
          </a:xfrm>
        </p:spPr>
        <p:txBody>
          <a:bodyPr/>
          <a:lstStyle/>
          <a:p>
            <a:r>
              <a:rPr lang="en-US" sz="1800" dirty="0">
                <a:solidFill>
                  <a:srgbClr val="0000FF"/>
                </a:solidFill>
              </a:rPr>
              <a:t>var</a:t>
            </a:r>
            <a:r>
              <a:rPr lang="en-US" sz="1800" dirty="0">
                <a:solidFill>
                  <a:srgbClr val="000000"/>
                </a:solidFill>
              </a:rPr>
              <a:t> </a:t>
            </a:r>
            <a:r>
              <a:rPr lang="en-US" sz="1800" dirty="0" err="1">
                <a:solidFill>
                  <a:srgbClr val="001080"/>
                </a:solidFill>
              </a:rPr>
              <a:t>allvms</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azure</a:t>
            </a:r>
            <a:r>
              <a:rPr lang="en-US" sz="1800" dirty="0" err="1">
                <a:solidFill>
                  <a:srgbClr val="000000"/>
                </a:solidFill>
              </a:rPr>
              <a:t>.</a:t>
            </a:r>
            <a:r>
              <a:rPr lang="en-US" sz="1800" dirty="0" err="1">
                <a:solidFill>
                  <a:srgbClr val="001080"/>
                </a:solidFill>
              </a:rPr>
              <a:t>VirtualMachines</a:t>
            </a:r>
            <a:r>
              <a:rPr lang="en-US" sz="1800" dirty="0" err="1">
                <a:solidFill>
                  <a:srgbClr val="000000"/>
                </a:solidFill>
              </a:rPr>
              <a:t>.</a:t>
            </a:r>
            <a:r>
              <a:rPr lang="en-US" sz="1800" dirty="0" err="1">
                <a:solidFill>
                  <a:srgbClr val="795E26"/>
                </a:solidFill>
              </a:rPr>
              <a:t>ListAsync</a:t>
            </a:r>
            <a:r>
              <a:rPr lang="en-US" sz="1800" dirty="0">
                <a:solidFill>
                  <a:srgbClr val="000000"/>
                </a:solidFill>
              </a:rPr>
              <a:t>();</a:t>
            </a:r>
          </a:p>
          <a:p>
            <a:br>
              <a:rPr lang="en-US" sz="1800" dirty="0">
                <a:solidFill>
                  <a:srgbClr val="000000"/>
                </a:solidFill>
              </a:rPr>
            </a:br>
            <a:r>
              <a:rPr lang="en-US" sz="1800" dirty="0" err="1">
                <a:solidFill>
                  <a:srgbClr val="267F99"/>
                </a:solidFill>
              </a:rPr>
              <a:t>IVirtualMachine</a:t>
            </a:r>
            <a:r>
              <a:rPr lang="en-US" sz="1800" dirty="0">
                <a:solidFill>
                  <a:srgbClr val="000000"/>
                </a:solidFill>
              </a:rPr>
              <a:t> </a:t>
            </a:r>
            <a:r>
              <a:rPr lang="en-US" sz="1800" dirty="0" err="1">
                <a:solidFill>
                  <a:srgbClr val="001080"/>
                </a:solidFill>
              </a:rPr>
              <a:t>targetvm</a:t>
            </a:r>
            <a:r>
              <a:rPr lang="en-US" sz="1800" dirty="0">
                <a:solidFill>
                  <a:srgbClr val="000000"/>
                </a:solidFill>
              </a:rPr>
              <a:t> = </a:t>
            </a:r>
            <a:r>
              <a:rPr lang="en-US" sz="1800" dirty="0" err="1">
                <a:solidFill>
                  <a:srgbClr val="001080"/>
                </a:solidFill>
              </a:rPr>
              <a:t>allvms</a:t>
            </a:r>
            <a:endParaRPr lang="en-US" sz="1800" dirty="0">
              <a:solidFill>
                <a:srgbClr val="000000"/>
              </a:solidFill>
            </a:endParaRPr>
          </a:p>
          <a:p>
            <a:r>
              <a:rPr lang="en-US" sz="1800" dirty="0">
                <a:solidFill>
                  <a:srgbClr val="000000"/>
                </a:solidFill>
              </a:rPr>
              <a:t>    .</a:t>
            </a:r>
            <a:r>
              <a:rPr lang="en-US" sz="1800" dirty="0">
                <a:solidFill>
                  <a:srgbClr val="795E26"/>
                </a:solidFill>
              </a:rPr>
              <a:t>Where</a:t>
            </a:r>
            <a:r>
              <a:rPr lang="en-US" sz="1800" dirty="0">
                <a:solidFill>
                  <a:srgbClr val="000000"/>
                </a:solidFill>
              </a:rPr>
              <a:t>(</a:t>
            </a:r>
            <a:r>
              <a:rPr lang="en-US" sz="1800" dirty="0" err="1">
                <a:solidFill>
                  <a:srgbClr val="001080"/>
                </a:solidFill>
              </a:rPr>
              <a:t>vm</a:t>
            </a:r>
            <a:r>
              <a:rPr lang="en-US" sz="1800" dirty="0">
                <a:solidFill>
                  <a:srgbClr val="000000"/>
                </a:solidFill>
              </a:rPr>
              <a:t> =&gt; </a:t>
            </a:r>
            <a:r>
              <a:rPr lang="en-US" sz="1800" dirty="0" err="1">
                <a:solidFill>
                  <a:srgbClr val="001080"/>
                </a:solidFill>
              </a:rPr>
              <a:t>vm</a:t>
            </a:r>
            <a:r>
              <a:rPr lang="en-US" sz="1800" dirty="0" err="1">
                <a:solidFill>
                  <a:srgbClr val="000000"/>
                </a:solidFill>
              </a:rPr>
              <a:t>.</a:t>
            </a:r>
            <a:r>
              <a:rPr lang="en-US" sz="1800" dirty="0" err="1">
                <a:solidFill>
                  <a:srgbClr val="001080"/>
                </a:solidFill>
              </a:rPr>
              <a:t>Name</a:t>
            </a:r>
            <a:r>
              <a:rPr lang="en-US" sz="1800" dirty="0">
                <a:solidFill>
                  <a:srgbClr val="000000"/>
                </a:solidFill>
              </a:rPr>
              <a:t> == </a:t>
            </a:r>
            <a:r>
              <a:rPr lang="en-US" sz="1800" dirty="0">
                <a:solidFill>
                  <a:srgbClr val="A31515"/>
                </a:solidFill>
              </a:rPr>
              <a:t>"simple"</a:t>
            </a:r>
            <a:r>
              <a:rPr lang="en-US" sz="1800" dirty="0">
                <a:solidFill>
                  <a:srgbClr val="000000"/>
                </a:solidFill>
              </a:rPr>
              <a:t>)</a:t>
            </a:r>
          </a:p>
          <a:p>
            <a:r>
              <a:rPr lang="en-US" sz="1800" dirty="0">
                <a:solidFill>
                  <a:srgbClr val="000000"/>
                </a:solidFill>
              </a:rPr>
              <a:t>    .</a:t>
            </a:r>
            <a:r>
              <a:rPr lang="en-US" sz="1800" dirty="0" err="1">
                <a:solidFill>
                  <a:srgbClr val="795E26"/>
                </a:solidFill>
              </a:rPr>
              <a:t>SingleOrDefault</a:t>
            </a:r>
            <a:r>
              <a:rPr lang="en-US" sz="1800" dirty="0">
                <a:solidFill>
                  <a:srgbClr val="000000"/>
                </a:solidFill>
              </a:rPr>
              <a:t>();</a:t>
            </a:r>
          </a:p>
          <a:p>
            <a:br>
              <a:rPr lang="en-US" sz="1800" dirty="0">
                <a:solidFill>
                  <a:srgbClr val="000000"/>
                </a:solidFill>
              </a:rPr>
            </a:br>
            <a:r>
              <a:rPr lang="en-US" sz="1800" dirty="0" err="1">
                <a:solidFill>
                  <a:srgbClr val="001080"/>
                </a:solidFill>
              </a:rPr>
              <a:t>Console</a:t>
            </a:r>
            <a:r>
              <a:rPr lang="en-US" sz="1800" dirty="0" err="1">
                <a:solidFill>
                  <a:srgbClr val="000000"/>
                </a:solidFill>
              </a:rPr>
              <a:t>.</a:t>
            </a:r>
            <a:r>
              <a:rPr lang="en-US" sz="1800" dirty="0" err="1">
                <a:solidFill>
                  <a:srgbClr val="795E26"/>
                </a:solidFill>
              </a:rPr>
              <a:t>WriteLine</a:t>
            </a:r>
            <a:r>
              <a:rPr lang="en-US" sz="1800" dirty="0">
                <a:solidFill>
                  <a:srgbClr val="000000"/>
                </a:solidFill>
              </a:rPr>
              <a:t>(</a:t>
            </a:r>
            <a:r>
              <a:rPr lang="en-US" sz="1800" dirty="0" err="1">
                <a:solidFill>
                  <a:srgbClr val="001080"/>
                </a:solidFill>
              </a:rPr>
              <a:t>targetvm</a:t>
            </a:r>
            <a:r>
              <a:rPr lang="en-US" sz="1800" dirty="0">
                <a:solidFill>
                  <a:srgbClr val="000000"/>
                </a:solidFill>
              </a:rPr>
              <a:t>?.</a:t>
            </a:r>
            <a:r>
              <a:rPr lang="en-US" sz="1800" dirty="0">
                <a:solidFill>
                  <a:srgbClr val="001080"/>
                </a:solidFill>
              </a:rPr>
              <a:t>Id</a:t>
            </a:r>
            <a:r>
              <a:rPr lang="en-US" sz="1800" dirty="0">
                <a:solidFill>
                  <a:srgbClr val="000000"/>
                </a:solidFill>
              </a:rPr>
              <a:t>);</a:t>
            </a:r>
          </a:p>
        </p:txBody>
      </p:sp>
    </p:spTree>
    <p:extLst>
      <p:ext uri="{BB962C8B-B14F-4D97-AF65-F5344CB8AC3E}">
        <p14:creationId xmlns:p14="http://schemas.microsoft.com/office/powerpoint/2010/main" val="24199519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Access virtual machine metadata by using the fluent Azure SDK</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8263" y="1785031"/>
            <a:ext cx="11018520" cy="3102388"/>
          </a:xfrm>
        </p:spPr>
        <p:txBody>
          <a:bodyPr/>
          <a:lstStyle/>
          <a:p>
            <a:r>
              <a:rPr lang="en-US" sz="1800" dirty="0" err="1">
                <a:solidFill>
                  <a:srgbClr val="267F99"/>
                </a:solidFill>
              </a:rPr>
              <a:t>INetworkInterface</a:t>
            </a:r>
            <a:r>
              <a:rPr lang="en-US" sz="1800" dirty="0">
                <a:solidFill>
                  <a:srgbClr val="000000"/>
                </a:solidFill>
              </a:rPr>
              <a:t> </a:t>
            </a:r>
            <a:r>
              <a:rPr lang="en-US" sz="1800" dirty="0" err="1">
                <a:solidFill>
                  <a:srgbClr val="001080"/>
                </a:solidFill>
              </a:rPr>
              <a:t>targetnic</a:t>
            </a:r>
            <a:r>
              <a:rPr lang="en-US" sz="1800" dirty="0">
                <a:solidFill>
                  <a:srgbClr val="000000"/>
                </a:solidFill>
              </a:rPr>
              <a:t> = </a:t>
            </a:r>
            <a:r>
              <a:rPr lang="en-US" sz="1800" dirty="0" err="1">
                <a:solidFill>
                  <a:srgbClr val="001080"/>
                </a:solidFill>
              </a:rPr>
              <a:t>targetvm</a:t>
            </a:r>
            <a:endParaRPr lang="en-US" sz="1800" dirty="0">
              <a:solidFill>
                <a:srgbClr val="000000"/>
              </a:solidFill>
            </a:endParaRPr>
          </a:p>
          <a:p>
            <a:r>
              <a:rPr lang="en-US" sz="1800" dirty="0">
                <a:solidFill>
                  <a:srgbClr val="000000"/>
                </a:solidFill>
              </a:rPr>
              <a:t>    .</a:t>
            </a:r>
            <a:r>
              <a:rPr lang="en-US" sz="1800" dirty="0" err="1">
                <a:solidFill>
                  <a:srgbClr val="795E26"/>
                </a:solidFill>
              </a:rPr>
              <a:t>GetPrimaryNetworkInterface</a:t>
            </a:r>
            <a:r>
              <a:rPr lang="en-US" sz="1800" dirty="0">
                <a:solidFill>
                  <a:srgbClr val="000000"/>
                </a:solidFill>
              </a:rPr>
              <a:t>();</a:t>
            </a:r>
          </a:p>
          <a:p>
            <a:br>
              <a:rPr lang="en-US" sz="1800" dirty="0">
                <a:solidFill>
                  <a:srgbClr val="000000"/>
                </a:solidFill>
              </a:rPr>
            </a:br>
            <a:r>
              <a:rPr lang="en-US" sz="1800" dirty="0" err="1">
                <a:solidFill>
                  <a:srgbClr val="267F99"/>
                </a:solidFill>
              </a:rPr>
              <a:t>INicIPConfiguration</a:t>
            </a:r>
            <a:r>
              <a:rPr lang="en-US" sz="1800" dirty="0">
                <a:solidFill>
                  <a:srgbClr val="000000"/>
                </a:solidFill>
              </a:rPr>
              <a:t> </a:t>
            </a:r>
            <a:r>
              <a:rPr lang="en-US" sz="1800" dirty="0" err="1">
                <a:solidFill>
                  <a:srgbClr val="001080"/>
                </a:solidFill>
              </a:rPr>
              <a:t>targetipconfig</a:t>
            </a:r>
            <a:r>
              <a:rPr lang="en-US" sz="1800" dirty="0">
                <a:solidFill>
                  <a:srgbClr val="000000"/>
                </a:solidFill>
              </a:rPr>
              <a:t> = </a:t>
            </a:r>
            <a:r>
              <a:rPr lang="en-US" sz="1800" dirty="0" err="1">
                <a:solidFill>
                  <a:srgbClr val="001080"/>
                </a:solidFill>
              </a:rPr>
              <a:t>targetnic</a:t>
            </a:r>
            <a:endParaRPr lang="en-US" sz="1800" dirty="0">
              <a:solidFill>
                <a:srgbClr val="000000"/>
              </a:solidFill>
            </a:endParaRPr>
          </a:p>
          <a:p>
            <a:r>
              <a:rPr lang="en-US" sz="1800" dirty="0">
                <a:solidFill>
                  <a:srgbClr val="000000"/>
                </a:solidFill>
              </a:rPr>
              <a:t>    .</a:t>
            </a:r>
            <a:r>
              <a:rPr lang="en-US" sz="1800" dirty="0" err="1">
                <a:solidFill>
                  <a:srgbClr val="001080"/>
                </a:solidFill>
              </a:rPr>
              <a:t>PrimaryIPConfiguration</a:t>
            </a:r>
            <a:r>
              <a:rPr lang="en-US" sz="1800" dirty="0">
                <a:solidFill>
                  <a:srgbClr val="000000"/>
                </a:solidFill>
              </a:rPr>
              <a:t>;</a:t>
            </a:r>
          </a:p>
          <a:p>
            <a:br>
              <a:rPr lang="en-US" sz="1800" dirty="0">
                <a:solidFill>
                  <a:srgbClr val="000000"/>
                </a:solidFill>
              </a:rPr>
            </a:br>
            <a:r>
              <a:rPr lang="en-US" sz="1800" dirty="0" err="1">
                <a:solidFill>
                  <a:srgbClr val="267F99"/>
                </a:solidFill>
              </a:rPr>
              <a:t>IPublicIPAddress</a:t>
            </a:r>
            <a:r>
              <a:rPr lang="en-US" sz="1800" dirty="0">
                <a:solidFill>
                  <a:srgbClr val="000000"/>
                </a:solidFill>
              </a:rPr>
              <a:t> </a:t>
            </a:r>
            <a:r>
              <a:rPr lang="en-US" sz="1800" dirty="0" err="1">
                <a:solidFill>
                  <a:srgbClr val="001080"/>
                </a:solidFill>
              </a:rPr>
              <a:t>targetipaddress</a:t>
            </a:r>
            <a:r>
              <a:rPr lang="en-US" sz="1800" dirty="0">
                <a:solidFill>
                  <a:srgbClr val="000000"/>
                </a:solidFill>
              </a:rPr>
              <a:t> = </a:t>
            </a:r>
            <a:r>
              <a:rPr lang="en-US" sz="1800" dirty="0" err="1">
                <a:solidFill>
                  <a:srgbClr val="001080"/>
                </a:solidFill>
              </a:rPr>
              <a:t>targetipconfig</a:t>
            </a:r>
            <a:endParaRPr lang="en-US" sz="1800" dirty="0">
              <a:solidFill>
                <a:srgbClr val="000000"/>
              </a:solidFill>
            </a:endParaRPr>
          </a:p>
          <a:p>
            <a:r>
              <a:rPr lang="en-US" sz="1800" dirty="0">
                <a:solidFill>
                  <a:srgbClr val="000000"/>
                </a:solidFill>
              </a:rPr>
              <a:t>    .</a:t>
            </a:r>
            <a:r>
              <a:rPr lang="en-US" sz="1800" dirty="0" err="1">
                <a:solidFill>
                  <a:srgbClr val="795E26"/>
                </a:solidFill>
              </a:rPr>
              <a:t>GetPublicIPAddress</a:t>
            </a:r>
            <a:r>
              <a:rPr lang="en-US" sz="1800" dirty="0">
                <a:solidFill>
                  <a:srgbClr val="000000"/>
                </a:solidFill>
              </a:rPr>
              <a:t>();</a:t>
            </a:r>
          </a:p>
          <a:p>
            <a:br>
              <a:rPr lang="en-US" sz="1800" dirty="0">
                <a:solidFill>
                  <a:srgbClr val="000000"/>
                </a:solidFill>
              </a:rPr>
            </a:br>
            <a:r>
              <a:rPr lang="en-US" sz="1800" dirty="0" err="1">
                <a:solidFill>
                  <a:srgbClr val="001080"/>
                </a:solidFill>
              </a:rPr>
              <a:t>Console</a:t>
            </a:r>
            <a:r>
              <a:rPr lang="en-US" sz="1800" dirty="0" err="1">
                <a:solidFill>
                  <a:srgbClr val="000000"/>
                </a:solidFill>
              </a:rPr>
              <a:t>.</a:t>
            </a:r>
            <a:r>
              <a:rPr lang="en-US" sz="1800" dirty="0" err="1">
                <a:solidFill>
                  <a:srgbClr val="795E26"/>
                </a:solidFill>
              </a:rPr>
              <a:t>WriteLine</a:t>
            </a:r>
            <a:r>
              <a:rPr lang="en-US" sz="1800" dirty="0">
                <a:solidFill>
                  <a:srgbClr val="000000"/>
                </a:solidFill>
              </a:rPr>
              <a:t>(</a:t>
            </a:r>
            <a:r>
              <a:rPr lang="en-US" sz="1800" dirty="0">
                <a:solidFill>
                  <a:srgbClr val="A31515"/>
                </a:solidFill>
              </a:rPr>
              <a:t>$"IP Address:</a:t>
            </a:r>
            <a:r>
              <a:rPr lang="en-US" sz="1800" dirty="0">
                <a:solidFill>
                  <a:srgbClr val="FF0000"/>
                </a:solidFill>
              </a:rPr>
              <a:t>\t</a:t>
            </a:r>
            <a:r>
              <a:rPr lang="en-US" sz="1800" dirty="0">
                <a:solidFill>
                  <a:srgbClr val="A31515"/>
                </a:solidFill>
              </a:rPr>
              <a:t>{</a:t>
            </a:r>
            <a:r>
              <a:rPr lang="en-US" sz="1800" dirty="0" err="1">
                <a:solidFill>
                  <a:srgbClr val="001080"/>
                </a:solidFill>
              </a:rPr>
              <a:t>targetipaddress</a:t>
            </a:r>
            <a:r>
              <a:rPr lang="en-US" sz="1800" dirty="0" err="1">
                <a:solidFill>
                  <a:srgbClr val="A31515"/>
                </a:solidFill>
              </a:rPr>
              <a:t>.</a:t>
            </a:r>
            <a:r>
              <a:rPr lang="en-US" sz="1800" dirty="0" err="1">
                <a:solidFill>
                  <a:srgbClr val="001080"/>
                </a:solidFill>
              </a:rPr>
              <a:t>IPAddress</a:t>
            </a:r>
            <a:r>
              <a:rPr lang="en-US" sz="1800" dirty="0">
                <a:solidFill>
                  <a:srgbClr val="A31515"/>
                </a:solidFill>
              </a:rPr>
              <a:t>}"</a:t>
            </a:r>
            <a:r>
              <a:rPr lang="en-US" sz="1800" dirty="0">
                <a:solidFill>
                  <a:srgbClr val="000000"/>
                </a:solidFill>
              </a:rPr>
              <a:t>);</a:t>
            </a:r>
          </a:p>
        </p:txBody>
      </p:sp>
    </p:spTree>
    <p:extLst>
      <p:ext uri="{BB962C8B-B14F-4D97-AF65-F5344CB8AC3E}">
        <p14:creationId xmlns:p14="http://schemas.microsoft.com/office/powerpoint/2010/main" val="34375825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a:t>
            </a:r>
            <a:r>
              <a:rPr lang="fr-FR" dirty="0" err="1"/>
              <a:t>Implement</a:t>
            </a:r>
            <a:r>
              <a:rPr lang="fr-FR" dirty="0"/>
              <a:t> code </a:t>
            </a:r>
            <a:r>
              <a:rPr lang="fr-FR" dirty="0" err="1"/>
              <a:t>that</a:t>
            </a:r>
            <a:r>
              <a:rPr lang="fr-FR" dirty="0"/>
              <a:t> </a:t>
            </a:r>
            <a:r>
              <a:rPr lang="fr-FR" dirty="0" err="1"/>
              <a:t>handles</a:t>
            </a:r>
            <a:r>
              <a:rPr lang="fr-FR" dirty="0"/>
              <a:t> transient </a:t>
            </a:r>
            <a:r>
              <a:rPr lang="fr-FR" dirty="0" err="1"/>
              <a:t>faults</a:t>
            </a:r>
            <a:endParaRPr lang="en-US" dirty="0"/>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2720745"/>
          </a:xfrm>
        </p:spPr>
        <p:txBody>
          <a:bodyPr/>
          <a:lstStyle/>
          <a:p>
            <a:r>
              <a:rPr lang="en-US" dirty="0">
                <a:latin typeface="+mn-lt"/>
              </a:rPr>
              <a:t>Transient faults are </a:t>
            </a:r>
            <a:r>
              <a:rPr lang="en-US" b="1" dirty="0">
                <a:latin typeface="+mn-lt"/>
              </a:rPr>
              <a:t>temporary</a:t>
            </a:r>
            <a:r>
              <a:rPr lang="en-US" dirty="0">
                <a:latin typeface="+mn-lt"/>
              </a:rPr>
              <a:t> faults</a:t>
            </a:r>
          </a:p>
          <a:p>
            <a:pPr lvl="1"/>
            <a:r>
              <a:rPr lang="en-US" dirty="0"/>
              <a:t>Could be caused by environmental issues</a:t>
            </a:r>
          </a:p>
          <a:p>
            <a:pPr lvl="2"/>
            <a:r>
              <a:rPr lang="en-US" dirty="0"/>
              <a:t>Loss of network connectivity</a:t>
            </a:r>
          </a:p>
          <a:p>
            <a:pPr lvl="2"/>
            <a:r>
              <a:rPr lang="en-US" dirty="0"/>
              <a:t>Busy hardware components</a:t>
            </a:r>
          </a:p>
          <a:p>
            <a:pPr lvl="2"/>
            <a:r>
              <a:rPr lang="en-US" dirty="0"/>
              <a:t>Temporary unavailability of a connected service</a:t>
            </a:r>
          </a:p>
          <a:p>
            <a:pPr lvl="2"/>
            <a:r>
              <a:rPr lang="en-US" dirty="0"/>
              <a:t>Server timeouts</a:t>
            </a:r>
          </a:p>
          <a:p>
            <a:pPr lvl="1"/>
            <a:r>
              <a:rPr lang="en-US" dirty="0"/>
              <a:t>Typically are self-correcting</a:t>
            </a:r>
          </a:p>
          <a:p>
            <a:pPr lvl="1"/>
            <a:endParaRPr lang="en-US" dirty="0"/>
          </a:p>
        </p:txBody>
      </p:sp>
    </p:spTree>
    <p:extLst>
      <p:ext uri="{BB962C8B-B14F-4D97-AF65-F5344CB8AC3E}">
        <p14:creationId xmlns:p14="http://schemas.microsoft.com/office/powerpoint/2010/main" val="11878165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Handling 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5010602"/>
          </a:xfrm>
        </p:spPr>
        <p:txBody>
          <a:bodyPr/>
          <a:lstStyle/>
          <a:p>
            <a:pPr marL="0" indent="0">
              <a:buNone/>
            </a:pPr>
            <a:r>
              <a:rPr lang="en-US" dirty="0">
                <a:latin typeface="+mn-lt"/>
              </a:rPr>
              <a:t>If an application detects a failure when it tries to send a request to a remote service, it can handle the failure by using the following strategies:</a:t>
            </a:r>
          </a:p>
          <a:p>
            <a:pPr lvl="1"/>
            <a:r>
              <a:rPr lang="en-US" dirty="0"/>
              <a:t>Cancel</a:t>
            </a:r>
          </a:p>
          <a:p>
            <a:pPr lvl="2"/>
            <a:r>
              <a:rPr lang="en-US" dirty="0"/>
              <a:t>If the fault indicates that the failure isn't transient or is unlikely to be successful if repeated, the application should cancel the operation and report an exception. For example, an authentication failure caused by providing invalid credentials is not likely to succeed no matter how many times it's attempted.</a:t>
            </a:r>
          </a:p>
          <a:p>
            <a:pPr lvl="1"/>
            <a:r>
              <a:rPr lang="en-US" dirty="0"/>
              <a:t>Retry</a:t>
            </a:r>
          </a:p>
          <a:p>
            <a:pPr lvl="2"/>
            <a:r>
              <a:rPr lang="en-US" dirty="0"/>
              <a:t>If the specific fault reported is unusual or rare, it might have been caused by unusual circumstances, such as a network packet becoming corrupted while it was being transmitted. In this case, the application could retry the failing request again immediately, because the same failure is unlikely to be repeated and the request will probably be successful.</a:t>
            </a:r>
          </a:p>
          <a:p>
            <a:pPr lvl="1"/>
            <a:r>
              <a:rPr lang="en-US" dirty="0"/>
              <a:t>Retry after a delay</a:t>
            </a:r>
          </a:p>
          <a:p>
            <a:pPr lvl="2"/>
            <a:r>
              <a:rPr lang="en-US" dirty="0"/>
              <a:t>If the fault is caused by one of the more commonplace connectivity or busy failures, the network or service might need a short period of time while the connectivity issues are corrected or the backlog of work is cleared. The application should wait for a suitable amount of time before retrying the request.</a:t>
            </a:r>
          </a:p>
        </p:txBody>
      </p:sp>
    </p:spTree>
    <p:extLst>
      <p:ext uri="{BB962C8B-B14F-4D97-AF65-F5344CB8AC3E}">
        <p14:creationId xmlns:p14="http://schemas.microsoft.com/office/powerpoint/2010/main" val="7781606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Retrying after a transient error</a:t>
            </a:r>
          </a:p>
        </p:txBody>
      </p:sp>
      <p:sp>
        <p:nvSpPr>
          <p:cNvPr id="8" name="Text Placeholder 7"/>
          <p:cNvSpPr>
            <a:spLocks noGrp="1"/>
          </p:cNvSpPr>
          <p:nvPr>
            <p:ph type="body" sz="quarter" idx="10"/>
          </p:nvPr>
        </p:nvSpPr>
        <p:spPr>
          <a:xfrm>
            <a:off x="584200" y="1435497"/>
            <a:ext cx="11022583" cy="2363724"/>
          </a:xfrm>
        </p:spPr>
        <p:txBody>
          <a:bodyPr/>
          <a:lstStyle/>
          <a:p>
            <a:pPr marL="457200" indent="-457200">
              <a:buFont typeface="+mj-lt"/>
              <a:buAutoNum type="arabicPeriod"/>
            </a:pPr>
            <a:r>
              <a:rPr lang="en-US" sz="2400" dirty="0"/>
              <a:t>The application invokes an operation on a hosted service. The request fails, and the service host responds with HTTP response code 500 (internal server error).</a:t>
            </a:r>
          </a:p>
          <a:p>
            <a:pPr marL="457200" indent="-457200">
              <a:buFont typeface="+mj-lt"/>
              <a:buAutoNum type="arabicPeriod"/>
            </a:pPr>
            <a:r>
              <a:rPr lang="en-US" sz="2400" dirty="0"/>
              <a:t>The application waits for a short interval and tries again. The request still fails with HTTP response code 500.</a:t>
            </a:r>
          </a:p>
          <a:p>
            <a:pPr marL="457200" indent="-457200">
              <a:buFont typeface="+mj-lt"/>
              <a:buAutoNum type="arabicPeriod"/>
            </a:pPr>
            <a:r>
              <a:rPr lang="en-US" sz="2400" dirty="0"/>
              <a:t>The application waits for a longer interval and tries again. The request succeeds with HTTP response code 200 (OK).</a:t>
            </a:r>
          </a:p>
        </p:txBody>
      </p:sp>
      <p:grpSp>
        <p:nvGrpSpPr>
          <p:cNvPr id="5" name="Group 4" descr="Diagram illustrates invoking an operation in a hosted service using the retry pattern described in this slide."/>
          <p:cNvGrpSpPr/>
          <p:nvPr/>
        </p:nvGrpSpPr>
        <p:grpSpPr>
          <a:xfrm>
            <a:off x="2751303" y="3942268"/>
            <a:ext cx="6689395" cy="2357547"/>
            <a:chOff x="4852747" y="2265615"/>
            <a:chExt cx="6689395" cy="2357547"/>
          </a:xfrm>
        </p:grpSpPr>
        <p:cxnSp>
          <p:nvCxnSpPr>
            <p:cNvPr id="41" name="Straight Arrow Connector 40">
              <a:extLst>
                <a:ext uri="{FF2B5EF4-FFF2-40B4-BE49-F238E27FC236}">
                  <a16:creationId xmlns:a16="http://schemas.microsoft.com/office/drawing/2014/main" id="{BE1DBCF4-D108-4C5F-918E-798078A0CCB1}"/>
                </a:ext>
              </a:extLst>
            </p:cNvPr>
            <p:cNvCxnSpPr/>
            <p:nvPr/>
          </p:nvCxnSpPr>
          <p:spPr>
            <a:xfrm>
              <a:off x="6795211" y="240927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Oval 41">
              <a:extLst>
                <a:ext uri="{FF2B5EF4-FFF2-40B4-BE49-F238E27FC236}">
                  <a16:creationId xmlns:a16="http://schemas.microsoft.com/office/drawing/2014/main" id="{9E4D38D7-988A-47B4-A5C7-6EB56C5B203A}"/>
                </a:ext>
              </a:extLst>
            </p:cNvPr>
            <p:cNvSpPr/>
            <p:nvPr/>
          </p:nvSpPr>
          <p:spPr>
            <a:xfrm>
              <a:off x="6765817" y="2281263"/>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cxnSp>
          <p:nvCxnSpPr>
            <p:cNvPr id="43" name="Straight Arrow Connector 42">
              <a:extLst>
                <a:ext uri="{FF2B5EF4-FFF2-40B4-BE49-F238E27FC236}">
                  <a16:creationId xmlns:a16="http://schemas.microsoft.com/office/drawing/2014/main" id="{12F89EBD-A052-4952-A80E-0DEE1C949104}"/>
                </a:ext>
              </a:extLst>
            </p:cNvPr>
            <p:cNvCxnSpPr/>
            <p:nvPr/>
          </p:nvCxnSpPr>
          <p:spPr>
            <a:xfrm>
              <a:off x="6795211" y="323269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4" name="Oval 43">
              <a:extLst>
                <a:ext uri="{FF2B5EF4-FFF2-40B4-BE49-F238E27FC236}">
                  <a16:creationId xmlns:a16="http://schemas.microsoft.com/office/drawing/2014/main" id="{7A10039C-9DE1-4554-BD5C-DB761540C7F5}"/>
                </a:ext>
              </a:extLst>
            </p:cNvPr>
            <p:cNvSpPr/>
            <p:nvPr/>
          </p:nvSpPr>
          <p:spPr>
            <a:xfrm>
              <a:off x="6765817" y="3104681"/>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cxnSp>
          <p:nvCxnSpPr>
            <p:cNvPr id="62" name="Straight Arrow Connector 61">
              <a:extLst>
                <a:ext uri="{FF2B5EF4-FFF2-40B4-BE49-F238E27FC236}">
                  <a16:creationId xmlns:a16="http://schemas.microsoft.com/office/drawing/2014/main" id="{D767825E-FFE5-42BF-9EEB-911BABC60AFE}"/>
                </a:ext>
              </a:extLst>
            </p:cNvPr>
            <p:cNvCxnSpPr/>
            <p:nvPr/>
          </p:nvCxnSpPr>
          <p:spPr>
            <a:xfrm>
              <a:off x="6795211" y="405611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3" name="Oval 62">
              <a:extLst>
                <a:ext uri="{FF2B5EF4-FFF2-40B4-BE49-F238E27FC236}">
                  <a16:creationId xmlns:a16="http://schemas.microsoft.com/office/drawing/2014/main" id="{62AC2D33-C986-40E4-A7B2-050BE02663B4}"/>
                </a:ext>
              </a:extLst>
            </p:cNvPr>
            <p:cNvSpPr/>
            <p:nvPr/>
          </p:nvSpPr>
          <p:spPr>
            <a:xfrm>
              <a:off x="6765817" y="3928099"/>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cxnSp>
          <p:nvCxnSpPr>
            <p:cNvPr id="64" name="Straight Arrow Connector 63">
              <a:extLst>
                <a:ext uri="{FF2B5EF4-FFF2-40B4-BE49-F238E27FC236}">
                  <a16:creationId xmlns:a16="http://schemas.microsoft.com/office/drawing/2014/main" id="{F69DCAB7-1F83-458A-902F-E5EA64B40902}"/>
                </a:ext>
              </a:extLst>
            </p:cNvPr>
            <p:cNvCxnSpPr>
              <a:cxnSpLocks/>
            </p:cNvCxnSpPr>
            <p:nvPr/>
          </p:nvCxnSpPr>
          <p:spPr>
            <a:xfrm flipH="1">
              <a:off x="6795211" y="364440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414420E9-7A37-4470-B63B-0C0E63A28638}"/>
                </a:ext>
              </a:extLst>
            </p:cNvPr>
            <p:cNvCxnSpPr>
              <a:cxnSpLocks/>
            </p:cNvCxnSpPr>
            <p:nvPr/>
          </p:nvCxnSpPr>
          <p:spPr>
            <a:xfrm flipH="1">
              <a:off x="6795211" y="4467828"/>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AC866486-0FB4-44A8-8728-1F40AACE6F68}"/>
                </a:ext>
              </a:extLst>
            </p:cNvPr>
            <p:cNvCxnSpPr>
              <a:cxnSpLocks/>
            </p:cNvCxnSpPr>
            <p:nvPr/>
          </p:nvCxnSpPr>
          <p:spPr>
            <a:xfrm flipH="1">
              <a:off x="6795211" y="282098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7" name="&quot;Not Allowed&quot; Symbol 31">
              <a:extLst>
                <a:ext uri="{FF2B5EF4-FFF2-40B4-BE49-F238E27FC236}">
                  <a16:creationId xmlns:a16="http://schemas.microsoft.com/office/drawing/2014/main" id="{C220A6AE-811F-4DED-B7F1-586AE0C646A8}"/>
                </a:ext>
              </a:extLst>
            </p:cNvPr>
            <p:cNvSpPr/>
            <p:nvPr/>
          </p:nvSpPr>
          <p:spPr>
            <a:xfrm>
              <a:off x="9322738" y="2265615"/>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quot;Not Allowed&quot; Symbol 32">
              <a:extLst>
                <a:ext uri="{FF2B5EF4-FFF2-40B4-BE49-F238E27FC236}">
                  <a16:creationId xmlns:a16="http://schemas.microsoft.com/office/drawing/2014/main" id="{9FB39745-4BE8-48F3-8142-EC2DA58AA4F3}"/>
                </a:ext>
              </a:extLst>
            </p:cNvPr>
            <p:cNvSpPr/>
            <p:nvPr/>
          </p:nvSpPr>
          <p:spPr>
            <a:xfrm>
              <a:off x="9322738" y="3093303"/>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extBox 68">
              <a:extLst>
                <a:ext uri="{FF2B5EF4-FFF2-40B4-BE49-F238E27FC236}">
                  <a16:creationId xmlns:a16="http://schemas.microsoft.com/office/drawing/2014/main" id="{7E320734-E53B-4C7C-B336-C6164B637054}"/>
                </a:ext>
              </a:extLst>
            </p:cNvPr>
            <p:cNvSpPr txBox="1"/>
            <p:nvPr/>
          </p:nvSpPr>
          <p:spPr>
            <a:xfrm>
              <a:off x="7159947" y="2740556"/>
              <a:ext cx="672836" cy="246221"/>
            </a:xfrm>
            <a:prstGeom prst="rect">
              <a:avLst/>
            </a:prstGeom>
            <a:solidFill>
              <a:schemeClr val="bg1"/>
            </a:solidFill>
          </p:spPr>
          <p:txBody>
            <a:bodyPr wrap="square" lIns="27432" tIns="0" rIns="27432" bIns="0" rtlCol="0">
              <a:spAutoFit/>
            </a:bodyPr>
            <a:lstStyle/>
            <a:p>
              <a:pPr algn="ctr"/>
              <a:r>
                <a:rPr lang="en-US" sz="1600" dirty="0"/>
                <a:t>500</a:t>
              </a:r>
            </a:p>
          </p:txBody>
        </p:sp>
        <p:sp>
          <p:nvSpPr>
            <p:cNvPr id="70" name="TextBox 69">
              <a:extLst>
                <a:ext uri="{FF2B5EF4-FFF2-40B4-BE49-F238E27FC236}">
                  <a16:creationId xmlns:a16="http://schemas.microsoft.com/office/drawing/2014/main" id="{EC5AC9D2-44D7-4C45-9C92-63F7EA574407}"/>
                </a:ext>
              </a:extLst>
            </p:cNvPr>
            <p:cNvSpPr txBox="1"/>
            <p:nvPr/>
          </p:nvSpPr>
          <p:spPr>
            <a:xfrm>
              <a:off x="7155227" y="3551725"/>
              <a:ext cx="677556" cy="246221"/>
            </a:xfrm>
            <a:prstGeom prst="rect">
              <a:avLst/>
            </a:prstGeom>
            <a:solidFill>
              <a:schemeClr val="bg1"/>
            </a:solidFill>
          </p:spPr>
          <p:txBody>
            <a:bodyPr wrap="square" lIns="27432" tIns="0" rIns="27432" bIns="0" rtlCol="0">
              <a:spAutoFit/>
            </a:bodyPr>
            <a:lstStyle/>
            <a:p>
              <a:pPr algn="ctr"/>
              <a:r>
                <a:rPr lang="en-US" sz="1600" dirty="0"/>
                <a:t>500</a:t>
              </a:r>
            </a:p>
          </p:txBody>
        </p:sp>
        <p:sp>
          <p:nvSpPr>
            <p:cNvPr id="71" name="TextBox 70">
              <a:extLst>
                <a:ext uri="{FF2B5EF4-FFF2-40B4-BE49-F238E27FC236}">
                  <a16:creationId xmlns:a16="http://schemas.microsoft.com/office/drawing/2014/main" id="{4533421F-ABF2-4293-9BC7-A856E7E7ED3B}"/>
                </a:ext>
              </a:extLst>
            </p:cNvPr>
            <p:cNvSpPr txBox="1"/>
            <p:nvPr/>
          </p:nvSpPr>
          <p:spPr>
            <a:xfrm>
              <a:off x="7155227" y="4376941"/>
              <a:ext cx="677556" cy="246221"/>
            </a:xfrm>
            <a:prstGeom prst="rect">
              <a:avLst/>
            </a:prstGeom>
            <a:solidFill>
              <a:schemeClr val="bg1"/>
            </a:solidFill>
          </p:spPr>
          <p:txBody>
            <a:bodyPr wrap="square" lIns="27432" tIns="0" rIns="27432" bIns="0" rtlCol="0">
              <a:spAutoFit/>
            </a:bodyPr>
            <a:lstStyle/>
            <a:p>
              <a:pPr algn="ctr"/>
              <a:r>
                <a:rPr lang="en-US" sz="1600" dirty="0"/>
                <a:t>200</a:t>
              </a:r>
            </a:p>
          </p:txBody>
        </p:sp>
        <p:grpSp>
          <p:nvGrpSpPr>
            <p:cNvPr id="9" name="Group 8"/>
            <p:cNvGrpSpPr/>
            <p:nvPr/>
          </p:nvGrpSpPr>
          <p:grpSpPr>
            <a:xfrm>
              <a:off x="10064215" y="2646909"/>
              <a:ext cx="1477927" cy="1536414"/>
              <a:chOff x="9601746" y="2578258"/>
              <a:chExt cx="1696606" cy="1763747"/>
            </a:xfrm>
          </p:grpSpPr>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1746" y="2578258"/>
                <a:ext cx="1696606" cy="1696606"/>
              </a:xfrm>
              <a:prstGeom prst="rect">
                <a:avLst/>
              </a:prstGeom>
            </p:spPr>
          </p:pic>
          <p:grpSp>
            <p:nvGrpSpPr>
              <p:cNvPr id="4" name="Group 3"/>
              <p:cNvGrpSpPr/>
              <p:nvPr/>
            </p:nvGrpSpPr>
            <p:grpSpPr>
              <a:xfrm>
                <a:off x="10515072" y="3558725"/>
                <a:ext cx="783280" cy="783280"/>
                <a:chOff x="10520567" y="3638315"/>
                <a:chExt cx="783280" cy="783280"/>
              </a:xfrm>
            </p:grpSpPr>
            <p:sp>
              <p:nvSpPr>
                <p:cNvPr id="3" name="Oval 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 name="Group 6"/>
            <p:cNvGrpSpPr/>
            <p:nvPr/>
          </p:nvGrpSpPr>
          <p:grpSpPr>
            <a:xfrm>
              <a:off x="4852747" y="2658794"/>
              <a:ext cx="1479775" cy="1512643"/>
              <a:chOff x="3619171" y="2855961"/>
              <a:chExt cx="1698728" cy="1736459"/>
            </a:xfrm>
          </p:grpSpPr>
          <p:grpSp>
            <p:nvGrpSpPr>
              <p:cNvPr id="6" name="Group 5"/>
              <p:cNvGrpSpPr/>
              <p:nvPr/>
            </p:nvGrpSpPr>
            <p:grpSpPr>
              <a:xfrm>
                <a:off x="3619171" y="2855961"/>
                <a:ext cx="1698728" cy="1736459"/>
                <a:chOff x="831463" y="2011682"/>
                <a:chExt cx="2834640" cy="2897601"/>
              </a:xfrm>
            </p:grpSpPr>
            <p:sp>
              <p:nvSpPr>
                <p:cNvPr id="37" name="Oval 36">
                  <a:extLst>
                    <a:ext uri="{FF2B5EF4-FFF2-40B4-BE49-F238E27FC236}">
                      <a16:creationId xmlns:a16="http://schemas.microsoft.com/office/drawing/2014/main" id="{22825022-4674-40DF-BE83-89450D9449AF}"/>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Circular 13">
                  <a:extLst>
                    <a:ext uri="{FF2B5EF4-FFF2-40B4-BE49-F238E27FC236}">
                      <a16:creationId xmlns:a16="http://schemas.microsoft.com/office/drawing/2014/main" id="{B31D87DB-6044-4177-84D5-6D4183889372}"/>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0" name="Arrow: Circular 14">
                  <a:extLst>
                    <a:ext uri="{FF2B5EF4-FFF2-40B4-BE49-F238E27FC236}">
                      <a16:creationId xmlns:a16="http://schemas.microsoft.com/office/drawing/2014/main" id="{229CC93A-FB26-4E9E-8265-1BA5A27EF27D}"/>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grpSp>
            <p:nvGrpSpPr>
              <p:cNvPr id="30" name="Group 29"/>
              <p:cNvGrpSpPr/>
              <p:nvPr/>
            </p:nvGrpSpPr>
            <p:grpSpPr>
              <a:xfrm>
                <a:off x="4024600" y="3280255"/>
                <a:ext cx="887871" cy="887871"/>
                <a:chOff x="10520567" y="3638315"/>
                <a:chExt cx="783280" cy="783280"/>
              </a:xfrm>
            </p:grpSpPr>
            <p:sp>
              <p:nvSpPr>
                <p:cNvPr id="31" name="Oval 30"/>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spTree>
    <p:extLst>
      <p:ext uri="{BB962C8B-B14F-4D97-AF65-F5344CB8AC3E}">
        <p14:creationId xmlns:p14="http://schemas.microsoft.com/office/powerpoint/2010/main" val="20424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Handling transient errors in code</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973669"/>
          </a:xfrm>
        </p:spPr>
        <p:txBody>
          <a:bodyPr/>
          <a:lstStyle/>
          <a:p>
            <a:r>
              <a:rPr lang="en-US" sz="1600" dirty="0">
                <a:solidFill>
                  <a:srgbClr val="0000FF"/>
                </a:solidFill>
              </a:rPr>
              <a:t>int</a:t>
            </a:r>
            <a:r>
              <a:rPr lang="en-US" sz="1600" dirty="0">
                <a:solidFill>
                  <a:srgbClr val="000000"/>
                </a:solidFill>
              </a:rPr>
              <a:t> </a:t>
            </a:r>
            <a:r>
              <a:rPr lang="en-US" sz="1600" dirty="0" err="1">
                <a:solidFill>
                  <a:srgbClr val="001080"/>
                </a:solidFill>
              </a:rPr>
              <a:t>retryCount</a:t>
            </a:r>
            <a:r>
              <a:rPr lang="en-US" sz="1600" dirty="0">
                <a:solidFill>
                  <a:srgbClr val="000000"/>
                </a:solidFill>
              </a:rPr>
              <a:t> = </a:t>
            </a:r>
            <a:r>
              <a:rPr lang="en-US" sz="1600" dirty="0">
                <a:solidFill>
                  <a:srgbClr val="09885A"/>
                </a:solidFill>
              </a:rPr>
              <a:t>3</a:t>
            </a:r>
            <a:r>
              <a:rPr lang="en-US" sz="1600" dirty="0">
                <a:solidFill>
                  <a:srgbClr val="000000"/>
                </a:solidFill>
              </a:rPr>
              <a:t>; </a:t>
            </a:r>
            <a:r>
              <a:rPr lang="en-US" sz="1600" dirty="0" err="1">
                <a:solidFill>
                  <a:srgbClr val="0000FF"/>
                </a:solidFill>
              </a:rPr>
              <a:t>readonly</a:t>
            </a:r>
            <a:r>
              <a:rPr lang="en-US" sz="1600" dirty="0">
                <a:solidFill>
                  <a:srgbClr val="000000"/>
                </a:solidFill>
              </a:rPr>
              <a:t> </a:t>
            </a:r>
            <a:r>
              <a:rPr lang="en-US" sz="1600" dirty="0" err="1">
                <a:solidFill>
                  <a:srgbClr val="267F99"/>
                </a:solidFill>
              </a:rPr>
              <a:t>TimeSpan</a:t>
            </a:r>
            <a:r>
              <a:rPr lang="en-US" sz="1600" dirty="0">
                <a:solidFill>
                  <a:srgbClr val="000000"/>
                </a:solidFill>
              </a:rPr>
              <a:t> </a:t>
            </a:r>
            <a:r>
              <a:rPr lang="en-US" sz="1600" dirty="0">
                <a:solidFill>
                  <a:srgbClr val="001080"/>
                </a:solidFill>
              </a:rPr>
              <a:t>delay</a:t>
            </a:r>
            <a:r>
              <a:rPr lang="en-US" sz="1600" dirty="0">
                <a:solidFill>
                  <a:srgbClr val="000000"/>
                </a:solidFill>
              </a:rPr>
              <a:t> = </a:t>
            </a:r>
            <a:r>
              <a:rPr lang="en-US" sz="1600" dirty="0" err="1">
                <a:solidFill>
                  <a:srgbClr val="001080"/>
                </a:solidFill>
              </a:rPr>
              <a:t>TimeSpan</a:t>
            </a:r>
            <a:r>
              <a:rPr lang="en-US" sz="1600" dirty="0" err="1">
                <a:solidFill>
                  <a:srgbClr val="000000"/>
                </a:solidFill>
              </a:rPr>
              <a:t>.</a:t>
            </a:r>
            <a:r>
              <a:rPr lang="en-US" sz="1600" dirty="0" err="1">
                <a:solidFill>
                  <a:srgbClr val="795E26"/>
                </a:solidFill>
              </a:rPr>
              <a:t>FromSeconds</a:t>
            </a:r>
            <a:r>
              <a:rPr lang="en-US" sz="1600" dirty="0">
                <a:solidFill>
                  <a:srgbClr val="000000"/>
                </a:solidFill>
              </a:rPr>
              <a:t>(</a:t>
            </a:r>
            <a:r>
              <a:rPr lang="en-US" sz="1600" dirty="0">
                <a:solidFill>
                  <a:srgbClr val="09885A"/>
                </a:solidFill>
              </a:rPr>
              <a:t>5</a:t>
            </a:r>
            <a:r>
              <a:rPr lang="en-US" sz="1600" dirty="0">
                <a:solidFill>
                  <a:srgbClr val="000000"/>
                </a:solidFill>
              </a:rPr>
              <a:t>);</a:t>
            </a:r>
          </a:p>
          <a:p>
            <a:r>
              <a:rPr lang="en-US" sz="1600" dirty="0">
                <a:solidFill>
                  <a:srgbClr val="0000FF"/>
                </a:solidFill>
              </a:rPr>
              <a:t>public</a:t>
            </a:r>
            <a:r>
              <a:rPr lang="en-US" sz="1600" dirty="0">
                <a:solidFill>
                  <a:srgbClr val="000000"/>
                </a:solidFill>
              </a:rPr>
              <a:t> </a:t>
            </a:r>
            <a:r>
              <a:rPr lang="en-US" sz="1600" dirty="0">
                <a:solidFill>
                  <a:srgbClr val="0000FF"/>
                </a:solidFill>
              </a:rPr>
              <a:t>async</a:t>
            </a:r>
            <a:r>
              <a:rPr lang="en-US" sz="1600" dirty="0">
                <a:solidFill>
                  <a:srgbClr val="000000"/>
                </a:solidFill>
              </a:rPr>
              <a:t> </a:t>
            </a:r>
            <a:r>
              <a:rPr lang="en-US" sz="1600" dirty="0">
                <a:solidFill>
                  <a:srgbClr val="267F99"/>
                </a:solidFill>
              </a:rPr>
              <a:t>Task</a:t>
            </a:r>
            <a:r>
              <a:rPr lang="en-US" sz="1600" dirty="0">
                <a:solidFill>
                  <a:srgbClr val="000000"/>
                </a:solidFill>
              </a:rPr>
              <a:t> </a:t>
            </a:r>
            <a:r>
              <a:rPr lang="en-US" sz="1600" dirty="0" err="1">
                <a:solidFill>
                  <a:srgbClr val="795E26"/>
                </a:solidFill>
              </a:rPr>
              <a:t>OperationWithBasicRetryAsync</a:t>
            </a:r>
            <a:r>
              <a:rPr lang="en-US" sz="1600" dirty="0">
                <a:solidFill>
                  <a:srgbClr val="000000"/>
                </a:solidFill>
              </a:rPr>
              <a:t>()</a:t>
            </a:r>
          </a:p>
          <a:p>
            <a:r>
              <a:rPr lang="en-US" sz="1600" dirty="0">
                <a:solidFill>
                  <a:srgbClr val="000000"/>
                </a:solidFill>
              </a:rPr>
              <a:t>{</a:t>
            </a:r>
          </a:p>
          <a:p>
            <a:r>
              <a:rPr lang="en-US" sz="1600" dirty="0">
                <a:solidFill>
                  <a:srgbClr val="000000"/>
                </a:solidFill>
              </a:rPr>
              <a:t>    </a:t>
            </a:r>
            <a:r>
              <a:rPr lang="en-US" sz="1600" dirty="0">
                <a:solidFill>
                  <a:srgbClr val="0000FF"/>
                </a:solidFill>
              </a:rPr>
              <a:t>int</a:t>
            </a:r>
            <a:r>
              <a:rPr lang="en-US" sz="1600" dirty="0">
                <a:solidFill>
                  <a:srgbClr val="000000"/>
                </a:solidFill>
              </a:rPr>
              <a:t> </a:t>
            </a:r>
            <a:r>
              <a:rPr lang="en-US" sz="1600" dirty="0" err="1">
                <a:solidFill>
                  <a:srgbClr val="001080"/>
                </a:solidFill>
              </a:rPr>
              <a:t>currentRetry</a:t>
            </a:r>
            <a:r>
              <a:rPr lang="en-US" sz="1600" dirty="0">
                <a:solidFill>
                  <a:srgbClr val="000000"/>
                </a:solidFill>
              </a:rPr>
              <a:t> = </a:t>
            </a:r>
            <a:r>
              <a:rPr lang="en-US" sz="1600" dirty="0">
                <a:solidFill>
                  <a:srgbClr val="09885A"/>
                </a:solidFill>
              </a:rPr>
              <a:t>0</a:t>
            </a:r>
            <a:r>
              <a:rPr lang="en-US" sz="1600" dirty="0">
                <a:solidFill>
                  <a:srgbClr val="000000"/>
                </a:solidFill>
              </a:rPr>
              <a:t>;</a:t>
            </a:r>
          </a:p>
          <a:p>
            <a:r>
              <a:rPr lang="en-US" sz="1600" dirty="0">
                <a:solidFill>
                  <a:srgbClr val="000000"/>
                </a:solidFill>
              </a:rPr>
              <a:t>    </a:t>
            </a:r>
            <a:r>
              <a:rPr lang="en-US" sz="1600" dirty="0">
                <a:solidFill>
                  <a:srgbClr val="AF00DB"/>
                </a:solidFill>
              </a:rPr>
              <a:t>for</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AF00DB"/>
                </a:solidFill>
              </a:rPr>
              <a:t>try</a:t>
            </a:r>
            <a:endParaRPr lang="en-US" sz="1600" dirty="0">
              <a:solidFill>
                <a:srgbClr val="000000"/>
              </a:solidFill>
            </a:endParaRPr>
          </a:p>
          <a:p>
            <a:r>
              <a:rPr lang="en-US" sz="1600" dirty="0">
                <a:solidFill>
                  <a:srgbClr val="000000"/>
                </a:solidFill>
              </a:rPr>
              <a:t>        { </a:t>
            </a:r>
            <a:r>
              <a:rPr lang="en-US" sz="1600" dirty="0">
                <a:solidFill>
                  <a:srgbClr val="0000FF"/>
                </a:solidFill>
              </a:rPr>
              <a:t>await</a:t>
            </a:r>
            <a:r>
              <a:rPr lang="en-US" sz="1600" dirty="0">
                <a:solidFill>
                  <a:srgbClr val="000000"/>
                </a:solidFill>
              </a:rPr>
              <a:t> </a:t>
            </a:r>
            <a:r>
              <a:rPr lang="en-US" sz="1600" dirty="0" err="1">
                <a:solidFill>
                  <a:srgbClr val="795E26"/>
                </a:solidFill>
              </a:rPr>
              <a:t>TransientOperationAsync</a:t>
            </a:r>
            <a:r>
              <a:rPr lang="en-US" sz="1600" dirty="0">
                <a:solidFill>
                  <a:srgbClr val="000000"/>
                </a:solidFill>
              </a:rPr>
              <a:t>(); </a:t>
            </a:r>
            <a:r>
              <a:rPr lang="en-US" sz="1600" dirty="0">
                <a:solidFill>
                  <a:srgbClr val="AF00DB"/>
                </a:solidFill>
              </a:rPr>
              <a:t>break</a:t>
            </a:r>
            <a:r>
              <a:rPr lang="en-US" sz="1600" dirty="0">
                <a:solidFill>
                  <a:srgbClr val="000000"/>
                </a:solidFill>
              </a:rPr>
              <a:t>; }</a:t>
            </a:r>
          </a:p>
          <a:p>
            <a:r>
              <a:rPr lang="en-US" sz="1600" dirty="0">
                <a:solidFill>
                  <a:srgbClr val="000000"/>
                </a:solidFill>
              </a:rPr>
              <a:t>        </a:t>
            </a:r>
            <a:r>
              <a:rPr lang="en-US" sz="1600" dirty="0">
                <a:solidFill>
                  <a:srgbClr val="AF00DB"/>
                </a:solidFill>
              </a:rPr>
              <a:t>catch</a:t>
            </a:r>
            <a:r>
              <a:rPr lang="en-US" sz="1600" dirty="0">
                <a:solidFill>
                  <a:srgbClr val="000000"/>
                </a:solidFill>
              </a:rPr>
              <a:t> (</a:t>
            </a:r>
            <a:r>
              <a:rPr lang="en-US" sz="1600" dirty="0">
                <a:solidFill>
                  <a:srgbClr val="267F99"/>
                </a:solidFill>
              </a:rPr>
              <a:t>Exception</a:t>
            </a:r>
            <a:r>
              <a:rPr lang="en-US" sz="1600" dirty="0">
                <a:solidFill>
                  <a:srgbClr val="000000"/>
                </a:solidFill>
              </a:rPr>
              <a:t> </a:t>
            </a:r>
            <a:r>
              <a:rPr lang="en-US" sz="1600" dirty="0">
                <a:solidFill>
                  <a:srgbClr val="001080"/>
                </a:solidFill>
              </a:rPr>
              <a:t>ex</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err="1">
                <a:solidFill>
                  <a:srgbClr val="001080"/>
                </a:solidFill>
              </a:rPr>
              <a:t>Trace</a:t>
            </a:r>
            <a:r>
              <a:rPr lang="en-US" sz="1600" dirty="0" err="1">
                <a:solidFill>
                  <a:srgbClr val="000000"/>
                </a:solidFill>
              </a:rPr>
              <a:t>.</a:t>
            </a:r>
            <a:r>
              <a:rPr lang="en-US" sz="1600" dirty="0" err="1">
                <a:solidFill>
                  <a:srgbClr val="795E26"/>
                </a:solidFill>
              </a:rPr>
              <a:t>TraceError</a:t>
            </a:r>
            <a:r>
              <a:rPr lang="en-US" sz="1600" dirty="0">
                <a:solidFill>
                  <a:srgbClr val="000000"/>
                </a:solidFill>
              </a:rPr>
              <a:t>(</a:t>
            </a:r>
            <a:r>
              <a:rPr lang="en-US" sz="1600" dirty="0">
                <a:solidFill>
                  <a:srgbClr val="A31515"/>
                </a:solidFill>
              </a:rPr>
              <a:t>"Operation Exception"</a:t>
            </a:r>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err="1">
                <a:solidFill>
                  <a:srgbClr val="001080"/>
                </a:solidFill>
              </a:rPr>
              <a:t>currentRetry</a:t>
            </a:r>
            <a:r>
              <a:rPr lang="en-US" sz="1600" dirty="0">
                <a:solidFill>
                  <a:srgbClr val="000000"/>
                </a:solidFill>
              </a:rPr>
              <a:t>++; &gt; </a:t>
            </a:r>
            <a:r>
              <a:rPr lang="en-US" sz="1600" dirty="0" err="1">
                <a:solidFill>
                  <a:srgbClr val="0000FF"/>
                </a:solidFill>
              </a:rPr>
              <a:t>this</a:t>
            </a:r>
            <a:r>
              <a:rPr lang="en-US" sz="1600" dirty="0" err="1">
                <a:solidFill>
                  <a:srgbClr val="000000"/>
                </a:solidFill>
              </a:rPr>
              <a:t>.</a:t>
            </a:r>
            <a:r>
              <a:rPr lang="en-US" sz="1600" dirty="0" err="1">
                <a:solidFill>
                  <a:srgbClr val="001080"/>
                </a:solidFill>
              </a:rPr>
              <a:t>retryCount</a:t>
            </a:r>
            <a:r>
              <a:rPr lang="en-US" sz="1600" dirty="0">
                <a:solidFill>
                  <a:srgbClr val="000000"/>
                </a:solidFill>
              </a:rPr>
              <a:t> || !</a:t>
            </a:r>
            <a:r>
              <a:rPr lang="en-US" sz="1600" dirty="0" err="1">
                <a:solidFill>
                  <a:srgbClr val="795E26"/>
                </a:solidFill>
              </a:rPr>
              <a:t>IsTransient</a:t>
            </a:r>
            <a:r>
              <a:rPr lang="en-US" sz="1600" dirty="0">
                <a:solidFill>
                  <a:srgbClr val="000000"/>
                </a:solidFill>
              </a:rPr>
              <a:t>(</a:t>
            </a:r>
            <a:r>
              <a:rPr lang="en-US" sz="1600" dirty="0">
                <a:solidFill>
                  <a:srgbClr val="001080"/>
                </a:solidFill>
              </a:rPr>
              <a:t>ex</a:t>
            </a:r>
            <a:r>
              <a:rPr lang="en-US" sz="1600" dirty="0">
                <a:solidFill>
                  <a:srgbClr val="000000"/>
                </a:solidFill>
              </a:rPr>
              <a:t>))</a:t>
            </a:r>
          </a:p>
          <a:p>
            <a:r>
              <a:rPr lang="en-US" sz="1600" dirty="0">
                <a:solidFill>
                  <a:srgbClr val="000000"/>
                </a:solidFill>
              </a:rPr>
              <a:t>            { </a:t>
            </a:r>
            <a:r>
              <a:rPr lang="en-US" sz="1600" dirty="0">
                <a:solidFill>
                  <a:srgbClr val="AF00DB"/>
                </a:solidFill>
              </a:rPr>
              <a:t>throw</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000FF"/>
                </a:solidFill>
              </a:rPr>
              <a:t>await</a:t>
            </a:r>
            <a:r>
              <a:rPr lang="en-US" sz="1600" dirty="0">
                <a:solidFill>
                  <a:srgbClr val="000000"/>
                </a:solidFill>
              </a:rPr>
              <a:t> </a:t>
            </a:r>
            <a:r>
              <a:rPr lang="en-US" sz="1600" dirty="0" err="1">
                <a:solidFill>
                  <a:srgbClr val="001080"/>
                </a:solidFill>
              </a:rPr>
              <a:t>Task</a:t>
            </a:r>
            <a:r>
              <a:rPr lang="en-US" sz="1600" dirty="0" err="1">
                <a:solidFill>
                  <a:srgbClr val="000000"/>
                </a:solidFill>
              </a:rPr>
              <a:t>.</a:t>
            </a:r>
            <a:r>
              <a:rPr lang="en-US" sz="1600" dirty="0" err="1">
                <a:solidFill>
                  <a:srgbClr val="795E26"/>
                </a:solidFill>
              </a:rPr>
              <a:t>Delay</a:t>
            </a:r>
            <a:r>
              <a:rPr lang="en-US" sz="1600" dirty="0">
                <a:solidFill>
                  <a:srgbClr val="000000"/>
                </a:solidFill>
              </a:rPr>
              <a:t>(</a:t>
            </a:r>
            <a:r>
              <a:rPr lang="en-US" sz="1600" dirty="0">
                <a:solidFill>
                  <a:srgbClr val="001080"/>
                </a:solidFill>
              </a:rPr>
              <a:t>delay</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78706102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Detecting if an error is transient</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598182"/>
          </a:xfrm>
        </p:spPr>
        <p:txBody>
          <a:bodyPr/>
          <a:lstStyle/>
          <a:p>
            <a:r>
              <a:rPr lang="en-US" sz="1800" dirty="0">
                <a:solidFill>
                  <a:srgbClr val="0000FF"/>
                </a:solidFill>
              </a:rPr>
              <a:t>private</a:t>
            </a:r>
            <a:r>
              <a:rPr lang="en-US" sz="1800" dirty="0">
                <a:solidFill>
                  <a:srgbClr val="000000"/>
                </a:solidFill>
              </a:rPr>
              <a:t> </a:t>
            </a:r>
            <a:r>
              <a:rPr lang="en-US" sz="1800" dirty="0">
                <a:solidFill>
                  <a:srgbClr val="0000FF"/>
                </a:solidFill>
              </a:rPr>
              <a:t>bool</a:t>
            </a:r>
            <a:r>
              <a:rPr lang="en-US" sz="1800" dirty="0">
                <a:solidFill>
                  <a:srgbClr val="000000"/>
                </a:solidFill>
              </a:rPr>
              <a:t> </a:t>
            </a:r>
            <a:r>
              <a:rPr lang="en-US" sz="1800" dirty="0" err="1">
                <a:solidFill>
                  <a:srgbClr val="795E26"/>
                </a:solidFill>
              </a:rPr>
              <a:t>IsTransient</a:t>
            </a:r>
            <a:r>
              <a:rPr lang="en-US" sz="1800" dirty="0">
                <a:solidFill>
                  <a:srgbClr val="000000"/>
                </a:solidFill>
              </a:rPr>
              <a:t>(</a:t>
            </a:r>
            <a:r>
              <a:rPr lang="en-US" sz="1800" dirty="0">
                <a:solidFill>
                  <a:srgbClr val="267F99"/>
                </a:solidFill>
              </a:rPr>
              <a:t>Exception</a:t>
            </a:r>
            <a:r>
              <a:rPr lang="en-US" sz="1800" dirty="0">
                <a:solidFill>
                  <a:srgbClr val="000000"/>
                </a:solidFill>
              </a:rPr>
              <a:t> </a:t>
            </a:r>
            <a:r>
              <a:rPr lang="en-US" sz="1800" dirty="0">
                <a:solidFill>
                  <a:srgbClr val="001080"/>
                </a:solidFill>
              </a:rPr>
              <a:t>ex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ex</a:t>
            </a:r>
            <a:r>
              <a:rPr lang="en-US" sz="1800" dirty="0">
                <a:solidFill>
                  <a:srgbClr val="000000"/>
                </a:solidFill>
              </a:rPr>
              <a:t> </a:t>
            </a:r>
            <a:r>
              <a:rPr lang="en-US" sz="1800" dirty="0">
                <a:solidFill>
                  <a:srgbClr val="0000FF"/>
                </a:solidFill>
              </a:rPr>
              <a:t>is</a:t>
            </a:r>
            <a:r>
              <a:rPr lang="en-US" sz="1800" dirty="0">
                <a:solidFill>
                  <a:srgbClr val="000000"/>
                </a:solidFill>
              </a:rPr>
              <a:t> </a:t>
            </a:r>
            <a:r>
              <a:rPr lang="en-US" sz="1800" dirty="0" err="1">
                <a:solidFill>
                  <a:srgbClr val="267F99"/>
                </a:solidFill>
              </a:rPr>
              <a:t>OperationTransientException</a:t>
            </a:r>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err="1">
                <a:solidFill>
                  <a:srgbClr val="001080"/>
                </a:solidFill>
              </a:rPr>
              <a:t>webException</a:t>
            </a:r>
            <a:r>
              <a:rPr lang="en-US" sz="1800" dirty="0">
                <a:solidFill>
                  <a:srgbClr val="000000"/>
                </a:solidFill>
              </a:rPr>
              <a:t> = </a:t>
            </a:r>
            <a:r>
              <a:rPr lang="en-US" sz="1800" dirty="0">
                <a:solidFill>
                  <a:srgbClr val="001080"/>
                </a:solidFill>
              </a:rPr>
              <a:t>ex</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267F99"/>
                </a:solidFill>
              </a:rPr>
              <a:t>WebException</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err="1">
                <a:solidFill>
                  <a:srgbClr val="001080"/>
                </a:solidFill>
              </a:rPr>
              <a:t>webException</a:t>
            </a:r>
            <a:r>
              <a:rPr lang="en-US" sz="1800" dirty="0">
                <a:solidFill>
                  <a:srgbClr val="000000"/>
                </a:solidFill>
              </a:rPr>
              <a:t> != </a:t>
            </a:r>
            <a:r>
              <a:rPr lang="en-US" sz="1800" dirty="0">
                <a:solidFill>
                  <a:srgbClr val="0000FF"/>
                </a:solidFill>
              </a:rPr>
              <a:t>null</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 </a:t>
            </a:r>
          </a:p>
          <a:p>
            <a:r>
              <a:rPr lang="en-US" sz="1800" dirty="0">
                <a:solidFill>
                  <a:srgbClr val="000000"/>
                </a:solidFill>
              </a:rPr>
              <a:t>            </a:t>
            </a:r>
            <a:r>
              <a:rPr lang="en-US" sz="1800" dirty="0" err="1">
                <a:solidFill>
                  <a:srgbClr val="001080"/>
                </a:solidFill>
              </a:rPr>
              <a:t>WebExceptionStatus</a:t>
            </a:r>
            <a:r>
              <a:rPr lang="en-US" sz="1800" dirty="0" err="1">
                <a:solidFill>
                  <a:srgbClr val="000000"/>
                </a:solidFill>
              </a:rPr>
              <a:t>.</a:t>
            </a:r>
            <a:r>
              <a:rPr lang="en-US" sz="1800" dirty="0" err="1">
                <a:solidFill>
                  <a:srgbClr val="001080"/>
                </a:solidFill>
              </a:rPr>
              <a:t>ConnectionClosed</a:t>
            </a:r>
            <a:r>
              <a:rPr lang="en-US" sz="1800" dirty="0">
                <a:solidFill>
                  <a:srgbClr val="000000"/>
                </a:solidFill>
              </a:rPr>
              <a:t>, </a:t>
            </a:r>
          </a:p>
          <a:p>
            <a:r>
              <a:rPr lang="en-US" sz="1800" dirty="0">
                <a:solidFill>
                  <a:srgbClr val="000000"/>
                </a:solidFill>
              </a:rPr>
              <a:t>            </a:t>
            </a:r>
            <a:r>
              <a:rPr lang="en-US" sz="1800" dirty="0" err="1">
                <a:solidFill>
                  <a:srgbClr val="001080"/>
                </a:solidFill>
              </a:rPr>
              <a:t>WebExceptionStatus</a:t>
            </a:r>
            <a:r>
              <a:rPr lang="en-US" sz="1800" dirty="0" err="1">
                <a:solidFill>
                  <a:srgbClr val="000000"/>
                </a:solidFill>
              </a:rPr>
              <a:t>.</a:t>
            </a:r>
            <a:r>
              <a:rPr lang="en-US" sz="1800" dirty="0" err="1">
                <a:solidFill>
                  <a:srgbClr val="001080"/>
                </a:solidFill>
              </a:rPr>
              <a:t>Timeout</a:t>
            </a:r>
            <a:r>
              <a:rPr lang="en-US" sz="1800" dirty="0">
                <a:solidFill>
                  <a:srgbClr val="000000"/>
                </a:solidFill>
              </a:rPr>
              <a:t>, </a:t>
            </a:r>
          </a:p>
          <a:p>
            <a:r>
              <a:rPr lang="en-US" sz="1800" dirty="0">
                <a:solidFill>
                  <a:srgbClr val="000000"/>
                </a:solidFill>
              </a:rPr>
              <a:t>            </a:t>
            </a:r>
            <a:r>
              <a:rPr lang="en-US" sz="1800" dirty="0" err="1">
                <a:solidFill>
                  <a:srgbClr val="001080"/>
                </a:solidFill>
              </a:rPr>
              <a:t>WebExceptionStatus</a:t>
            </a:r>
            <a:r>
              <a:rPr lang="en-US" sz="1800" dirty="0" err="1">
                <a:solidFill>
                  <a:srgbClr val="000000"/>
                </a:solidFill>
              </a:rPr>
              <a:t>.</a:t>
            </a:r>
            <a:r>
              <a:rPr lang="en-US" sz="1800" dirty="0" err="1">
                <a:solidFill>
                  <a:srgbClr val="001080"/>
                </a:solidFill>
              </a:rPr>
              <a:t>RequestCanceled</a:t>
            </a:r>
            <a:r>
              <a:rPr lang="en-US" sz="1800" dirty="0">
                <a:solidFill>
                  <a:srgbClr val="000000"/>
                </a:solidFill>
              </a:rPr>
              <a:t>                  </a:t>
            </a:r>
          </a:p>
          <a:p>
            <a:r>
              <a:rPr lang="en-US" sz="1800" dirty="0">
                <a:solidFill>
                  <a:srgbClr val="000000"/>
                </a:solidFill>
              </a:rPr>
              <a:t>        }.</a:t>
            </a:r>
            <a:r>
              <a:rPr lang="en-US" sz="1800" dirty="0">
                <a:solidFill>
                  <a:srgbClr val="795E26"/>
                </a:solidFill>
              </a:rPr>
              <a:t>Contains</a:t>
            </a:r>
            <a:r>
              <a:rPr lang="en-US" sz="1800" dirty="0">
                <a:solidFill>
                  <a:srgbClr val="000000"/>
                </a:solidFill>
              </a:rPr>
              <a:t>(</a:t>
            </a:r>
            <a:r>
              <a:rPr lang="en-US" sz="1800" dirty="0" err="1">
                <a:solidFill>
                  <a:srgbClr val="001080"/>
                </a:solidFill>
              </a:rPr>
              <a:t>webException</a:t>
            </a:r>
            <a:r>
              <a:rPr lang="en-US" sz="1800" dirty="0" err="1">
                <a:solidFill>
                  <a:srgbClr val="000000"/>
                </a:solidFill>
              </a:rPr>
              <a:t>.</a:t>
            </a:r>
            <a:r>
              <a:rPr lang="en-US" sz="1800" dirty="0" err="1">
                <a:solidFill>
                  <a:srgbClr val="001080"/>
                </a:solidFill>
              </a:rPr>
              <a:t>Status</a:t>
            </a:r>
            <a:r>
              <a:rPr lang="en-US" sz="1800" dirty="0">
                <a:solidFill>
                  <a:srgbClr val="000000"/>
                </a:solidFill>
              </a:rPr>
              <a:t>);</a:t>
            </a:r>
          </a:p>
          <a:p>
            <a:r>
              <a:rPr lang="en-US" sz="1800" dirty="0">
                <a:solidFill>
                  <a:srgbClr val="000000"/>
                </a:solidFill>
              </a:rPr>
              <a:t>    }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false</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245599465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Implement </a:t>
            </a:r>
            <a:r>
              <a:rPr lang="en-US" dirty="0" err="1"/>
              <a:t>autoscale</a:t>
            </a:r>
            <a:endParaRPr lang="en-US" dirty="0"/>
          </a:p>
          <a:p>
            <a:pPr marL="342900" indent="-342900">
              <a:buFont typeface="Arial" panose="020B0604020202020204" pitchFamily="34" charset="0"/>
              <a:buChar char="•"/>
            </a:pPr>
            <a:r>
              <a:rPr lang="en-US" dirty="0"/>
              <a:t>Implement code that addresses singleton instances</a:t>
            </a:r>
          </a:p>
          <a:p>
            <a:pPr marL="342900" indent="-342900">
              <a:buFont typeface="Arial" panose="020B0604020202020204" pitchFamily="34" charset="0"/>
              <a:buChar char="•"/>
            </a:pPr>
            <a:r>
              <a:rPr lang="en-US" dirty="0"/>
              <a:t>Implement code that handles transient faults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77C-CF45-4341-859F-1669EDD01CCF}"/>
              </a:ext>
            </a:extLst>
          </p:cNvPr>
          <p:cNvSpPr>
            <a:spLocks noGrp="1"/>
          </p:cNvSpPr>
          <p:nvPr>
            <p:ph type="title"/>
          </p:nvPr>
        </p:nvSpPr>
        <p:spPr/>
        <p:txBody>
          <a:bodyPr/>
          <a:lstStyle/>
          <a:p>
            <a:r>
              <a:rPr lang="en-US" dirty="0" err="1"/>
              <a:t>Autoscale</a:t>
            </a:r>
            <a:endParaRPr lang="en-US" dirty="0"/>
          </a:p>
        </p:txBody>
      </p:sp>
      <p:sp>
        <p:nvSpPr>
          <p:cNvPr id="3" name="Text Placeholder 2">
            <a:extLst>
              <a:ext uri="{FF2B5EF4-FFF2-40B4-BE49-F238E27FC236}">
                <a16:creationId xmlns:a16="http://schemas.microsoft.com/office/drawing/2014/main" id="{F814FD16-1183-4756-8A72-27B4F5B6CFFB}"/>
              </a:ext>
            </a:extLst>
          </p:cNvPr>
          <p:cNvSpPr>
            <a:spLocks noGrp="1"/>
          </p:cNvSpPr>
          <p:nvPr>
            <p:ph type="body" sz="quarter" idx="10"/>
          </p:nvPr>
        </p:nvSpPr>
        <p:spPr>
          <a:xfrm>
            <a:off x="584200" y="1435497"/>
            <a:ext cx="11018520" cy="4604337"/>
          </a:xfrm>
        </p:spPr>
        <p:txBody>
          <a:bodyPr/>
          <a:lstStyle/>
          <a:p>
            <a:r>
              <a:rPr lang="en-US" dirty="0">
                <a:latin typeface="+mn-lt"/>
              </a:rPr>
              <a:t>A primary advantage of the cloud is elastic scaling (the ability to use as much capacity as you need)</a:t>
            </a:r>
          </a:p>
          <a:p>
            <a:pPr lvl="1"/>
            <a:r>
              <a:rPr lang="en-US" dirty="0"/>
              <a:t>Scaling out as load increases</a:t>
            </a:r>
          </a:p>
          <a:p>
            <a:pPr lvl="1"/>
            <a:r>
              <a:rPr lang="en-US" dirty="0"/>
              <a:t>Scaling in when the extra capacity is not needed</a:t>
            </a:r>
          </a:p>
          <a:p>
            <a:r>
              <a:rPr lang="en-US" dirty="0">
                <a:latin typeface="+mn-lt"/>
              </a:rPr>
              <a:t>Many Microsoft Azure services provide the capability to scale both manually and automatically</a:t>
            </a:r>
          </a:p>
          <a:p>
            <a:r>
              <a:rPr lang="en-US" dirty="0" err="1">
                <a:latin typeface="+mn-lt"/>
              </a:rPr>
              <a:t>Autoscale</a:t>
            </a:r>
            <a:r>
              <a:rPr lang="en-US" dirty="0">
                <a:latin typeface="+mn-lt"/>
              </a:rPr>
              <a:t> refers to the capability of many of these services to monitor the application instances and automatically scale appropriately to handle the current usage of the application</a:t>
            </a:r>
          </a:p>
          <a:p>
            <a:pPr lvl="1"/>
            <a:r>
              <a:rPr lang="en-US" dirty="0"/>
              <a:t>Using </a:t>
            </a:r>
            <a:r>
              <a:rPr lang="en-US" dirty="0" err="1"/>
              <a:t>autoscale</a:t>
            </a:r>
            <a:r>
              <a:rPr lang="en-US" dirty="0"/>
              <a:t>, your cloud service can scale out and in to exactly match the amount of instances needed for your specific computing pattern</a:t>
            </a:r>
          </a:p>
        </p:txBody>
      </p:sp>
    </p:spTree>
    <p:extLst>
      <p:ext uri="{BB962C8B-B14F-4D97-AF65-F5344CB8AC3E}">
        <p14:creationId xmlns:p14="http://schemas.microsoft.com/office/powerpoint/2010/main" val="184721800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FE7-11A8-40AE-B305-C8A3D93C2CF8}"/>
              </a:ext>
            </a:extLst>
          </p:cNvPr>
          <p:cNvSpPr>
            <a:spLocks noGrp="1"/>
          </p:cNvSpPr>
          <p:nvPr>
            <p:ph type="title"/>
          </p:nvPr>
        </p:nvSpPr>
        <p:spPr/>
        <p:txBody>
          <a:bodyPr/>
          <a:lstStyle/>
          <a:p>
            <a:r>
              <a:rPr lang="en-US" dirty="0" err="1"/>
              <a:t>Autoscale</a:t>
            </a:r>
            <a:r>
              <a:rPr lang="en-US" dirty="0"/>
              <a:t> metrics</a:t>
            </a:r>
          </a:p>
        </p:txBody>
      </p:sp>
      <p:graphicFrame>
        <p:nvGraphicFramePr>
          <p:cNvPr id="3" name="Table 2">
            <a:extLst>
              <a:ext uri="{FF2B5EF4-FFF2-40B4-BE49-F238E27FC236}">
                <a16:creationId xmlns:a16="http://schemas.microsoft.com/office/drawing/2014/main" id="{F961AF9B-DE99-4555-9128-163CEE4AEDD3}"/>
              </a:ext>
            </a:extLst>
          </p:cNvPr>
          <p:cNvGraphicFramePr>
            <a:graphicFrameLocks noGrp="1"/>
          </p:cNvGraphicFramePr>
          <p:nvPr>
            <p:extLst>
              <p:ext uri="{D42A27DB-BD31-4B8C-83A1-F6EECF244321}">
                <p14:modId xmlns:p14="http://schemas.microsoft.com/office/powerpoint/2010/main" val="108109204"/>
              </p:ext>
            </p:extLst>
          </p:nvPr>
        </p:nvGraphicFramePr>
        <p:xfrm>
          <a:off x="588264" y="1428751"/>
          <a:ext cx="11018520" cy="4840286"/>
        </p:xfrm>
        <a:graphic>
          <a:graphicData uri="http://schemas.openxmlformats.org/drawingml/2006/table">
            <a:tbl>
              <a:tblPr firstRow="1" firstCol="1">
                <a:tableStyleId>{BC89EF96-8CEA-46FF-86C4-4CE0E7609802}</a:tableStyleId>
              </a:tblPr>
              <a:tblGrid>
                <a:gridCol w="1609433">
                  <a:extLst>
                    <a:ext uri="{9D8B030D-6E8A-4147-A177-3AD203B41FA5}">
                      <a16:colId xmlns:a16="http://schemas.microsoft.com/office/drawing/2014/main" val="966966300"/>
                    </a:ext>
                  </a:extLst>
                </a:gridCol>
                <a:gridCol w="2171187">
                  <a:extLst>
                    <a:ext uri="{9D8B030D-6E8A-4147-A177-3AD203B41FA5}">
                      <a16:colId xmlns:a16="http://schemas.microsoft.com/office/drawing/2014/main" val="1861056107"/>
                    </a:ext>
                  </a:extLst>
                </a:gridCol>
                <a:gridCol w="7237900">
                  <a:extLst>
                    <a:ext uri="{9D8B030D-6E8A-4147-A177-3AD203B41FA5}">
                      <a16:colId xmlns:a16="http://schemas.microsoft.com/office/drawing/2014/main" val="59258205"/>
                    </a:ext>
                  </a:extLst>
                </a:gridCol>
              </a:tblGrid>
              <a:tr h="546197">
                <a:tc>
                  <a:txBody>
                    <a:bodyPr/>
                    <a:lstStyle/>
                    <a:p>
                      <a:pPr marL="0" marR="0">
                        <a:lnSpc>
                          <a:spcPct val="107000"/>
                        </a:lnSpc>
                        <a:spcBef>
                          <a:spcPts val="0"/>
                        </a:spcBef>
                        <a:spcAft>
                          <a:spcPts val="0"/>
                        </a:spcAft>
                      </a:pPr>
                      <a:r>
                        <a:rPr lang="en-US" sz="1600" dirty="0">
                          <a:solidFill>
                            <a:schemeClr val="bg1"/>
                          </a:solidFill>
                          <a:effectLst/>
                        </a:rPr>
                        <a:t>Metric</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a:solidFill>
                            <a:schemeClr val="bg1"/>
                          </a:solidFill>
                          <a:effectLst/>
                        </a:rPr>
                        <a:t>Metric identifier</a:t>
                      </a:r>
                      <a:endParaRPr lang="en-US" sz="160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326906469"/>
                  </a:ext>
                </a:extLst>
              </a:tr>
              <a:tr h="602920">
                <a:tc>
                  <a:txBody>
                    <a:bodyPr/>
                    <a:lstStyle/>
                    <a:p>
                      <a:pPr marL="0" marR="0">
                        <a:lnSpc>
                          <a:spcPct val="107000"/>
                        </a:lnSpc>
                        <a:spcBef>
                          <a:spcPts val="0"/>
                        </a:spcBef>
                        <a:spcAft>
                          <a:spcPts val="0"/>
                        </a:spcAft>
                      </a:pPr>
                      <a:r>
                        <a:rPr lang="en-US" sz="1600" dirty="0">
                          <a:effectLst/>
                        </a:rPr>
                        <a:t>CPU</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err="1">
                          <a:effectLst/>
                        </a:rPr>
                        <a:t>CpuPercentage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CPU time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9951151"/>
                  </a:ext>
                </a:extLst>
              </a:tr>
              <a:tr h="602921">
                <a:tc>
                  <a:txBody>
                    <a:bodyPr/>
                    <a:lstStyle/>
                    <a:p>
                      <a:pPr marL="0" marR="0">
                        <a:lnSpc>
                          <a:spcPct val="107000"/>
                        </a:lnSpc>
                        <a:spcBef>
                          <a:spcPts val="0"/>
                        </a:spcBef>
                        <a:spcAft>
                          <a:spcPts val="0"/>
                        </a:spcAft>
                      </a:pPr>
                      <a:r>
                        <a:rPr lang="en-US" sz="1600" dirty="0">
                          <a:effectLst/>
                        </a:rPr>
                        <a:t>Memory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err="1">
                          <a:effectLst/>
                        </a:rPr>
                        <a:t>MemoryPercentage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memory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8676271"/>
                  </a:ext>
                </a:extLst>
              </a:tr>
              <a:tr h="631182">
                <a:tc>
                  <a:txBody>
                    <a:bodyPr/>
                    <a:lstStyle/>
                    <a:p>
                      <a:pPr marL="0" marR="0">
                        <a:lnSpc>
                          <a:spcPct val="107000"/>
                        </a:lnSpc>
                        <a:spcBef>
                          <a:spcPts val="0"/>
                        </a:spcBef>
                        <a:spcAft>
                          <a:spcPts val="0"/>
                        </a:spcAft>
                      </a:pPr>
                      <a:r>
                        <a:rPr lang="en-US" sz="1600" dirty="0">
                          <a:effectLst/>
                        </a:rPr>
                        <a:t>Data in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err="1">
                          <a:effectLst/>
                        </a:rPr>
                        <a:t>BytesReceived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incoming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810398"/>
                  </a:ext>
                </a:extLst>
              </a:tr>
              <a:tr h="593500">
                <a:tc>
                  <a:txBody>
                    <a:bodyPr/>
                    <a:lstStyle/>
                    <a:p>
                      <a:pPr marL="0" marR="0">
                        <a:lnSpc>
                          <a:spcPct val="107000"/>
                        </a:lnSpc>
                        <a:spcBef>
                          <a:spcPts val="0"/>
                        </a:spcBef>
                        <a:spcAft>
                          <a:spcPts val="0"/>
                        </a:spcAft>
                      </a:pPr>
                      <a:r>
                        <a:rPr lang="en-US" sz="1600">
                          <a:effectLst/>
                        </a:rPr>
                        <a:t>Data out</a:t>
                      </a:r>
                      <a:endParaRPr lang="en-US" sz="160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err="1">
                          <a:effectLst/>
                        </a:rPr>
                        <a:t>BytesSent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outgoing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682029"/>
                  </a:ext>
                </a:extLst>
              </a:tr>
              <a:tr h="931783">
                <a:tc>
                  <a:txBody>
                    <a:bodyPr/>
                    <a:lstStyle/>
                    <a:p>
                      <a:pPr marL="0" marR="0">
                        <a:lnSpc>
                          <a:spcPct val="107000"/>
                        </a:lnSpc>
                        <a:spcBef>
                          <a:spcPts val="0"/>
                        </a:spcBef>
                        <a:spcAft>
                          <a:spcPts val="0"/>
                        </a:spcAft>
                      </a:pPr>
                      <a:r>
                        <a:rPr lang="en-US" sz="1600" dirty="0">
                          <a:effectLst/>
                        </a:rPr>
                        <a:t>HTTP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err="1">
                          <a:effectLst/>
                        </a:rPr>
                        <a:t>HttpQueueLength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number of both read and write requests that were queued on storage. A high disk queue length is an indication of an application that might be slowing down due to excessive disk I/O.</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44467"/>
                  </a:ext>
                </a:extLst>
              </a:tr>
              <a:tr h="931783">
                <a:tc>
                  <a:txBody>
                    <a:bodyPr/>
                    <a:lstStyle/>
                    <a:p>
                      <a:pPr marL="0" marR="0">
                        <a:lnSpc>
                          <a:spcPct val="107000"/>
                        </a:lnSpc>
                        <a:spcBef>
                          <a:spcPts val="0"/>
                        </a:spcBef>
                        <a:spcAft>
                          <a:spcPts val="0"/>
                        </a:spcAft>
                      </a:pPr>
                      <a:r>
                        <a:rPr lang="en-US" sz="1600" dirty="0">
                          <a:effectLst/>
                        </a:rPr>
                        <a:t>Disk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err="1">
                          <a:effectLst/>
                        </a:rPr>
                        <a:t>DiskQueueLength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number of HTTP requests that had to sit in the queue before being fulfilled. A high or increasing HTTP queue length is a symptom of a plan under a heavy load.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277346"/>
                  </a:ext>
                </a:extLst>
              </a:tr>
            </a:tbl>
          </a:graphicData>
        </a:graphic>
      </p:graphicFrame>
    </p:spTree>
    <p:extLst>
      <p:ext uri="{BB962C8B-B14F-4D97-AF65-F5344CB8AC3E}">
        <p14:creationId xmlns:p14="http://schemas.microsoft.com/office/powerpoint/2010/main" val="19581459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E805-68C8-4DB5-935A-2FCA9FAE7C89}"/>
              </a:ext>
            </a:extLst>
          </p:cNvPr>
          <p:cNvSpPr>
            <a:spLocks noGrp="1"/>
          </p:cNvSpPr>
          <p:nvPr>
            <p:ph type="title"/>
          </p:nvPr>
        </p:nvSpPr>
        <p:spPr/>
        <p:txBody>
          <a:bodyPr/>
          <a:lstStyle/>
          <a:p>
            <a:r>
              <a:rPr lang="en-US" dirty="0" err="1"/>
              <a:t>Autoscale</a:t>
            </a:r>
            <a:r>
              <a:rPr lang="en-US" dirty="0"/>
              <a:t> patterns</a:t>
            </a:r>
          </a:p>
        </p:txBody>
      </p:sp>
      <p:sp>
        <p:nvSpPr>
          <p:cNvPr id="3" name="Text Placeholder 2">
            <a:extLst>
              <a:ext uri="{FF2B5EF4-FFF2-40B4-BE49-F238E27FC236}">
                <a16:creationId xmlns:a16="http://schemas.microsoft.com/office/drawing/2014/main" id="{E0DA8778-DCD9-487A-8A89-5C53E9276023}"/>
              </a:ext>
            </a:extLst>
          </p:cNvPr>
          <p:cNvSpPr>
            <a:spLocks noGrp="1"/>
          </p:cNvSpPr>
          <p:nvPr>
            <p:ph type="body" sz="quarter" idx="10"/>
          </p:nvPr>
        </p:nvSpPr>
        <p:spPr>
          <a:xfrm>
            <a:off x="584200" y="1435497"/>
            <a:ext cx="11018520" cy="1982081"/>
          </a:xfrm>
        </p:spPr>
        <p:txBody>
          <a:bodyPr/>
          <a:lstStyle/>
          <a:p>
            <a:r>
              <a:rPr lang="en-US" dirty="0">
                <a:latin typeface="Segoe UI" panose="020B0502040204020203" pitchFamily="34" charset="0"/>
                <a:cs typeface="Segoe UI" panose="020B0502040204020203" pitchFamily="34" charset="0"/>
              </a:rPr>
              <a:t>Scale based on CPU</a:t>
            </a:r>
          </a:p>
          <a:p>
            <a:r>
              <a:rPr lang="en-US" dirty="0">
                <a:latin typeface="Segoe UI" panose="020B0502040204020203" pitchFamily="34" charset="0"/>
                <a:cs typeface="Segoe UI" panose="020B0502040204020203" pitchFamily="34" charset="0"/>
              </a:rPr>
              <a:t>Scale differently on weekdays vs. weekends</a:t>
            </a:r>
          </a:p>
          <a:p>
            <a:r>
              <a:rPr lang="en-US" dirty="0">
                <a:latin typeface="Segoe UI" panose="020B0502040204020203" pitchFamily="34" charset="0"/>
                <a:cs typeface="Segoe UI" panose="020B0502040204020203" pitchFamily="34" charset="0"/>
              </a:rPr>
              <a:t>Scale differently during holidays</a:t>
            </a:r>
          </a:p>
          <a:p>
            <a:r>
              <a:rPr lang="en-US" dirty="0">
                <a:latin typeface="Segoe UI" panose="020B0502040204020203" pitchFamily="34" charset="0"/>
                <a:cs typeface="Segoe UI" panose="020B0502040204020203" pitchFamily="34" charset="0"/>
              </a:rPr>
              <a:t>Scale based on custom metric</a:t>
            </a:r>
          </a:p>
        </p:txBody>
      </p:sp>
    </p:spTree>
    <p:extLst>
      <p:ext uri="{BB962C8B-B14F-4D97-AF65-F5344CB8AC3E}">
        <p14:creationId xmlns:p14="http://schemas.microsoft.com/office/powerpoint/2010/main" val="231909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6E41-B7C5-46DC-A1D0-222EFCD3D22C}"/>
              </a:ext>
            </a:extLst>
          </p:cNvPr>
          <p:cNvSpPr>
            <a:spLocks noGrp="1"/>
          </p:cNvSpPr>
          <p:nvPr>
            <p:ph type="title"/>
          </p:nvPr>
        </p:nvSpPr>
        <p:spPr/>
        <p:txBody>
          <a:bodyPr/>
          <a:lstStyle/>
          <a:p>
            <a:r>
              <a:rPr lang="en-US" dirty="0"/>
              <a:t>Scale based on CPU</a:t>
            </a:r>
          </a:p>
        </p:txBody>
      </p:sp>
      <p:pic>
        <p:nvPicPr>
          <p:cNvPr id="5" name="Picture 4" descr="Screenshot of the Autoscale settings window  in the Azure portal. Autoscale configuration configured to scale based on CPU percentage.">
            <a:extLst>
              <a:ext uri="{FF2B5EF4-FFF2-40B4-BE49-F238E27FC236}">
                <a16:creationId xmlns:a16="http://schemas.microsoft.com/office/drawing/2014/main" id="{A798BF48-05F9-4BC4-9CBE-BB85D1CFC08A}"/>
              </a:ext>
            </a:extLst>
          </p:cNvPr>
          <p:cNvPicPr>
            <a:picLocks noChangeAspect="1"/>
          </p:cNvPicPr>
          <p:nvPr/>
        </p:nvPicPr>
        <p:blipFill>
          <a:blip r:embed="rId3"/>
          <a:stretch>
            <a:fillRect/>
          </a:stretch>
        </p:blipFill>
        <p:spPr>
          <a:xfrm>
            <a:off x="1295400" y="1290748"/>
            <a:ext cx="9601200" cy="5327333"/>
          </a:xfrm>
          <a:prstGeom prst="rect">
            <a:avLst/>
          </a:prstGeom>
        </p:spPr>
      </p:pic>
    </p:spTree>
    <p:extLst>
      <p:ext uri="{BB962C8B-B14F-4D97-AF65-F5344CB8AC3E}">
        <p14:creationId xmlns:p14="http://schemas.microsoft.com/office/powerpoint/2010/main" val="17508846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C365-A467-4CDE-BA14-027B76C74162}"/>
              </a:ext>
            </a:extLst>
          </p:cNvPr>
          <p:cNvSpPr>
            <a:spLocks noGrp="1"/>
          </p:cNvSpPr>
          <p:nvPr>
            <p:ph type="title"/>
          </p:nvPr>
        </p:nvSpPr>
        <p:spPr/>
        <p:txBody>
          <a:bodyPr/>
          <a:lstStyle/>
          <a:p>
            <a:r>
              <a:rPr lang="en-US" dirty="0"/>
              <a:t>Scale differently on weekdays vs. weekends</a:t>
            </a:r>
          </a:p>
        </p:txBody>
      </p:sp>
      <p:pic>
        <p:nvPicPr>
          <p:cNvPr id="4" name="Picture 3" descr="Screenshot of the autoscale configuration in the Azure portal configured to scale based on the day of the week.">
            <a:extLst>
              <a:ext uri="{FF2B5EF4-FFF2-40B4-BE49-F238E27FC236}">
                <a16:creationId xmlns:a16="http://schemas.microsoft.com/office/drawing/2014/main" id="{ACB83BC3-6305-429E-B3AB-B675C6FAB672}"/>
              </a:ext>
            </a:extLst>
          </p:cNvPr>
          <p:cNvPicPr>
            <a:picLocks noChangeAspect="1"/>
          </p:cNvPicPr>
          <p:nvPr/>
        </p:nvPicPr>
        <p:blipFill>
          <a:blip r:embed="rId3"/>
          <a:stretch>
            <a:fillRect/>
          </a:stretch>
        </p:blipFill>
        <p:spPr>
          <a:xfrm>
            <a:off x="1301400" y="1303811"/>
            <a:ext cx="9589199" cy="5327333"/>
          </a:xfrm>
          <a:prstGeom prst="rect">
            <a:avLst/>
          </a:prstGeom>
        </p:spPr>
      </p:pic>
    </p:spTree>
    <p:extLst>
      <p:ext uri="{BB962C8B-B14F-4D97-AF65-F5344CB8AC3E}">
        <p14:creationId xmlns:p14="http://schemas.microsoft.com/office/powerpoint/2010/main" val="2590638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E7D0-A192-4AB9-AFF4-6A3A966770C9}"/>
              </a:ext>
            </a:extLst>
          </p:cNvPr>
          <p:cNvSpPr>
            <a:spLocks noGrp="1"/>
          </p:cNvSpPr>
          <p:nvPr>
            <p:ph type="title"/>
          </p:nvPr>
        </p:nvSpPr>
        <p:spPr/>
        <p:txBody>
          <a:bodyPr/>
          <a:lstStyle/>
          <a:p>
            <a:r>
              <a:rPr lang="en-US" dirty="0"/>
              <a:t>Scale differently during holidays</a:t>
            </a:r>
          </a:p>
        </p:txBody>
      </p:sp>
      <p:pic>
        <p:nvPicPr>
          <p:cNvPr id="4" name="Picture 3" descr="Screenshot of the autoscale configuration in the Azure portal configured to scale differently during a specific time of the year.">
            <a:extLst>
              <a:ext uri="{FF2B5EF4-FFF2-40B4-BE49-F238E27FC236}">
                <a16:creationId xmlns:a16="http://schemas.microsoft.com/office/drawing/2014/main" id="{826C309F-A42B-4D1F-945D-8BA424BF7A9C}"/>
              </a:ext>
            </a:extLst>
          </p:cNvPr>
          <p:cNvPicPr>
            <a:picLocks noChangeAspect="1"/>
          </p:cNvPicPr>
          <p:nvPr/>
        </p:nvPicPr>
        <p:blipFill>
          <a:blip r:embed="rId3"/>
          <a:stretch>
            <a:fillRect/>
          </a:stretch>
        </p:blipFill>
        <p:spPr>
          <a:xfrm>
            <a:off x="1301400" y="1290748"/>
            <a:ext cx="9589199" cy="5327332"/>
          </a:xfrm>
          <a:prstGeom prst="rect">
            <a:avLst/>
          </a:prstGeom>
        </p:spPr>
      </p:pic>
    </p:spTree>
    <p:extLst>
      <p:ext uri="{BB962C8B-B14F-4D97-AF65-F5344CB8AC3E}">
        <p14:creationId xmlns:p14="http://schemas.microsoft.com/office/powerpoint/2010/main" val="1208182180"/>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4654</Words>
  <Application>Microsoft Office PowerPoint</Application>
  <PresentationFormat>Widescreen</PresentationFormat>
  <Paragraphs>629</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Semibold</vt:lpstr>
      <vt:lpstr>Segoe UI Semilight</vt:lpstr>
      <vt:lpstr>Wingdings</vt:lpstr>
      <vt:lpstr>WHITE TEMPLATE</vt:lpstr>
      <vt:lpstr>AZ-203.5 Module 02: Develop for code scalability</vt:lpstr>
      <vt:lpstr>Topics</vt:lpstr>
      <vt:lpstr>Lesson 01: Implement Autoscale</vt:lpstr>
      <vt:lpstr>Autoscale</vt:lpstr>
      <vt:lpstr>Autoscale metrics</vt:lpstr>
      <vt:lpstr>Autoscale patterns</vt:lpstr>
      <vt:lpstr>Scale based on CPU</vt:lpstr>
      <vt:lpstr>Scale differently on weekdays vs. weekends</vt:lpstr>
      <vt:lpstr>Scale differently during holidays</vt:lpstr>
      <vt:lpstr>Scale based on custom metric</vt:lpstr>
      <vt:lpstr>Autoscale setting schema</vt:lpstr>
      <vt:lpstr>Autoscale setting schema  – scale-out rule</vt:lpstr>
      <vt:lpstr>Autoscale setting schema  – scale-in rule</vt:lpstr>
      <vt:lpstr>Autoscale setting schema  – fixed date profile</vt:lpstr>
      <vt:lpstr>Autoscale setting schema  – weekdays and weekends </vt:lpstr>
      <vt:lpstr>Demo: Autoscale by using custom metrics</vt:lpstr>
      <vt:lpstr>Autoscale concepts</vt:lpstr>
      <vt:lpstr>Autoscale thresholds</vt:lpstr>
      <vt:lpstr>Autoscale workflow</vt:lpstr>
      <vt:lpstr>Autoscale hierarchy</vt:lpstr>
      <vt:lpstr>Best practices</vt:lpstr>
      <vt:lpstr>Lesson 02: Implement code that addresses singleton instances</vt:lpstr>
      <vt:lpstr>Querying resources by using Azure CLI</vt:lpstr>
      <vt:lpstr>Getting Azure Virtual Machines</vt:lpstr>
      <vt:lpstr>Projecting virtual machine properties</vt:lpstr>
      <vt:lpstr>Querying result set and projecting properties</vt:lpstr>
      <vt:lpstr>Querying resources by using the fluent Azure SDK</vt:lpstr>
      <vt:lpstr>Creating authorization file by using Azure CLI</vt:lpstr>
      <vt:lpstr>Authentication by using the fluent SDK</vt:lpstr>
      <vt:lpstr>Listing virtual machines by using the fluent Azure SDK</vt:lpstr>
      <vt:lpstr>Listing virtual machines by using the fluent Azure SDK (continued)</vt:lpstr>
      <vt:lpstr>Access virtual machine metadata by using the fluent Azure SDK</vt:lpstr>
      <vt:lpstr>Lesson 03: Implement code that handles transient faults</vt:lpstr>
      <vt:lpstr>Transient errors</vt:lpstr>
      <vt:lpstr>Handling transient errors</vt:lpstr>
      <vt:lpstr>Retrying after a transient error</vt:lpstr>
      <vt:lpstr>Handling transient errors in code</vt:lpstr>
      <vt:lpstr>Detecting if an error is transient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2019-08-08T21:49:49Z</dcterms:modified>
</cp:coreProperties>
</file>