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58" autoAdjust="0"/>
  </p:normalViewPr>
  <p:slideViewPr>
    <p:cSldViewPr snapToGrid="0">
      <p:cViewPr>
        <p:scale>
          <a:sx n="80" d="100"/>
          <a:sy n="80" d="100"/>
        </p:scale>
        <p:origin x="4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data analytics projects  is about analyzing the  crime scenario of the San Francisco City.   The data is collected from the Kaggle open dataset.  The data set  includes more than, 100000 rows of data. Link of the data set is given below;</a:t>
            </a:r>
          </a:p>
          <a:p>
            <a:r>
              <a:rPr lang="en-US" dirty="0"/>
              <a:t>https://www.kaggle.com/pateldeep7799/crime-analysis-of-sanfrancisco?</a:t>
            </a:r>
            <a:endParaRPr lang="en-US" sz="120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plot the count of crimes are plotted  in the different Pd districts. From the plot, it is clear that highest number of descriptions are available for Auto theft. The highest count is also recorded in the northern Pd district.</a:t>
            </a:r>
          </a:p>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272496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the plot, the number of crimes recorded in the dataset is plotted in Tree-Map. Maximum crimes are recorded under the category Larceny/theft. </a:t>
            </a:r>
          </a:p>
          <a:p>
            <a:r>
              <a:rPr lang="en-IN" dirty="0"/>
              <a:t>Other  significant crime categories are, vehicle theft, burglary, robbery, vandalism.</a:t>
            </a:r>
          </a:p>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411696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finding out the most vulnerable areas the plot for the addresses against the number of crimes.  Top 10 addressees are depicted in the plot given at the side. Most number of crimes are recorded  in 800 Block of BRYANT ST.  The number of crimes is 3561 in that area.</a:t>
            </a:r>
          </a:p>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209899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above plot shows  the resolutions for the recorded crime is plotted in order to find out the conviction rate.  The plot depict that there are minimal convictions or arrests are done against the recorded crimes. One of the most important point was juvenile booked for the crimes which  implies that there are significant  number of crimes attempted by kids. </a:t>
            </a:r>
          </a:p>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104115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the given plot, the category of the crimes and their number of records are plotted using the horizontal bar plot.  Here, it is clearly visible that maximum number of records are categorized under Other offences, Warrant. Other significant categories are assault, robbery, category etc.  </a:t>
            </a:r>
          </a:p>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22401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section the crimes in the different districts are depicted.  The plot at the side shows that  for the Mission Pd district had highest records for the drug crime cases. In case of other crime categories the southern PD district had the highest crime records.</a:t>
            </a:r>
          </a:p>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1224937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In this plot the day with  most crime recorded is investigated. From the graph at the side, it can be stated that maximum number crimes are recorded on Fridays. Least number of crime is recorded on Sundays. Thus the Fridays are most busy days. </a:t>
            </a:r>
          </a:p>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341697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For this plot, the count of resolutions for different days are plotted. For the arrests/cited the count is highest for the Sundays. The count is minimum for the Fridays. </a:t>
            </a:r>
          </a:p>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799253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section the  counts of Arrest/Cited resolution are compared against the Pd districts. Here highest number of convictions are in Mission district. Lowest number of convictions are in Tenderloin.</a:t>
            </a:r>
          </a:p>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350387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s://www.kaggle.com/pateldeep7799/crime-analysis-of-sanfrancisco"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Crime data analytics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[STUDENT NAME]</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5CD7-17AB-4BB3-8BE4-09001B677289}"/>
              </a:ext>
            </a:extLst>
          </p:cNvPr>
          <p:cNvSpPr>
            <a:spLocks noGrp="1"/>
          </p:cNvSpPr>
          <p:nvPr>
            <p:ph type="title"/>
          </p:nvPr>
        </p:nvSpPr>
        <p:spPr/>
        <p:txBody>
          <a:bodyPr/>
          <a:lstStyle/>
          <a:p>
            <a:r>
              <a:rPr lang="en-IN" dirty="0"/>
              <a:t>Data Insights(Contd..)</a:t>
            </a:r>
          </a:p>
        </p:txBody>
      </p:sp>
      <p:sp>
        <p:nvSpPr>
          <p:cNvPr id="3" name="Content Placeholder 2">
            <a:extLst>
              <a:ext uri="{FF2B5EF4-FFF2-40B4-BE49-F238E27FC236}">
                <a16:creationId xmlns:a16="http://schemas.microsoft.com/office/drawing/2014/main" id="{91F95DF7-2120-4E3C-A320-2028FDB73D4D}"/>
              </a:ext>
            </a:extLst>
          </p:cNvPr>
          <p:cNvSpPr>
            <a:spLocks noGrp="1"/>
          </p:cNvSpPr>
          <p:nvPr>
            <p:ph sz="half" idx="1"/>
          </p:nvPr>
        </p:nvSpPr>
        <p:spPr/>
        <p:txBody>
          <a:bodyPr>
            <a:noAutofit/>
          </a:bodyPr>
          <a:lstStyle/>
          <a:p>
            <a:r>
              <a:rPr lang="en-IN" sz="2600" dirty="0"/>
              <a:t>In this section the  counts of Arrest/Cited resolution are compared against the Pd districts.</a:t>
            </a:r>
          </a:p>
          <a:p>
            <a:r>
              <a:rPr lang="en-IN" sz="2600" dirty="0"/>
              <a:t>Here highest number of convictions are in Mission district.</a:t>
            </a:r>
          </a:p>
          <a:p>
            <a:r>
              <a:rPr lang="en-IN" sz="2600" dirty="0"/>
              <a:t>Lowest number of convictions are in Tenderloin.</a:t>
            </a:r>
          </a:p>
        </p:txBody>
      </p:sp>
      <p:pic>
        <p:nvPicPr>
          <p:cNvPr id="5" name="Content Placeholder 4">
            <a:extLst>
              <a:ext uri="{FF2B5EF4-FFF2-40B4-BE49-F238E27FC236}">
                <a16:creationId xmlns:a16="http://schemas.microsoft.com/office/drawing/2014/main" id="{03C4ECB4-DF83-488C-B84F-8AB66F896187}"/>
              </a:ext>
            </a:extLst>
          </p:cNvPr>
          <p:cNvPicPr>
            <a:picLocks noGrp="1" noChangeAspect="1"/>
          </p:cNvPicPr>
          <p:nvPr>
            <p:ph sz="half" idx="2"/>
          </p:nvPr>
        </p:nvPicPr>
        <p:blipFill>
          <a:blip r:embed="rId3"/>
          <a:stretch>
            <a:fillRect/>
          </a:stretch>
        </p:blipFill>
        <p:spPr>
          <a:xfrm>
            <a:off x="6410324" y="2076450"/>
            <a:ext cx="5248275" cy="3752849"/>
          </a:xfrm>
          <a:prstGeom prst="rect">
            <a:avLst/>
          </a:prstGeom>
        </p:spPr>
      </p:pic>
    </p:spTree>
    <p:extLst>
      <p:ext uri="{BB962C8B-B14F-4D97-AF65-F5344CB8AC3E}">
        <p14:creationId xmlns:p14="http://schemas.microsoft.com/office/powerpoint/2010/main" val="300572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4E5F-F88A-475F-BBA1-C5E388E4A8A9}"/>
              </a:ext>
            </a:extLst>
          </p:cNvPr>
          <p:cNvSpPr>
            <a:spLocks noGrp="1"/>
          </p:cNvSpPr>
          <p:nvPr>
            <p:ph type="title"/>
          </p:nvPr>
        </p:nvSpPr>
        <p:spPr/>
        <p:txBody>
          <a:bodyPr/>
          <a:lstStyle/>
          <a:p>
            <a:r>
              <a:rPr lang="en-IN"/>
              <a:t>Data Insights(Contd..)</a:t>
            </a:r>
          </a:p>
        </p:txBody>
      </p:sp>
      <p:sp>
        <p:nvSpPr>
          <p:cNvPr id="3" name="Content Placeholder 2">
            <a:extLst>
              <a:ext uri="{FF2B5EF4-FFF2-40B4-BE49-F238E27FC236}">
                <a16:creationId xmlns:a16="http://schemas.microsoft.com/office/drawing/2014/main" id="{6A086990-4B93-4EA3-84C7-AF99ED9C7685}"/>
              </a:ext>
            </a:extLst>
          </p:cNvPr>
          <p:cNvSpPr>
            <a:spLocks noGrp="1"/>
          </p:cNvSpPr>
          <p:nvPr>
            <p:ph sz="half" idx="1"/>
          </p:nvPr>
        </p:nvSpPr>
        <p:spPr/>
        <p:txBody>
          <a:bodyPr/>
          <a:lstStyle/>
          <a:p>
            <a:r>
              <a:rPr lang="en-IN" dirty="0"/>
              <a:t>In this plot the count of crimes are plotted  in the different Pd districts.</a:t>
            </a:r>
          </a:p>
          <a:p>
            <a:r>
              <a:rPr lang="en-IN" dirty="0"/>
              <a:t>From the plot, it is clear that highest number of descriptions are available for Auto theft.</a:t>
            </a:r>
          </a:p>
          <a:p>
            <a:r>
              <a:rPr lang="en-IN" dirty="0"/>
              <a:t>The highest count is also recorded in the northern Pd district.</a:t>
            </a:r>
          </a:p>
        </p:txBody>
      </p:sp>
      <p:pic>
        <p:nvPicPr>
          <p:cNvPr id="5" name="Content Placeholder 4">
            <a:extLst>
              <a:ext uri="{FF2B5EF4-FFF2-40B4-BE49-F238E27FC236}">
                <a16:creationId xmlns:a16="http://schemas.microsoft.com/office/drawing/2014/main" id="{5FF066E8-5A60-463B-96C8-46845B541591}"/>
              </a:ext>
            </a:extLst>
          </p:cNvPr>
          <p:cNvPicPr>
            <a:picLocks noGrp="1" noChangeAspect="1"/>
          </p:cNvPicPr>
          <p:nvPr>
            <p:ph sz="half" idx="2"/>
          </p:nvPr>
        </p:nvPicPr>
        <p:blipFill>
          <a:blip r:embed="rId3"/>
          <a:stretch>
            <a:fillRect/>
          </a:stretch>
        </p:blipFill>
        <p:spPr>
          <a:xfrm>
            <a:off x="6410324" y="2076450"/>
            <a:ext cx="5324475" cy="3622670"/>
          </a:xfrm>
          <a:prstGeom prst="rect">
            <a:avLst/>
          </a:prstGeom>
        </p:spPr>
      </p:pic>
    </p:spTree>
    <p:extLst>
      <p:ext uri="{BB962C8B-B14F-4D97-AF65-F5344CB8AC3E}">
        <p14:creationId xmlns:p14="http://schemas.microsoft.com/office/powerpoint/2010/main" val="297989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r>
              <a:rPr lang="en-US" sz="4000" dirty="0"/>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790271"/>
          </a:xfrm>
        </p:spPr>
        <p:txBody>
          <a:bodyPr anchor="t">
            <a:normAutofit lnSpcReduction="10000"/>
          </a:bodyPr>
          <a:lstStyle/>
          <a:p>
            <a:r>
              <a:rPr lang="en-US" sz="2400" dirty="0"/>
              <a:t>This data analytics projects  is about analyzing the  crime scenario of the San Francisco City. </a:t>
            </a:r>
          </a:p>
          <a:p>
            <a:r>
              <a:rPr lang="en-US" sz="2400" dirty="0"/>
              <a:t> The data is collected from the Kaggle open dataset. </a:t>
            </a:r>
          </a:p>
          <a:p>
            <a:r>
              <a:rPr lang="en-US" sz="2400" dirty="0">
                <a:hlinkClick r:id="rId7"/>
              </a:rPr>
              <a:t>https://www.kaggle.com/pateldeep7799/crime-analysis-of-sanfrancisco</a:t>
            </a:r>
            <a:r>
              <a:rPr lang="en-US" sz="2400" dirty="0"/>
              <a:t>?</a:t>
            </a:r>
          </a:p>
          <a:p>
            <a:r>
              <a:rPr lang="en-US" sz="2400" dirty="0"/>
              <a:t>The data set  includes more than, 100000 rows of data. </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0A4176-20E8-4C2E-B2F0-A7E8404C963F}"/>
              </a:ext>
            </a:extLst>
          </p:cNvPr>
          <p:cNvSpPr>
            <a:spLocks noGrp="1"/>
          </p:cNvSpPr>
          <p:nvPr>
            <p:ph type="title"/>
          </p:nvPr>
        </p:nvSpPr>
        <p:spPr/>
        <p:txBody>
          <a:bodyPr/>
          <a:lstStyle/>
          <a:p>
            <a:r>
              <a:rPr lang="en-IN" dirty="0"/>
              <a:t>Data Insights</a:t>
            </a:r>
          </a:p>
        </p:txBody>
      </p:sp>
      <p:sp>
        <p:nvSpPr>
          <p:cNvPr id="5" name="Content Placeholder 4">
            <a:extLst>
              <a:ext uri="{FF2B5EF4-FFF2-40B4-BE49-F238E27FC236}">
                <a16:creationId xmlns:a16="http://schemas.microsoft.com/office/drawing/2014/main" id="{6808D648-7956-4BA0-96AB-A0DFC8A78C3A}"/>
              </a:ext>
            </a:extLst>
          </p:cNvPr>
          <p:cNvSpPr>
            <a:spLocks noGrp="1"/>
          </p:cNvSpPr>
          <p:nvPr>
            <p:ph sz="half" idx="1"/>
          </p:nvPr>
        </p:nvSpPr>
        <p:spPr>
          <a:xfrm>
            <a:off x="913795" y="2076450"/>
            <a:ext cx="4856841" cy="3914775"/>
          </a:xfrm>
        </p:spPr>
        <p:txBody>
          <a:bodyPr>
            <a:normAutofit/>
          </a:bodyPr>
          <a:lstStyle/>
          <a:p>
            <a:r>
              <a:rPr lang="en-IN" dirty="0"/>
              <a:t>Initially the number of crimes recorded in the dataset is plotted using Tree-Map.</a:t>
            </a:r>
          </a:p>
          <a:p>
            <a:r>
              <a:rPr lang="en-IN" dirty="0"/>
              <a:t>Here it can be stated that highest number of crimes are recorded under the category Larceny/theft. </a:t>
            </a:r>
          </a:p>
          <a:p>
            <a:r>
              <a:rPr lang="en-IN" dirty="0"/>
              <a:t>Other  significant crime categories are, vehicle theft, burglary, robbery, vandalism.</a:t>
            </a:r>
          </a:p>
        </p:txBody>
      </p:sp>
      <p:pic>
        <p:nvPicPr>
          <p:cNvPr id="7" name="Content Placeholder 6">
            <a:extLst>
              <a:ext uri="{FF2B5EF4-FFF2-40B4-BE49-F238E27FC236}">
                <a16:creationId xmlns:a16="http://schemas.microsoft.com/office/drawing/2014/main" id="{39331586-499C-46C0-A047-53879FB2BABD}"/>
              </a:ext>
            </a:extLst>
          </p:cNvPr>
          <p:cNvPicPr>
            <a:picLocks noGrp="1" noChangeAspect="1"/>
          </p:cNvPicPr>
          <p:nvPr>
            <p:ph sz="half" idx="2"/>
          </p:nvPr>
        </p:nvPicPr>
        <p:blipFill>
          <a:blip r:embed="rId3"/>
          <a:stretch>
            <a:fillRect/>
          </a:stretch>
        </p:blipFill>
        <p:spPr>
          <a:xfrm>
            <a:off x="6172773" y="2076450"/>
            <a:ext cx="5860770" cy="3775710"/>
          </a:xfrm>
          <a:prstGeom prst="rect">
            <a:avLst/>
          </a:prstGeom>
        </p:spPr>
      </p:pic>
    </p:spTree>
    <p:extLst>
      <p:ext uri="{BB962C8B-B14F-4D97-AF65-F5344CB8AC3E}">
        <p14:creationId xmlns:p14="http://schemas.microsoft.com/office/powerpoint/2010/main" val="161263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36DF-B0F8-448D-AC8C-B239007652AA}"/>
              </a:ext>
            </a:extLst>
          </p:cNvPr>
          <p:cNvSpPr>
            <a:spLocks noGrp="1"/>
          </p:cNvSpPr>
          <p:nvPr>
            <p:ph type="title"/>
          </p:nvPr>
        </p:nvSpPr>
        <p:spPr/>
        <p:txBody>
          <a:bodyPr/>
          <a:lstStyle/>
          <a:p>
            <a:r>
              <a:rPr lang="en-IN" dirty="0"/>
              <a:t>Data Insights(Contd..)</a:t>
            </a:r>
          </a:p>
        </p:txBody>
      </p:sp>
      <p:sp>
        <p:nvSpPr>
          <p:cNvPr id="3" name="Content Placeholder 2">
            <a:extLst>
              <a:ext uri="{FF2B5EF4-FFF2-40B4-BE49-F238E27FC236}">
                <a16:creationId xmlns:a16="http://schemas.microsoft.com/office/drawing/2014/main" id="{C8FDE6B7-0C4A-4E79-8717-36E7AB5F43D4}"/>
              </a:ext>
            </a:extLst>
          </p:cNvPr>
          <p:cNvSpPr>
            <a:spLocks noGrp="1"/>
          </p:cNvSpPr>
          <p:nvPr>
            <p:ph sz="half" idx="1"/>
          </p:nvPr>
        </p:nvSpPr>
        <p:spPr>
          <a:xfrm>
            <a:off x="913795" y="1943100"/>
            <a:ext cx="4856841" cy="4543425"/>
          </a:xfrm>
        </p:spPr>
        <p:txBody>
          <a:bodyPr>
            <a:noAutofit/>
          </a:bodyPr>
          <a:lstStyle/>
          <a:p>
            <a:r>
              <a:rPr lang="en-IN" sz="2400" dirty="0"/>
              <a:t>Here, in order to find out the most vulnerable areas the plot for the addresses against the number of crimes.</a:t>
            </a:r>
          </a:p>
          <a:p>
            <a:r>
              <a:rPr lang="en-IN" sz="2400" dirty="0"/>
              <a:t> Top 10 addressees are depicted in the plot given at the side.</a:t>
            </a:r>
          </a:p>
          <a:p>
            <a:r>
              <a:rPr lang="en-IN" sz="2400" dirty="0"/>
              <a:t>Most number of crimes are recorded  in 800 Block of BRYANT ST. </a:t>
            </a:r>
          </a:p>
          <a:p>
            <a:r>
              <a:rPr lang="en-IN" sz="2400" dirty="0"/>
              <a:t>The number of crimes is 3561 in that area.</a:t>
            </a:r>
          </a:p>
        </p:txBody>
      </p:sp>
      <p:pic>
        <p:nvPicPr>
          <p:cNvPr id="5" name="Content Placeholder 4">
            <a:extLst>
              <a:ext uri="{FF2B5EF4-FFF2-40B4-BE49-F238E27FC236}">
                <a16:creationId xmlns:a16="http://schemas.microsoft.com/office/drawing/2014/main" id="{B02A91FF-08CA-40C8-BCAC-33FF2714D186}"/>
              </a:ext>
            </a:extLst>
          </p:cNvPr>
          <p:cNvPicPr>
            <a:picLocks noGrp="1" noChangeAspect="1"/>
          </p:cNvPicPr>
          <p:nvPr>
            <p:ph sz="half" idx="2"/>
          </p:nvPr>
        </p:nvPicPr>
        <p:blipFill>
          <a:blip r:embed="rId3"/>
          <a:stretch>
            <a:fillRect/>
          </a:stretch>
        </p:blipFill>
        <p:spPr>
          <a:xfrm>
            <a:off x="6410324" y="2076450"/>
            <a:ext cx="5572125" cy="3622671"/>
          </a:xfrm>
          <a:prstGeom prst="rect">
            <a:avLst/>
          </a:prstGeom>
        </p:spPr>
      </p:pic>
    </p:spTree>
    <p:extLst>
      <p:ext uri="{BB962C8B-B14F-4D97-AF65-F5344CB8AC3E}">
        <p14:creationId xmlns:p14="http://schemas.microsoft.com/office/powerpoint/2010/main" val="112436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84CB-7573-49E4-AC1D-41EE2CB8AAD6}"/>
              </a:ext>
            </a:extLst>
          </p:cNvPr>
          <p:cNvSpPr>
            <a:spLocks noGrp="1"/>
          </p:cNvSpPr>
          <p:nvPr>
            <p:ph type="title"/>
          </p:nvPr>
        </p:nvSpPr>
        <p:spPr/>
        <p:txBody>
          <a:bodyPr/>
          <a:lstStyle/>
          <a:p>
            <a:r>
              <a:rPr lang="en-IN" dirty="0"/>
              <a:t>Data Insights(Contd..)</a:t>
            </a:r>
          </a:p>
        </p:txBody>
      </p:sp>
      <p:sp>
        <p:nvSpPr>
          <p:cNvPr id="3" name="Content Placeholder 2">
            <a:extLst>
              <a:ext uri="{FF2B5EF4-FFF2-40B4-BE49-F238E27FC236}">
                <a16:creationId xmlns:a16="http://schemas.microsoft.com/office/drawing/2014/main" id="{CFA75872-6284-423D-972D-F0C494B9F9E1}"/>
              </a:ext>
            </a:extLst>
          </p:cNvPr>
          <p:cNvSpPr>
            <a:spLocks noGrp="1"/>
          </p:cNvSpPr>
          <p:nvPr>
            <p:ph sz="half" idx="1"/>
          </p:nvPr>
        </p:nvSpPr>
        <p:spPr/>
        <p:txBody>
          <a:bodyPr>
            <a:normAutofit fontScale="92500" lnSpcReduction="10000"/>
          </a:bodyPr>
          <a:lstStyle/>
          <a:p>
            <a:r>
              <a:rPr lang="en-IN" dirty="0"/>
              <a:t> In this  part the resolutions for the recorded crime is plotted in order to find out the conviction rate.</a:t>
            </a:r>
          </a:p>
          <a:p>
            <a:r>
              <a:rPr lang="en-IN" dirty="0"/>
              <a:t> The plot depict that there are minimal convictions or arrests are done against the recorded crimes.</a:t>
            </a:r>
          </a:p>
          <a:p>
            <a:r>
              <a:rPr lang="en-IN" dirty="0"/>
              <a:t>One of the most important point was juvenile booked for the crimes which  implies that there are significant  number of crimes attempted by kids. </a:t>
            </a:r>
          </a:p>
        </p:txBody>
      </p:sp>
      <p:pic>
        <p:nvPicPr>
          <p:cNvPr id="5" name="Content Placeholder 4">
            <a:extLst>
              <a:ext uri="{FF2B5EF4-FFF2-40B4-BE49-F238E27FC236}">
                <a16:creationId xmlns:a16="http://schemas.microsoft.com/office/drawing/2014/main" id="{CFFDD988-CE58-402F-AAFC-67570FD4FB12}"/>
              </a:ext>
            </a:extLst>
          </p:cNvPr>
          <p:cNvPicPr>
            <a:picLocks noGrp="1" noChangeAspect="1"/>
          </p:cNvPicPr>
          <p:nvPr>
            <p:ph sz="half" idx="2"/>
          </p:nvPr>
        </p:nvPicPr>
        <p:blipFill>
          <a:blip r:embed="rId3"/>
          <a:stretch>
            <a:fillRect/>
          </a:stretch>
        </p:blipFill>
        <p:spPr>
          <a:xfrm>
            <a:off x="6410325" y="2076450"/>
            <a:ext cx="4857750" cy="3695700"/>
          </a:xfrm>
          <a:prstGeom prst="rect">
            <a:avLst/>
          </a:prstGeom>
        </p:spPr>
      </p:pic>
    </p:spTree>
    <p:extLst>
      <p:ext uri="{BB962C8B-B14F-4D97-AF65-F5344CB8AC3E}">
        <p14:creationId xmlns:p14="http://schemas.microsoft.com/office/powerpoint/2010/main" val="426249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A713-F588-48F7-AE6E-3994245F1E3E}"/>
              </a:ext>
            </a:extLst>
          </p:cNvPr>
          <p:cNvSpPr>
            <a:spLocks noGrp="1"/>
          </p:cNvSpPr>
          <p:nvPr>
            <p:ph type="title"/>
          </p:nvPr>
        </p:nvSpPr>
        <p:spPr/>
        <p:txBody>
          <a:bodyPr/>
          <a:lstStyle/>
          <a:p>
            <a:r>
              <a:rPr lang="en-IN" dirty="0"/>
              <a:t>Data Insights(Contd..)</a:t>
            </a:r>
          </a:p>
        </p:txBody>
      </p:sp>
      <p:sp>
        <p:nvSpPr>
          <p:cNvPr id="3" name="Content Placeholder 2">
            <a:extLst>
              <a:ext uri="{FF2B5EF4-FFF2-40B4-BE49-F238E27FC236}">
                <a16:creationId xmlns:a16="http://schemas.microsoft.com/office/drawing/2014/main" id="{A876871A-8C43-45FF-8A5D-C5EC96BF8F09}"/>
              </a:ext>
            </a:extLst>
          </p:cNvPr>
          <p:cNvSpPr>
            <a:spLocks noGrp="1"/>
          </p:cNvSpPr>
          <p:nvPr>
            <p:ph sz="half" idx="1"/>
          </p:nvPr>
        </p:nvSpPr>
        <p:spPr>
          <a:xfrm>
            <a:off x="913795" y="2076450"/>
            <a:ext cx="4856841" cy="4171949"/>
          </a:xfrm>
        </p:spPr>
        <p:txBody>
          <a:bodyPr/>
          <a:lstStyle/>
          <a:p>
            <a:r>
              <a:rPr lang="en-IN" dirty="0"/>
              <a:t>For the category of the crimes, the number of records are plotted using the horizontal bar plot.</a:t>
            </a:r>
          </a:p>
          <a:p>
            <a:r>
              <a:rPr lang="en-IN" dirty="0"/>
              <a:t> Here, it is clearly visible that maximum number of records are categorized under Other offences, Warrant.</a:t>
            </a:r>
          </a:p>
          <a:p>
            <a:r>
              <a:rPr lang="en-IN" dirty="0"/>
              <a:t>Other significant categories are assault, robbery, category etc.  </a:t>
            </a:r>
          </a:p>
        </p:txBody>
      </p:sp>
      <p:pic>
        <p:nvPicPr>
          <p:cNvPr id="5" name="Content Placeholder 4">
            <a:extLst>
              <a:ext uri="{FF2B5EF4-FFF2-40B4-BE49-F238E27FC236}">
                <a16:creationId xmlns:a16="http://schemas.microsoft.com/office/drawing/2014/main" id="{7F7E39CA-2EE3-4704-9284-8465A03B335E}"/>
              </a:ext>
            </a:extLst>
          </p:cNvPr>
          <p:cNvPicPr>
            <a:picLocks noGrp="1" noChangeAspect="1"/>
          </p:cNvPicPr>
          <p:nvPr>
            <p:ph sz="half" idx="2"/>
          </p:nvPr>
        </p:nvPicPr>
        <p:blipFill>
          <a:blip r:embed="rId3"/>
          <a:stretch>
            <a:fillRect/>
          </a:stretch>
        </p:blipFill>
        <p:spPr>
          <a:xfrm>
            <a:off x="6410324" y="2076448"/>
            <a:ext cx="5362575" cy="4605507"/>
          </a:xfrm>
          <a:prstGeom prst="rect">
            <a:avLst/>
          </a:prstGeom>
        </p:spPr>
      </p:pic>
    </p:spTree>
    <p:extLst>
      <p:ext uri="{BB962C8B-B14F-4D97-AF65-F5344CB8AC3E}">
        <p14:creationId xmlns:p14="http://schemas.microsoft.com/office/powerpoint/2010/main" val="277901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25F2-1A7F-4188-8FF6-E6218BC857B4}"/>
              </a:ext>
            </a:extLst>
          </p:cNvPr>
          <p:cNvSpPr>
            <a:spLocks noGrp="1"/>
          </p:cNvSpPr>
          <p:nvPr>
            <p:ph type="title"/>
          </p:nvPr>
        </p:nvSpPr>
        <p:spPr/>
        <p:txBody>
          <a:bodyPr/>
          <a:lstStyle/>
          <a:p>
            <a:r>
              <a:rPr lang="en-IN" dirty="0"/>
              <a:t>Data Insights(Contd..)</a:t>
            </a:r>
          </a:p>
        </p:txBody>
      </p:sp>
      <p:sp>
        <p:nvSpPr>
          <p:cNvPr id="3" name="Content Placeholder 2">
            <a:extLst>
              <a:ext uri="{FF2B5EF4-FFF2-40B4-BE49-F238E27FC236}">
                <a16:creationId xmlns:a16="http://schemas.microsoft.com/office/drawing/2014/main" id="{DF8E7E0F-1D78-4229-AB5D-0F9CBD2513F5}"/>
              </a:ext>
            </a:extLst>
          </p:cNvPr>
          <p:cNvSpPr>
            <a:spLocks noGrp="1"/>
          </p:cNvSpPr>
          <p:nvPr>
            <p:ph sz="half" idx="1"/>
          </p:nvPr>
        </p:nvSpPr>
        <p:spPr/>
        <p:txBody>
          <a:bodyPr/>
          <a:lstStyle/>
          <a:p>
            <a:r>
              <a:rPr lang="en-IN" dirty="0"/>
              <a:t>In this section the crimes in the different districts are depicted.</a:t>
            </a:r>
          </a:p>
          <a:p>
            <a:r>
              <a:rPr lang="en-IN" dirty="0"/>
              <a:t> The plot at the side shows that  for the Mission Pd district had highest records for the drug crime cases.</a:t>
            </a:r>
          </a:p>
          <a:p>
            <a:r>
              <a:rPr lang="en-IN" dirty="0"/>
              <a:t>In case of other crime categories the southern PD district had the highest crime records.</a:t>
            </a:r>
          </a:p>
        </p:txBody>
      </p:sp>
      <p:pic>
        <p:nvPicPr>
          <p:cNvPr id="5" name="Content Placeholder 4">
            <a:extLst>
              <a:ext uri="{FF2B5EF4-FFF2-40B4-BE49-F238E27FC236}">
                <a16:creationId xmlns:a16="http://schemas.microsoft.com/office/drawing/2014/main" id="{E41197D4-A7DB-4616-A0EA-482FF32C1140}"/>
              </a:ext>
            </a:extLst>
          </p:cNvPr>
          <p:cNvPicPr>
            <a:picLocks noGrp="1" noChangeAspect="1"/>
          </p:cNvPicPr>
          <p:nvPr>
            <p:ph sz="half" idx="2"/>
          </p:nvPr>
        </p:nvPicPr>
        <p:blipFill>
          <a:blip r:embed="rId3"/>
          <a:stretch>
            <a:fillRect/>
          </a:stretch>
        </p:blipFill>
        <p:spPr>
          <a:xfrm>
            <a:off x="6410325" y="2076450"/>
            <a:ext cx="5524500" cy="3622671"/>
          </a:xfrm>
          <a:prstGeom prst="rect">
            <a:avLst/>
          </a:prstGeom>
        </p:spPr>
      </p:pic>
    </p:spTree>
    <p:extLst>
      <p:ext uri="{BB962C8B-B14F-4D97-AF65-F5344CB8AC3E}">
        <p14:creationId xmlns:p14="http://schemas.microsoft.com/office/powerpoint/2010/main" val="170104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C549-F631-4177-89BC-C7DC845DD8D2}"/>
              </a:ext>
            </a:extLst>
          </p:cNvPr>
          <p:cNvSpPr>
            <a:spLocks noGrp="1"/>
          </p:cNvSpPr>
          <p:nvPr>
            <p:ph type="title"/>
          </p:nvPr>
        </p:nvSpPr>
        <p:spPr/>
        <p:txBody>
          <a:bodyPr/>
          <a:lstStyle/>
          <a:p>
            <a:r>
              <a:rPr lang="en-IN" dirty="0"/>
              <a:t>Data Insights(Contd..)</a:t>
            </a:r>
          </a:p>
        </p:txBody>
      </p:sp>
      <p:sp>
        <p:nvSpPr>
          <p:cNvPr id="3" name="Content Placeholder 2">
            <a:extLst>
              <a:ext uri="{FF2B5EF4-FFF2-40B4-BE49-F238E27FC236}">
                <a16:creationId xmlns:a16="http://schemas.microsoft.com/office/drawing/2014/main" id="{C478CD2A-4311-4487-9893-A08EFCC6128E}"/>
              </a:ext>
            </a:extLst>
          </p:cNvPr>
          <p:cNvSpPr>
            <a:spLocks noGrp="1"/>
          </p:cNvSpPr>
          <p:nvPr>
            <p:ph sz="half" idx="1"/>
          </p:nvPr>
        </p:nvSpPr>
        <p:spPr>
          <a:xfrm>
            <a:off x="913795" y="2076450"/>
            <a:ext cx="4856841" cy="3943350"/>
          </a:xfrm>
        </p:spPr>
        <p:txBody>
          <a:bodyPr>
            <a:normAutofit/>
          </a:bodyPr>
          <a:lstStyle/>
          <a:p>
            <a:r>
              <a:rPr lang="en-IN" sz="2600" dirty="0"/>
              <a:t>In this plot the day with  most crime recorded is investigated.</a:t>
            </a:r>
          </a:p>
          <a:p>
            <a:r>
              <a:rPr lang="en-IN" sz="2600" dirty="0"/>
              <a:t>From the graph at the side, it can be stated that maximum number crimes are recorded on Fridays.</a:t>
            </a:r>
          </a:p>
          <a:p>
            <a:r>
              <a:rPr lang="en-IN" sz="2600" dirty="0"/>
              <a:t>Least number of crime is recorded on Sundays.</a:t>
            </a:r>
          </a:p>
        </p:txBody>
      </p:sp>
      <p:pic>
        <p:nvPicPr>
          <p:cNvPr id="5" name="Content Placeholder 4">
            <a:extLst>
              <a:ext uri="{FF2B5EF4-FFF2-40B4-BE49-F238E27FC236}">
                <a16:creationId xmlns:a16="http://schemas.microsoft.com/office/drawing/2014/main" id="{D73061A4-B4C4-4463-8001-A5281E2FDE55}"/>
              </a:ext>
            </a:extLst>
          </p:cNvPr>
          <p:cNvPicPr>
            <a:picLocks noGrp="1" noChangeAspect="1"/>
          </p:cNvPicPr>
          <p:nvPr>
            <p:ph sz="half" idx="2"/>
          </p:nvPr>
        </p:nvPicPr>
        <p:blipFill>
          <a:blip r:embed="rId3"/>
          <a:stretch>
            <a:fillRect/>
          </a:stretch>
        </p:blipFill>
        <p:spPr>
          <a:xfrm>
            <a:off x="6410325" y="2076450"/>
            <a:ext cx="4857750" cy="3943350"/>
          </a:xfrm>
          <a:prstGeom prst="rect">
            <a:avLst/>
          </a:prstGeom>
        </p:spPr>
      </p:pic>
    </p:spTree>
    <p:extLst>
      <p:ext uri="{BB962C8B-B14F-4D97-AF65-F5344CB8AC3E}">
        <p14:creationId xmlns:p14="http://schemas.microsoft.com/office/powerpoint/2010/main" val="316708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C432-D16D-48C8-B2DF-24BDD06A30E9}"/>
              </a:ext>
            </a:extLst>
          </p:cNvPr>
          <p:cNvSpPr>
            <a:spLocks noGrp="1"/>
          </p:cNvSpPr>
          <p:nvPr>
            <p:ph type="title"/>
          </p:nvPr>
        </p:nvSpPr>
        <p:spPr/>
        <p:txBody>
          <a:bodyPr/>
          <a:lstStyle/>
          <a:p>
            <a:r>
              <a:rPr lang="en-IN" dirty="0"/>
              <a:t>Data Insights(Contd..)</a:t>
            </a:r>
          </a:p>
        </p:txBody>
      </p:sp>
      <p:sp>
        <p:nvSpPr>
          <p:cNvPr id="3" name="Content Placeholder 2">
            <a:extLst>
              <a:ext uri="{FF2B5EF4-FFF2-40B4-BE49-F238E27FC236}">
                <a16:creationId xmlns:a16="http://schemas.microsoft.com/office/drawing/2014/main" id="{79AAB9F2-AAB2-4AC0-88E8-68CF3F181C21}"/>
              </a:ext>
            </a:extLst>
          </p:cNvPr>
          <p:cNvSpPr>
            <a:spLocks noGrp="1"/>
          </p:cNvSpPr>
          <p:nvPr>
            <p:ph sz="half" idx="1"/>
          </p:nvPr>
        </p:nvSpPr>
        <p:spPr/>
        <p:txBody>
          <a:bodyPr>
            <a:noAutofit/>
          </a:bodyPr>
          <a:lstStyle/>
          <a:p>
            <a:r>
              <a:rPr lang="en-IN" sz="2800" dirty="0"/>
              <a:t>For this plot, the count of resolutions for different days are plotted.</a:t>
            </a:r>
          </a:p>
          <a:p>
            <a:r>
              <a:rPr lang="en-IN" sz="2800" dirty="0"/>
              <a:t>For the arrests/cited the count is highest for the Sundays.</a:t>
            </a:r>
          </a:p>
          <a:p>
            <a:r>
              <a:rPr lang="en-IN" sz="2800" dirty="0"/>
              <a:t>The count is minimum for the Fridays. </a:t>
            </a:r>
          </a:p>
        </p:txBody>
      </p:sp>
      <p:pic>
        <p:nvPicPr>
          <p:cNvPr id="5" name="Content Placeholder 4">
            <a:extLst>
              <a:ext uri="{FF2B5EF4-FFF2-40B4-BE49-F238E27FC236}">
                <a16:creationId xmlns:a16="http://schemas.microsoft.com/office/drawing/2014/main" id="{672A37A9-C2BD-4F63-8FFC-6042EE24B6D3}"/>
              </a:ext>
            </a:extLst>
          </p:cNvPr>
          <p:cNvPicPr>
            <a:picLocks noGrp="1" noChangeAspect="1"/>
          </p:cNvPicPr>
          <p:nvPr>
            <p:ph sz="half" idx="2"/>
          </p:nvPr>
        </p:nvPicPr>
        <p:blipFill>
          <a:blip r:embed="rId3"/>
          <a:stretch>
            <a:fillRect/>
          </a:stretch>
        </p:blipFill>
        <p:spPr>
          <a:xfrm>
            <a:off x="6410325" y="2076450"/>
            <a:ext cx="4857750" cy="3622671"/>
          </a:xfrm>
          <a:prstGeom prst="rect">
            <a:avLst/>
          </a:prstGeom>
        </p:spPr>
      </p:pic>
    </p:spTree>
    <p:extLst>
      <p:ext uri="{BB962C8B-B14F-4D97-AF65-F5344CB8AC3E}">
        <p14:creationId xmlns:p14="http://schemas.microsoft.com/office/powerpoint/2010/main" val="2871430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{FDEC6057-E8A7-4214-B438-39B3544040E2}tf55705232_win32</Template>
  <TotalTime>130</TotalTime>
  <Words>1024</Words>
  <Application>Microsoft Office PowerPoint</Application>
  <PresentationFormat>Widescreen</PresentationFormat>
  <Paragraphs>66</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Goudy Old Style</vt:lpstr>
      <vt:lpstr>Wingdings 2</vt:lpstr>
      <vt:lpstr>SlateVTI</vt:lpstr>
      <vt:lpstr>Crime data analytics </vt:lpstr>
      <vt:lpstr>Introduction  </vt:lpstr>
      <vt:lpstr>Data Insights</vt:lpstr>
      <vt:lpstr>Data Insights(Contd..)</vt:lpstr>
      <vt:lpstr>Data Insights(Contd..)</vt:lpstr>
      <vt:lpstr>Data Insights(Contd..)</vt:lpstr>
      <vt:lpstr>Data Insights(Contd..)</vt:lpstr>
      <vt:lpstr>Data Insights(Contd..)</vt:lpstr>
      <vt:lpstr>Data Insights(Contd..)</vt:lpstr>
      <vt:lpstr>Data Insights(Contd..)</vt:lpstr>
      <vt:lpstr>Data Insights(Contd..)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analytics </dc:title>
  <dc:creator>ckprasad2616@outlook.com</dc:creator>
  <cp:lastModifiedBy>ckprasad2616@outlook.com</cp:lastModifiedBy>
  <cp:revision>23</cp:revision>
  <dcterms:created xsi:type="dcterms:W3CDTF">2020-10-09T08:59:57Z</dcterms:created>
  <dcterms:modified xsi:type="dcterms:W3CDTF">2020-10-09T11:10:01Z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