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6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4660"/>
  </p:normalViewPr>
  <p:slideViewPr>
    <p:cSldViewPr snapToGrid="0">
      <p:cViewPr varScale="1">
        <p:scale>
          <a:sx n="93" d="100"/>
          <a:sy n="93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324B-BD9F-4AD0-8F5A-14E3D6BD3934}" type="datetimeFigureOut">
              <a:rPr lang="en-AU" smtClean="0"/>
              <a:t>8/09/2017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3D95-F591-4304-B2FD-25D34C708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494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324B-BD9F-4AD0-8F5A-14E3D6BD3934}" type="datetimeFigureOut">
              <a:rPr lang="en-AU" smtClean="0"/>
              <a:t>8/09/2017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3D95-F591-4304-B2FD-25D34C708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438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324B-BD9F-4AD0-8F5A-14E3D6BD3934}" type="datetimeFigureOut">
              <a:rPr lang="en-AU" smtClean="0"/>
              <a:t>8/09/2017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3D95-F591-4304-B2FD-25D34C708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050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E4-1700-431B-ABEF-DB8490A887D2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8/09/2017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9D55-BC36-4703-B9CF-95BB24436AF5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01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E4-1700-431B-ABEF-DB8490A887D2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8/09/2017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9D55-BC36-4703-B9CF-95BB24436AF5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880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E4-1700-431B-ABEF-DB8490A887D2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8/09/2017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9D55-BC36-4703-B9CF-95BB24436AF5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626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E4-1700-431B-ABEF-DB8490A887D2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8/09/2017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9D55-BC36-4703-B9CF-95BB24436AF5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543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E4-1700-431B-ABEF-DB8490A887D2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8/09/2017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9D55-BC36-4703-B9CF-95BB24436AF5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016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E4-1700-431B-ABEF-DB8490A887D2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8/09/2017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9D55-BC36-4703-B9CF-95BB24436AF5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8456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E4-1700-431B-ABEF-DB8490A887D2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8/09/2017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9D55-BC36-4703-B9CF-95BB24436AF5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077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E4-1700-431B-ABEF-DB8490A887D2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8/09/2017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9D55-BC36-4703-B9CF-95BB24436AF5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44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324B-BD9F-4AD0-8F5A-14E3D6BD3934}" type="datetimeFigureOut">
              <a:rPr lang="en-AU" smtClean="0"/>
              <a:t>8/09/2017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3D95-F591-4304-B2FD-25D34C708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81491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E4-1700-431B-ABEF-DB8490A887D2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8/09/2017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9D55-BC36-4703-B9CF-95BB24436AF5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751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E4-1700-431B-ABEF-DB8490A887D2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8/09/2017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9D55-BC36-4703-B9CF-95BB24436AF5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731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08E4-1700-431B-ABEF-DB8490A887D2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8/09/2017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9D55-BC36-4703-B9CF-95BB24436AF5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82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324B-BD9F-4AD0-8F5A-14E3D6BD3934}" type="datetimeFigureOut">
              <a:rPr lang="en-AU" smtClean="0"/>
              <a:t>8/09/2017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3D95-F591-4304-B2FD-25D34C708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451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324B-BD9F-4AD0-8F5A-14E3D6BD3934}" type="datetimeFigureOut">
              <a:rPr lang="en-AU" smtClean="0"/>
              <a:t>8/09/2017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3D95-F591-4304-B2FD-25D34C708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594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324B-BD9F-4AD0-8F5A-14E3D6BD3934}" type="datetimeFigureOut">
              <a:rPr lang="en-AU" smtClean="0"/>
              <a:t>8/09/2017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3D95-F591-4304-B2FD-25D34C708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122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324B-BD9F-4AD0-8F5A-14E3D6BD3934}" type="datetimeFigureOut">
              <a:rPr lang="en-AU" smtClean="0"/>
              <a:t>8/09/2017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3D95-F591-4304-B2FD-25D34C708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353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324B-BD9F-4AD0-8F5A-14E3D6BD3934}" type="datetimeFigureOut">
              <a:rPr lang="en-AU" smtClean="0"/>
              <a:t>8/09/2017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3D95-F591-4304-B2FD-25D34C708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645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324B-BD9F-4AD0-8F5A-14E3D6BD3934}" type="datetimeFigureOut">
              <a:rPr lang="en-AU" smtClean="0"/>
              <a:t>8/09/2017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3D95-F591-4304-B2FD-25D34C708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014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324B-BD9F-4AD0-8F5A-14E3D6BD3934}" type="datetimeFigureOut">
              <a:rPr lang="en-AU" smtClean="0"/>
              <a:t>8/09/2017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3D95-F591-4304-B2FD-25D34C708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13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2324B-BD9F-4AD0-8F5A-14E3D6BD3934}" type="datetimeFigureOut">
              <a:rPr lang="en-AU" smtClean="0"/>
              <a:t>8/09/2017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13D95-F591-4304-B2FD-25D34C708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042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908E4-1700-431B-ABEF-DB8490A887D2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8/09/2017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C9D55-BC36-4703-B9CF-95BB24436AF5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3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2"/>
            <a:ext cx="9705975" cy="4264025"/>
          </a:xfrm>
        </p:spPr>
        <p:txBody>
          <a:bodyPr anchor="ctr" anchorCtr="0">
            <a:normAutofit/>
          </a:bodyPr>
          <a:lstStyle/>
          <a:p>
            <a:r>
              <a:rPr lang="en-AU" dirty="0">
                <a:solidFill>
                  <a:srgbClr val="FFFF00"/>
                </a:solidFill>
              </a:rPr>
              <a:t>System and 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30602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53182" cy="67046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Last Week</a:t>
            </a:r>
            <a:endParaRPr lang="en-AU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848" y="2454160"/>
            <a:ext cx="5163604" cy="398392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1456" y="1162122"/>
            <a:ext cx="6862640" cy="5458597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Static Testing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ONLY way of testing requirement, analysis and design artefacts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MOST effective test method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Most COST EFFECTIVE test method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Correlated with formality of method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Other benefits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knowledge sharing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Wrinkles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Quality criteria vary with artefact tested</a:t>
            </a:r>
            <a:endParaRPr lang="en-AU" dirty="0"/>
          </a:p>
          <a:p>
            <a:pPr lvl="2"/>
            <a:r>
              <a:rPr lang="en-US" dirty="0">
                <a:solidFill>
                  <a:schemeClr val="bg1"/>
                </a:solidFill>
              </a:rPr>
              <a:t>Tests are VERIFICATION tests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04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407" y="365125"/>
            <a:ext cx="10515600" cy="757619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Verification and Validation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660" y="1215340"/>
            <a:ext cx="11338367" cy="531278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Important aspect of requirement quality is testability</a:t>
            </a:r>
          </a:p>
          <a:p>
            <a:r>
              <a:rPr lang="en-US" dirty="0">
                <a:solidFill>
                  <a:schemeClr val="bg1"/>
                </a:solidFill>
              </a:rPr>
              <a:t>So</a:t>
            </a:r>
          </a:p>
          <a:p>
            <a:pPr marL="457200" lvl="1" indent="0">
              <a:buNone/>
            </a:pPr>
            <a:r>
              <a:rPr lang="en-US" sz="4000" dirty="0">
                <a:solidFill>
                  <a:srgbClr val="FFFF00"/>
                </a:solidFill>
              </a:rPr>
              <a:t>Writing a test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is a </a:t>
            </a:r>
            <a:r>
              <a:rPr lang="en-US" dirty="0">
                <a:solidFill>
                  <a:srgbClr val="FF0000"/>
                </a:solidFill>
              </a:rPr>
              <a:t>verification</a:t>
            </a:r>
            <a:r>
              <a:rPr lang="en-US" dirty="0">
                <a:solidFill>
                  <a:schemeClr val="bg1"/>
                </a:solidFill>
              </a:rPr>
              <a:t> procedure for requirements quality</a:t>
            </a:r>
          </a:p>
          <a:p>
            <a:r>
              <a:rPr lang="en-US" dirty="0">
                <a:solidFill>
                  <a:schemeClr val="bg1"/>
                </a:solidFill>
              </a:rPr>
              <a:t>Test specification should occur at the same time as requirement definition</a:t>
            </a:r>
          </a:p>
          <a:p>
            <a:r>
              <a:rPr lang="en-US" dirty="0">
                <a:solidFill>
                  <a:schemeClr val="bg1"/>
                </a:solidFill>
              </a:rPr>
              <a:t>Type of test specified:</a:t>
            </a:r>
          </a:p>
          <a:p>
            <a:pPr marL="457200" lvl="1" indent="0">
              <a:buNone/>
            </a:pPr>
            <a:r>
              <a:rPr lang="en-US" sz="4400" dirty="0">
                <a:solidFill>
                  <a:srgbClr val="FFFF00"/>
                </a:solidFill>
              </a:rPr>
              <a:t>User Acceptance Tests (UAT)</a:t>
            </a:r>
          </a:p>
          <a:p>
            <a:r>
              <a:rPr lang="en-US" sz="3000" dirty="0">
                <a:solidFill>
                  <a:srgbClr val="FF0000"/>
                </a:solidFill>
              </a:rPr>
              <a:t>Not</a:t>
            </a:r>
            <a:r>
              <a:rPr lang="en-US" sz="3000" dirty="0">
                <a:solidFill>
                  <a:schemeClr val="bg1"/>
                </a:solidFill>
              </a:rPr>
              <a:t> focused on whether meets specification but on whether software meets users needs/requirements</a:t>
            </a:r>
          </a:p>
          <a:p>
            <a:pPr marL="457200" lvl="1" indent="0">
              <a:buNone/>
            </a:pPr>
            <a:r>
              <a:rPr lang="en-US" sz="4400" dirty="0">
                <a:solidFill>
                  <a:srgbClr val="FFFF00"/>
                </a:solidFill>
              </a:rPr>
              <a:t>UAT are </a:t>
            </a:r>
            <a:r>
              <a:rPr lang="en-US" sz="4400" dirty="0">
                <a:solidFill>
                  <a:srgbClr val="FF0000"/>
                </a:solidFill>
              </a:rPr>
              <a:t>Validation</a:t>
            </a:r>
            <a:r>
              <a:rPr lang="en-US" sz="4400" dirty="0">
                <a:solidFill>
                  <a:srgbClr val="FFFF00"/>
                </a:solidFill>
              </a:rPr>
              <a:t> tests, not verification tests</a:t>
            </a:r>
          </a:p>
          <a:p>
            <a:r>
              <a:rPr lang="en-US" sz="3200" dirty="0">
                <a:solidFill>
                  <a:schemeClr val="bg1"/>
                </a:solidFill>
              </a:rPr>
              <a:t>System level verification – System testing</a:t>
            </a:r>
            <a:endParaRPr lang="en-US" sz="3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9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62" y="1383867"/>
            <a:ext cx="5958920" cy="378510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9243601">
            <a:off x="3846441" y="1199621"/>
            <a:ext cx="1606004" cy="382033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437429" y="1588520"/>
            <a:ext cx="1582091" cy="75761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Beta UAT</a:t>
            </a:r>
            <a:endParaRPr lang="en-AU" sz="2800" dirty="0">
              <a:solidFill>
                <a:srgbClr val="FFFF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02875" y="2401169"/>
            <a:ext cx="2449524" cy="757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FF00"/>
                </a:solidFill>
              </a:rPr>
              <a:t>Static Reviews</a:t>
            </a:r>
            <a:endParaRPr lang="en-AU" sz="2800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93815" y="2645052"/>
            <a:ext cx="756877" cy="1349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2779907">
            <a:off x="7488171" y="1871405"/>
            <a:ext cx="1020874" cy="105952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511234" y="2164492"/>
            <a:ext cx="926195" cy="2366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560407" y="365125"/>
            <a:ext cx="10515600" cy="757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User Acceptance Tests – where in the SDLC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44660" y="5562608"/>
            <a:ext cx="11338367" cy="96551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Specified first – executed last (waterfall)</a:t>
            </a:r>
          </a:p>
          <a:p>
            <a:r>
              <a:rPr lang="en-US" dirty="0">
                <a:solidFill>
                  <a:schemeClr val="bg1"/>
                </a:solidFill>
              </a:rPr>
              <a:t>Iterative incremental SDLCs – pull UAT </a:t>
            </a:r>
            <a:r>
              <a:rPr lang="en-US" dirty="0">
                <a:solidFill>
                  <a:srgbClr val="FF0000"/>
                </a:solidFill>
              </a:rPr>
              <a:t>into</a:t>
            </a:r>
            <a:r>
              <a:rPr lang="en-US" dirty="0">
                <a:solidFill>
                  <a:schemeClr val="bg1"/>
                </a:solidFill>
              </a:rPr>
              <a:t> development process – </a:t>
            </a:r>
            <a:r>
              <a:rPr lang="en-US" dirty="0">
                <a:solidFill>
                  <a:srgbClr val="FFFF00"/>
                </a:solidFill>
              </a:rPr>
              <a:t>Alpha UAT</a:t>
            </a:r>
          </a:p>
          <a:p>
            <a:pPr marL="0" indent="0">
              <a:buNone/>
            </a:pPr>
            <a:endParaRPr lang="en-AU" sz="4800" dirty="0">
              <a:solidFill>
                <a:schemeClr val="accent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212747" y="2401169"/>
            <a:ext cx="221591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5279005" y="1840421"/>
            <a:ext cx="2449524" cy="757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Specified</a:t>
            </a:r>
            <a:endParaRPr lang="en-AU" sz="28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815" y="1441208"/>
            <a:ext cx="68389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0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407" y="365125"/>
            <a:ext cx="10515600" cy="757619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Types of User Acceptance Tests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660" y="1215340"/>
            <a:ext cx="11338367" cy="53127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Alpha</a:t>
            </a:r>
            <a:r>
              <a:rPr lang="en-US" dirty="0">
                <a:solidFill>
                  <a:schemeClr val="bg1"/>
                </a:solidFill>
              </a:rPr>
              <a:t> – in house, ‘involved user’, focus on defect detection</a:t>
            </a:r>
          </a:p>
          <a:p>
            <a:r>
              <a:rPr lang="en-US" sz="3000" dirty="0">
                <a:solidFill>
                  <a:srgbClr val="FFFF00"/>
                </a:solidFill>
              </a:rPr>
              <a:t>Beta</a:t>
            </a:r>
            <a:r>
              <a:rPr lang="en-US" sz="3000" dirty="0">
                <a:solidFill>
                  <a:schemeClr val="bg1"/>
                </a:solidFill>
              </a:rPr>
              <a:t> – 3</a:t>
            </a:r>
            <a:r>
              <a:rPr lang="en-US" sz="3000" baseline="30000" dirty="0">
                <a:solidFill>
                  <a:schemeClr val="bg1"/>
                </a:solidFill>
              </a:rPr>
              <a:t>rd</a:t>
            </a:r>
            <a:r>
              <a:rPr lang="en-US" sz="3000" dirty="0">
                <a:solidFill>
                  <a:schemeClr val="bg1"/>
                </a:solidFill>
              </a:rPr>
              <a:t> party, ‘non-involved’ user, focus on usability and capability demonstration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‘implicit’ requirements, ‘</a:t>
            </a:r>
            <a:r>
              <a:rPr lang="en-US" sz="2600" dirty="0">
                <a:solidFill>
                  <a:srgbClr val="FF0000"/>
                </a:solidFill>
              </a:rPr>
              <a:t>fit for purpose</a:t>
            </a:r>
            <a:r>
              <a:rPr lang="en-US" sz="2600" dirty="0">
                <a:solidFill>
                  <a:schemeClr val="bg1"/>
                </a:solidFill>
              </a:rPr>
              <a:t>’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Resolve ambiguity in requirements</a:t>
            </a:r>
          </a:p>
          <a:p>
            <a:r>
              <a:rPr lang="en-US" sz="3000" dirty="0">
                <a:solidFill>
                  <a:srgbClr val="FFFF00"/>
                </a:solidFill>
              </a:rPr>
              <a:t>Contract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rgbClr val="FFFF00"/>
                </a:solidFill>
              </a:rPr>
              <a:t>acceptance</a:t>
            </a:r>
            <a:r>
              <a:rPr lang="en-US" sz="3000" dirty="0">
                <a:solidFill>
                  <a:schemeClr val="bg1"/>
                </a:solidFill>
              </a:rPr>
              <a:t> – focus on meeting contractual obligations</a:t>
            </a:r>
          </a:p>
          <a:p>
            <a:r>
              <a:rPr lang="en-US" sz="3000" dirty="0">
                <a:solidFill>
                  <a:srgbClr val="FFFF00"/>
                </a:solidFill>
              </a:rPr>
              <a:t>Compliance</a:t>
            </a:r>
            <a:r>
              <a:rPr lang="en-US" sz="3000" dirty="0">
                <a:solidFill>
                  <a:schemeClr val="bg1"/>
                </a:solidFill>
              </a:rPr>
              <a:t> – focus on meeting regulatory requirements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Health, finance, military</a:t>
            </a:r>
          </a:p>
          <a:p>
            <a:r>
              <a:rPr lang="en-US" sz="3000" dirty="0">
                <a:solidFill>
                  <a:srgbClr val="FFFF00"/>
                </a:solidFill>
              </a:rPr>
              <a:t>Operational</a:t>
            </a:r>
            <a:r>
              <a:rPr lang="en-US" sz="3000" dirty="0">
                <a:solidFill>
                  <a:schemeClr val="bg1"/>
                </a:solidFill>
              </a:rPr>
              <a:t> – focus on production readiness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Operator training, backup procedures, load testing, recoverability</a:t>
            </a:r>
          </a:p>
          <a:p>
            <a:r>
              <a:rPr lang="en-US" sz="3000" dirty="0">
                <a:solidFill>
                  <a:srgbClr val="FFFF00"/>
                </a:solidFill>
              </a:rPr>
              <a:t>Black Box </a:t>
            </a:r>
            <a:r>
              <a:rPr lang="en-US" sz="3000" dirty="0">
                <a:solidFill>
                  <a:schemeClr val="bg1"/>
                </a:solidFill>
              </a:rPr>
              <a:t>– focus on functional capability, defect detection</a:t>
            </a:r>
          </a:p>
          <a:p>
            <a:pPr marL="0" indent="0">
              <a:buNone/>
            </a:pPr>
            <a:endParaRPr lang="en-AU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44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407" y="365125"/>
            <a:ext cx="10515600" cy="757619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What gets Tested in Alpha UAT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660" y="1215340"/>
            <a:ext cx="11338367" cy="53127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cases based on use case scenarios</a:t>
            </a:r>
          </a:p>
          <a:p>
            <a:r>
              <a:rPr lang="en-US" sz="3000" dirty="0">
                <a:solidFill>
                  <a:schemeClr val="bg1"/>
                </a:solidFill>
              </a:rPr>
              <a:t>Step by step check of use case flows</a:t>
            </a:r>
          </a:p>
          <a:p>
            <a:r>
              <a:rPr lang="en-US" sz="3000" dirty="0">
                <a:solidFill>
                  <a:schemeClr val="bg1"/>
                </a:solidFill>
              </a:rPr>
              <a:t>Specification based check of system operations</a:t>
            </a:r>
          </a:p>
          <a:p>
            <a:r>
              <a:rPr lang="en-US" sz="3000" dirty="0">
                <a:solidFill>
                  <a:schemeClr val="bg1"/>
                </a:solidFill>
              </a:rPr>
              <a:t>Conducted in house</a:t>
            </a:r>
          </a:p>
          <a:p>
            <a:r>
              <a:rPr lang="en-US" sz="3000" dirty="0">
                <a:solidFill>
                  <a:schemeClr val="bg1"/>
                </a:solidFill>
              </a:rPr>
              <a:t>Focus on defect detection</a:t>
            </a:r>
          </a:p>
          <a:p>
            <a:r>
              <a:rPr lang="en-US" sz="3000" dirty="0">
                <a:solidFill>
                  <a:schemeClr val="bg1"/>
                </a:solidFill>
              </a:rPr>
              <a:t>Coverage (flows, conditions) is important.</a:t>
            </a:r>
            <a:endParaRPr lang="en-US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69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407" y="365125"/>
            <a:ext cx="10515600" cy="757619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What gets Tested in Beta UAT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660" y="1215340"/>
            <a:ext cx="11338367" cy="53127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Not </a:t>
            </a:r>
            <a:r>
              <a:rPr lang="en-US" dirty="0">
                <a:solidFill>
                  <a:schemeClr val="bg1"/>
                </a:solidFill>
              </a:rPr>
              <a:t>new test cases – test cases based on previous tests (Alpha UAT) 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Don’t want surprises in Beta UAT</a:t>
            </a:r>
          </a:p>
          <a:p>
            <a:r>
              <a:rPr lang="en-US" sz="3000" dirty="0">
                <a:solidFill>
                  <a:schemeClr val="bg1"/>
                </a:solidFill>
              </a:rPr>
              <a:t>End to end functionality</a:t>
            </a:r>
          </a:p>
          <a:p>
            <a:r>
              <a:rPr lang="en-US" sz="3000" dirty="0">
                <a:solidFill>
                  <a:schemeClr val="bg1"/>
                </a:solidFill>
              </a:rPr>
              <a:t>Domain based tasks 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Based on business scenarios</a:t>
            </a:r>
          </a:p>
          <a:p>
            <a:r>
              <a:rPr lang="en-US" sz="3000" dirty="0">
                <a:solidFill>
                  <a:schemeClr val="bg1"/>
                </a:solidFill>
              </a:rPr>
              <a:t>Post modification tests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Basic sanity – </a:t>
            </a:r>
            <a:r>
              <a:rPr lang="en-US" sz="2600" dirty="0" err="1">
                <a:solidFill>
                  <a:schemeClr val="bg1"/>
                </a:solidFill>
              </a:rPr>
              <a:t>ie</a:t>
            </a:r>
            <a:r>
              <a:rPr lang="en-US" sz="2600" dirty="0">
                <a:solidFill>
                  <a:schemeClr val="bg1"/>
                </a:solidFill>
              </a:rPr>
              <a:t> nothing been broken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New functionality</a:t>
            </a:r>
          </a:p>
          <a:p>
            <a:r>
              <a:rPr lang="en-US" sz="2600" dirty="0">
                <a:solidFill>
                  <a:schemeClr val="bg1"/>
                </a:solidFill>
              </a:rPr>
              <a:t>Some non-functional quality criteria</a:t>
            </a:r>
          </a:p>
          <a:p>
            <a:r>
              <a:rPr lang="en-US" sz="2600" dirty="0">
                <a:solidFill>
                  <a:schemeClr val="bg1"/>
                </a:solidFill>
              </a:rPr>
              <a:t>Legal and Service Level Agreements</a:t>
            </a:r>
          </a:p>
          <a:p>
            <a:r>
              <a:rPr lang="en-US" sz="2600" dirty="0">
                <a:solidFill>
                  <a:schemeClr val="bg1"/>
                </a:solidFill>
              </a:rPr>
              <a:t>Maintenance readiness</a:t>
            </a:r>
          </a:p>
          <a:p>
            <a:pPr marL="0" indent="0">
              <a:buNone/>
            </a:pPr>
            <a:endParaRPr lang="en-AU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8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407" y="365125"/>
            <a:ext cx="10515600" cy="757619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System Testing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660" y="1215340"/>
            <a:ext cx="11338367" cy="53127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Not </a:t>
            </a:r>
            <a:r>
              <a:rPr lang="en-US" dirty="0">
                <a:solidFill>
                  <a:schemeClr val="bg1"/>
                </a:solidFill>
              </a:rPr>
              <a:t>UAT – aspect of highest level integration testing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Other aspect is ‘function testing’ or ‘Alpha Stage UAT’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In house, focus on defect discovery</a:t>
            </a:r>
          </a:p>
          <a:p>
            <a:r>
              <a:rPr lang="en-US" sz="3000" dirty="0">
                <a:solidFill>
                  <a:schemeClr val="bg1"/>
                </a:solidFill>
              </a:rPr>
              <a:t>Focus on Non-functional Requirements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Performance, Reliability, Recoverability, Security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Checks meeting specifications - </a:t>
            </a:r>
            <a:r>
              <a:rPr lang="en-US" sz="2200" dirty="0" err="1">
                <a:solidFill>
                  <a:schemeClr val="bg1"/>
                </a:solidFill>
              </a:rPr>
              <a:t>ie</a:t>
            </a:r>
            <a:r>
              <a:rPr lang="en-US" sz="2200" dirty="0">
                <a:solidFill>
                  <a:schemeClr val="bg1"/>
                </a:solidFill>
              </a:rPr>
              <a:t> verification testing</a:t>
            </a:r>
          </a:p>
          <a:p>
            <a:pPr marL="0" indent="0">
              <a:buNone/>
            </a:pPr>
            <a:endParaRPr lang="en-AU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02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7683</TotalTime>
  <Words>400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2_Office Theme</vt:lpstr>
      <vt:lpstr>System and Acceptance Testing</vt:lpstr>
      <vt:lpstr>Last Week</vt:lpstr>
      <vt:lpstr>Verification and Validation</vt:lpstr>
      <vt:lpstr>Beta UAT</vt:lpstr>
      <vt:lpstr>Types of User Acceptance Tests</vt:lpstr>
      <vt:lpstr>What gets Tested in Alpha UAT</vt:lpstr>
      <vt:lpstr>What gets Tested in Beta UAT</vt:lpstr>
      <vt:lpstr>System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  Branching and Merging  WorkFlows</dc:title>
  <dc:creator>James Tulip</dc:creator>
  <cp:lastModifiedBy>James Tulip</cp:lastModifiedBy>
  <cp:revision>40</cp:revision>
  <dcterms:created xsi:type="dcterms:W3CDTF">2015-07-30T01:24:33Z</dcterms:created>
  <dcterms:modified xsi:type="dcterms:W3CDTF">2017-09-08T08:35:30Z</dcterms:modified>
</cp:coreProperties>
</file>