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0" r:id="rId4"/>
    <p:sldId id="286" r:id="rId5"/>
    <p:sldId id="258" r:id="rId6"/>
    <p:sldId id="297" r:id="rId7"/>
    <p:sldId id="282" r:id="rId8"/>
    <p:sldId id="283" r:id="rId9"/>
    <p:sldId id="281" r:id="rId10"/>
    <p:sldId id="284" r:id="rId11"/>
    <p:sldId id="295" r:id="rId12"/>
    <p:sldId id="285" r:id="rId13"/>
    <p:sldId id="287" r:id="rId14"/>
    <p:sldId id="288" r:id="rId15"/>
    <p:sldId id="289" r:id="rId16"/>
    <p:sldId id="290" r:id="rId17"/>
    <p:sldId id="291" r:id="rId18"/>
    <p:sldId id="292" r:id="rId19"/>
    <p:sldId id="294" r:id="rId20"/>
    <p:sldId id="293"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141" d="100"/>
          <a:sy n="141" d="100"/>
        </p:scale>
        <p:origin x="12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572324B-BD9F-4AD0-8F5A-14E3D6BD3934}" type="datetimeFigureOut">
              <a:rPr lang="en-AU" smtClean="0"/>
              <a:t>25/09/2018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338494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572324B-BD9F-4AD0-8F5A-14E3D6BD3934}" type="datetimeFigureOut">
              <a:rPr lang="en-AU" smtClean="0"/>
              <a:t>25/09/2018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312438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572324B-BD9F-4AD0-8F5A-14E3D6BD3934}" type="datetimeFigureOut">
              <a:rPr lang="en-AU" smtClean="0"/>
              <a:t>25/09/2018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3990050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88240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52388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274626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285543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163016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462845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976077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93644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572324B-BD9F-4AD0-8F5A-14E3D6BD3934}" type="datetimeFigureOut">
              <a:rPr lang="en-AU" smtClean="0"/>
              <a:t>25/09/2018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9381491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563751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137731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51482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324B-BD9F-4AD0-8F5A-14E3D6BD3934}" type="datetimeFigureOut">
              <a:rPr lang="en-AU" smtClean="0"/>
              <a:t>25/09/2018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305451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572324B-BD9F-4AD0-8F5A-14E3D6BD3934}" type="datetimeFigureOut">
              <a:rPr lang="en-AU" smtClean="0"/>
              <a:t>25/09/2018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174594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572324B-BD9F-4AD0-8F5A-14E3D6BD3934}" type="datetimeFigureOut">
              <a:rPr lang="en-AU" smtClean="0"/>
              <a:t>25/09/2018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415122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572324B-BD9F-4AD0-8F5A-14E3D6BD3934}" type="datetimeFigureOut">
              <a:rPr lang="en-AU" smtClean="0"/>
              <a:t>25/09/2018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174353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324B-BD9F-4AD0-8F5A-14E3D6BD3934}" type="datetimeFigureOut">
              <a:rPr lang="en-AU" smtClean="0"/>
              <a:t>25/09/2018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113645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324B-BD9F-4AD0-8F5A-14E3D6BD3934}" type="datetimeFigureOut">
              <a:rPr lang="en-AU" smtClean="0"/>
              <a:t>25/09/2018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249014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324B-BD9F-4AD0-8F5A-14E3D6BD3934}" type="datetimeFigureOut">
              <a:rPr lang="en-AU" smtClean="0"/>
              <a:t>25/09/2018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013D95-F591-4304-B2FD-25D34C708B30}" type="slidenum">
              <a:rPr lang="en-AU" smtClean="0"/>
              <a:t>‹#›</a:t>
            </a:fld>
            <a:endParaRPr lang="en-AU"/>
          </a:p>
        </p:txBody>
      </p:sp>
    </p:spTree>
    <p:extLst>
      <p:ext uri="{BB962C8B-B14F-4D97-AF65-F5344CB8AC3E}">
        <p14:creationId xmlns:p14="http://schemas.microsoft.com/office/powerpoint/2010/main" val="15013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2324B-BD9F-4AD0-8F5A-14E3D6BD3934}" type="datetimeFigureOut">
              <a:rPr lang="en-AU" smtClean="0"/>
              <a:t>25/09/2018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13D95-F591-4304-B2FD-25D34C708B30}" type="slidenum">
              <a:rPr lang="en-AU" smtClean="0"/>
              <a:t>‹#›</a:t>
            </a:fld>
            <a:endParaRPr lang="en-AU"/>
          </a:p>
        </p:txBody>
      </p:sp>
    </p:spTree>
    <p:extLst>
      <p:ext uri="{BB962C8B-B14F-4D97-AF65-F5344CB8AC3E}">
        <p14:creationId xmlns:p14="http://schemas.microsoft.com/office/powerpoint/2010/main" val="189042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908E4-1700-431B-ABEF-DB8490A887D2}" type="datetimeFigureOut">
              <a:rPr lang="en-AU" smtClean="0">
                <a:solidFill>
                  <a:prstClr val="black">
                    <a:tint val="75000"/>
                  </a:prstClr>
                </a:solidFill>
              </a:rPr>
              <a:pPr/>
              <a:t>25/09/2018</a:t>
            </a:fld>
            <a:endParaRPr lang="en-AU">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C9D55-BC36-4703-B9CF-95BB24436AF5}"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047839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2"/>
            <a:ext cx="9705975" cy="4264025"/>
          </a:xfrm>
        </p:spPr>
        <p:txBody>
          <a:bodyPr anchor="ctr" anchorCtr="0">
            <a:normAutofit/>
          </a:bodyPr>
          <a:lstStyle/>
          <a:p>
            <a:r>
              <a:rPr lang="en-AU" dirty="0">
                <a:solidFill>
                  <a:srgbClr val="FFFF00"/>
                </a:solidFill>
              </a:rPr>
              <a:t>Debugging</a:t>
            </a:r>
          </a:p>
        </p:txBody>
      </p:sp>
    </p:spTree>
    <p:extLst>
      <p:ext uri="{BB962C8B-B14F-4D97-AF65-F5344CB8AC3E}">
        <p14:creationId xmlns:p14="http://schemas.microsoft.com/office/powerpoint/2010/main" val="30602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9343" y="294377"/>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Principles</a:t>
            </a: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        </a:t>
            </a:r>
            <a:r>
              <a:rPr lang="en-AU" dirty="0">
                <a:solidFill>
                  <a:srgbClr val="FFFF00"/>
                </a:solidFill>
              </a:rPr>
              <a:t>Understand</a:t>
            </a:r>
            <a:r>
              <a:rPr lang="en-AU" dirty="0">
                <a:solidFill>
                  <a:schemeClr val="bg1"/>
                </a:solidFill>
              </a:rPr>
              <a:t> the system</a:t>
            </a:r>
          </a:p>
          <a:p>
            <a:r>
              <a:rPr lang="en-AU" dirty="0">
                <a:solidFill>
                  <a:schemeClr val="bg1"/>
                </a:solidFill>
              </a:rPr>
              <a:t>        Make it </a:t>
            </a:r>
            <a:r>
              <a:rPr lang="en-AU" dirty="0">
                <a:solidFill>
                  <a:srgbClr val="FFFF00"/>
                </a:solidFill>
              </a:rPr>
              <a:t>fail</a:t>
            </a:r>
          </a:p>
          <a:p>
            <a:r>
              <a:rPr lang="en-AU" dirty="0">
                <a:solidFill>
                  <a:schemeClr val="bg1"/>
                </a:solidFill>
              </a:rPr>
              <a:t>        Quit thinking and </a:t>
            </a:r>
            <a:r>
              <a:rPr lang="en-AU" dirty="0">
                <a:solidFill>
                  <a:srgbClr val="FFFF00"/>
                </a:solidFill>
              </a:rPr>
              <a:t>look</a:t>
            </a:r>
          </a:p>
          <a:p>
            <a:r>
              <a:rPr lang="en-AU" dirty="0">
                <a:solidFill>
                  <a:schemeClr val="bg1"/>
                </a:solidFill>
              </a:rPr>
              <a:t>        </a:t>
            </a:r>
            <a:r>
              <a:rPr lang="en-AU" dirty="0">
                <a:solidFill>
                  <a:srgbClr val="FFFF00"/>
                </a:solidFill>
              </a:rPr>
              <a:t>Divide and conquer</a:t>
            </a:r>
          </a:p>
          <a:p>
            <a:r>
              <a:rPr lang="en-AU" dirty="0">
                <a:solidFill>
                  <a:schemeClr val="bg1"/>
                </a:solidFill>
              </a:rPr>
              <a:t>        Change </a:t>
            </a:r>
            <a:r>
              <a:rPr lang="en-AU" dirty="0">
                <a:solidFill>
                  <a:srgbClr val="FFFF00"/>
                </a:solidFill>
              </a:rPr>
              <a:t>one thing </a:t>
            </a:r>
            <a:r>
              <a:rPr lang="en-AU" dirty="0">
                <a:solidFill>
                  <a:schemeClr val="bg1"/>
                </a:solidFill>
              </a:rPr>
              <a:t>at a time</a:t>
            </a:r>
          </a:p>
          <a:p>
            <a:r>
              <a:rPr lang="en-AU" dirty="0">
                <a:solidFill>
                  <a:schemeClr val="bg1"/>
                </a:solidFill>
              </a:rPr>
              <a:t>        Keep an </a:t>
            </a:r>
            <a:r>
              <a:rPr lang="en-AU" dirty="0">
                <a:solidFill>
                  <a:srgbClr val="FFFF00"/>
                </a:solidFill>
              </a:rPr>
              <a:t>audit</a:t>
            </a:r>
            <a:r>
              <a:rPr lang="en-AU" dirty="0">
                <a:solidFill>
                  <a:schemeClr val="bg1"/>
                </a:solidFill>
              </a:rPr>
              <a:t> trail</a:t>
            </a:r>
          </a:p>
          <a:p>
            <a:r>
              <a:rPr lang="en-AU" dirty="0">
                <a:solidFill>
                  <a:schemeClr val="bg1"/>
                </a:solidFill>
              </a:rPr>
              <a:t>        </a:t>
            </a:r>
            <a:r>
              <a:rPr lang="en-AU" dirty="0">
                <a:solidFill>
                  <a:srgbClr val="FFFF00"/>
                </a:solidFill>
              </a:rPr>
              <a:t>Check</a:t>
            </a:r>
            <a:r>
              <a:rPr lang="en-AU" dirty="0">
                <a:solidFill>
                  <a:schemeClr val="bg1"/>
                </a:solidFill>
              </a:rPr>
              <a:t> the plug</a:t>
            </a:r>
          </a:p>
          <a:p>
            <a:r>
              <a:rPr lang="en-AU" dirty="0">
                <a:solidFill>
                  <a:schemeClr val="bg1"/>
                </a:solidFill>
              </a:rPr>
              <a:t>        Get a </a:t>
            </a:r>
            <a:r>
              <a:rPr lang="en-AU" dirty="0">
                <a:solidFill>
                  <a:srgbClr val="FFFF00"/>
                </a:solidFill>
              </a:rPr>
              <a:t>fresh view</a:t>
            </a:r>
          </a:p>
          <a:p>
            <a:r>
              <a:rPr lang="en-AU" dirty="0">
                <a:solidFill>
                  <a:schemeClr val="bg1"/>
                </a:solidFill>
              </a:rPr>
              <a:t>        If you didn't fix it, it </a:t>
            </a:r>
            <a:r>
              <a:rPr lang="en-AU" dirty="0" err="1">
                <a:solidFill>
                  <a:srgbClr val="FFFF00"/>
                </a:solidFill>
              </a:rPr>
              <a:t>ain't</a:t>
            </a:r>
            <a:r>
              <a:rPr lang="en-AU" dirty="0">
                <a:solidFill>
                  <a:srgbClr val="FFFF00"/>
                </a:solidFill>
              </a:rPr>
              <a:t> fixed.</a:t>
            </a:r>
          </a:p>
          <a:p>
            <a:pPr lvl="1"/>
            <a:endParaRPr lang="en-AU" dirty="0"/>
          </a:p>
        </p:txBody>
      </p:sp>
    </p:spTree>
    <p:extLst>
      <p:ext uri="{BB962C8B-B14F-4D97-AF65-F5344CB8AC3E}">
        <p14:creationId xmlns:p14="http://schemas.microsoft.com/office/powerpoint/2010/main" val="154111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9343" y="294377"/>
            <a:ext cx="10993470"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1. Understand the system</a:t>
            </a: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795331" y="1348539"/>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LcParenR"/>
            </a:pPr>
            <a:r>
              <a:rPr lang="en-AU" dirty="0">
                <a:solidFill>
                  <a:schemeClr val="bg1"/>
                </a:solidFill>
              </a:rPr>
              <a:t>Sometimes, its a feature not a bug - </a:t>
            </a:r>
            <a:r>
              <a:rPr lang="en-AU" dirty="0" err="1">
                <a:solidFill>
                  <a:schemeClr val="bg1"/>
                </a:solidFill>
              </a:rPr>
              <a:t>ie</a:t>
            </a:r>
            <a:r>
              <a:rPr lang="en-AU" dirty="0">
                <a:solidFill>
                  <a:schemeClr val="bg1"/>
                </a:solidFill>
              </a:rPr>
              <a:t> its behaving the way its meant to, but you just don't understand what that is</a:t>
            </a:r>
          </a:p>
          <a:p>
            <a:pPr marL="514350" indent="-514350">
              <a:buFont typeface="+mj-lt"/>
              <a:buAutoNum type="alphaLcParenR"/>
            </a:pPr>
            <a:r>
              <a:rPr lang="en-AU" dirty="0">
                <a:solidFill>
                  <a:schemeClr val="bg1"/>
                </a:solidFill>
              </a:rPr>
              <a:t>Read the manual - thoroughly</a:t>
            </a:r>
          </a:p>
          <a:p>
            <a:pPr marL="514350" indent="-514350">
              <a:buFont typeface="+mj-lt"/>
              <a:buAutoNum type="alphaLcParenR"/>
            </a:pPr>
            <a:r>
              <a:rPr lang="en-AU" dirty="0">
                <a:solidFill>
                  <a:schemeClr val="bg1"/>
                </a:solidFill>
              </a:rPr>
              <a:t>Understand the basic principles - know what’s reasonable</a:t>
            </a:r>
          </a:p>
          <a:p>
            <a:pPr marL="514350" indent="-514350">
              <a:buFont typeface="+mj-lt"/>
              <a:buAutoNum type="alphaLcParenR"/>
            </a:pPr>
            <a:r>
              <a:rPr lang="en-AU" dirty="0">
                <a:solidFill>
                  <a:schemeClr val="bg1"/>
                </a:solidFill>
              </a:rPr>
              <a:t>Understand how things are connected and how they are meant to interact</a:t>
            </a:r>
          </a:p>
          <a:p>
            <a:pPr marL="514350" indent="-514350">
              <a:buFont typeface="+mj-lt"/>
              <a:buAutoNum type="alphaLcParenR"/>
            </a:pPr>
            <a:r>
              <a:rPr lang="en-AU" dirty="0">
                <a:solidFill>
                  <a:schemeClr val="bg1"/>
                </a:solidFill>
              </a:rPr>
              <a:t>Understand your tools</a:t>
            </a:r>
          </a:p>
          <a:p>
            <a:pPr marL="514350" indent="-514350">
              <a:buFont typeface="+mj-lt"/>
              <a:buAutoNum type="alphaLcParenR"/>
            </a:pPr>
            <a:r>
              <a:rPr lang="en-AU" dirty="0">
                <a:solidFill>
                  <a:schemeClr val="bg1"/>
                </a:solidFill>
              </a:rPr>
              <a:t>Google is your friend - look it up</a:t>
            </a:r>
          </a:p>
          <a:p>
            <a:pPr marL="914400" lvl="1" indent="-457200">
              <a:buFont typeface="+mj-lt"/>
              <a:buAutoNum type="alphaLcParenR"/>
            </a:pPr>
            <a:endParaRPr lang="en-AU" dirty="0"/>
          </a:p>
        </p:txBody>
      </p:sp>
    </p:spTree>
    <p:extLst>
      <p:ext uri="{BB962C8B-B14F-4D97-AF65-F5344CB8AC3E}">
        <p14:creationId xmlns:p14="http://schemas.microsoft.com/office/powerpoint/2010/main" val="195240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2. Make it Fail</a:t>
            </a:r>
            <a:endParaRPr lang="en-US" dirty="0">
              <a:solidFill>
                <a:srgbClr val="FFFF00"/>
              </a:solidFill>
            </a:endParaRPr>
          </a:p>
          <a:p>
            <a:pPr algn="ctr">
              <a:spcBef>
                <a:spcPts val="1800"/>
              </a:spcBef>
            </a:pPr>
            <a:r>
              <a:rPr lang="en-US" sz="2900" dirty="0">
                <a:solidFill>
                  <a:srgbClr val="FFFF00"/>
                </a:solidFill>
              </a:rPr>
              <a:t>“there is nothing like first hand evidence”</a:t>
            </a:r>
            <a:endParaRPr lang="en-AU" sz="29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947157" y="1962364"/>
            <a:ext cx="9597998" cy="47363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300"/>
              </a:spcBef>
              <a:buFont typeface="+mj-lt"/>
              <a:buAutoNum type="alphaLcParenR"/>
            </a:pPr>
            <a:r>
              <a:rPr lang="en-AU" dirty="0">
                <a:solidFill>
                  <a:schemeClr val="bg1"/>
                </a:solidFill>
              </a:rPr>
              <a:t>Do it again</a:t>
            </a:r>
          </a:p>
          <a:p>
            <a:pPr marL="971550" lvl="1" indent="-514350">
              <a:lnSpc>
                <a:spcPct val="120000"/>
              </a:lnSpc>
              <a:spcBef>
                <a:spcPts val="300"/>
              </a:spcBef>
              <a:buFont typeface="+mj-lt"/>
              <a:buAutoNum type="romanLcPeriod"/>
            </a:pPr>
            <a:r>
              <a:rPr lang="en-AU" dirty="0">
                <a:solidFill>
                  <a:schemeClr val="bg1"/>
                </a:solidFill>
              </a:rPr>
              <a:t>so you can see what happens when it fails</a:t>
            </a:r>
          </a:p>
          <a:p>
            <a:pPr marL="971550" lvl="1" indent="-514350">
              <a:lnSpc>
                <a:spcPct val="120000"/>
              </a:lnSpc>
              <a:spcBef>
                <a:spcPts val="300"/>
              </a:spcBef>
              <a:buFont typeface="+mj-lt"/>
              <a:buAutoNum type="romanLcPeriod"/>
            </a:pPr>
            <a:r>
              <a:rPr lang="en-AU" dirty="0">
                <a:solidFill>
                  <a:schemeClr val="bg1"/>
                </a:solidFill>
              </a:rPr>
              <a:t>so you can see what happens leading up to the failure</a:t>
            </a:r>
          </a:p>
          <a:p>
            <a:pPr marL="971550" lvl="1" indent="-514350">
              <a:lnSpc>
                <a:spcPct val="120000"/>
              </a:lnSpc>
              <a:spcBef>
                <a:spcPts val="300"/>
              </a:spcBef>
              <a:buFont typeface="+mj-lt"/>
              <a:buAutoNum type="romanLcPeriod"/>
            </a:pPr>
            <a:r>
              <a:rPr lang="en-AU" dirty="0">
                <a:solidFill>
                  <a:schemeClr val="bg1"/>
                </a:solidFill>
              </a:rPr>
              <a:t>so you can see if you fixed it</a:t>
            </a:r>
          </a:p>
          <a:p>
            <a:pPr marL="514350" indent="-514350">
              <a:lnSpc>
                <a:spcPct val="120000"/>
              </a:lnSpc>
              <a:spcBef>
                <a:spcPts val="300"/>
              </a:spcBef>
              <a:buFont typeface="+mj-lt"/>
              <a:buAutoNum type="alphaLcParenR"/>
            </a:pPr>
            <a:r>
              <a:rPr lang="en-AU" dirty="0">
                <a:solidFill>
                  <a:schemeClr val="bg1"/>
                </a:solidFill>
              </a:rPr>
              <a:t>Start at the beginning</a:t>
            </a:r>
          </a:p>
          <a:p>
            <a:pPr marL="971550" lvl="1" indent="-514350">
              <a:lnSpc>
                <a:spcPct val="120000"/>
              </a:lnSpc>
              <a:spcBef>
                <a:spcPts val="300"/>
              </a:spcBef>
              <a:buFont typeface="+mj-lt"/>
              <a:buAutoNum type="romanLcPeriod"/>
            </a:pPr>
            <a:r>
              <a:rPr lang="en-AU" dirty="0">
                <a:solidFill>
                  <a:schemeClr val="bg1"/>
                </a:solidFill>
              </a:rPr>
              <a:t>You need to know ALL the circumstances, not just some of them or just the 'relevant' ones</a:t>
            </a:r>
          </a:p>
          <a:p>
            <a:pPr marL="971550" lvl="1" indent="-514350">
              <a:lnSpc>
                <a:spcPct val="120000"/>
              </a:lnSpc>
              <a:spcBef>
                <a:spcPts val="300"/>
              </a:spcBef>
              <a:buFont typeface="+mj-lt"/>
              <a:buAutoNum type="romanLcPeriod"/>
            </a:pPr>
            <a:r>
              <a:rPr lang="en-AU" dirty="0">
                <a:solidFill>
                  <a:schemeClr val="bg1"/>
                </a:solidFill>
              </a:rPr>
              <a:t>Stimulate the failure - replicate the failure conditions</a:t>
            </a:r>
          </a:p>
          <a:p>
            <a:pPr marL="971550" lvl="1" indent="-514350">
              <a:lnSpc>
                <a:spcPct val="120000"/>
              </a:lnSpc>
              <a:spcBef>
                <a:spcPts val="300"/>
              </a:spcBef>
              <a:buFont typeface="+mj-lt"/>
              <a:buAutoNum type="romanLcPeriod"/>
            </a:pPr>
            <a:r>
              <a:rPr lang="en-AU" dirty="0" err="1">
                <a:solidFill>
                  <a:schemeClr val="bg1"/>
                </a:solidFill>
              </a:rPr>
              <a:t>Dont</a:t>
            </a:r>
            <a:r>
              <a:rPr lang="en-AU" dirty="0">
                <a:solidFill>
                  <a:schemeClr val="bg1"/>
                </a:solidFill>
              </a:rPr>
              <a:t> simulate the failure - trouble is you aren't looking at the actual bug</a:t>
            </a:r>
          </a:p>
          <a:p>
            <a:pPr marL="971550" lvl="1" indent="-514350">
              <a:lnSpc>
                <a:spcPct val="120000"/>
              </a:lnSpc>
              <a:spcBef>
                <a:spcPts val="300"/>
              </a:spcBef>
              <a:buFont typeface="+mj-lt"/>
              <a:buAutoNum type="romanLcPeriod"/>
            </a:pPr>
            <a:r>
              <a:rPr lang="en-AU" dirty="0">
                <a:solidFill>
                  <a:schemeClr val="bg1"/>
                </a:solidFill>
              </a:rPr>
              <a:t>Caveat - if same bug appears on a different system, it is likely to be a design bug rather than a configuration issue</a:t>
            </a:r>
          </a:p>
          <a:p>
            <a:pPr marL="514350" indent="-514350">
              <a:lnSpc>
                <a:spcPct val="120000"/>
              </a:lnSpc>
              <a:spcBef>
                <a:spcPts val="300"/>
              </a:spcBef>
              <a:buFont typeface="+mj-lt"/>
              <a:buAutoNum type="alphaLcParenR"/>
            </a:pPr>
            <a:r>
              <a:rPr lang="en-AU" dirty="0">
                <a:solidFill>
                  <a:schemeClr val="bg1"/>
                </a:solidFill>
              </a:rPr>
              <a:t>What if its intermittent?</a:t>
            </a:r>
          </a:p>
          <a:p>
            <a:pPr marL="971550" lvl="1" indent="-514350">
              <a:lnSpc>
                <a:spcPct val="120000"/>
              </a:lnSpc>
              <a:spcBef>
                <a:spcPts val="300"/>
              </a:spcBef>
              <a:buFont typeface="+mj-lt"/>
              <a:buAutoNum type="romanLcPeriod"/>
            </a:pPr>
            <a:r>
              <a:rPr lang="en-AU" dirty="0">
                <a:solidFill>
                  <a:schemeClr val="bg1"/>
                </a:solidFill>
              </a:rPr>
              <a:t>Bad luck - Keep trying to make it fail while varying a lot of conditions until it does fail again, and note down the conditions (and lead up) to when it does fail - </a:t>
            </a:r>
            <a:r>
              <a:rPr lang="en-AU" dirty="0" err="1">
                <a:solidFill>
                  <a:schemeClr val="bg1"/>
                </a:solidFill>
              </a:rPr>
              <a:t>ie</a:t>
            </a:r>
            <a:r>
              <a:rPr lang="en-AU" dirty="0">
                <a:solidFill>
                  <a:schemeClr val="bg1"/>
                </a:solidFill>
              </a:rPr>
              <a:t> try to make it not intermittent, try to make it predictable.</a:t>
            </a:r>
          </a:p>
          <a:p>
            <a:pPr marL="971550" lvl="1" indent="-514350">
              <a:lnSpc>
                <a:spcPct val="120000"/>
              </a:lnSpc>
              <a:spcBef>
                <a:spcPts val="300"/>
              </a:spcBef>
              <a:buFont typeface="+mj-lt"/>
              <a:buAutoNum type="romanLcPeriod"/>
            </a:pPr>
            <a:r>
              <a:rPr lang="en-AU" dirty="0">
                <a:solidFill>
                  <a:schemeClr val="bg1"/>
                </a:solidFill>
              </a:rPr>
              <a:t>Logs help</a:t>
            </a:r>
          </a:p>
          <a:p>
            <a:pPr marL="971550" lvl="1" indent="-514350">
              <a:lnSpc>
                <a:spcPct val="120000"/>
              </a:lnSpc>
              <a:spcBef>
                <a:spcPts val="300"/>
              </a:spcBef>
              <a:buFont typeface="+mj-lt"/>
              <a:buAutoNum type="romanLcPeriod"/>
            </a:pPr>
            <a:r>
              <a:rPr lang="en-AU" dirty="0">
                <a:solidFill>
                  <a:schemeClr val="bg1"/>
                </a:solidFill>
              </a:rPr>
              <a:t>Be wary of coincidences - you want 'always' and 'never', not 'sometimes’</a:t>
            </a:r>
          </a:p>
          <a:p>
            <a:pPr marL="971550" lvl="1" indent="-514350">
              <a:lnSpc>
                <a:spcPct val="120000"/>
              </a:lnSpc>
              <a:spcBef>
                <a:spcPts val="300"/>
              </a:spcBef>
              <a:buFont typeface="+mj-lt"/>
              <a:buAutoNum type="romanLcPeriod"/>
            </a:pPr>
            <a:r>
              <a:rPr lang="en-AU" dirty="0">
                <a:solidFill>
                  <a:schemeClr val="bg1"/>
                </a:solidFill>
              </a:rPr>
              <a:t>'but that can't happen' - always reveals ignorance - 'that' clearly IS happening, you just don't understand exactly how - so find out</a:t>
            </a:r>
            <a:endParaRPr lang="en-AU" dirty="0"/>
          </a:p>
        </p:txBody>
      </p:sp>
    </p:spTree>
    <p:extLst>
      <p:ext uri="{BB962C8B-B14F-4D97-AF65-F5344CB8AC3E}">
        <p14:creationId xmlns:p14="http://schemas.microsoft.com/office/powerpoint/2010/main" val="399457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3. </a:t>
            </a:r>
            <a:r>
              <a:rPr lang="en-US" dirty="0">
                <a:solidFill>
                  <a:srgbClr val="FFFF00"/>
                </a:solidFill>
              </a:rPr>
              <a:t>Quit thinking and look</a:t>
            </a:r>
          </a:p>
          <a:p>
            <a:pPr algn="ctr">
              <a:spcBef>
                <a:spcPts val="1800"/>
              </a:spcBef>
            </a:pPr>
            <a:r>
              <a:rPr lang="en-US" sz="2900" dirty="0">
                <a:solidFill>
                  <a:srgbClr val="FFFF00"/>
                </a:solidFill>
              </a:rPr>
              <a:t>“</a:t>
            </a:r>
            <a:r>
              <a:rPr lang="en-AU" sz="2900" dirty="0">
                <a:solidFill>
                  <a:srgbClr val="FFFF00"/>
                </a:solidFill>
              </a:rPr>
              <a:t>it is a mistake to theorise without evidence</a:t>
            </a:r>
            <a:r>
              <a:rPr lang="en-US" sz="2900" dirty="0">
                <a:solidFill>
                  <a:srgbClr val="FFFF00"/>
                </a:solidFill>
              </a:rPr>
              <a:t>”</a:t>
            </a:r>
            <a:endParaRPr lang="en-AU" sz="29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947157" y="2124751"/>
            <a:ext cx="9597998" cy="43034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spcBef>
                <a:spcPts val="1200"/>
              </a:spcBef>
              <a:buFont typeface="+mj-lt"/>
              <a:buAutoNum type="alphaLcParenR"/>
            </a:pPr>
            <a:r>
              <a:rPr lang="en-AU" dirty="0">
                <a:solidFill>
                  <a:schemeClr val="bg1"/>
                </a:solidFill>
              </a:rPr>
              <a:t>check your assumptions. </a:t>
            </a:r>
          </a:p>
          <a:p>
            <a:pPr marL="971550" lvl="1" indent="-514350">
              <a:lnSpc>
                <a:spcPct val="100000"/>
              </a:lnSpc>
              <a:spcBef>
                <a:spcPts val="1200"/>
              </a:spcBef>
              <a:buFont typeface="+mj-lt"/>
              <a:buAutoNum type="romanLcPeriod"/>
            </a:pPr>
            <a:r>
              <a:rPr lang="en-AU" dirty="0">
                <a:solidFill>
                  <a:schemeClr val="bg1"/>
                </a:solidFill>
              </a:rPr>
              <a:t>Logic is all very well - but if its based on a faulty ASSUMPTION then it won't tell you anything useful </a:t>
            </a:r>
          </a:p>
          <a:p>
            <a:pPr marL="971550" lvl="1" indent="-514350">
              <a:lnSpc>
                <a:spcPct val="100000"/>
              </a:lnSpc>
              <a:spcBef>
                <a:spcPts val="1200"/>
              </a:spcBef>
              <a:buFont typeface="+mj-lt"/>
              <a:buAutoNum type="romanLcPeriod"/>
            </a:pPr>
            <a:r>
              <a:rPr lang="en-AU" dirty="0">
                <a:solidFill>
                  <a:schemeClr val="bg1"/>
                </a:solidFill>
              </a:rPr>
              <a:t>Bugs are inevitably due to faulty assumptions – i.e. something SHOULD work - but it doesn't. If all the assumptions were correct, then it WOULD work.</a:t>
            </a:r>
          </a:p>
          <a:p>
            <a:pPr marL="514350" indent="-514350">
              <a:lnSpc>
                <a:spcPct val="100000"/>
              </a:lnSpc>
              <a:spcBef>
                <a:spcPts val="1200"/>
              </a:spcBef>
              <a:buFont typeface="+mj-lt"/>
              <a:buAutoNum type="alphaLcParenR"/>
            </a:pPr>
            <a:r>
              <a:rPr lang="en-AU" dirty="0">
                <a:solidFill>
                  <a:schemeClr val="bg1"/>
                </a:solidFill>
              </a:rPr>
              <a:t>See the failure in detail</a:t>
            </a:r>
          </a:p>
          <a:p>
            <a:pPr marL="971550" lvl="1" indent="-514350">
              <a:lnSpc>
                <a:spcPct val="100000"/>
              </a:lnSpc>
              <a:spcBef>
                <a:spcPts val="1200"/>
              </a:spcBef>
              <a:buFont typeface="+mj-lt"/>
              <a:buAutoNum type="romanLcPeriod"/>
            </a:pPr>
            <a:r>
              <a:rPr lang="en-AU" dirty="0">
                <a:solidFill>
                  <a:schemeClr val="bg1"/>
                </a:solidFill>
              </a:rPr>
              <a:t>instrument the system - but be careful the instrumentation doesn’t mask the bug</a:t>
            </a:r>
          </a:p>
          <a:p>
            <a:pPr marL="971550" lvl="1" indent="-514350">
              <a:lnSpc>
                <a:spcPct val="100000"/>
              </a:lnSpc>
              <a:spcBef>
                <a:spcPts val="1200"/>
              </a:spcBef>
              <a:buFont typeface="+mj-lt"/>
              <a:buAutoNum type="romanLcPeriod"/>
            </a:pPr>
            <a:r>
              <a:rPr lang="en-AU" dirty="0">
                <a:solidFill>
                  <a:schemeClr val="bg1"/>
                </a:solidFill>
              </a:rPr>
              <a:t>Guess to focus the search - guessing is fine - if your guess is based on ALL available information, and you CHECK your guess.</a:t>
            </a:r>
            <a:endParaRPr lang="en-AU" dirty="0"/>
          </a:p>
        </p:txBody>
      </p:sp>
    </p:spTree>
    <p:extLst>
      <p:ext uri="{BB962C8B-B14F-4D97-AF65-F5344CB8AC3E}">
        <p14:creationId xmlns:p14="http://schemas.microsoft.com/office/powerpoint/2010/main" val="121083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4. </a:t>
            </a:r>
            <a:r>
              <a:rPr lang="en-US" dirty="0">
                <a:solidFill>
                  <a:srgbClr val="FFFF00"/>
                </a:solidFill>
              </a:rPr>
              <a:t>Divide and conquer</a:t>
            </a:r>
          </a:p>
          <a:p>
            <a:pPr algn="ctr">
              <a:lnSpc>
                <a:spcPct val="100000"/>
              </a:lnSpc>
              <a:spcBef>
                <a:spcPts val="1800"/>
              </a:spcBef>
            </a:pPr>
            <a:r>
              <a:rPr lang="en-US" sz="2500" dirty="0">
                <a:solidFill>
                  <a:srgbClr val="FFFF00"/>
                </a:solidFill>
              </a:rPr>
              <a:t>“</a:t>
            </a:r>
            <a:r>
              <a:rPr lang="en-AU" sz="2500" dirty="0">
                <a:solidFill>
                  <a:srgbClr val="FFFF00"/>
                </a:solidFill>
              </a:rPr>
              <a:t>when you have eliminated the impossible, whatever remains, however improbable, must be the truth</a:t>
            </a:r>
            <a:r>
              <a:rPr lang="en-US" sz="2500" dirty="0">
                <a:solidFill>
                  <a:srgbClr val="FFFF00"/>
                </a:solidFill>
              </a:rPr>
              <a:t>”</a:t>
            </a:r>
            <a:endParaRPr lang="en-AU" sz="25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947157" y="2039193"/>
            <a:ext cx="9597998" cy="4433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1200"/>
              </a:spcBef>
              <a:buFont typeface="+mj-lt"/>
              <a:buAutoNum type="alphaLcParenR"/>
            </a:pPr>
            <a:r>
              <a:rPr lang="en-AU" dirty="0">
                <a:solidFill>
                  <a:schemeClr val="bg1"/>
                </a:solidFill>
              </a:rPr>
              <a:t>Narrow the search - this is the only way to find the bug</a:t>
            </a:r>
          </a:p>
          <a:p>
            <a:pPr marL="971550" lvl="1" indent="-514350">
              <a:lnSpc>
                <a:spcPct val="120000"/>
              </a:lnSpc>
              <a:spcBef>
                <a:spcPts val="1200"/>
              </a:spcBef>
              <a:buFont typeface="+mj-lt"/>
              <a:buAutoNum type="romanLcPeriod"/>
            </a:pPr>
            <a:r>
              <a:rPr lang="en-AU" dirty="0">
                <a:solidFill>
                  <a:schemeClr val="bg1"/>
                </a:solidFill>
              </a:rPr>
              <a:t>check values at functions calls - good in, bad out - problem is in function</a:t>
            </a:r>
          </a:p>
          <a:p>
            <a:pPr marL="971550" lvl="1" indent="-514350">
              <a:lnSpc>
                <a:spcPct val="120000"/>
              </a:lnSpc>
              <a:spcBef>
                <a:spcPts val="1200"/>
              </a:spcBef>
              <a:buFont typeface="+mj-lt"/>
              <a:buAutoNum type="romanLcPeriod"/>
            </a:pPr>
            <a:r>
              <a:rPr lang="en-AU" dirty="0">
                <a:solidFill>
                  <a:schemeClr val="bg1"/>
                </a:solidFill>
              </a:rPr>
              <a:t>check values half way through long sections of code - (binary split) - bad values - problem is before, good values - problem is after. Keep doing that (Binary search).</a:t>
            </a:r>
          </a:p>
          <a:p>
            <a:pPr marL="971550" lvl="1" indent="-514350">
              <a:lnSpc>
                <a:spcPct val="120000"/>
              </a:lnSpc>
              <a:spcBef>
                <a:spcPts val="1200"/>
              </a:spcBef>
              <a:buFont typeface="+mj-lt"/>
              <a:buAutoNum type="romanLcPeriod"/>
            </a:pPr>
            <a:r>
              <a:rPr lang="en-AU" dirty="0">
                <a:solidFill>
                  <a:schemeClr val="bg1"/>
                </a:solidFill>
              </a:rPr>
              <a:t>use test values that generate results which are easy to check</a:t>
            </a:r>
          </a:p>
          <a:p>
            <a:pPr marL="514350" indent="-514350">
              <a:lnSpc>
                <a:spcPct val="120000"/>
              </a:lnSpc>
              <a:spcBef>
                <a:spcPts val="1200"/>
              </a:spcBef>
              <a:buFont typeface="+mj-lt"/>
              <a:buAutoNum type="alphaLcParenR"/>
            </a:pPr>
            <a:r>
              <a:rPr lang="en-AU" dirty="0">
                <a:solidFill>
                  <a:schemeClr val="bg1"/>
                </a:solidFill>
              </a:rPr>
              <a:t>Start at the bad end</a:t>
            </a:r>
          </a:p>
          <a:p>
            <a:pPr marL="971550" lvl="1" indent="-514350">
              <a:lnSpc>
                <a:spcPct val="120000"/>
              </a:lnSpc>
              <a:spcBef>
                <a:spcPts val="1200"/>
              </a:spcBef>
              <a:buFont typeface="+mj-lt"/>
              <a:buAutoNum type="romanLcPeriod"/>
            </a:pPr>
            <a:r>
              <a:rPr lang="en-AU" dirty="0">
                <a:solidFill>
                  <a:schemeClr val="bg1"/>
                </a:solidFill>
              </a:rPr>
              <a:t>start where the problem occurs and work BACKWARDS until you get to a point where the problem doesn't exist. Just after that is where the problem occurs.</a:t>
            </a:r>
          </a:p>
          <a:p>
            <a:pPr marL="971550" lvl="1" indent="-514350">
              <a:lnSpc>
                <a:spcPct val="120000"/>
              </a:lnSpc>
              <a:spcBef>
                <a:spcPts val="1200"/>
              </a:spcBef>
              <a:buFont typeface="+mj-lt"/>
              <a:buAutoNum type="romanLcPeriod"/>
            </a:pPr>
            <a:r>
              <a:rPr lang="en-AU" dirty="0">
                <a:solidFill>
                  <a:schemeClr val="bg1"/>
                </a:solidFill>
              </a:rPr>
              <a:t>Fix the problems that are obvious</a:t>
            </a:r>
          </a:p>
          <a:p>
            <a:pPr marL="971550" lvl="1" indent="-514350">
              <a:lnSpc>
                <a:spcPct val="120000"/>
              </a:lnSpc>
              <a:spcBef>
                <a:spcPts val="1200"/>
              </a:spcBef>
              <a:buFont typeface="+mj-lt"/>
              <a:buAutoNum type="romanLcPeriod"/>
            </a:pPr>
            <a:r>
              <a:rPr lang="en-AU" dirty="0">
                <a:solidFill>
                  <a:schemeClr val="bg1"/>
                </a:solidFill>
              </a:rPr>
              <a:t>Sometimes there is more than one problem. Sometimes problems interact. Sometimes fixing one problem fixes the other. Sometimes 'fixing' one bug without fixing the other, doesn't actually fix the first bug, but introduces another bug.</a:t>
            </a:r>
          </a:p>
          <a:p>
            <a:pPr marL="514350" indent="-514350">
              <a:lnSpc>
                <a:spcPct val="120000"/>
              </a:lnSpc>
              <a:spcBef>
                <a:spcPts val="1200"/>
              </a:spcBef>
              <a:buFont typeface="+mj-lt"/>
              <a:buAutoNum type="alphaLcParenR"/>
            </a:pPr>
            <a:r>
              <a:rPr lang="en-AU" dirty="0">
                <a:solidFill>
                  <a:schemeClr val="bg1"/>
                </a:solidFill>
              </a:rPr>
              <a:t>Eliminate things that cause randomness</a:t>
            </a:r>
            <a:endParaRPr lang="en-AU" dirty="0"/>
          </a:p>
        </p:txBody>
      </p:sp>
    </p:spTree>
    <p:extLst>
      <p:ext uri="{BB962C8B-B14F-4D97-AF65-F5344CB8AC3E}">
        <p14:creationId xmlns:p14="http://schemas.microsoft.com/office/powerpoint/2010/main" val="238403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5. </a:t>
            </a:r>
            <a:r>
              <a:rPr lang="en-US" dirty="0">
                <a:solidFill>
                  <a:srgbClr val="FFFF00"/>
                </a:solidFill>
              </a:rPr>
              <a:t>Change one thing at a time</a:t>
            </a:r>
          </a:p>
          <a:p>
            <a:pPr algn="ctr">
              <a:spcBef>
                <a:spcPts val="1200"/>
              </a:spcBef>
            </a:pPr>
            <a:r>
              <a:rPr lang="en-US" sz="2500" dirty="0">
                <a:solidFill>
                  <a:srgbClr val="FFFF00"/>
                </a:solidFill>
              </a:rPr>
              <a:t>“</a:t>
            </a:r>
            <a:r>
              <a:rPr lang="en-AU" sz="2500" dirty="0">
                <a:solidFill>
                  <a:srgbClr val="FFFF00"/>
                </a:solidFill>
              </a:rPr>
              <a:t>genius is an infinite capacity for taking pains</a:t>
            </a:r>
            <a:r>
              <a:rPr lang="en-US" sz="2500" dirty="0">
                <a:solidFill>
                  <a:srgbClr val="FFFF00"/>
                </a:solidFill>
              </a:rPr>
              <a:t>”</a:t>
            </a:r>
            <a:endParaRPr lang="en-AU" sz="25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947157" y="1962364"/>
            <a:ext cx="9597998" cy="45103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LcParenR"/>
            </a:pPr>
            <a:r>
              <a:rPr lang="en-AU" dirty="0">
                <a:solidFill>
                  <a:schemeClr val="bg1"/>
                </a:solidFill>
              </a:rPr>
              <a:t>If you change more than one thing then you can't tell what change caused what effect - so you cant reason about the changes	</a:t>
            </a:r>
          </a:p>
          <a:p>
            <a:pPr marL="514350" indent="-514350">
              <a:buFont typeface="+mj-lt"/>
              <a:buAutoNum type="alphaLcParenR"/>
            </a:pPr>
            <a:endParaRPr lang="en-AU" dirty="0">
              <a:solidFill>
                <a:schemeClr val="bg1"/>
              </a:solidFill>
            </a:endParaRPr>
          </a:p>
          <a:p>
            <a:pPr marL="514350" indent="-514350">
              <a:buFont typeface="+mj-lt"/>
              <a:buAutoNum type="alphaLcParenR"/>
            </a:pPr>
            <a:r>
              <a:rPr lang="en-AU" dirty="0">
                <a:solidFill>
                  <a:schemeClr val="bg1"/>
                </a:solidFill>
              </a:rPr>
              <a:t>Don't panic. Stop and think, come up with a theory, change one thing to test that theory. DON'T just make a few changes to see what happens</a:t>
            </a:r>
          </a:p>
          <a:p>
            <a:pPr marL="514350" indent="-514350">
              <a:buFont typeface="+mj-lt"/>
              <a:buAutoNum type="alphaLcParenR"/>
            </a:pPr>
            <a:endParaRPr lang="en-AU" dirty="0">
              <a:solidFill>
                <a:schemeClr val="bg1"/>
              </a:solidFill>
            </a:endParaRPr>
          </a:p>
          <a:p>
            <a:pPr marL="514350" indent="-514350">
              <a:buFont typeface="+mj-lt"/>
              <a:buAutoNum type="alphaLcParenR"/>
            </a:pPr>
            <a:r>
              <a:rPr lang="en-AU" dirty="0">
                <a:solidFill>
                  <a:schemeClr val="bg1"/>
                </a:solidFill>
              </a:rPr>
              <a:t>Compare with something that works - and spot the difference in setup/configuration/input values</a:t>
            </a:r>
          </a:p>
          <a:p>
            <a:pPr marL="514350" indent="-514350">
              <a:buFont typeface="+mj-lt"/>
              <a:buAutoNum type="alphaLcParenR"/>
            </a:pPr>
            <a:endParaRPr lang="en-AU" dirty="0">
              <a:solidFill>
                <a:schemeClr val="bg1"/>
              </a:solidFill>
            </a:endParaRPr>
          </a:p>
          <a:p>
            <a:pPr marL="514350" indent="-514350">
              <a:buFont typeface="+mj-lt"/>
              <a:buAutoNum type="alphaLcParenR"/>
            </a:pPr>
            <a:r>
              <a:rPr lang="en-AU" dirty="0">
                <a:solidFill>
                  <a:schemeClr val="bg1"/>
                </a:solidFill>
              </a:rPr>
              <a:t>What was the last thing you changed? (and have you been following good version control practice)</a:t>
            </a:r>
          </a:p>
        </p:txBody>
      </p:sp>
    </p:spTree>
    <p:extLst>
      <p:ext uri="{BB962C8B-B14F-4D97-AF65-F5344CB8AC3E}">
        <p14:creationId xmlns:p14="http://schemas.microsoft.com/office/powerpoint/2010/main" val="11418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6. </a:t>
            </a:r>
            <a:r>
              <a:rPr lang="en-US" dirty="0">
                <a:solidFill>
                  <a:srgbClr val="FFFF00"/>
                </a:solidFill>
              </a:rPr>
              <a:t>Keep an audit trail</a:t>
            </a:r>
          </a:p>
          <a:p>
            <a:pPr algn="ctr">
              <a:spcBef>
                <a:spcPts val="1800"/>
              </a:spcBef>
            </a:pPr>
            <a:r>
              <a:rPr lang="en-US" sz="2900" dirty="0">
                <a:solidFill>
                  <a:srgbClr val="FFFF00"/>
                </a:solidFill>
              </a:rPr>
              <a:t>“</a:t>
            </a:r>
            <a:r>
              <a:rPr lang="en-AU" sz="2900" dirty="0">
                <a:solidFill>
                  <a:srgbClr val="FFFF00"/>
                </a:solidFill>
              </a:rPr>
              <a:t>the shortest pencil is longer than the longest memory</a:t>
            </a:r>
            <a:r>
              <a:rPr lang="en-US" sz="2900" dirty="0">
                <a:solidFill>
                  <a:srgbClr val="FFFF00"/>
                </a:solidFill>
              </a:rPr>
              <a:t>”</a:t>
            </a:r>
            <a:endParaRPr lang="en-AU" sz="29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1028077" y="2340066"/>
            <a:ext cx="9597998" cy="3699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LcParenR"/>
            </a:pPr>
            <a:r>
              <a:rPr lang="en-AU" dirty="0">
                <a:solidFill>
                  <a:schemeClr val="bg1"/>
                </a:solidFill>
              </a:rPr>
              <a:t>Keep track of everything you did, in what order, and what happened (reporting bugs)</a:t>
            </a:r>
          </a:p>
          <a:p>
            <a:pPr marL="914400" lvl="2" indent="0">
              <a:buNone/>
            </a:pPr>
            <a:r>
              <a:rPr lang="en-AU" dirty="0">
                <a:solidFill>
                  <a:schemeClr val="bg1"/>
                </a:solidFill>
              </a:rPr>
              <a:t>- Often the key is in some obscure detail</a:t>
            </a:r>
          </a:p>
          <a:p>
            <a:pPr marL="914400" lvl="2" indent="0">
              <a:buNone/>
            </a:pPr>
            <a:r>
              <a:rPr lang="en-AU" dirty="0">
                <a:solidFill>
                  <a:schemeClr val="bg1"/>
                </a:solidFill>
              </a:rPr>
              <a:t>- Correlate symptoms - they are giving you a clue (see 'guessing' above)</a:t>
            </a:r>
          </a:p>
          <a:p>
            <a:pPr marL="514350" indent="-514350">
              <a:buFont typeface="+mj-lt"/>
              <a:buAutoNum type="alphaLcParenR"/>
            </a:pPr>
            <a:r>
              <a:rPr lang="en-AU" dirty="0">
                <a:solidFill>
                  <a:schemeClr val="bg1"/>
                </a:solidFill>
              </a:rPr>
              <a:t>Version control can be useful in identifying what has changed</a:t>
            </a:r>
          </a:p>
          <a:p>
            <a:pPr marL="514350" indent="-514350">
              <a:buFont typeface="+mj-lt"/>
              <a:buAutoNum type="alphaLcParenR"/>
            </a:pPr>
            <a:r>
              <a:rPr lang="en-AU" dirty="0">
                <a:solidFill>
                  <a:schemeClr val="bg1"/>
                </a:solidFill>
              </a:rPr>
              <a:t>People forget, people make mistakes, people misremember - pencils don’t.	</a:t>
            </a:r>
            <a:endParaRPr lang="en-AU" dirty="0"/>
          </a:p>
        </p:txBody>
      </p:sp>
    </p:spTree>
    <p:extLst>
      <p:ext uri="{BB962C8B-B14F-4D97-AF65-F5344CB8AC3E}">
        <p14:creationId xmlns:p14="http://schemas.microsoft.com/office/powerpoint/2010/main" val="222014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7. </a:t>
            </a:r>
            <a:r>
              <a:rPr lang="en-US" dirty="0">
                <a:solidFill>
                  <a:srgbClr val="FFFF00"/>
                </a:solidFill>
              </a:rPr>
              <a:t>Check the plug</a:t>
            </a:r>
          </a:p>
          <a:p>
            <a:pPr algn="ctr">
              <a:spcBef>
                <a:spcPts val="1800"/>
              </a:spcBef>
            </a:pPr>
            <a:r>
              <a:rPr lang="en-US" sz="2900" dirty="0">
                <a:solidFill>
                  <a:srgbClr val="FFFF00"/>
                </a:solidFill>
              </a:rPr>
              <a:t>“</a:t>
            </a:r>
            <a:r>
              <a:rPr lang="en-AU" sz="2900" dirty="0">
                <a:solidFill>
                  <a:srgbClr val="FFFF00"/>
                </a:solidFill>
              </a:rPr>
              <a:t>there is nothing more deceptive than an obvious fact</a:t>
            </a:r>
            <a:r>
              <a:rPr lang="en-US" sz="2900" dirty="0">
                <a:solidFill>
                  <a:srgbClr val="FFFF00"/>
                </a:solidFill>
              </a:rPr>
              <a:t>” </a:t>
            </a:r>
          </a:p>
          <a:p>
            <a:pPr algn="ctr">
              <a:spcBef>
                <a:spcPts val="1800"/>
              </a:spcBef>
            </a:pPr>
            <a:r>
              <a:rPr lang="en-US" sz="2900" dirty="0">
                <a:solidFill>
                  <a:srgbClr val="FFFF00"/>
                </a:solidFill>
              </a:rPr>
              <a:t>“</a:t>
            </a:r>
            <a:r>
              <a:rPr lang="en-AU" sz="2900" dirty="0">
                <a:solidFill>
                  <a:srgbClr val="FFFF00"/>
                </a:solidFill>
              </a:rPr>
              <a:t>convictions are more dangerous enemies of truth than lies</a:t>
            </a:r>
            <a:r>
              <a:rPr lang="en-US" sz="2900" dirty="0">
                <a:solidFill>
                  <a:srgbClr val="FFFF00"/>
                </a:solidFill>
              </a:rPr>
              <a:t>”</a:t>
            </a:r>
            <a:endParaRPr lang="en-AU" sz="29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1060445" y="2587360"/>
            <a:ext cx="9597998" cy="3594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LcParenR"/>
            </a:pPr>
            <a:r>
              <a:rPr lang="en-AU" dirty="0">
                <a:solidFill>
                  <a:schemeClr val="bg1"/>
                </a:solidFill>
              </a:rPr>
              <a:t>Don’t overlook the obvious - check your assumptions</a:t>
            </a:r>
          </a:p>
          <a:p>
            <a:pPr marL="514350" indent="-514350">
              <a:buFont typeface="+mj-lt"/>
              <a:buAutoNum type="alphaLcParenR"/>
            </a:pPr>
            <a:endParaRPr lang="en-AU" dirty="0">
              <a:solidFill>
                <a:schemeClr val="bg1"/>
              </a:solidFill>
            </a:endParaRPr>
          </a:p>
          <a:p>
            <a:pPr marL="514350" indent="-514350">
              <a:buFont typeface="+mj-lt"/>
              <a:buAutoNum type="alphaLcParenR"/>
            </a:pPr>
            <a:r>
              <a:rPr lang="en-AU" dirty="0" err="1">
                <a:solidFill>
                  <a:schemeClr val="bg1"/>
                </a:solidFill>
              </a:rPr>
              <a:t>Dont</a:t>
            </a:r>
            <a:r>
              <a:rPr lang="en-AU" dirty="0">
                <a:solidFill>
                  <a:schemeClr val="bg1"/>
                </a:solidFill>
              </a:rPr>
              <a:t> start checking from the middle - check things from the beginning</a:t>
            </a:r>
          </a:p>
          <a:p>
            <a:pPr marL="514350" indent="-514350">
              <a:buFont typeface="+mj-lt"/>
              <a:buAutoNum type="alphaLcParenR"/>
            </a:pPr>
            <a:endParaRPr lang="en-AU" dirty="0">
              <a:solidFill>
                <a:schemeClr val="bg1"/>
              </a:solidFill>
            </a:endParaRPr>
          </a:p>
          <a:p>
            <a:pPr marL="514350" indent="-514350">
              <a:buFont typeface="+mj-lt"/>
              <a:buAutoNum type="alphaLcParenR"/>
            </a:pPr>
            <a:r>
              <a:rPr lang="en-AU" dirty="0">
                <a:solidFill>
                  <a:schemeClr val="bg1"/>
                </a:solidFill>
              </a:rPr>
              <a:t>Check your tool - </a:t>
            </a:r>
            <a:r>
              <a:rPr lang="en-AU" dirty="0" err="1">
                <a:solidFill>
                  <a:schemeClr val="bg1"/>
                </a:solidFill>
              </a:rPr>
              <a:t>cf</a:t>
            </a:r>
            <a:r>
              <a:rPr lang="en-AU" dirty="0">
                <a:solidFill>
                  <a:schemeClr val="bg1"/>
                </a:solidFill>
              </a:rPr>
              <a:t> debugging your unit tests</a:t>
            </a:r>
            <a:endParaRPr lang="en-AU" dirty="0"/>
          </a:p>
        </p:txBody>
      </p:sp>
    </p:spTree>
    <p:extLst>
      <p:ext uri="{BB962C8B-B14F-4D97-AF65-F5344CB8AC3E}">
        <p14:creationId xmlns:p14="http://schemas.microsoft.com/office/powerpoint/2010/main" val="117399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5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8. </a:t>
            </a:r>
            <a:r>
              <a:rPr lang="en-US" dirty="0">
                <a:solidFill>
                  <a:srgbClr val="FFFF00"/>
                </a:solidFill>
              </a:rPr>
              <a:t>Get a fresh view</a:t>
            </a:r>
          </a:p>
          <a:p>
            <a:pPr algn="ctr">
              <a:spcBef>
                <a:spcPts val="1800"/>
              </a:spcBef>
            </a:pPr>
            <a:r>
              <a:rPr lang="en-US" sz="2900" dirty="0">
                <a:solidFill>
                  <a:srgbClr val="FFFF00"/>
                </a:solidFill>
              </a:rPr>
              <a:t>“</a:t>
            </a:r>
            <a:r>
              <a:rPr lang="en-AU" sz="2900" dirty="0">
                <a:solidFill>
                  <a:srgbClr val="FFFF00"/>
                </a:solidFill>
              </a:rPr>
              <a:t>Nothing clears up a case so much as stating it to another person</a:t>
            </a:r>
            <a:r>
              <a:rPr lang="en-US" sz="2900" dirty="0">
                <a:solidFill>
                  <a:srgbClr val="FFFF00"/>
                </a:solidFill>
              </a:rPr>
              <a:t>”</a:t>
            </a:r>
            <a:endParaRPr lang="en-AU" sz="29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749891" y="2121613"/>
            <a:ext cx="9597998" cy="473638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300"/>
              </a:spcBef>
              <a:buFont typeface="+mj-lt"/>
              <a:buAutoNum type="alphaLcParenR"/>
            </a:pPr>
            <a:r>
              <a:rPr lang="en-AU" dirty="0">
                <a:solidFill>
                  <a:schemeClr val="bg1"/>
                </a:solidFill>
              </a:rPr>
              <a:t>Just stating it can force you to </a:t>
            </a:r>
            <a:r>
              <a:rPr lang="en-AU" dirty="0" err="1">
                <a:solidFill>
                  <a:schemeClr val="bg1"/>
                </a:solidFill>
              </a:rPr>
              <a:t>acknowedge</a:t>
            </a:r>
            <a:r>
              <a:rPr lang="en-AU" dirty="0">
                <a:solidFill>
                  <a:schemeClr val="bg1"/>
                </a:solidFill>
              </a:rPr>
              <a:t> your assumptions or see the error in your logic.</a:t>
            </a:r>
          </a:p>
          <a:p>
            <a:pPr marL="514350" indent="-514350">
              <a:lnSpc>
                <a:spcPct val="120000"/>
              </a:lnSpc>
              <a:spcBef>
                <a:spcPts val="300"/>
              </a:spcBef>
              <a:buFont typeface="+mj-lt"/>
              <a:buAutoNum type="alphaLcParenR"/>
            </a:pPr>
            <a:r>
              <a:rPr lang="en-AU" dirty="0">
                <a:solidFill>
                  <a:schemeClr val="bg1"/>
                </a:solidFill>
              </a:rPr>
              <a:t>The other person may know what the problem is</a:t>
            </a:r>
          </a:p>
          <a:p>
            <a:pPr marL="971550" lvl="1" indent="-514350">
              <a:lnSpc>
                <a:spcPct val="120000"/>
              </a:lnSpc>
              <a:spcBef>
                <a:spcPts val="300"/>
              </a:spcBef>
              <a:buFont typeface="+mj-lt"/>
              <a:buAutoNum type="romanLcPeriod"/>
            </a:pPr>
            <a:r>
              <a:rPr lang="en-AU" dirty="0">
                <a:solidFill>
                  <a:schemeClr val="bg1"/>
                </a:solidFill>
              </a:rPr>
              <a:t>The other person may have a different perspective that lets them see the problem</a:t>
            </a:r>
          </a:p>
          <a:p>
            <a:pPr marL="971550" lvl="1" indent="-514350">
              <a:lnSpc>
                <a:spcPct val="120000"/>
              </a:lnSpc>
              <a:spcBef>
                <a:spcPts val="300"/>
              </a:spcBef>
              <a:buFont typeface="+mj-lt"/>
              <a:buAutoNum type="romanLcPeriod"/>
            </a:pPr>
            <a:r>
              <a:rPr lang="en-AU" dirty="0">
                <a:solidFill>
                  <a:schemeClr val="bg1"/>
                </a:solidFill>
              </a:rPr>
              <a:t>Two heads are better than one</a:t>
            </a:r>
          </a:p>
          <a:p>
            <a:pPr marL="971550" lvl="1" indent="-514350">
              <a:lnSpc>
                <a:spcPct val="120000"/>
              </a:lnSpc>
              <a:spcBef>
                <a:spcPts val="300"/>
              </a:spcBef>
              <a:buFont typeface="+mj-lt"/>
              <a:buAutoNum type="romanLcPeriod"/>
            </a:pPr>
            <a:r>
              <a:rPr lang="en-AU" dirty="0">
                <a:solidFill>
                  <a:schemeClr val="bg1"/>
                </a:solidFill>
              </a:rPr>
              <a:t>Don-t be proud - ask for help</a:t>
            </a:r>
          </a:p>
          <a:p>
            <a:pPr marL="1428750" lvl="2" indent="-514350">
              <a:lnSpc>
                <a:spcPct val="120000"/>
              </a:lnSpc>
              <a:spcBef>
                <a:spcPts val="300"/>
              </a:spcBef>
              <a:buFont typeface="+mj-lt"/>
              <a:buAutoNum type="alphaLcParenR"/>
            </a:pPr>
            <a:r>
              <a:rPr lang="en-AU" dirty="0">
                <a:solidFill>
                  <a:schemeClr val="bg1"/>
                </a:solidFill>
              </a:rPr>
              <a:t>apply the two hour rule:</a:t>
            </a:r>
          </a:p>
          <a:p>
            <a:pPr marL="1828800" lvl="4" indent="0">
              <a:lnSpc>
                <a:spcPct val="120000"/>
              </a:lnSpc>
              <a:spcBef>
                <a:spcPts val="300"/>
              </a:spcBef>
              <a:buNone/>
            </a:pPr>
            <a:r>
              <a:rPr lang="en-AU" dirty="0">
                <a:solidFill>
                  <a:schemeClr val="bg1"/>
                </a:solidFill>
              </a:rPr>
              <a:t>- if you have been bashing your head against a wall for two hours - stop and get help</a:t>
            </a:r>
          </a:p>
          <a:p>
            <a:pPr marL="1828800" lvl="4" indent="0">
              <a:lnSpc>
                <a:spcPct val="120000"/>
              </a:lnSpc>
              <a:spcBef>
                <a:spcPts val="300"/>
              </a:spcBef>
              <a:buNone/>
            </a:pPr>
            <a:r>
              <a:rPr lang="en-AU" dirty="0">
                <a:solidFill>
                  <a:schemeClr val="bg1"/>
                </a:solidFill>
              </a:rPr>
              <a:t>- also, you aren't doing it properly because if you were you would be making progress</a:t>
            </a:r>
          </a:p>
          <a:p>
            <a:pPr marL="1828800" lvl="4" indent="0">
              <a:lnSpc>
                <a:spcPct val="120000"/>
              </a:lnSpc>
              <a:spcBef>
                <a:spcPts val="300"/>
              </a:spcBef>
              <a:buNone/>
            </a:pPr>
            <a:r>
              <a:rPr lang="en-AU" dirty="0">
                <a:solidFill>
                  <a:schemeClr val="bg1"/>
                </a:solidFill>
              </a:rPr>
              <a:t>- so stop wasting your time(and maybe other people's) and get help.</a:t>
            </a:r>
          </a:p>
          <a:p>
            <a:pPr marL="1428750" lvl="2" indent="-514350">
              <a:lnSpc>
                <a:spcPct val="120000"/>
              </a:lnSpc>
              <a:spcBef>
                <a:spcPts val="300"/>
              </a:spcBef>
              <a:buFont typeface="+mj-lt"/>
              <a:buAutoNum type="alphaLcParenR"/>
            </a:pPr>
            <a:r>
              <a:rPr lang="en-AU" dirty="0">
                <a:solidFill>
                  <a:schemeClr val="bg1"/>
                </a:solidFill>
              </a:rPr>
              <a:t> report symptoms not theories - </a:t>
            </a:r>
            <a:r>
              <a:rPr lang="en-AU" dirty="0" err="1">
                <a:solidFill>
                  <a:schemeClr val="bg1"/>
                </a:solidFill>
              </a:rPr>
              <a:t>ie</a:t>
            </a:r>
            <a:r>
              <a:rPr lang="en-AU" dirty="0">
                <a:solidFill>
                  <a:schemeClr val="bg1"/>
                </a:solidFill>
              </a:rPr>
              <a:t> report what you did, what happened, and what you observed,  not what you think is happening.</a:t>
            </a:r>
          </a:p>
          <a:p>
            <a:pPr marL="1428750" lvl="2" indent="-514350">
              <a:lnSpc>
                <a:spcPct val="120000"/>
              </a:lnSpc>
              <a:spcBef>
                <a:spcPts val="300"/>
              </a:spcBef>
              <a:buFont typeface="+mj-lt"/>
              <a:buAutoNum type="alphaLcParenR"/>
            </a:pPr>
            <a:r>
              <a:rPr lang="en-AU" dirty="0">
                <a:solidFill>
                  <a:schemeClr val="bg1"/>
                </a:solidFill>
              </a:rPr>
              <a:t>report everything - don't exclude information </a:t>
            </a:r>
            <a:r>
              <a:rPr lang="en-AU" dirty="0" err="1">
                <a:solidFill>
                  <a:schemeClr val="bg1"/>
                </a:solidFill>
              </a:rPr>
              <a:t>becasue</a:t>
            </a:r>
            <a:r>
              <a:rPr lang="en-AU" dirty="0">
                <a:solidFill>
                  <a:schemeClr val="bg1"/>
                </a:solidFill>
              </a:rPr>
              <a:t> you don't think its important or irrelevant </a:t>
            </a:r>
          </a:p>
          <a:p>
            <a:pPr marL="1828800" lvl="4" indent="0">
              <a:lnSpc>
                <a:spcPct val="120000"/>
              </a:lnSpc>
              <a:spcBef>
                <a:spcPts val="300"/>
              </a:spcBef>
              <a:buNone/>
            </a:pPr>
            <a:r>
              <a:rPr lang="en-AU" dirty="0">
                <a:solidFill>
                  <a:schemeClr val="bg1"/>
                </a:solidFill>
              </a:rPr>
              <a:t>- remember that the thing about a bug is that its an indication that you have made a MISTAKE - so your judgement isn't necessarily the best guide as to what is important</a:t>
            </a:r>
            <a:endParaRPr lang="en-AU" dirty="0"/>
          </a:p>
        </p:txBody>
      </p:sp>
    </p:spTree>
    <p:extLst>
      <p:ext uri="{BB962C8B-B14F-4D97-AF65-F5344CB8AC3E}">
        <p14:creationId xmlns:p14="http://schemas.microsoft.com/office/powerpoint/2010/main" val="87341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0274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 9. If you didn't fix it, its still broken</a:t>
            </a:r>
            <a:endParaRPr lang="en-AU" sz="21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947157" y="1397285"/>
            <a:ext cx="9597998" cy="48391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300"/>
              </a:spcBef>
              <a:buFont typeface="+mj-lt"/>
              <a:buAutoNum type="alphaLcParenR"/>
            </a:pPr>
            <a:r>
              <a:rPr lang="en-AU" dirty="0">
                <a:solidFill>
                  <a:schemeClr val="bg1"/>
                </a:solidFill>
              </a:rPr>
              <a:t>Check that its really fixed - see rule 2. That shouldn't work any more.</a:t>
            </a:r>
          </a:p>
          <a:p>
            <a:pPr marL="514350" indent="-514350">
              <a:lnSpc>
                <a:spcPct val="120000"/>
              </a:lnSpc>
              <a:spcBef>
                <a:spcPts val="300"/>
              </a:spcBef>
              <a:buFont typeface="+mj-lt"/>
              <a:buAutoNum type="alphaLcParenR"/>
            </a:pPr>
            <a:endParaRPr lang="en-AU" dirty="0">
              <a:solidFill>
                <a:schemeClr val="bg1"/>
              </a:solidFill>
            </a:endParaRPr>
          </a:p>
          <a:p>
            <a:pPr marL="514350" indent="-514350">
              <a:lnSpc>
                <a:spcPct val="120000"/>
              </a:lnSpc>
              <a:spcBef>
                <a:spcPts val="300"/>
              </a:spcBef>
              <a:buFont typeface="+mj-lt"/>
              <a:buAutoNum type="alphaLcParenR"/>
            </a:pPr>
            <a:r>
              <a:rPr lang="en-AU" dirty="0">
                <a:solidFill>
                  <a:schemeClr val="bg1"/>
                </a:solidFill>
              </a:rPr>
              <a:t>Explain how you fixed it - if you can't explain how what you did fixed the problem, then you probably haven't fixed the problem.</a:t>
            </a:r>
          </a:p>
          <a:p>
            <a:pPr marL="914400" lvl="2" indent="0">
              <a:lnSpc>
                <a:spcPct val="120000"/>
              </a:lnSpc>
              <a:spcBef>
                <a:spcPts val="300"/>
              </a:spcBef>
              <a:buNone/>
            </a:pPr>
            <a:r>
              <a:rPr lang="en-AU" sz="2200" dirty="0">
                <a:solidFill>
                  <a:schemeClr val="bg1"/>
                </a:solidFill>
              </a:rPr>
              <a:t>- take your fix out and see if the problem comes back</a:t>
            </a:r>
          </a:p>
          <a:p>
            <a:pPr lvl="2">
              <a:lnSpc>
                <a:spcPct val="120000"/>
              </a:lnSpc>
              <a:spcBef>
                <a:spcPts val="300"/>
              </a:spcBef>
              <a:buFontTx/>
              <a:buChar char="-"/>
            </a:pPr>
            <a:r>
              <a:rPr lang="en-AU" sz="2200" dirty="0">
                <a:solidFill>
                  <a:schemeClr val="bg1"/>
                </a:solidFill>
              </a:rPr>
              <a:t>put your fix back in and see if the problem goes away again</a:t>
            </a:r>
          </a:p>
          <a:p>
            <a:pPr lvl="2">
              <a:lnSpc>
                <a:spcPct val="120000"/>
              </a:lnSpc>
              <a:spcBef>
                <a:spcPts val="300"/>
              </a:spcBef>
              <a:buFontTx/>
              <a:buChar char="-"/>
            </a:pPr>
            <a:endParaRPr lang="en-AU" dirty="0">
              <a:solidFill>
                <a:schemeClr val="bg1"/>
              </a:solidFill>
            </a:endParaRPr>
          </a:p>
          <a:p>
            <a:pPr marL="514350" indent="-514350">
              <a:lnSpc>
                <a:spcPct val="120000"/>
              </a:lnSpc>
              <a:spcBef>
                <a:spcPts val="300"/>
              </a:spcBef>
              <a:buFont typeface="+mj-lt"/>
              <a:buAutoNum type="alphaLcParenR"/>
            </a:pPr>
            <a:r>
              <a:rPr lang="en-AU" dirty="0">
                <a:solidFill>
                  <a:schemeClr val="bg1"/>
                </a:solidFill>
              </a:rPr>
              <a:t>problems NEVER go away by themselves - something ALWAYS makes them go away - so what was it?</a:t>
            </a:r>
          </a:p>
          <a:p>
            <a:pPr lvl="2">
              <a:lnSpc>
                <a:spcPct val="120000"/>
              </a:lnSpc>
              <a:spcBef>
                <a:spcPts val="300"/>
              </a:spcBef>
              <a:buFontTx/>
              <a:buChar char="-"/>
            </a:pPr>
            <a:r>
              <a:rPr lang="en-AU" sz="2200" dirty="0">
                <a:solidFill>
                  <a:schemeClr val="bg1"/>
                </a:solidFill>
              </a:rPr>
              <a:t>Murphy’s Law is a killer - problems that just 'go away' ALWAYS come back - usually during an important demo.</a:t>
            </a:r>
          </a:p>
          <a:p>
            <a:pPr lvl="2">
              <a:lnSpc>
                <a:spcPct val="120000"/>
              </a:lnSpc>
              <a:spcBef>
                <a:spcPts val="300"/>
              </a:spcBef>
              <a:buFontTx/>
              <a:buChar char="-"/>
            </a:pPr>
            <a:endParaRPr lang="en-AU" dirty="0">
              <a:solidFill>
                <a:schemeClr val="bg1"/>
              </a:solidFill>
            </a:endParaRPr>
          </a:p>
          <a:p>
            <a:pPr marL="514350" indent="-514350">
              <a:lnSpc>
                <a:spcPct val="120000"/>
              </a:lnSpc>
              <a:spcBef>
                <a:spcPts val="300"/>
              </a:spcBef>
              <a:buFont typeface="+mj-lt"/>
              <a:buAutoNum type="alphaLcParenR"/>
            </a:pPr>
            <a:r>
              <a:rPr lang="en-AU" dirty="0">
                <a:solidFill>
                  <a:schemeClr val="bg1"/>
                </a:solidFill>
              </a:rPr>
              <a:t>Don’t fix symptoms - fix causes - never fix a bug by inserting a 'workaround' for some condition occurring that should never occur - track down why the condition IS occurring.	</a:t>
            </a:r>
          </a:p>
          <a:p>
            <a:pPr marL="514350" indent="-514350">
              <a:lnSpc>
                <a:spcPct val="120000"/>
              </a:lnSpc>
              <a:spcBef>
                <a:spcPts val="300"/>
              </a:spcBef>
              <a:buFont typeface="+mj-lt"/>
              <a:buAutoNum type="alphaLcParenR"/>
            </a:pPr>
            <a:r>
              <a:rPr lang="en-AU" dirty="0">
                <a:solidFill>
                  <a:schemeClr val="bg1"/>
                </a:solidFill>
              </a:rPr>
              <a:t>Fix your process - if there is a pattern in what sort of bugs are occurring, maybe there is something in the way you doing things that is wrong. </a:t>
            </a:r>
          </a:p>
          <a:p>
            <a:pPr marL="914400" lvl="2" indent="0">
              <a:lnSpc>
                <a:spcPct val="120000"/>
              </a:lnSpc>
              <a:spcBef>
                <a:spcPts val="300"/>
              </a:spcBef>
              <a:buNone/>
            </a:pPr>
            <a:r>
              <a:rPr lang="en-AU" sz="2200" dirty="0">
                <a:solidFill>
                  <a:schemeClr val="bg1"/>
                </a:solidFill>
              </a:rPr>
              <a:t>- like maybe not thinking things out before you start to code?</a:t>
            </a:r>
            <a:endParaRPr lang="en-AU" sz="2200" dirty="0"/>
          </a:p>
        </p:txBody>
      </p:sp>
    </p:spTree>
    <p:extLst>
      <p:ext uri="{BB962C8B-B14F-4D97-AF65-F5344CB8AC3E}">
        <p14:creationId xmlns:p14="http://schemas.microsoft.com/office/powerpoint/2010/main" val="39948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43" y="2567262"/>
            <a:ext cx="1905000" cy="670461"/>
          </a:xfrm>
        </p:spPr>
        <p:txBody>
          <a:bodyPr>
            <a:normAutofit fontScale="90000"/>
          </a:bodyPr>
          <a:lstStyle/>
          <a:p>
            <a:r>
              <a:rPr lang="en-AU" dirty="0">
                <a:solidFill>
                  <a:srgbClr val="FFFF00"/>
                </a:solidFill>
              </a:rPr>
              <a:t>Why?</a:t>
            </a:r>
          </a:p>
        </p:txBody>
      </p:sp>
      <p:sp>
        <p:nvSpPr>
          <p:cNvPr id="6" name="Content Placeholder 2"/>
          <p:cNvSpPr>
            <a:spLocks noGrp="1"/>
          </p:cNvSpPr>
          <p:nvPr>
            <p:ph idx="1"/>
          </p:nvPr>
        </p:nvSpPr>
        <p:spPr>
          <a:xfrm>
            <a:off x="729342" y="3292460"/>
            <a:ext cx="10150152" cy="3484858"/>
          </a:xfrm>
        </p:spPr>
        <p:txBody>
          <a:bodyPr>
            <a:normAutofit/>
          </a:bodyPr>
          <a:lstStyle/>
          <a:p>
            <a:r>
              <a:rPr lang="en-AU" dirty="0">
                <a:solidFill>
                  <a:schemeClr val="bg1"/>
                </a:solidFill>
              </a:rPr>
              <a:t>Chronic underestimation of coding time</a:t>
            </a:r>
          </a:p>
          <a:p>
            <a:pPr lvl="1"/>
            <a:r>
              <a:rPr lang="en-US" dirty="0">
                <a:solidFill>
                  <a:schemeClr val="bg1"/>
                </a:solidFill>
              </a:rPr>
              <a:t>always discount time spent debugging</a:t>
            </a:r>
          </a:p>
          <a:p>
            <a:r>
              <a:rPr lang="en-US" dirty="0">
                <a:solidFill>
                  <a:schemeClr val="bg1"/>
                </a:solidFill>
              </a:rPr>
              <a:t>Spend 30% to more than 50% of coding time debugging</a:t>
            </a:r>
          </a:p>
          <a:p>
            <a:r>
              <a:rPr lang="en-US" dirty="0">
                <a:solidFill>
                  <a:schemeClr val="bg1"/>
                </a:solidFill>
              </a:rPr>
              <a:t>Huge variation in debugging effectiveness</a:t>
            </a:r>
          </a:p>
          <a:p>
            <a:pPr lvl="1"/>
            <a:r>
              <a:rPr lang="en-US" dirty="0">
                <a:solidFill>
                  <a:schemeClr val="bg1"/>
                </a:solidFill>
              </a:rPr>
              <a:t>Best debuggers more than 10X faster than worst (or even average) debuggers</a:t>
            </a:r>
          </a:p>
          <a:p>
            <a:pPr lvl="1"/>
            <a:endParaRPr lang="en-AU" dirty="0">
              <a:solidFill>
                <a:srgbClr val="FFC000"/>
              </a:solidFill>
            </a:endParaRPr>
          </a:p>
          <a:p>
            <a:pPr lvl="1"/>
            <a:endParaRPr lang="en-AU" dirty="0"/>
          </a:p>
        </p:txBody>
      </p:sp>
      <p:sp>
        <p:nvSpPr>
          <p:cNvPr id="7" name="Title 1"/>
          <p:cNvSpPr txBox="1">
            <a:spLocks/>
          </p:cNvSpPr>
          <p:nvPr/>
        </p:nvSpPr>
        <p:spPr>
          <a:xfrm>
            <a:off x="729343" y="365125"/>
            <a:ext cx="1905000" cy="67046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What?</a:t>
            </a:r>
          </a:p>
        </p:txBody>
      </p:sp>
      <p:sp>
        <p:nvSpPr>
          <p:cNvPr id="8" name="Content Placeholder 2"/>
          <p:cNvSpPr txBox="1">
            <a:spLocks/>
          </p:cNvSpPr>
          <p:nvPr/>
        </p:nvSpPr>
        <p:spPr>
          <a:xfrm>
            <a:off x="729342" y="1049780"/>
            <a:ext cx="8806543" cy="1373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Fixing defects in code</a:t>
            </a:r>
          </a:p>
          <a:p>
            <a:r>
              <a:rPr lang="en-AU" dirty="0">
                <a:solidFill>
                  <a:schemeClr val="bg1"/>
                </a:solidFill>
              </a:rPr>
              <a:t>Occurs throughout construction, testing and deployment stages</a:t>
            </a:r>
          </a:p>
          <a:p>
            <a:pPr lvl="1"/>
            <a:endParaRPr lang="en-AU" dirty="0"/>
          </a:p>
        </p:txBody>
      </p:sp>
    </p:spTree>
    <p:extLst>
      <p:ext uri="{BB962C8B-B14F-4D97-AF65-F5344CB8AC3E}">
        <p14:creationId xmlns:p14="http://schemas.microsoft.com/office/powerpoint/2010/main" val="658919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49891" y="369870"/>
            <a:ext cx="10993470" cy="10274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Stanford Guidelines</a:t>
            </a:r>
            <a:endParaRPr lang="en-AU" sz="2100" dirty="0">
              <a:solidFill>
                <a:srgbClr val="FFFF00"/>
              </a:solidFill>
            </a:endParaRP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AU" dirty="0"/>
          </a:p>
        </p:txBody>
      </p:sp>
      <p:sp>
        <p:nvSpPr>
          <p:cNvPr id="4" name="Content Placeholder 2">
            <a:extLst>
              <a:ext uri="{FF2B5EF4-FFF2-40B4-BE49-F238E27FC236}">
                <a16:creationId xmlns:a16="http://schemas.microsoft.com/office/drawing/2014/main" id="{409A611F-DB0F-46E9-A3EF-E57BBB2AD69D}"/>
              </a:ext>
            </a:extLst>
          </p:cNvPr>
          <p:cNvSpPr txBox="1">
            <a:spLocks/>
          </p:cNvSpPr>
          <p:nvPr/>
        </p:nvSpPr>
        <p:spPr>
          <a:xfrm>
            <a:off x="947157" y="1397285"/>
            <a:ext cx="10494952" cy="483912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300"/>
              </a:spcBef>
              <a:buFont typeface="+mj-lt"/>
              <a:buAutoNum type="arabicPeriod"/>
            </a:pPr>
            <a:r>
              <a:rPr lang="en-AU" dirty="0">
                <a:solidFill>
                  <a:schemeClr val="bg1"/>
                </a:solidFill>
              </a:rPr>
              <a:t>Intuition is great – just test it (Principle </a:t>
            </a:r>
            <a:r>
              <a:rPr lang="en-AU" dirty="0">
                <a:solidFill>
                  <a:srgbClr val="FFFF00"/>
                </a:solidFill>
              </a:rPr>
              <a:t>3, 7</a:t>
            </a:r>
            <a:r>
              <a:rPr lang="en-AU" dirty="0">
                <a:solidFill>
                  <a:schemeClr val="bg1"/>
                </a:solidFill>
              </a:rPr>
              <a:t>)</a:t>
            </a:r>
          </a:p>
          <a:p>
            <a:pPr marL="514350" indent="-514350">
              <a:lnSpc>
                <a:spcPct val="120000"/>
              </a:lnSpc>
              <a:spcBef>
                <a:spcPts val="300"/>
              </a:spcBef>
              <a:buFont typeface="+mj-lt"/>
              <a:buAutoNum type="arabicPeriod"/>
            </a:pPr>
            <a:r>
              <a:rPr lang="en-US" dirty="0">
                <a:solidFill>
                  <a:schemeClr val="bg1"/>
                </a:solidFill>
              </a:rPr>
              <a:t>D</a:t>
            </a:r>
            <a:r>
              <a:rPr lang="en-AU" dirty="0" err="1">
                <a:solidFill>
                  <a:schemeClr val="bg1"/>
                </a:solidFill>
              </a:rPr>
              <a:t>on’t</a:t>
            </a:r>
            <a:r>
              <a:rPr lang="en-AU" dirty="0">
                <a:solidFill>
                  <a:schemeClr val="bg1"/>
                </a:solidFill>
              </a:rPr>
              <a:t> overlook the obvious – most bugs are typos (Principle </a:t>
            </a:r>
            <a:r>
              <a:rPr lang="en-AU" dirty="0">
                <a:solidFill>
                  <a:srgbClr val="FFFF00"/>
                </a:solidFill>
              </a:rPr>
              <a:t>3, 7</a:t>
            </a:r>
            <a:r>
              <a:rPr lang="en-AU" dirty="0">
                <a:solidFill>
                  <a:schemeClr val="bg1"/>
                </a:solidFill>
              </a:rPr>
              <a:t>)</a:t>
            </a:r>
          </a:p>
          <a:p>
            <a:pPr marL="514350" indent="-514350">
              <a:lnSpc>
                <a:spcPct val="120000"/>
              </a:lnSpc>
              <a:spcBef>
                <a:spcPts val="300"/>
              </a:spcBef>
              <a:buFont typeface="+mj-lt"/>
              <a:buAutoNum type="arabicPeriod"/>
            </a:pPr>
            <a:r>
              <a:rPr lang="en-US" dirty="0">
                <a:solidFill>
                  <a:schemeClr val="bg1"/>
                </a:solidFill>
              </a:rPr>
              <a:t>W</a:t>
            </a:r>
            <a:r>
              <a:rPr lang="en-AU" dirty="0" err="1">
                <a:solidFill>
                  <a:schemeClr val="bg1"/>
                </a:solidFill>
              </a:rPr>
              <a:t>ork</a:t>
            </a:r>
            <a:r>
              <a:rPr lang="en-AU" dirty="0">
                <a:solidFill>
                  <a:schemeClr val="bg1"/>
                </a:solidFill>
              </a:rPr>
              <a:t> from facts (Principle </a:t>
            </a:r>
            <a:r>
              <a:rPr lang="en-AU" dirty="0">
                <a:solidFill>
                  <a:srgbClr val="FFFF00"/>
                </a:solidFill>
              </a:rPr>
              <a:t>3</a:t>
            </a:r>
            <a:r>
              <a:rPr lang="en-AU" dirty="0">
                <a:solidFill>
                  <a:schemeClr val="bg1"/>
                </a:solidFill>
              </a:rPr>
              <a:t>)</a:t>
            </a:r>
          </a:p>
          <a:p>
            <a:pPr marL="514350" indent="-514350">
              <a:lnSpc>
                <a:spcPct val="120000"/>
              </a:lnSpc>
              <a:spcBef>
                <a:spcPts val="300"/>
              </a:spcBef>
              <a:buFont typeface="+mj-lt"/>
              <a:buAutoNum type="arabicPeriod"/>
            </a:pPr>
            <a:r>
              <a:rPr lang="en-US" dirty="0">
                <a:solidFill>
                  <a:schemeClr val="bg1"/>
                </a:solidFill>
              </a:rPr>
              <a:t>B</a:t>
            </a:r>
            <a:r>
              <a:rPr lang="en-AU" dirty="0">
                <a:solidFill>
                  <a:schemeClr val="bg1"/>
                </a:solidFill>
              </a:rPr>
              <a:t>e systematic and persistent (Principles </a:t>
            </a:r>
            <a:r>
              <a:rPr lang="en-AU" dirty="0">
                <a:solidFill>
                  <a:srgbClr val="FFFF00"/>
                </a:solidFill>
              </a:rPr>
              <a:t>5, 6, 7</a:t>
            </a:r>
            <a:r>
              <a:rPr lang="en-AU" dirty="0">
                <a:solidFill>
                  <a:schemeClr val="bg1"/>
                </a:solidFill>
              </a:rPr>
              <a:t>)</a:t>
            </a:r>
          </a:p>
          <a:p>
            <a:pPr marL="514350" indent="-514350">
              <a:lnSpc>
                <a:spcPct val="120000"/>
              </a:lnSpc>
              <a:spcBef>
                <a:spcPts val="300"/>
              </a:spcBef>
              <a:buFont typeface="+mj-lt"/>
              <a:buAutoNum type="arabicPeriod"/>
            </a:pPr>
            <a:r>
              <a:rPr lang="en-US" dirty="0">
                <a:solidFill>
                  <a:schemeClr val="bg1"/>
                </a:solidFill>
              </a:rPr>
              <a:t>T</a:t>
            </a:r>
            <a:r>
              <a:rPr lang="en-AU" dirty="0" err="1">
                <a:solidFill>
                  <a:schemeClr val="bg1"/>
                </a:solidFill>
              </a:rPr>
              <a:t>est</a:t>
            </a:r>
            <a:r>
              <a:rPr lang="en-AU" dirty="0">
                <a:solidFill>
                  <a:schemeClr val="bg1"/>
                </a:solidFill>
              </a:rPr>
              <a:t> often (and commit) - look at the last thing you changed (Principle </a:t>
            </a:r>
            <a:r>
              <a:rPr lang="en-AU" dirty="0">
                <a:solidFill>
                  <a:srgbClr val="FFFF00"/>
                </a:solidFill>
              </a:rPr>
              <a:t>5</a:t>
            </a:r>
            <a:r>
              <a:rPr lang="en-AU" dirty="0">
                <a:solidFill>
                  <a:schemeClr val="bg1"/>
                </a:solidFill>
              </a:rPr>
              <a:t>)</a:t>
            </a:r>
          </a:p>
          <a:p>
            <a:pPr marL="514350" indent="-514350">
              <a:lnSpc>
                <a:spcPct val="120000"/>
              </a:lnSpc>
              <a:spcBef>
                <a:spcPts val="300"/>
              </a:spcBef>
              <a:buFont typeface="+mj-lt"/>
              <a:buAutoNum type="arabicPeriod"/>
            </a:pPr>
            <a:r>
              <a:rPr lang="en-US" dirty="0">
                <a:solidFill>
                  <a:schemeClr val="bg1"/>
                </a:solidFill>
              </a:rPr>
              <a:t>D</a:t>
            </a:r>
            <a:r>
              <a:rPr lang="en-AU" dirty="0" err="1">
                <a:solidFill>
                  <a:schemeClr val="bg1"/>
                </a:solidFill>
              </a:rPr>
              <a:t>on’t</a:t>
            </a:r>
            <a:r>
              <a:rPr lang="en-AU" dirty="0">
                <a:solidFill>
                  <a:schemeClr val="bg1"/>
                </a:solidFill>
              </a:rPr>
              <a:t> change code randomly while tracking a bug (Principle </a:t>
            </a:r>
            <a:r>
              <a:rPr lang="en-AU" dirty="0">
                <a:solidFill>
                  <a:srgbClr val="FFFF00"/>
                </a:solidFill>
              </a:rPr>
              <a:t>5</a:t>
            </a:r>
            <a:r>
              <a:rPr lang="en-AU" dirty="0">
                <a:solidFill>
                  <a:schemeClr val="bg1"/>
                </a:solidFill>
              </a:rPr>
              <a:t>)</a:t>
            </a:r>
          </a:p>
          <a:p>
            <a:pPr marL="514350" indent="-514350">
              <a:lnSpc>
                <a:spcPct val="120000"/>
              </a:lnSpc>
              <a:spcBef>
                <a:spcPts val="300"/>
              </a:spcBef>
              <a:buFont typeface="+mj-lt"/>
              <a:buAutoNum type="arabicPeriod"/>
            </a:pPr>
            <a:r>
              <a:rPr lang="en-US" dirty="0">
                <a:solidFill>
                  <a:schemeClr val="bg1"/>
                </a:solidFill>
              </a:rPr>
              <a:t>But do f</a:t>
            </a:r>
            <a:r>
              <a:rPr lang="en-AU" dirty="0">
                <a:solidFill>
                  <a:schemeClr val="bg1"/>
                </a:solidFill>
              </a:rPr>
              <a:t>ix clear errors that you come across while tracing bugs (Principle </a:t>
            </a:r>
            <a:r>
              <a:rPr lang="en-AU" dirty="0">
                <a:solidFill>
                  <a:srgbClr val="FFFF00"/>
                </a:solidFill>
              </a:rPr>
              <a:t>?</a:t>
            </a:r>
            <a:r>
              <a:rPr lang="en-AU" dirty="0">
                <a:solidFill>
                  <a:schemeClr val="bg1"/>
                </a:solidFill>
              </a:rPr>
              <a:t>) - </a:t>
            </a:r>
            <a:r>
              <a:rPr lang="en-AU" dirty="0">
                <a:solidFill>
                  <a:schemeClr val="accent4"/>
                </a:solidFill>
              </a:rPr>
              <a:t>debateable</a:t>
            </a:r>
          </a:p>
          <a:p>
            <a:pPr marL="514350" indent="-514350">
              <a:lnSpc>
                <a:spcPct val="120000"/>
              </a:lnSpc>
              <a:spcBef>
                <a:spcPts val="300"/>
              </a:spcBef>
              <a:buFont typeface="+mj-lt"/>
              <a:buAutoNum type="arabicPeriod"/>
            </a:pPr>
            <a:r>
              <a:rPr lang="en-US" dirty="0">
                <a:solidFill>
                  <a:schemeClr val="bg1"/>
                </a:solidFill>
              </a:rPr>
              <a:t>I</a:t>
            </a:r>
            <a:r>
              <a:rPr lang="en-AU" dirty="0">
                <a:solidFill>
                  <a:schemeClr val="bg1"/>
                </a:solidFill>
              </a:rPr>
              <a:t>f you cant explain clearly what the bug was and why what you did fixed it – you haven’t found or fixed it. (Principle </a:t>
            </a:r>
            <a:r>
              <a:rPr lang="en-AU" dirty="0">
                <a:solidFill>
                  <a:srgbClr val="FFFF00"/>
                </a:solidFill>
              </a:rPr>
              <a:t>9</a:t>
            </a:r>
            <a:r>
              <a:rPr lang="en-AU" dirty="0">
                <a:solidFill>
                  <a:schemeClr val="bg1"/>
                </a:solidFill>
              </a:rPr>
              <a:t>)</a:t>
            </a:r>
          </a:p>
          <a:p>
            <a:pPr marL="514350" indent="-514350">
              <a:lnSpc>
                <a:spcPct val="120000"/>
              </a:lnSpc>
              <a:spcBef>
                <a:spcPts val="300"/>
              </a:spcBef>
              <a:buFont typeface="+mj-lt"/>
              <a:buAutoNum type="arabicPeriod"/>
            </a:pPr>
            <a:r>
              <a:rPr lang="en-AU" dirty="0">
                <a:solidFill>
                  <a:schemeClr val="bg1"/>
                </a:solidFill>
              </a:rPr>
              <a:t>Check your assumptions and beliefs. 2 minutes of testing and checking can avoid hours of pointless searching. (Principle </a:t>
            </a:r>
            <a:r>
              <a:rPr lang="en-AU" dirty="0">
                <a:solidFill>
                  <a:srgbClr val="FFFF00"/>
                </a:solidFill>
              </a:rPr>
              <a:t>3, 7</a:t>
            </a:r>
            <a:r>
              <a:rPr lang="en-AU" dirty="0">
                <a:solidFill>
                  <a:schemeClr val="bg1"/>
                </a:solidFill>
              </a:rPr>
              <a:t>)</a:t>
            </a:r>
          </a:p>
          <a:p>
            <a:pPr marL="514350" indent="-514350">
              <a:lnSpc>
                <a:spcPct val="120000"/>
              </a:lnSpc>
              <a:spcBef>
                <a:spcPts val="300"/>
              </a:spcBef>
              <a:buFont typeface="+mj-lt"/>
              <a:buAutoNum type="arabicPeriod"/>
            </a:pPr>
            <a:r>
              <a:rPr lang="en-AU" dirty="0">
                <a:solidFill>
                  <a:schemeClr val="bg1"/>
                </a:solidFill>
              </a:rPr>
              <a:t>Follow your hunches – but test them (Principle </a:t>
            </a:r>
            <a:r>
              <a:rPr lang="en-AU" dirty="0">
                <a:solidFill>
                  <a:srgbClr val="FFFF00"/>
                </a:solidFill>
              </a:rPr>
              <a:t>5, 6</a:t>
            </a:r>
            <a:r>
              <a:rPr lang="en-AU" dirty="0">
                <a:solidFill>
                  <a:schemeClr val="bg1"/>
                </a:solidFill>
              </a:rPr>
              <a:t>)</a:t>
            </a:r>
          </a:p>
          <a:p>
            <a:pPr marL="514350" indent="-514350">
              <a:lnSpc>
                <a:spcPct val="120000"/>
              </a:lnSpc>
              <a:spcBef>
                <a:spcPts val="300"/>
              </a:spcBef>
              <a:buFont typeface="+mj-lt"/>
              <a:buAutoNum type="arabicPeriod"/>
            </a:pPr>
            <a:r>
              <a:rPr lang="en-AU" dirty="0">
                <a:solidFill>
                  <a:schemeClr val="bg1"/>
                </a:solidFill>
              </a:rPr>
              <a:t>Don’t work continuously after it has become non-productive – take a break, sleep on it, get a fresh perspective (Principle </a:t>
            </a:r>
            <a:r>
              <a:rPr lang="en-AU" dirty="0">
                <a:solidFill>
                  <a:srgbClr val="FFFF00"/>
                </a:solidFill>
              </a:rPr>
              <a:t>8</a:t>
            </a:r>
            <a:r>
              <a:rPr lang="en-AU" dirty="0">
                <a:solidFill>
                  <a:schemeClr val="bg1"/>
                </a:solidFill>
              </a:rPr>
              <a:t>)</a:t>
            </a:r>
          </a:p>
          <a:p>
            <a:pPr marL="514350" indent="-514350">
              <a:lnSpc>
                <a:spcPct val="120000"/>
              </a:lnSpc>
              <a:spcBef>
                <a:spcPts val="300"/>
              </a:spcBef>
              <a:buFont typeface="+mj-lt"/>
              <a:buAutoNum type="arabicPeriod"/>
            </a:pPr>
            <a:endParaRPr lang="en-AU" sz="2200" dirty="0"/>
          </a:p>
        </p:txBody>
      </p:sp>
    </p:spTree>
    <p:extLst>
      <p:ext uri="{BB962C8B-B14F-4D97-AF65-F5344CB8AC3E}">
        <p14:creationId xmlns:p14="http://schemas.microsoft.com/office/powerpoint/2010/main" val="372828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9343" y="365125"/>
            <a:ext cx="1905000" cy="670461"/>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Debugging</a:t>
            </a:r>
          </a:p>
        </p:txBody>
      </p:sp>
      <p:sp>
        <p:nvSpPr>
          <p:cNvPr id="8" name="Content Placeholder 2"/>
          <p:cNvSpPr txBox="1">
            <a:spLocks/>
          </p:cNvSpPr>
          <p:nvPr/>
        </p:nvSpPr>
        <p:spPr>
          <a:xfrm>
            <a:off x="729342" y="1049780"/>
            <a:ext cx="8806543" cy="55051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NOT an art – a science</a:t>
            </a:r>
          </a:p>
          <a:p>
            <a:endParaRPr lang="en-AU" dirty="0">
              <a:solidFill>
                <a:schemeClr val="bg1"/>
              </a:solidFill>
            </a:endParaRPr>
          </a:p>
          <a:p>
            <a:r>
              <a:rPr lang="en-AU" dirty="0">
                <a:solidFill>
                  <a:schemeClr val="bg1"/>
                </a:solidFill>
              </a:rPr>
              <a:t>When it takes a long time it is invariably because some basic principle has been overlooked</a:t>
            </a:r>
          </a:p>
          <a:p>
            <a:r>
              <a:rPr lang="en-AU" dirty="0">
                <a:solidFill>
                  <a:schemeClr val="bg1"/>
                </a:solidFill>
              </a:rPr>
              <a:t>People who are good at debugging intuitively understand and apply the rules.</a:t>
            </a:r>
          </a:p>
          <a:p>
            <a:endParaRPr lang="en-AU" dirty="0">
              <a:solidFill>
                <a:schemeClr val="bg1"/>
              </a:solidFill>
            </a:endParaRPr>
          </a:p>
          <a:p>
            <a:pPr marL="0" indent="0">
              <a:buNone/>
            </a:pPr>
            <a:r>
              <a:rPr lang="en-AU" dirty="0">
                <a:solidFill>
                  <a:schemeClr val="bg1"/>
                </a:solidFill>
              </a:rPr>
              <a:t>The rules are : </a:t>
            </a:r>
            <a:r>
              <a:rPr lang="en-AU" dirty="0">
                <a:solidFill>
                  <a:srgbClr val="FFFF00"/>
                </a:solidFill>
              </a:rPr>
              <a:t>apply scientific process</a:t>
            </a:r>
            <a:endParaRPr lang="en-AU" dirty="0">
              <a:solidFill>
                <a:schemeClr val="bg1"/>
              </a:solidFill>
            </a:endParaRPr>
          </a:p>
          <a:p>
            <a:r>
              <a:rPr lang="en-AU" dirty="0">
                <a:solidFill>
                  <a:schemeClr val="bg1"/>
                </a:solidFill>
              </a:rPr>
              <a:t>Rules are obvious - BUT obvious doesn’t mean </a:t>
            </a:r>
            <a:r>
              <a:rPr lang="en-AU" dirty="0">
                <a:solidFill>
                  <a:srgbClr val="FFFF00"/>
                </a:solidFill>
              </a:rPr>
              <a:t>easy</a:t>
            </a:r>
          </a:p>
          <a:p>
            <a:r>
              <a:rPr lang="en-US" dirty="0">
                <a:solidFill>
                  <a:schemeClr val="bg1"/>
                </a:solidFill>
              </a:rPr>
              <a:t>Other methods:</a:t>
            </a:r>
          </a:p>
          <a:p>
            <a:pPr lvl="1"/>
            <a:r>
              <a:rPr lang="en-US" dirty="0">
                <a:solidFill>
                  <a:srgbClr val="FFFF00"/>
                </a:solidFill>
              </a:rPr>
              <a:t>Shotgun </a:t>
            </a:r>
            <a:r>
              <a:rPr lang="en-US" dirty="0">
                <a:solidFill>
                  <a:schemeClr val="bg1"/>
                </a:solidFill>
              </a:rPr>
              <a:t>(otherwise known as </a:t>
            </a:r>
            <a:r>
              <a:rPr lang="en-US" dirty="0">
                <a:solidFill>
                  <a:srgbClr val="FFFF00"/>
                </a:solidFill>
              </a:rPr>
              <a:t>‘headless chicken’</a:t>
            </a:r>
            <a:r>
              <a:rPr lang="en-US" dirty="0">
                <a:solidFill>
                  <a:schemeClr val="bg1"/>
                </a:solidFill>
              </a:rPr>
              <a:t>)</a:t>
            </a:r>
          </a:p>
          <a:p>
            <a:pPr lvl="2"/>
            <a:r>
              <a:rPr lang="en-US" dirty="0">
                <a:solidFill>
                  <a:schemeClr val="bg1"/>
                </a:solidFill>
              </a:rPr>
              <a:t>Change many things, all at once, without analysis</a:t>
            </a:r>
          </a:p>
          <a:p>
            <a:pPr lvl="2"/>
            <a:r>
              <a:rPr lang="en-US" dirty="0">
                <a:solidFill>
                  <a:schemeClr val="bg1"/>
                </a:solidFill>
              </a:rPr>
              <a:t>Exciting, but pretty much a waste of time</a:t>
            </a:r>
          </a:p>
          <a:p>
            <a:pPr lvl="1"/>
            <a:r>
              <a:rPr lang="en-US" dirty="0">
                <a:solidFill>
                  <a:srgbClr val="FFFF00"/>
                </a:solidFill>
              </a:rPr>
              <a:t>Voodoo programming</a:t>
            </a:r>
          </a:p>
          <a:p>
            <a:pPr lvl="2"/>
            <a:r>
              <a:rPr lang="en-US" dirty="0">
                <a:solidFill>
                  <a:schemeClr val="bg1"/>
                </a:solidFill>
              </a:rPr>
              <a:t>Just make changes and hope for the best</a:t>
            </a:r>
            <a:endParaRPr lang="en-AU" dirty="0">
              <a:solidFill>
                <a:schemeClr val="bg1"/>
              </a:solidFill>
            </a:endParaRPr>
          </a:p>
          <a:p>
            <a:endParaRPr lang="en-AU" dirty="0">
              <a:solidFill>
                <a:schemeClr val="bg1"/>
              </a:solidFill>
            </a:endParaRPr>
          </a:p>
          <a:p>
            <a:r>
              <a:rPr lang="en-US" dirty="0">
                <a:solidFill>
                  <a:schemeClr val="bg1"/>
                </a:solidFill>
              </a:rPr>
              <a:t>T</a:t>
            </a:r>
            <a:r>
              <a:rPr lang="en-AU" dirty="0">
                <a:solidFill>
                  <a:schemeClr val="bg1"/>
                </a:solidFill>
              </a:rPr>
              <a:t>he ‘</a:t>
            </a:r>
            <a:r>
              <a:rPr lang="en-AU" dirty="0">
                <a:solidFill>
                  <a:srgbClr val="FFFF00"/>
                </a:solidFill>
              </a:rPr>
              <a:t>grind</a:t>
            </a:r>
            <a:r>
              <a:rPr lang="en-AU" dirty="0">
                <a:solidFill>
                  <a:schemeClr val="bg1"/>
                </a:solidFill>
              </a:rPr>
              <a:t>’</a:t>
            </a:r>
          </a:p>
          <a:p>
            <a:pPr lvl="1"/>
            <a:r>
              <a:rPr lang="en-US" dirty="0">
                <a:solidFill>
                  <a:schemeClr val="bg1"/>
                </a:solidFill>
              </a:rPr>
              <a:t>work back from the point of failure step by step until you find the bug, then fix it</a:t>
            </a:r>
            <a:endParaRPr lang="en-AU" dirty="0">
              <a:solidFill>
                <a:schemeClr val="bg1"/>
              </a:solidFill>
            </a:endParaRPr>
          </a:p>
          <a:p>
            <a:pPr lvl="1"/>
            <a:r>
              <a:rPr lang="en-US" dirty="0">
                <a:solidFill>
                  <a:schemeClr val="bg1"/>
                </a:solidFill>
              </a:rPr>
              <a:t>Slow and boring – but WILL find the bug</a:t>
            </a:r>
            <a:endParaRPr lang="en-AU" dirty="0">
              <a:solidFill>
                <a:schemeClr val="bg1"/>
              </a:solidFill>
            </a:endParaRPr>
          </a:p>
          <a:p>
            <a:pPr lvl="1"/>
            <a:r>
              <a:rPr lang="en-US" dirty="0">
                <a:solidFill>
                  <a:schemeClr val="bg1"/>
                </a:solidFill>
              </a:rPr>
              <a:t>V</a:t>
            </a:r>
            <a:r>
              <a:rPr lang="en-AU" dirty="0" err="1">
                <a:solidFill>
                  <a:schemeClr val="bg1"/>
                </a:solidFill>
              </a:rPr>
              <a:t>arious</a:t>
            </a:r>
            <a:r>
              <a:rPr lang="en-AU" dirty="0">
                <a:solidFill>
                  <a:schemeClr val="bg1"/>
                </a:solidFill>
              </a:rPr>
              <a:t> ways to speed things up</a:t>
            </a:r>
            <a:endParaRPr lang="en-US" dirty="0">
              <a:solidFill>
                <a:schemeClr val="bg1"/>
              </a:solidFill>
            </a:endParaRPr>
          </a:p>
        </p:txBody>
      </p:sp>
    </p:spTree>
    <p:extLst>
      <p:ext uri="{BB962C8B-B14F-4D97-AF65-F5344CB8AC3E}">
        <p14:creationId xmlns:p14="http://schemas.microsoft.com/office/powerpoint/2010/main" val="413461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95331" y="341510"/>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Terminology</a:t>
            </a:r>
          </a:p>
        </p:txBody>
      </p:sp>
      <p:sp>
        <p:nvSpPr>
          <p:cNvPr id="8" name="Content Placeholder 2"/>
          <p:cNvSpPr txBox="1">
            <a:spLocks/>
          </p:cNvSpPr>
          <p:nvPr/>
        </p:nvSpPr>
        <p:spPr>
          <a:xfrm>
            <a:off x="795331" y="1348539"/>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Bug – a </a:t>
            </a:r>
            <a:r>
              <a:rPr lang="en-AU" dirty="0">
                <a:solidFill>
                  <a:srgbClr val="FFFF00"/>
                </a:solidFill>
              </a:rPr>
              <a:t>defect</a:t>
            </a:r>
            <a:r>
              <a:rPr lang="en-AU" dirty="0">
                <a:solidFill>
                  <a:schemeClr val="bg1"/>
                </a:solidFill>
              </a:rPr>
              <a:t> in code</a:t>
            </a:r>
          </a:p>
          <a:p>
            <a:r>
              <a:rPr lang="en-US" dirty="0">
                <a:solidFill>
                  <a:schemeClr val="bg1"/>
                </a:solidFill>
              </a:rPr>
              <a:t>Defect causes </a:t>
            </a:r>
            <a:r>
              <a:rPr lang="en-US" dirty="0">
                <a:solidFill>
                  <a:srgbClr val="FFFF00"/>
                </a:solidFill>
              </a:rPr>
              <a:t>infection</a:t>
            </a:r>
          </a:p>
          <a:p>
            <a:r>
              <a:rPr lang="en-US" dirty="0">
                <a:solidFill>
                  <a:schemeClr val="bg1"/>
                </a:solidFill>
              </a:rPr>
              <a:t>Infection </a:t>
            </a:r>
            <a:r>
              <a:rPr lang="en-US" dirty="0">
                <a:solidFill>
                  <a:srgbClr val="FFFF00"/>
                </a:solidFill>
              </a:rPr>
              <a:t>propagates</a:t>
            </a:r>
            <a:r>
              <a:rPr lang="en-US" dirty="0">
                <a:solidFill>
                  <a:srgbClr val="FF0000"/>
                </a:solidFill>
              </a:rPr>
              <a:t> </a:t>
            </a:r>
            <a:r>
              <a:rPr lang="en-US" dirty="0">
                <a:solidFill>
                  <a:schemeClr val="bg1"/>
                </a:solidFill>
              </a:rPr>
              <a:t>Infection results in </a:t>
            </a:r>
            <a:r>
              <a:rPr lang="en-US" dirty="0">
                <a:solidFill>
                  <a:srgbClr val="FFFF00"/>
                </a:solidFill>
              </a:rPr>
              <a:t>failure</a:t>
            </a:r>
            <a:endParaRPr lang="en-AU" dirty="0">
              <a:solidFill>
                <a:srgbClr val="FFFF00"/>
              </a:solidFill>
            </a:endParaRPr>
          </a:p>
          <a:p>
            <a:r>
              <a:rPr lang="en-US" dirty="0">
                <a:solidFill>
                  <a:schemeClr val="bg1"/>
                </a:solidFill>
              </a:rPr>
              <a:t>Infection propagates through a chain of </a:t>
            </a:r>
            <a:r>
              <a:rPr lang="en-US" dirty="0">
                <a:solidFill>
                  <a:srgbClr val="FFFF00"/>
                </a:solidFill>
              </a:rPr>
              <a:t>dependences</a:t>
            </a:r>
            <a:r>
              <a:rPr lang="en-US" dirty="0">
                <a:solidFill>
                  <a:srgbClr val="FF0000"/>
                </a:solidFill>
              </a:rPr>
              <a:t> </a:t>
            </a:r>
            <a:r>
              <a:rPr lang="en-US" dirty="0">
                <a:solidFill>
                  <a:schemeClr val="bg1"/>
                </a:solidFill>
              </a:rPr>
              <a:t>from the </a:t>
            </a:r>
            <a:r>
              <a:rPr lang="en-US" dirty="0">
                <a:solidFill>
                  <a:srgbClr val="FFFF00"/>
                </a:solidFill>
              </a:rPr>
              <a:t>origin</a:t>
            </a:r>
            <a:r>
              <a:rPr lang="en-US" dirty="0">
                <a:solidFill>
                  <a:srgbClr val="FF0000"/>
                </a:solidFill>
              </a:rPr>
              <a:t> </a:t>
            </a:r>
            <a:r>
              <a:rPr lang="en-US" dirty="0">
                <a:solidFill>
                  <a:schemeClr val="bg1"/>
                </a:solidFill>
              </a:rPr>
              <a:t>to the point of </a:t>
            </a:r>
            <a:r>
              <a:rPr lang="en-US" dirty="0">
                <a:solidFill>
                  <a:srgbClr val="FFFF00"/>
                </a:solidFill>
              </a:rPr>
              <a:t>failure</a:t>
            </a:r>
          </a:p>
          <a:p>
            <a:r>
              <a:rPr lang="en-US" dirty="0">
                <a:solidFill>
                  <a:schemeClr val="bg1"/>
                </a:solidFill>
              </a:rPr>
              <a:t>Chain of </a:t>
            </a:r>
            <a:r>
              <a:rPr lang="en-US" dirty="0">
                <a:solidFill>
                  <a:srgbClr val="FFFF00"/>
                </a:solidFill>
              </a:rPr>
              <a:t>dependences</a:t>
            </a:r>
            <a:r>
              <a:rPr lang="en-US" dirty="0">
                <a:solidFill>
                  <a:srgbClr val="FF0000"/>
                </a:solidFill>
              </a:rPr>
              <a:t> </a:t>
            </a:r>
            <a:r>
              <a:rPr lang="en-US" dirty="0">
                <a:solidFill>
                  <a:schemeClr val="bg1"/>
                </a:solidFill>
              </a:rPr>
              <a:t>form a program</a:t>
            </a:r>
            <a:r>
              <a:rPr lang="en-US" dirty="0">
                <a:solidFill>
                  <a:srgbClr val="FF0000"/>
                </a:solidFill>
              </a:rPr>
              <a:t> </a:t>
            </a:r>
            <a:r>
              <a:rPr lang="en-US" dirty="0">
                <a:solidFill>
                  <a:srgbClr val="FFFF00"/>
                </a:solidFill>
              </a:rPr>
              <a:t>slice</a:t>
            </a:r>
            <a:endParaRPr lang="en-AU" dirty="0">
              <a:solidFill>
                <a:srgbClr val="FFFF00"/>
              </a:solidFill>
            </a:endParaRPr>
          </a:p>
          <a:p>
            <a:endParaRPr lang="en-AU" dirty="0">
              <a:solidFill>
                <a:schemeClr val="bg1"/>
              </a:solidFill>
            </a:endParaRPr>
          </a:p>
          <a:p>
            <a:pPr lvl="1"/>
            <a:endParaRPr lang="en-AU" dirty="0"/>
          </a:p>
        </p:txBody>
      </p:sp>
    </p:spTree>
    <p:extLst>
      <p:ext uri="{BB962C8B-B14F-4D97-AF65-F5344CB8AC3E}">
        <p14:creationId xmlns:p14="http://schemas.microsoft.com/office/powerpoint/2010/main" val="272604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95331" y="341510"/>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Terminology</a:t>
            </a:r>
          </a:p>
        </p:txBody>
      </p:sp>
      <p:pic>
        <p:nvPicPr>
          <p:cNvPr id="3" name="Picture 2">
            <a:extLst>
              <a:ext uri="{FF2B5EF4-FFF2-40B4-BE49-F238E27FC236}">
                <a16:creationId xmlns:a16="http://schemas.microsoft.com/office/drawing/2014/main" id="{F25EC3F1-ED6A-4464-B250-6907BE41D5C5}"/>
              </a:ext>
            </a:extLst>
          </p:cNvPr>
          <p:cNvPicPr>
            <a:picLocks noChangeAspect="1"/>
          </p:cNvPicPr>
          <p:nvPr/>
        </p:nvPicPr>
        <p:blipFill>
          <a:blip r:embed="rId2"/>
          <a:stretch>
            <a:fillRect/>
          </a:stretch>
        </p:blipFill>
        <p:spPr>
          <a:xfrm>
            <a:off x="700604" y="1521477"/>
            <a:ext cx="3348150" cy="2318761"/>
          </a:xfrm>
          <a:prstGeom prst="rect">
            <a:avLst/>
          </a:prstGeom>
        </p:spPr>
      </p:pic>
      <p:pic>
        <p:nvPicPr>
          <p:cNvPr id="4" name="Picture 3">
            <a:extLst>
              <a:ext uri="{FF2B5EF4-FFF2-40B4-BE49-F238E27FC236}">
                <a16:creationId xmlns:a16="http://schemas.microsoft.com/office/drawing/2014/main" id="{944BBC27-E8D4-4F0A-838C-293200C40AC1}"/>
              </a:ext>
            </a:extLst>
          </p:cNvPr>
          <p:cNvPicPr>
            <a:picLocks noChangeAspect="1"/>
          </p:cNvPicPr>
          <p:nvPr/>
        </p:nvPicPr>
        <p:blipFill>
          <a:blip r:embed="rId3"/>
          <a:stretch>
            <a:fillRect/>
          </a:stretch>
        </p:blipFill>
        <p:spPr>
          <a:xfrm>
            <a:off x="4719872" y="303170"/>
            <a:ext cx="2995613" cy="2090738"/>
          </a:xfrm>
          <a:prstGeom prst="rect">
            <a:avLst/>
          </a:prstGeom>
        </p:spPr>
      </p:pic>
      <p:pic>
        <p:nvPicPr>
          <p:cNvPr id="5" name="Picture 4">
            <a:extLst>
              <a:ext uri="{FF2B5EF4-FFF2-40B4-BE49-F238E27FC236}">
                <a16:creationId xmlns:a16="http://schemas.microsoft.com/office/drawing/2014/main" id="{EB57F767-E08B-46CB-BC35-36B774837D11}"/>
              </a:ext>
            </a:extLst>
          </p:cNvPr>
          <p:cNvPicPr>
            <a:picLocks noChangeAspect="1"/>
          </p:cNvPicPr>
          <p:nvPr/>
        </p:nvPicPr>
        <p:blipFill>
          <a:blip r:embed="rId4"/>
          <a:stretch>
            <a:fillRect/>
          </a:stretch>
        </p:blipFill>
        <p:spPr>
          <a:xfrm>
            <a:off x="4852835" y="2926921"/>
            <a:ext cx="3219455" cy="1607708"/>
          </a:xfrm>
          <a:prstGeom prst="rect">
            <a:avLst/>
          </a:prstGeom>
        </p:spPr>
      </p:pic>
      <p:pic>
        <p:nvPicPr>
          <p:cNvPr id="6" name="Picture 5">
            <a:extLst>
              <a:ext uri="{FF2B5EF4-FFF2-40B4-BE49-F238E27FC236}">
                <a16:creationId xmlns:a16="http://schemas.microsoft.com/office/drawing/2014/main" id="{3D6FDEAA-F396-439C-88FB-DE849D859047}"/>
              </a:ext>
            </a:extLst>
          </p:cNvPr>
          <p:cNvPicPr>
            <a:picLocks noChangeAspect="1"/>
          </p:cNvPicPr>
          <p:nvPr/>
        </p:nvPicPr>
        <p:blipFill>
          <a:blip r:embed="rId5"/>
          <a:stretch>
            <a:fillRect/>
          </a:stretch>
        </p:blipFill>
        <p:spPr>
          <a:xfrm>
            <a:off x="8566474" y="2339832"/>
            <a:ext cx="3197438" cy="1923882"/>
          </a:xfrm>
          <a:prstGeom prst="rect">
            <a:avLst/>
          </a:prstGeom>
        </p:spPr>
      </p:pic>
      <p:pic>
        <p:nvPicPr>
          <p:cNvPr id="10" name="Picture 9">
            <a:extLst>
              <a:ext uri="{FF2B5EF4-FFF2-40B4-BE49-F238E27FC236}">
                <a16:creationId xmlns:a16="http://schemas.microsoft.com/office/drawing/2014/main" id="{4ABBF900-4036-456C-A194-58A6E42C5776}"/>
              </a:ext>
            </a:extLst>
          </p:cNvPr>
          <p:cNvPicPr>
            <a:picLocks noChangeAspect="1"/>
          </p:cNvPicPr>
          <p:nvPr/>
        </p:nvPicPr>
        <p:blipFill>
          <a:blip r:embed="rId6"/>
          <a:stretch>
            <a:fillRect/>
          </a:stretch>
        </p:blipFill>
        <p:spPr>
          <a:xfrm>
            <a:off x="3925094" y="5304681"/>
            <a:ext cx="4585167" cy="860697"/>
          </a:xfrm>
          <a:prstGeom prst="rect">
            <a:avLst/>
          </a:prstGeom>
        </p:spPr>
      </p:pic>
      <p:sp>
        <p:nvSpPr>
          <p:cNvPr id="11" name="TextBox 10">
            <a:extLst>
              <a:ext uri="{FF2B5EF4-FFF2-40B4-BE49-F238E27FC236}">
                <a16:creationId xmlns:a16="http://schemas.microsoft.com/office/drawing/2014/main" id="{4E52ADDF-9A50-4EF0-AA05-6EA0B881A6EA}"/>
              </a:ext>
            </a:extLst>
          </p:cNvPr>
          <p:cNvSpPr txBox="1"/>
          <p:nvPr/>
        </p:nvSpPr>
        <p:spPr>
          <a:xfrm>
            <a:off x="2547131" y="1724664"/>
            <a:ext cx="795602" cy="369332"/>
          </a:xfrm>
          <a:prstGeom prst="rect">
            <a:avLst/>
          </a:prstGeom>
          <a:noFill/>
        </p:spPr>
        <p:txBody>
          <a:bodyPr wrap="none" rtlCol="0">
            <a:spAutoFit/>
          </a:bodyPr>
          <a:lstStyle/>
          <a:p>
            <a:r>
              <a:rPr lang="en-US" dirty="0">
                <a:solidFill>
                  <a:srgbClr val="FF0000"/>
                </a:solidFill>
              </a:rPr>
              <a:t>Defect</a:t>
            </a:r>
            <a:endParaRPr lang="en-AU" dirty="0">
              <a:solidFill>
                <a:srgbClr val="FF0000"/>
              </a:solidFill>
            </a:endParaRPr>
          </a:p>
        </p:txBody>
      </p:sp>
      <p:cxnSp>
        <p:nvCxnSpPr>
          <p:cNvPr id="24" name="Connector: Curved 23">
            <a:extLst>
              <a:ext uri="{FF2B5EF4-FFF2-40B4-BE49-F238E27FC236}">
                <a16:creationId xmlns:a16="http://schemas.microsoft.com/office/drawing/2014/main" id="{6DE2309C-DE63-4F1E-8C94-B3F03C432620}"/>
              </a:ext>
            </a:extLst>
          </p:cNvPr>
          <p:cNvCxnSpPr>
            <a:cxnSpLocks/>
          </p:cNvCxnSpPr>
          <p:nvPr/>
        </p:nvCxnSpPr>
        <p:spPr>
          <a:xfrm rot="5400000">
            <a:off x="1669035" y="2264431"/>
            <a:ext cx="1188854" cy="821517"/>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6CD5ADC-EFE2-4405-933E-3D1A10B49D97}"/>
              </a:ext>
            </a:extLst>
          </p:cNvPr>
          <p:cNvCxnSpPr>
            <a:cxnSpLocks/>
          </p:cNvCxnSpPr>
          <p:nvPr/>
        </p:nvCxnSpPr>
        <p:spPr>
          <a:xfrm rot="16200000" flipH="1">
            <a:off x="1491626" y="3434813"/>
            <a:ext cx="506311" cy="240229"/>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EC82942C-CC97-4AC2-ADE9-EC199C2B4582}"/>
              </a:ext>
            </a:extLst>
          </p:cNvPr>
          <p:cNvCxnSpPr>
            <a:cxnSpLocks/>
          </p:cNvCxnSpPr>
          <p:nvPr/>
        </p:nvCxnSpPr>
        <p:spPr>
          <a:xfrm flipV="1">
            <a:off x="1890251" y="1045746"/>
            <a:ext cx="3271296" cy="2778820"/>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C232E54F-15FD-4971-A3CD-9DC6F34456C5}"/>
              </a:ext>
            </a:extLst>
          </p:cNvPr>
          <p:cNvCxnSpPr>
            <a:cxnSpLocks/>
          </p:cNvCxnSpPr>
          <p:nvPr/>
        </p:nvCxnSpPr>
        <p:spPr>
          <a:xfrm rot="16200000" flipH="1">
            <a:off x="4994529" y="1307451"/>
            <a:ext cx="1182265" cy="715877"/>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B29E9059-7FC3-4D9A-8E20-A7EE445B18B5}"/>
              </a:ext>
            </a:extLst>
          </p:cNvPr>
          <p:cNvCxnSpPr>
            <a:cxnSpLocks/>
          </p:cNvCxnSpPr>
          <p:nvPr/>
        </p:nvCxnSpPr>
        <p:spPr>
          <a:xfrm rot="5400000">
            <a:off x="4925227" y="3034263"/>
            <a:ext cx="1948515" cy="393032"/>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56B723EB-002E-4410-B910-C4255600A257}"/>
              </a:ext>
            </a:extLst>
          </p:cNvPr>
          <p:cNvCxnSpPr>
            <a:cxnSpLocks/>
          </p:cNvCxnSpPr>
          <p:nvPr/>
        </p:nvCxnSpPr>
        <p:spPr>
          <a:xfrm>
            <a:off x="5778783" y="4205037"/>
            <a:ext cx="438894" cy="162426"/>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011336C0-C41D-418E-BA1D-B9F65788D3A2}"/>
              </a:ext>
            </a:extLst>
          </p:cNvPr>
          <p:cNvCxnSpPr>
            <a:cxnSpLocks/>
          </p:cNvCxnSpPr>
          <p:nvPr/>
        </p:nvCxnSpPr>
        <p:spPr>
          <a:xfrm flipV="1">
            <a:off x="6270056" y="2372985"/>
            <a:ext cx="3409349" cy="1994478"/>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C74ABAEA-C6E0-4876-BD09-A451F101F03F}"/>
              </a:ext>
            </a:extLst>
          </p:cNvPr>
          <p:cNvCxnSpPr>
            <a:cxnSpLocks/>
          </p:cNvCxnSpPr>
          <p:nvPr/>
        </p:nvCxnSpPr>
        <p:spPr>
          <a:xfrm rot="16200000" flipH="1">
            <a:off x="9179907" y="2893406"/>
            <a:ext cx="1570497" cy="571500"/>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8950D505-EF09-416A-BAEC-249BAD63093D}"/>
              </a:ext>
            </a:extLst>
          </p:cNvPr>
          <p:cNvCxnSpPr>
            <a:cxnSpLocks/>
          </p:cNvCxnSpPr>
          <p:nvPr/>
        </p:nvCxnSpPr>
        <p:spPr>
          <a:xfrm rot="10800000" flipV="1">
            <a:off x="6007189" y="3985275"/>
            <a:ext cx="4243716" cy="1819961"/>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9D3040EA-B39B-44E4-9A32-29966F43C6A9}"/>
              </a:ext>
            </a:extLst>
          </p:cNvPr>
          <p:cNvCxnSpPr>
            <a:cxnSpLocks/>
          </p:cNvCxnSpPr>
          <p:nvPr/>
        </p:nvCxnSpPr>
        <p:spPr>
          <a:xfrm rot="10800000" flipV="1">
            <a:off x="5227724" y="5839045"/>
            <a:ext cx="770507" cy="140707"/>
          </a:xfrm>
          <a:prstGeom prst="curvedConnector3">
            <a:avLst>
              <a:gd name="adj1" fmla="val 50000"/>
            </a:avLst>
          </a:prstGeom>
          <a:ln w="95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F4E3D5C-C038-43C7-B8D2-E2E79029A04E}"/>
              </a:ext>
            </a:extLst>
          </p:cNvPr>
          <p:cNvSpPr txBox="1"/>
          <p:nvPr/>
        </p:nvSpPr>
        <p:spPr>
          <a:xfrm>
            <a:off x="6159461" y="2465287"/>
            <a:ext cx="1957587" cy="369332"/>
          </a:xfrm>
          <a:prstGeom prst="rect">
            <a:avLst/>
          </a:prstGeom>
          <a:noFill/>
        </p:spPr>
        <p:txBody>
          <a:bodyPr wrap="none" rtlCol="0">
            <a:spAutoFit/>
          </a:bodyPr>
          <a:lstStyle/>
          <a:p>
            <a:r>
              <a:rPr lang="en-US" dirty="0">
                <a:solidFill>
                  <a:srgbClr val="FF0000"/>
                </a:solidFill>
              </a:rPr>
              <a:t>Dependence Chain</a:t>
            </a:r>
            <a:endParaRPr lang="en-AU" dirty="0">
              <a:solidFill>
                <a:srgbClr val="FF0000"/>
              </a:solidFill>
            </a:endParaRPr>
          </a:p>
        </p:txBody>
      </p:sp>
      <p:sp>
        <p:nvSpPr>
          <p:cNvPr id="57" name="TextBox 56">
            <a:extLst>
              <a:ext uri="{FF2B5EF4-FFF2-40B4-BE49-F238E27FC236}">
                <a16:creationId xmlns:a16="http://schemas.microsoft.com/office/drawing/2014/main" id="{9C42C3EA-3FE4-4A5C-B000-BC16ED533881}"/>
              </a:ext>
            </a:extLst>
          </p:cNvPr>
          <p:cNvSpPr txBox="1"/>
          <p:nvPr/>
        </p:nvSpPr>
        <p:spPr>
          <a:xfrm>
            <a:off x="4794086" y="6165436"/>
            <a:ext cx="815031" cy="369332"/>
          </a:xfrm>
          <a:prstGeom prst="rect">
            <a:avLst/>
          </a:prstGeom>
          <a:noFill/>
        </p:spPr>
        <p:txBody>
          <a:bodyPr wrap="none" rtlCol="0">
            <a:spAutoFit/>
          </a:bodyPr>
          <a:lstStyle/>
          <a:p>
            <a:r>
              <a:rPr lang="en-US" dirty="0">
                <a:solidFill>
                  <a:srgbClr val="FF0000"/>
                </a:solidFill>
              </a:rPr>
              <a:t>Failure</a:t>
            </a:r>
            <a:endParaRPr lang="en-AU" dirty="0">
              <a:solidFill>
                <a:srgbClr val="FF0000"/>
              </a:solidFill>
            </a:endParaRPr>
          </a:p>
        </p:txBody>
      </p:sp>
    </p:spTree>
    <p:extLst>
      <p:ext uri="{BB962C8B-B14F-4D97-AF65-F5344CB8AC3E}">
        <p14:creationId xmlns:p14="http://schemas.microsoft.com/office/powerpoint/2010/main" val="30800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9343" y="605461"/>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Life Cycle of a Bug</a:t>
            </a:r>
          </a:p>
        </p:txBody>
      </p:sp>
      <p:pic>
        <p:nvPicPr>
          <p:cNvPr id="3" name="Picture 2"/>
          <p:cNvPicPr>
            <a:picLocks noChangeAspect="1"/>
          </p:cNvPicPr>
          <p:nvPr/>
        </p:nvPicPr>
        <p:blipFill>
          <a:blip r:embed="rId2"/>
          <a:stretch>
            <a:fillRect/>
          </a:stretch>
        </p:blipFill>
        <p:spPr>
          <a:xfrm>
            <a:off x="6342888" y="781240"/>
            <a:ext cx="4724400" cy="5514975"/>
          </a:xfrm>
          <a:prstGeom prst="rect">
            <a:avLst/>
          </a:prstGeom>
        </p:spPr>
      </p:pic>
      <p:sp>
        <p:nvSpPr>
          <p:cNvPr id="6" name="Content Placeholder 2"/>
          <p:cNvSpPr txBox="1">
            <a:spLocks/>
          </p:cNvSpPr>
          <p:nvPr/>
        </p:nvSpPr>
        <p:spPr>
          <a:xfrm>
            <a:off x="1790226" y="1808627"/>
            <a:ext cx="4552662"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bg1"/>
                </a:solidFill>
              </a:rPr>
              <a:t>Prioritization</a:t>
            </a:r>
          </a:p>
          <a:p>
            <a:pPr marL="0" indent="0">
              <a:buNone/>
            </a:pPr>
            <a:r>
              <a:rPr lang="en-US" dirty="0">
                <a:solidFill>
                  <a:schemeClr val="bg1"/>
                </a:solidFill>
              </a:rPr>
              <a:t>Blocker</a:t>
            </a:r>
          </a:p>
          <a:p>
            <a:pPr marL="0" indent="0">
              <a:buNone/>
            </a:pPr>
            <a:r>
              <a:rPr lang="en-US" dirty="0">
                <a:solidFill>
                  <a:schemeClr val="bg1"/>
                </a:solidFill>
              </a:rPr>
              <a:t>Critical</a:t>
            </a:r>
          </a:p>
          <a:p>
            <a:pPr marL="0" indent="0">
              <a:buNone/>
            </a:pPr>
            <a:r>
              <a:rPr lang="en-US" dirty="0">
                <a:solidFill>
                  <a:schemeClr val="bg1"/>
                </a:solidFill>
              </a:rPr>
              <a:t>Major</a:t>
            </a:r>
          </a:p>
          <a:p>
            <a:pPr marL="0" indent="0">
              <a:buNone/>
            </a:pPr>
            <a:r>
              <a:rPr lang="en-US" dirty="0">
                <a:solidFill>
                  <a:schemeClr val="bg1"/>
                </a:solidFill>
              </a:rPr>
              <a:t>Normal</a:t>
            </a:r>
          </a:p>
          <a:p>
            <a:pPr marL="0" indent="0">
              <a:buNone/>
            </a:pPr>
            <a:r>
              <a:rPr lang="en-US" dirty="0">
                <a:solidFill>
                  <a:schemeClr val="bg1"/>
                </a:solidFill>
              </a:rPr>
              <a:t>Minor</a:t>
            </a:r>
          </a:p>
          <a:p>
            <a:pPr marL="0" indent="0">
              <a:buNone/>
            </a:pPr>
            <a:r>
              <a:rPr lang="en-US" dirty="0">
                <a:solidFill>
                  <a:schemeClr val="bg1"/>
                </a:solidFill>
              </a:rPr>
              <a:t>Trivial</a:t>
            </a:r>
          </a:p>
          <a:p>
            <a:pPr marL="0" indent="0">
              <a:buNone/>
            </a:pPr>
            <a:r>
              <a:rPr lang="en-US" dirty="0">
                <a:solidFill>
                  <a:schemeClr val="bg1"/>
                </a:solidFill>
              </a:rPr>
              <a:t>Enhancement</a:t>
            </a:r>
            <a:endParaRPr lang="en-AU" dirty="0">
              <a:solidFill>
                <a:schemeClr val="bg1"/>
              </a:solidFill>
            </a:endParaRPr>
          </a:p>
          <a:p>
            <a:pPr lvl="1"/>
            <a:endParaRPr lang="en-AU" dirty="0"/>
          </a:p>
        </p:txBody>
      </p:sp>
    </p:spTree>
    <p:extLst>
      <p:ext uri="{BB962C8B-B14F-4D97-AF65-F5344CB8AC3E}">
        <p14:creationId xmlns:p14="http://schemas.microsoft.com/office/powerpoint/2010/main" val="177956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57424" y="307510"/>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Debugging Process</a:t>
            </a:r>
          </a:p>
        </p:txBody>
      </p:sp>
      <p:sp>
        <p:nvSpPr>
          <p:cNvPr id="8" name="Content Placeholder 2"/>
          <p:cNvSpPr txBox="1">
            <a:spLocks/>
          </p:cNvSpPr>
          <p:nvPr/>
        </p:nvSpPr>
        <p:spPr>
          <a:xfrm>
            <a:off x="1017381" y="1314539"/>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rgbClr val="FFFF00"/>
                </a:solidFill>
              </a:rPr>
              <a:t>Reproduce</a:t>
            </a:r>
          </a:p>
          <a:p>
            <a:pPr lvl="1"/>
            <a:r>
              <a:rPr lang="en-US" dirty="0">
                <a:solidFill>
                  <a:schemeClr val="bg1"/>
                </a:solidFill>
              </a:rPr>
              <a:t>UAT</a:t>
            </a:r>
            <a:endParaRPr lang="en-AU" dirty="0">
              <a:solidFill>
                <a:schemeClr val="bg1"/>
              </a:solidFill>
            </a:endParaRPr>
          </a:p>
          <a:p>
            <a:r>
              <a:rPr lang="en-US" dirty="0">
                <a:solidFill>
                  <a:srgbClr val="FFFF00"/>
                </a:solidFill>
              </a:rPr>
              <a:t>Simplify</a:t>
            </a:r>
          </a:p>
          <a:p>
            <a:pPr lvl="1"/>
            <a:r>
              <a:rPr lang="en-US" dirty="0">
                <a:solidFill>
                  <a:schemeClr val="bg1"/>
                </a:solidFill>
              </a:rPr>
              <a:t>Automated test</a:t>
            </a:r>
          </a:p>
          <a:p>
            <a:pPr lvl="1"/>
            <a:r>
              <a:rPr lang="en-US" dirty="0">
                <a:solidFill>
                  <a:schemeClr val="bg1"/>
                </a:solidFill>
              </a:rPr>
              <a:t>Isolate</a:t>
            </a:r>
          </a:p>
          <a:p>
            <a:r>
              <a:rPr lang="en-US" dirty="0">
                <a:solidFill>
                  <a:srgbClr val="FFFF00"/>
                </a:solidFill>
              </a:rPr>
              <a:t>Trace</a:t>
            </a:r>
          </a:p>
          <a:p>
            <a:pPr lvl="1"/>
            <a:r>
              <a:rPr lang="en-US" dirty="0">
                <a:solidFill>
                  <a:schemeClr val="bg1"/>
                </a:solidFill>
              </a:rPr>
              <a:t>Tools</a:t>
            </a:r>
          </a:p>
          <a:p>
            <a:r>
              <a:rPr lang="en-US" dirty="0">
                <a:solidFill>
                  <a:srgbClr val="FFFF00"/>
                </a:solidFill>
              </a:rPr>
              <a:t>Resolve</a:t>
            </a:r>
          </a:p>
          <a:p>
            <a:pPr lvl="1"/>
            <a:r>
              <a:rPr lang="en-US" dirty="0">
                <a:solidFill>
                  <a:schemeClr val="bg1"/>
                </a:solidFill>
              </a:rPr>
              <a:t>Validation</a:t>
            </a:r>
          </a:p>
          <a:p>
            <a:r>
              <a:rPr lang="en-US" dirty="0">
                <a:solidFill>
                  <a:srgbClr val="FFFF00"/>
                </a:solidFill>
              </a:rPr>
              <a:t>Test</a:t>
            </a:r>
          </a:p>
          <a:p>
            <a:pPr lvl="1"/>
            <a:endParaRPr lang="en-US" dirty="0">
              <a:solidFill>
                <a:schemeClr val="bg1"/>
              </a:solidFill>
            </a:endParaRPr>
          </a:p>
          <a:p>
            <a:endParaRPr lang="en-AU" dirty="0">
              <a:solidFill>
                <a:srgbClr val="FF0000"/>
              </a:solidFill>
            </a:endParaRPr>
          </a:p>
          <a:p>
            <a:pPr lvl="1"/>
            <a:endParaRPr lang="en-AU" dirty="0"/>
          </a:p>
        </p:txBody>
      </p:sp>
    </p:spTree>
    <p:extLst>
      <p:ext uri="{BB962C8B-B14F-4D97-AF65-F5344CB8AC3E}">
        <p14:creationId xmlns:p14="http://schemas.microsoft.com/office/powerpoint/2010/main" val="326795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9343" y="294377"/>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Principles</a:t>
            </a:r>
          </a:p>
        </p:txBody>
      </p:sp>
      <p:sp>
        <p:nvSpPr>
          <p:cNvPr id="8" name="Content Placeholder 2"/>
          <p:cNvSpPr txBox="1">
            <a:spLocks/>
          </p:cNvSpPr>
          <p:nvPr/>
        </p:nvSpPr>
        <p:spPr>
          <a:xfrm>
            <a:off x="947157" y="1301406"/>
            <a:ext cx="9597998" cy="4738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AU" dirty="0">
                <a:solidFill>
                  <a:schemeClr val="bg1"/>
                </a:solidFill>
              </a:rPr>
              <a:t>Think – 20 Questions or Animal/Vegetable/Mineral </a:t>
            </a:r>
          </a:p>
          <a:p>
            <a:pPr marL="457200" lvl="1" indent="0">
              <a:buNone/>
            </a:pPr>
            <a:r>
              <a:rPr lang="en-AU" dirty="0">
                <a:solidFill>
                  <a:schemeClr val="bg1"/>
                </a:solidFill>
              </a:rPr>
              <a:t>	don’t ask the specific questions first</a:t>
            </a:r>
          </a:p>
          <a:p>
            <a:pPr marL="457200" lvl="1" indent="0">
              <a:buNone/>
            </a:pPr>
            <a:r>
              <a:rPr lang="en-AU" dirty="0">
                <a:solidFill>
                  <a:schemeClr val="bg1"/>
                </a:solidFill>
              </a:rPr>
              <a:t>	narrow things down</a:t>
            </a:r>
          </a:p>
          <a:p>
            <a:pPr marL="457200" lvl="1" indent="0">
              <a:buNone/>
            </a:pPr>
            <a:endParaRPr lang="en-AU" dirty="0">
              <a:solidFill>
                <a:schemeClr val="bg1"/>
              </a:solidFill>
            </a:endParaRPr>
          </a:p>
          <a:p>
            <a:pPr marL="457200" lvl="1" indent="0">
              <a:buNone/>
            </a:pPr>
            <a:r>
              <a:rPr lang="en-AU" dirty="0">
                <a:solidFill>
                  <a:schemeClr val="bg1"/>
                </a:solidFill>
              </a:rPr>
              <a:t>Basic premise</a:t>
            </a:r>
          </a:p>
          <a:p>
            <a:pPr marL="457200" lvl="1" indent="0">
              <a:buNone/>
            </a:pPr>
            <a:r>
              <a:rPr lang="en-AU" dirty="0">
                <a:solidFill>
                  <a:schemeClr val="bg1"/>
                </a:solidFill>
              </a:rPr>
              <a:t>	- you are wrong </a:t>
            </a:r>
          </a:p>
          <a:p>
            <a:pPr marL="457200" lvl="1" indent="0">
              <a:buNone/>
            </a:pPr>
            <a:r>
              <a:rPr lang="en-AU" dirty="0">
                <a:solidFill>
                  <a:schemeClr val="bg1"/>
                </a:solidFill>
              </a:rPr>
              <a:t>		– if you were right, there wouldn’t be a bug</a:t>
            </a:r>
          </a:p>
          <a:p>
            <a:pPr marL="457200" lvl="1" indent="0">
              <a:buNone/>
            </a:pPr>
            <a:r>
              <a:rPr lang="en-AU" dirty="0">
                <a:solidFill>
                  <a:schemeClr val="bg1"/>
                </a:solidFill>
              </a:rPr>
              <a:t>	- something somewhere in what you think you know is wrong</a:t>
            </a:r>
          </a:p>
          <a:p>
            <a:pPr marL="457200" lvl="1" indent="0">
              <a:buNone/>
            </a:pPr>
            <a:r>
              <a:rPr lang="en-AU" dirty="0">
                <a:solidFill>
                  <a:schemeClr val="bg1"/>
                </a:solidFill>
              </a:rPr>
              <a:t>	- check your assumptions</a:t>
            </a:r>
          </a:p>
        </p:txBody>
      </p:sp>
    </p:spTree>
    <p:extLst>
      <p:ext uri="{BB962C8B-B14F-4D97-AF65-F5344CB8AC3E}">
        <p14:creationId xmlns:p14="http://schemas.microsoft.com/office/powerpoint/2010/main" val="133249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9343" y="294377"/>
            <a:ext cx="6920154" cy="10070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rgbClr val="FFFF00"/>
                </a:solidFill>
              </a:rPr>
              <a:t>Scientific Method</a:t>
            </a:r>
          </a:p>
        </p:txBody>
      </p:sp>
      <p:pic>
        <p:nvPicPr>
          <p:cNvPr id="2" name="Picture 1">
            <a:extLst>
              <a:ext uri="{FF2B5EF4-FFF2-40B4-BE49-F238E27FC236}">
                <a16:creationId xmlns:a16="http://schemas.microsoft.com/office/drawing/2014/main" id="{BE7C3CEB-2E56-40A2-9A3E-24999E84C644}"/>
              </a:ext>
            </a:extLst>
          </p:cNvPr>
          <p:cNvPicPr>
            <a:picLocks noChangeAspect="1"/>
          </p:cNvPicPr>
          <p:nvPr/>
        </p:nvPicPr>
        <p:blipFill>
          <a:blip r:embed="rId2"/>
          <a:stretch>
            <a:fillRect/>
          </a:stretch>
        </p:blipFill>
        <p:spPr>
          <a:xfrm>
            <a:off x="1455820" y="1301406"/>
            <a:ext cx="9186531" cy="5055422"/>
          </a:xfrm>
          <a:prstGeom prst="rect">
            <a:avLst/>
          </a:prstGeom>
        </p:spPr>
      </p:pic>
    </p:spTree>
    <p:extLst>
      <p:ext uri="{BB962C8B-B14F-4D97-AF65-F5344CB8AC3E}">
        <p14:creationId xmlns:p14="http://schemas.microsoft.com/office/powerpoint/2010/main" val="3977314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13308</TotalTime>
  <Words>1650</Words>
  <Application>Microsoft Office PowerPoint</Application>
  <PresentationFormat>Widescreen</PresentationFormat>
  <Paragraphs>186</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Calibri Light</vt:lpstr>
      <vt:lpstr>Office Theme</vt:lpstr>
      <vt:lpstr>2_Office Theme</vt:lpstr>
      <vt:lpstr>Debugging</vt:lpstr>
      <vt:lpstr>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Branching and Merging  WorkFlows</dc:title>
  <dc:creator>James Tulip</dc:creator>
  <cp:lastModifiedBy>James Tulip</cp:lastModifiedBy>
  <cp:revision>58</cp:revision>
  <dcterms:created xsi:type="dcterms:W3CDTF">2015-07-30T01:24:33Z</dcterms:created>
  <dcterms:modified xsi:type="dcterms:W3CDTF">2018-09-25T07:43:38Z</dcterms:modified>
</cp:coreProperties>
</file>