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C4854-F210-B9F9-94B1-716502FE569E}" v="467" dt="2024-05-15T22:07:57.230"/>
    <p1510:client id="{201D0146-D76E-A148-E021-E13644D9F372}" v="194" dt="2024-05-16T10:46:51.391"/>
    <p1510:client id="{AFE9A772-3E13-0214-51BD-3D0852B5276D}" v="86" dt="2024-05-15T19:41:24.8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2" y="1055098"/>
            <a:ext cx="5760719" cy="4747805"/>
          </a:xfrm>
        </p:spPr>
        <p:txBody>
          <a:bodyPr anchor="ctr"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5000" b="1" dirty="0">
                <a:solidFill>
                  <a:schemeClr val="tx2"/>
                </a:solidFill>
                <a:latin typeface="Segoe UI"/>
                <a:cs typeface="Segoe UI"/>
              </a:rPr>
              <a:t>AMAZON SALES </a:t>
            </a:r>
            <a:endParaRPr lang="en-US" sz="5000" dirty="0">
              <a:solidFill>
                <a:schemeClr val="tx2"/>
              </a:solidFill>
              <a:latin typeface="Segoe UI"/>
              <a:cs typeface="Segoe UI"/>
            </a:endParaRPr>
          </a:p>
          <a:p>
            <a:pPr algn="l">
              <a:spcBef>
                <a:spcPts val="0"/>
              </a:spcBef>
            </a:pPr>
            <a:r>
              <a:rPr lang="en-US" sz="5000" b="1" dirty="0">
                <a:solidFill>
                  <a:schemeClr val="tx2"/>
                </a:solidFill>
                <a:latin typeface="Segoe UI"/>
                <a:cs typeface="Segoe UI"/>
              </a:rPr>
              <a:t>DATA ANALYSIS REPORT</a:t>
            </a:r>
            <a:endParaRPr lang="en-US" sz="50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b="1">
              <a:solidFill>
                <a:schemeClr val="tx2"/>
              </a:solidFill>
              <a:latin typeface="Segoe UI"/>
              <a:cs typeface="Segoe UI"/>
            </a:endParaRPr>
          </a:p>
          <a:p>
            <a:pPr algn="l"/>
            <a:r>
              <a:rPr lang="en-US" sz="3000" b="1" dirty="0">
                <a:solidFill>
                  <a:schemeClr val="tx2"/>
                </a:solidFill>
                <a:latin typeface="Segoe UI"/>
                <a:cs typeface="Segoe UI"/>
              </a:rPr>
              <a:t>CHANDAN BHATTACHARYA</a:t>
            </a:r>
            <a:endParaRPr lang="en-US" sz="3000" dirty="0">
              <a:solidFill>
                <a:schemeClr val="tx2"/>
              </a:solidFill>
              <a:latin typeface="Segoe UI"/>
              <a:cs typeface="Segoe UI"/>
            </a:endParaRPr>
          </a:p>
        </p:txBody>
      </p:sp>
      <p:pic>
        <p:nvPicPr>
          <p:cNvPr id="4" name="Picture 3" descr="A black and orange logo&#10;&#10;Description automatically generated">
            <a:extLst>
              <a:ext uri="{FF2B5EF4-FFF2-40B4-BE49-F238E27FC236}">
                <a16:creationId xmlns:a16="http://schemas.microsoft.com/office/drawing/2014/main" id="{29221B3F-7738-5D00-9607-DCBC42A7F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" y="-31450"/>
            <a:ext cx="3720495" cy="216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B0475-AE11-0A3F-95B3-D662A7E92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736394"/>
            <a:ext cx="9833548" cy="11562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rgbClr val="41243E"/>
                </a:solidFill>
                <a:latin typeface="Segoe UI"/>
                <a:ea typeface="+mj-lt"/>
                <a:cs typeface="+mj-lt"/>
              </a:rPr>
              <a:t>Data Insights</a:t>
            </a:r>
            <a:endParaRPr lang="en-US" sz="4800" b="1" dirty="0">
              <a:latin typeface="Segoe UI"/>
              <a:cs typeface="Segoe UI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C4501A82-4149-7582-14B0-C3C370406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382979"/>
            <a:ext cx="9833548" cy="385511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  <a:latin typeface="Segoe UI"/>
                <a:ea typeface="+mn-lt"/>
                <a:cs typeface="+mn-lt"/>
              </a:rPr>
              <a:t>Trends in Monthly Sales</a:t>
            </a:r>
            <a:r>
              <a:rPr lang="en-US" sz="1800" dirty="0">
                <a:solidFill>
                  <a:schemeClr val="tx2"/>
                </a:solidFill>
                <a:latin typeface="Segoe UI"/>
                <a:ea typeface="+mn-lt"/>
                <a:cs typeface="+mn-lt"/>
              </a:rPr>
              <a:t>:</a:t>
            </a:r>
            <a:endParaRPr lang="en-US" sz="1800">
              <a:solidFill>
                <a:schemeClr val="tx2"/>
              </a:solidFill>
              <a:latin typeface="Segoe UI"/>
              <a:cs typeface="Segoe UI"/>
            </a:endParaRPr>
          </a:p>
          <a:p>
            <a:pPr algn="just">
              <a:buFont typeface="Wingdings" panose="020B0604020202020204" pitchFamily="34" charset="0"/>
              <a:buChar char="v"/>
            </a:pPr>
            <a:r>
              <a:rPr lang="en-US" sz="1800" dirty="0">
                <a:solidFill>
                  <a:schemeClr val="tx2"/>
                </a:solidFill>
                <a:latin typeface="Segoe UI"/>
                <a:ea typeface="+mn-lt"/>
                <a:cs typeface="+mn-lt"/>
              </a:rPr>
              <a:t>With $24,740,517.77 in sales, February (Month 2) had the Highest.</a:t>
            </a:r>
            <a:endParaRPr lang="en-US" sz="1800">
              <a:solidFill>
                <a:schemeClr val="tx2"/>
              </a:solidFill>
              <a:latin typeface="Segoe UI"/>
              <a:cs typeface="Segoe UI"/>
            </a:endParaRPr>
          </a:p>
          <a:p>
            <a:pPr algn="just">
              <a:buFont typeface="Wingdings" panose="020B0604020202020204" pitchFamily="34" charset="0"/>
              <a:buChar char="v"/>
            </a:pPr>
            <a:r>
              <a:rPr lang="en-US" sz="1800" dirty="0">
                <a:solidFill>
                  <a:schemeClr val="tx2"/>
                </a:solidFill>
                <a:latin typeface="Segoe UI"/>
                <a:ea typeface="+mn-lt"/>
                <a:cs typeface="+mn-lt"/>
              </a:rPr>
              <a:t>August's (Month 8) Lowest sales amount was $1,128,164.91. </a:t>
            </a:r>
            <a:endParaRPr lang="en-US" sz="1800">
              <a:solidFill>
                <a:schemeClr val="tx2"/>
              </a:solidFill>
              <a:latin typeface="Segoe UI"/>
              <a:cs typeface="Segoe UI"/>
            </a:endParaRPr>
          </a:p>
          <a:p>
            <a:pPr algn="just">
              <a:buFont typeface="Wingdings" panose="020B0604020202020204" pitchFamily="34" charset="0"/>
              <a:buChar char="v"/>
            </a:pPr>
            <a:r>
              <a:rPr lang="en-US" sz="1800" dirty="0">
                <a:solidFill>
                  <a:schemeClr val="tx2"/>
                </a:solidFill>
                <a:latin typeface="Segoe UI"/>
                <a:ea typeface="+mn-lt"/>
                <a:cs typeface="+mn-lt"/>
              </a:rPr>
              <a:t>There are seasonal fluctuations in sales. </a:t>
            </a:r>
            <a:endParaRPr lang="en-US" sz="1800">
              <a:solidFill>
                <a:schemeClr val="tx2"/>
              </a:solidFill>
              <a:latin typeface="Segoe UI"/>
              <a:cs typeface="Segoe UI"/>
            </a:endParaRPr>
          </a:p>
          <a:p>
            <a:pPr>
              <a:buFont typeface="Wingdings" panose="020B0604020202020204" pitchFamily="34" charset="0"/>
              <a:buChar char="v"/>
            </a:pPr>
            <a:endParaRPr lang="en-US" sz="1800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  <a:latin typeface="Segoe UI"/>
                <a:ea typeface="+mn-lt"/>
                <a:cs typeface="+mn-lt"/>
              </a:rPr>
              <a:t>Trends in Yearly Sales:</a:t>
            </a:r>
            <a:endParaRPr lang="en-US" sz="1800" b="1">
              <a:solidFill>
                <a:schemeClr val="tx2"/>
              </a:solidFill>
              <a:latin typeface="Segoe UI"/>
              <a:cs typeface="Segoe UI"/>
            </a:endParaRPr>
          </a:p>
          <a:p>
            <a:pPr>
              <a:buFont typeface="Wingdings" panose="020B0604020202020204" pitchFamily="34" charset="0"/>
              <a:buChar char="v"/>
            </a:pPr>
            <a:r>
              <a:rPr lang="en-US" sz="1800" dirty="0">
                <a:solidFill>
                  <a:schemeClr val="tx2"/>
                </a:solidFill>
                <a:latin typeface="Segoe UI"/>
                <a:ea typeface="+mn-lt"/>
                <a:cs typeface="+mn-lt"/>
              </a:rPr>
              <a:t>$31,898,644.52 was the highest sales amount in 2012.</a:t>
            </a:r>
            <a:endParaRPr lang="en-US" sz="1800">
              <a:solidFill>
                <a:schemeClr val="tx2"/>
              </a:solidFill>
              <a:latin typeface="Segoe UI"/>
              <a:cs typeface="Segoe UI"/>
            </a:endParaRPr>
          </a:p>
          <a:p>
            <a:pPr>
              <a:buFont typeface="Wingdings" panose="020B0604020202020204" pitchFamily="34" charset="0"/>
              <a:buChar char="v"/>
            </a:pPr>
            <a:r>
              <a:rPr lang="en-US" sz="1800" dirty="0">
                <a:solidFill>
                  <a:schemeClr val="tx2"/>
                </a:solidFill>
                <a:latin typeface="Segoe UI"/>
                <a:ea typeface="+mn-lt"/>
                <a:cs typeface="+mn-lt"/>
              </a:rPr>
              <a:t> $12,427,982.86, the lowest sales in 2015.</a:t>
            </a:r>
            <a:endParaRPr lang="en-US" sz="1800">
              <a:solidFill>
                <a:schemeClr val="tx2"/>
              </a:solidFill>
              <a:latin typeface="Segoe UI"/>
              <a:cs typeface="Segoe UI"/>
            </a:endParaRPr>
          </a:p>
          <a:p>
            <a:pPr>
              <a:buFont typeface="Wingdings" panose="020B0604020202020204" pitchFamily="34" charset="0"/>
              <a:buChar char="v"/>
            </a:pPr>
            <a:r>
              <a:rPr lang="en-US" sz="1800" dirty="0">
                <a:solidFill>
                  <a:schemeClr val="tx2"/>
                </a:solidFill>
                <a:latin typeface="Segoe UI"/>
                <a:ea typeface="+mn-lt"/>
                <a:cs typeface="+mn-lt"/>
              </a:rPr>
              <a:t>Yearly sales generally follow a cyclical trend.</a:t>
            </a:r>
            <a:endParaRPr lang="en-US" sz="1800" dirty="0">
              <a:solidFill>
                <a:schemeClr val="tx2"/>
              </a:solidFill>
              <a:latin typeface="Segoe UI"/>
            </a:endParaRPr>
          </a:p>
          <a:p>
            <a:pPr>
              <a:buFont typeface="Wingdings" panose="020B0604020202020204" pitchFamily="34" charset="0"/>
              <a:buChar char="v"/>
            </a:pPr>
            <a:endParaRPr lang="en-US" sz="1800" dirty="0">
              <a:solidFill>
                <a:schemeClr val="tx2"/>
              </a:solidFill>
            </a:endParaRPr>
          </a:p>
          <a:p>
            <a:pPr>
              <a:buFont typeface="Wingdings" panose="020B0604020202020204" pitchFamily="34" charset="0"/>
              <a:buChar char="v"/>
            </a:pPr>
            <a:endParaRPr lang="en-US" sz="1800" dirty="0">
              <a:solidFill>
                <a:schemeClr val="tx2"/>
              </a:solidFill>
            </a:endParaRPr>
          </a:p>
          <a:p>
            <a:pPr>
              <a:buFont typeface="Wingdings" panose="020B0604020202020204" pitchFamily="34" charset="0"/>
              <a:buChar char="v"/>
            </a:pPr>
            <a:endParaRPr lang="en-US" sz="1800" dirty="0">
              <a:solidFill>
                <a:srgbClr val="0E2841"/>
              </a:solidFill>
            </a:endParaRPr>
          </a:p>
          <a:p>
            <a:pPr>
              <a:buFont typeface="Wingdings" panose="020B0604020202020204" pitchFamily="34" charset="0"/>
              <a:buChar char="v"/>
            </a:pPr>
            <a:endParaRPr lang="en-US" sz="18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black and orange logo&#10;&#10;Description automatically generated">
            <a:extLst>
              <a:ext uri="{FF2B5EF4-FFF2-40B4-BE49-F238E27FC236}">
                <a16:creationId xmlns:a16="http://schemas.microsoft.com/office/drawing/2014/main" id="{38AE0220-0E89-98E0-31D6-004D1B0F2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831" y="5517999"/>
            <a:ext cx="1193195" cy="133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1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BBAB1-734E-0C03-8E9F-14F86D75C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93632"/>
            <a:ext cx="9361834" cy="1180420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solidFill>
                  <a:srgbClr val="41243E"/>
                </a:solidFill>
                <a:latin typeface="Segoe UI"/>
                <a:cs typeface="Segoe UI"/>
              </a:rPr>
              <a:t>Data Insights</a:t>
            </a:r>
            <a:endParaRPr lang="en-US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60CF4-AB7F-2D64-79FD-B02BBBC78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382980"/>
            <a:ext cx="9361834" cy="357692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Wingdings" panose="020B0604020202020204" pitchFamily="34" charset="0"/>
              <a:buChar char="v"/>
            </a:pPr>
            <a:r>
              <a:rPr lang="en-US" sz="1800" dirty="0">
                <a:solidFill>
                  <a:schemeClr val="tx2"/>
                </a:solidFill>
                <a:latin typeface="Segoe UI"/>
                <a:ea typeface="+mn-lt"/>
                <a:cs typeface="+mn-lt"/>
              </a:rPr>
              <a:t>According to my analysis, there was a total revenue of $137.35 million, a total profit of $44.17 million, and a total cost of $93.18 million. The computed average profit margin and unit price are $32.16 and $276.76, respectively. </a:t>
            </a:r>
            <a:endParaRPr lang="en-US" sz="1800">
              <a:solidFill>
                <a:schemeClr val="tx2"/>
              </a:solidFill>
              <a:latin typeface="Segoe UI"/>
              <a:cs typeface="Segoe UI"/>
            </a:endParaRPr>
          </a:p>
          <a:p>
            <a:pPr algn="just">
              <a:buFont typeface="Wingdings" panose="020B0604020202020204" pitchFamily="34" charset="0"/>
              <a:buChar char="v"/>
            </a:pPr>
            <a:endParaRPr lang="en-US" sz="1800" dirty="0">
              <a:solidFill>
                <a:schemeClr val="tx2"/>
              </a:solidFill>
              <a:latin typeface="Segoe UI"/>
              <a:ea typeface="+mn-lt"/>
              <a:cs typeface="+mn-lt"/>
            </a:endParaRPr>
          </a:p>
          <a:p>
            <a:pPr algn="just">
              <a:buFont typeface="Wingdings" panose="020B0604020202020204" pitchFamily="34" charset="0"/>
              <a:buChar char="v"/>
            </a:pPr>
            <a:r>
              <a:rPr lang="en-US" sz="1800" dirty="0">
                <a:solidFill>
                  <a:schemeClr val="tx2"/>
                </a:solidFill>
                <a:latin typeface="Segoe UI"/>
                <a:ea typeface="+mn-lt"/>
                <a:cs typeface="+mn-lt"/>
              </a:rPr>
              <a:t>"Cosmetics" was the best-selling product category, and "Fruits" had the lowest sales.</a:t>
            </a:r>
          </a:p>
          <a:p>
            <a:pPr marL="0" indent="0" algn="just">
              <a:buNone/>
            </a:pPr>
            <a:endParaRPr lang="en-US" sz="1800" dirty="0">
              <a:latin typeface="Segoe UI"/>
              <a:cs typeface="Segoe UI"/>
            </a:endParaRPr>
          </a:p>
          <a:p>
            <a:pPr algn="just">
              <a:buFont typeface="Wingdings" panose="020B0604020202020204" pitchFamily="34" charset="0"/>
              <a:buChar char="v"/>
            </a:pPr>
            <a:r>
              <a:rPr lang="en-US" sz="1800" dirty="0">
                <a:solidFill>
                  <a:schemeClr val="tx2"/>
                </a:solidFill>
                <a:latin typeface="Segoe UI"/>
                <a:ea typeface="+mn-lt"/>
                <a:cs typeface="+mn-lt"/>
              </a:rPr>
              <a:t>Notably, with $31.90 million in sales revenue, 2012 was the biggest year.</a:t>
            </a:r>
          </a:p>
          <a:p>
            <a:pPr marL="0" indent="0" algn="just">
              <a:buNone/>
            </a:pPr>
            <a:endParaRPr lang="en-US" sz="1800" dirty="0">
              <a:latin typeface="Segoe UI"/>
              <a:cs typeface="Segoe UI"/>
            </a:endParaRPr>
          </a:p>
          <a:p>
            <a:pPr algn="just">
              <a:buFont typeface="Wingdings" panose="020B0604020202020204" pitchFamily="34" charset="0"/>
              <a:buChar char="v"/>
            </a:pPr>
            <a:r>
              <a:rPr lang="en-US" sz="1800" dirty="0">
                <a:solidFill>
                  <a:schemeClr val="tx2"/>
                </a:solidFill>
                <a:latin typeface="Segoe UI"/>
                <a:ea typeface="+mn-lt"/>
                <a:cs typeface="+mn-lt"/>
              </a:rPr>
              <a:t>Sales in the Sub-Saharan Africa area reached a peak of $39.67 million, with the "Office Supplies" category accounting for almost $10.5 million of that total. This suggests a chance to grow business in underserved Sub-Saharan Africa, especially for "Office Supplies." </a:t>
            </a:r>
            <a:endParaRPr lang="en-US" sz="1800" dirty="0">
              <a:solidFill>
                <a:schemeClr val="tx2"/>
              </a:solidFill>
            </a:endParaRPr>
          </a:p>
          <a:p>
            <a:pPr algn="just">
              <a:buFont typeface="Wingdings" panose="020B0604020202020204" pitchFamily="34" charset="0"/>
              <a:buChar char="v"/>
            </a:pPr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black and orange logo&#10;&#10;Description automatically generated">
            <a:extLst>
              <a:ext uri="{FF2B5EF4-FFF2-40B4-BE49-F238E27FC236}">
                <a16:creationId xmlns:a16="http://schemas.microsoft.com/office/drawing/2014/main" id="{ABC47E1D-998E-7546-9E1F-293B18071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831" y="5517999"/>
            <a:ext cx="1193195" cy="133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97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06B2F-CE90-49B7-DB24-7311C1C8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1321056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>
                <a:solidFill>
                  <a:schemeClr val="tx2"/>
                </a:solidFill>
                <a:latin typeface="Segoe UI"/>
                <a:cs typeface="Segoe UI"/>
              </a:rPr>
              <a:t>Thank You</a:t>
            </a:r>
            <a:endParaRPr lang="en-US" sz="5200" b="1" kern="1200" dirty="0">
              <a:solidFill>
                <a:schemeClr val="tx2"/>
              </a:solidFill>
              <a:latin typeface="Segoe UI"/>
              <a:cs typeface="Segoe UI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054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28073-29EA-72AA-8A9B-46672800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78299"/>
            <a:ext cx="9833548" cy="1204610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Segoe UI"/>
                <a:cs typeface="Segoe UI"/>
              </a:rPr>
              <a:t>Introduction</a:t>
            </a:r>
            <a:endParaRPr lang="en-US" sz="4800" dirty="0">
              <a:solidFill>
                <a:schemeClr val="tx2"/>
              </a:solidFill>
              <a:latin typeface="Segoe UI"/>
              <a:cs typeface="Segoe UI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7B025-2C05-83F9-06E5-161DA2B79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564408"/>
            <a:ext cx="9833548" cy="320197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20B0604020202020204" pitchFamily="34" charset="0"/>
              <a:buChar char="v"/>
            </a:pPr>
            <a:r>
              <a:rPr lang="en-US" sz="2000" dirty="0">
                <a:solidFill>
                  <a:schemeClr val="tx2"/>
                </a:solidFill>
                <a:latin typeface="Segoe UI"/>
                <a:ea typeface="+mn-lt"/>
                <a:cs typeface="+mn-lt"/>
              </a:rPr>
              <a:t>Offering millions of products for online purchase, Amazon is a global leader in e-commerce. Beyond just retail, it now offers cloud computing services and creates smart home appliances.</a:t>
            </a:r>
            <a:endParaRPr lang="en-US" sz="2000" dirty="0">
              <a:solidFill>
                <a:schemeClr val="tx2"/>
              </a:solidFill>
              <a:latin typeface="Segoe UI"/>
              <a:cs typeface="Segoe UI"/>
            </a:endParaRPr>
          </a:p>
          <a:p>
            <a:pPr>
              <a:buFont typeface="Wingdings" panose="020B0604020202020204" pitchFamily="34" charset="0"/>
              <a:buChar char="v"/>
            </a:pPr>
            <a:r>
              <a:rPr lang="en-US" sz="2000" dirty="0">
                <a:solidFill>
                  <a:schemeClr val="tx2"/>
                </a:solidFill>
                <a:latin typeface="Segoe UI"/>
                <a:ea typeface="+mn-lt"/>
                <a:cs typeface="+mn-lt"/>
              </a:rPr>
              <a:t>The relevance of sales management has increased in response to the growing competition and the demand for better distribution strategies that lower costs and boost profitability. </a:t>
            </a:r>
            <a:endParaRPr lang="en-US" sz="2000" dirty="0">
              <a:solidFill>
                <a:schemeClr val="tx2"/>
              </a:solidFill>
              <a:latin typeface="Segoe UI"/>
              <a:cs typeface="Segoe UI"/>
            </a:endParaRPr>
          </a:p>
          <a:p>
            <a:pPr>
              <a:buFont typeface="Wingdings" panose="020B0604020202020204" pitchFamily="34" charset="0"/>
              <a:buChar char="v"/>
            </a:pPr>
            <a:r>
              <a:rPr lang="en-US" sz="2000" dirty="0">
                <a:solidFill>
                  <a:schemeClr val="tx2"/>
                </a:solidFill>
                <a:latin typeface="Segoe UI"/>
                <a:ea typeface="+mn-lt"/>
                <a:cs typeface="+mn-lt"/>
              </a:rPr>
              <a:t>The sales trend for each month-wise, year-wise, and yearly-month-wise is included in this project, along with important metrics and elements that highlight the significant connections between the various features. </a:t>
            </a:r>
            <a:endParaRPr lang="en-US" sz="2000" dirty="0">
              <a:solidFill>
                <a:schemeClr val="tx2"/>
              </a:solidFill>
            </a:endParaRPr>
          </a:p>
          <a:p>
            <a:pPr>
              <a:buFont typeface="Wingdings" panose="020B0604020202020204" pitchFamily="34" charset="0"/>
              <a:buChar char="v"/>
            </a:pPr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black and orange logo&#10;&#10;Description automatically generated">
            <a:extLst>
              <a:ext uri="{FF2B5EF4-FFF2-40B4-BE49-F238E27FC236}">
                <a16:creationId xmlns:a16="http://schemas.microsoft.com/office/drawing/2014/main" id="{375A854C-60F3-6480-B30E-240AA764F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831" y="5517999"/>
            <a:ext cx="1193195" cy="133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1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7515F-E4D1-B416-EE09-D7DE3D60F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050870"/>
            <a:ext cx="9833548" cy="865943"/>
          </a:xfrm>
        </p:spPr>
        <p:txBody>
          <a:bodyPr anchor="b">
            <a:normAutofit/>
          </a:bodyPr>
          <a:lstStyle/>
          <a:p>
            <a:r>
              <a:rPr lang="en-IN" sz="4800" b="1" dirty="0">
                <a:solidFill>
                  <a:schemeClr val="tx2"/>
                </a:solidFill>
                <a:latin typeface="Segoe UI"/>
                <a:cs typeface="Times New Roman"/>
              </a:rPr>
              <a:t>Main KPIs</a:t>
            </a:r>
            <a:endParaRPr lang="en-US" sz="4800" dirty="0">
              <a:solidFill>
                <a:schemeClr val="tx2"/>
              </a:solidFill>
              <a:latin typeface="Segoe UI"/>
              <a:cs typeface="Segoe UI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64CF2-D220-AA4C-F1FB-DA3ACB541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spcBef>
                <a:spcPts val="0"/>
              </a:spcBef>
              <a:buFont typeface="Wingdings,Sans-Serif" panose="020B0604020202020204" pitchFamily="34" charset="0"/>
              <a:buChar char="v"/>
            </a:pPr>
            <a:r>
              <a:rPr lang="en-US" sz="2000" dirty="0">
                <a:solidFill>
                  <a:schemeClr val="tx2"/>
                </a:solidFill>
                <a:latin typeface="Segoe UI"/>
                <a:cs typeface="Times New Roman"/>
              </a:rPr>
              <a:t>Total Revenue by Year.</a:t>
            </a:r>
          </a:p>
          <a:p>
            <a:pPr marL="342900" indent="-342900">
              <a:buFont typeface="Wingdings,Sans-Serif" panose="020B0604020202020204" pitchFamily="34" charset="0"/>
              <a:buChar char="v"/>
            </a:pPr>
            <a:r>
              <a:rPr lang="en-IN" sz="2000" dirty="0">
                <a:solidFill>
                  <a:schemeClr val="tx2"/>
                </a:solidFill>
                <a:latin typeface="Segoe UI"/>
                <a:cs typeface="Times New Roman"/>
              </a:rPr>
              <a:t>Total Profit by Year.</a:t>
            </a:r>
          </a:p>
          <a:p>
            <a:pPr marL="342900" indent="-342900">
              <a:buFont typeface="Wingdings,Sans-Serif" panose="020B0604020202020204" pitchFamily="34" charset="0"/>
              <a:buChar char="v"/>
            </a:pPr>
            <a:r>
              <a:rPr lang="en-IN" sz="2000" dirty="0">
                <a:solidFill>
                  <a:schemeClr val="tx2"/>
                </a:solidFill>
                <a:latin typeface="Segoe UI"/>
                <a:cs typeface="Times New Roman"/>
              </a:rPr>
              <a:t>Total Cost by Year.</a:t>
            </a:r>
          </a:p>
          <a:p>
            <a:pPr marL="342900" indent="-342900">
              <a:buFont typeface="Wingdings,Sans-Serif" panose="020B0604020202020204" pitchFamily="34" charset="0"/>
              <a:buChar char="v"/>
            </a:pPr>
            <a:r>
              <a:rPr lang="en-IN" sz="2000" dirty="0">
                <a:solidFill>
                  <a:schemeClr val="tx2"/>
                </a:solidFill>
                <a:latin typeface="Segoe UI"/>
                <a:cs typeface="Times New Roman"/>
              </a:rPr>
              <a:t>Total Units Sold by Year.</a:t>
            </a:r>
            <a:endParaRPr lang="en-US" sz="2000" dirty="0">
              <a:solidFill>
                <a:schemeClr val="tx2"/>
              </a:solidFill>
              <a:latin typeface="Segoe UI"/>
              <a:cs typeface="Times New Roman"/>
            </a:endParaRPr>
          </a:p>
          <a:p>
            <a:pPr marL="342900" indent="-342900">
              <a:buFont typeface="Wingdings,Sans-Serif" panose="020B0604020202020204" pitchFamily="34" charset="0"/>
              <a:buChar char="v"/>
            </a:pPr>
            <a:r>
              <a:rPr lang="en-IN" sz="2000" dirty="0">
                <a:solidFill>
                  <a:schemeClr val="tx2"/>
                </a:solidFill>
                <a:latin typeface="Segoe UI"/>
                <a:cs typeface="Times New Roman"/>
              </a:rPr>
              <a:t>Profit Distribution.</a:t>
            </a:r>
          </a:p>
          <a:p>
            <a:pPr marL="342900" indent="-342900">
              <a:buFont typeface="Wingdings,Sans-Serif" panose="020B0604020202020204" pitchFamily="34" charset="0"/>
              <a:buChar char="v"/>
            </a:pPr>
            <a:r>
              <a:rPr lang="en-IN" sz="2000" dirty="0">
                <a:solidFill>
                  <a:schemeClr val="tx2"/>
                </a:solidFill>
                <a:latin typeface="Aptos"/>
                <a:cs typeface="Times New Roman"/>
              </a:rPr>
              <a:t>Last</a:t>
            </a:r>
            <a:r>
              <a:rPr lang="en-IN" sz="2000" dirty="0">
                <a:solidFill>
                  <a:schemeClr val="tx2"/>
                </a:solidFill>
                <a:ea typeface="+mn-lt"/>
                <a:cs typeface="+mn-lt"/>
              </a:rPr>
              <a:t> Year Revenue.</a:t>
            </a:r>
            <a:endParaRPr lang="en-IN" sz="2000" dirty="0">
              <a:solidFill>
                <a:schemeClr val="tx2"/>
              </a:solidFill>
              <a:latin typeface="Segoe UI"/>
              <a:cs typeface="Times New Roman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black and orange logo&#10;&#10;Description automatically generated">
            <a:extLst>
              <a:ext uri="{FF2B5EF4-FFF2-40B4-BE49-F238E27FC236}">
                <a16:creationId xmlns:a16="http://schemas.microsoft.com/office/drawing/2014/main" id="{A7181696-8228-E94B-D8E7-C1D8010B7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831" y="5517999"/>
            <a:ext cx="1193195" cy="133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18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4C162-5D64-5AB0-D5BE-36870410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33156"/>
            <a:ext cx="9833548" cy="902230"/>
          </a:xfrm>
        </p:spPr>
        <p:txBody>
          <a:bodyPr anchor="b">
            <a:normAutofit/>
          </a:bodyPr>
          <a:lstStyle/>
          <a:p>
            <a:r>
              <a:rPr lang="en-IN" sz="4800" b="1" dirty="0">
                <a:solidFill>
                  <a:schemeClr val="tx2"/>
                </a:solidFill>
                <a:latin typeface="Segoe UI"/>
                <a:cs typeface="Times New Roman"/>
              </a:rPr>
              <a:t>Proposed Work</a:t>
            </a:r>
            <a:endParaRPr lang="en-US" sz="4800" dirty="0">
              <a:solidFill>
                <a:schemeClr val="tx2"/>
              </a:solidFill>
              <a:latin typeface="Segoe UI"/>
              <a:cs typeface="Segoe UI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02399-5C02-D485-88FE-0787842B2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959646"/>
            <a:ext cx="9410215" cy="423007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v"/>
            </a:pPr>
            <a:r>
              <a:rPr lang="en-US" sz="2000" dirty="0">
                <a:solidFill>
                  <a:schemeClr val="tx2"/>
                </a:solidFill>
                <a:latin typeface="Segoe UI"/>
                <a:ea typeface="+mn-lt"/>
                <a:cs typeface="+mn-lt"/>
              </a:rPr>
              <a:t>Data Cleaning: Made a few small changes to improve the cleanliness of the data. fixed inconsistencies in date formatting by using fundamental Excel features. </a:t>
            </a:r>
            <a:endParaRPr lang="en-US" sz="2000" dirty="0">
              <a:solidFill>
                <a:schemeClr val="tx2"/>
              </a:solidFill>
              <a:latin typeface="Segoe UI"/>
              <a:cs typeface="Segoe UI"/>
            </a:endParaRPr>
          </a:p>
          <a:p>
            <a:pPr>
              <a:buFont typeface="Wingdings" panose="020B0604020202020204" pitchFamily="34" charset="0"/>
              <a:buChar char="v"/>
            </a:pPr>
            <a:endParaRPr lang="en-US" sz="2000" dirty="0">
              <a:solidFill>
                <a:schemeClr val="tx2"/>
              </a:solidFill>
              <a:latin typeface="Segoe UI"/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v"/>
            </a:pPr>
            <a:r>
              <a:rPr lang="en-US" sz="2000" dirty="0">
                <a:solidFill>
                  <a:schemeClr val="tx2"/>
                </a:solidFill>
                <a:latin typeface="Segoe UI"/>
                <a:ea typeface="+mn-lt"/>
                <a:cs typeface="+mn-lt"/>
              </a:rPr>
              <a:t>Data processing: To increase data integrity, columns in the Excel sheet were reorganized and adjusted, and any null entries were removed. </a:t>
            </a:r>
            <a:endParaRPr lang="en-US" sz="2000" dirty="0">
              <a:solidFill>
                <a:schemeClr val="tx2"/>
              </a:solidFill>
              <a:latin typeface="Segoe UI"/>
              <a:ea typeface="+mn-lt"/>
              <a:cs typeface="Segoe UI"/>
            </a:endParaRPr>
          </a:p>
          <a:p>
            <a:pPr>
              <a:buFont typeface="Wingdings" panose="020B0604020202020204" pitchFamily="34" charset="0"/>
              <a:buChar char="v"/>
            </a:pPr>
            <a:endParaRPr lang="en-US" sz="2000" dirty="0">
              <a:solidFill>
                <a:schemeClr val="tx2"/>
              </a:solidFill>
              <a:latin typeface="Segoe UI"/>
              <a:cs typeface="Segoe UI"/>
            </a:endParaRPr>
          </a:p>
          <a:p>
            <a:pPr>
              <a:buFont typeface="Wingdings" panose="020B0604020202020204" pitchFamily="34" charset="0"/>
              <a:buChar char="v"/>
            </a:pPr>
            <a:r>
              <a:rPr lang="en-US" sz="2000" dirty="0">
                <a:solidFill>
                  <a:schemeClr val="tx2"/>
                </a:solidFill>
                <a:latin typeface="Segoe UI"/>
                <a:ea typeface="+mn-lt"/>
                <a:cs typeface="+mn-lt"/>
              </a:rPr>
              <a:t>Data Analysis: To reveal insightful information, key performance indicators (KPIs) were extracted from the Excel dataset. </a:t>
            </a:r>
            <a:endParaRPr lang="en-US" sz="2000" dirty="0">
              <a:solidFill>
                <a:schemeClr val="tx2"/>
              </a:solidFill>
              <a:latin typeface="Segoe UI"/>
              <a:cs typeface="Segoe UI"/>
            </a:endParaRPr>
          </a:p>
          <a:p>
            <a:pPr>
              <a:buFont typeface="Wingdings" panose="020B0604020202020204" pitchFamily="34" charset="0"/>
              <a:buChar char="v"/>
            </a:pPr>
            <a:endParaRPr lang="en-US" sz="2000" dirty="0">
              <a:solidFill>
                <a:schemeClr val="tx2"/>
              </a:solidFill>
              <a:latin typeface="Segoe UI"/>
              <a:cs typeface="Segoe UI"/>
            </a:endParaRPr>
          </a:p>
          <a:p>
            <a:pPr>
              <a:buFont typeface="Wingdings" panose="020B0604020202020204" pitchFamily="34" charset="0"/>
              <a:buChar char="v"/>
            </a:pPr>
            <a:r>
              <a:rPr lang="en-US" sz="2000" dirty="0">
                <a:solidFill>
                  <a:schemeClr val="tx2"/>
                </a:solidFill>
                <a:latin typeface="Segoe UI"/>
                <a:ea typeface="+mn-lt"/>
                <a:cs typeface="+mn-lt"/>
              </a:rPr>
              <a:t>Data Visualization/Dashboard Creation: Made use of Microsoft Power BI to produce eye-catching data visualizations that make thorough data analysis and decision-making easier.</a:t>
            </a:r>
            <a:endParaRPr lang="en-US" sz="2000" dirty="0">
              <a:solidFill>
                <a:schemeClr val="tx2"/>
              </a:solidFill>
              <a:latin typeface="Segoe UI"/>
              <a:cs typeface="Segoe UI"/>
            </a:endParaRPr>
          </a:p>
          <a:p>
            <a:pPr marL="342900" indent="-342900">
              <a:buFont typeface="Wingdings" panose="020B0604020202020204" pitchFamily="34" charset="0"/>
              <a:buChar char="v"/>
            </a:pPr>
            <a:endParaRPr lang="en-US" sz="1300">
              <a:solidFill>
                <a:schemeClr val="tx2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black and orange logo&#10;&#10;Description automatically generated">
            <a:extLst>
              <a:ext uri="{FF2B5EF4-FFF2-40B4-BE49-F238E27FC236}">
                <a16:creationId xmlns:a16="http://schemas.microsoft.com/office/drawing/2014/main" id="{29BAD755-793C-D127-FFF8-5967AE650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831" y="5517999"/>
            <a:ext cx="1193195" cy="133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9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B185B-5D95-8823-9C12-ED6A4CE6C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041" y="1064005"/>
            <a:ext cx="7658374" cy="17226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Segoe UI"/>
                <a:cs typeface="Segoe UI"/>
              </a:rPr>
              <a:t>Output Results From Dashboard</a:t>
            </a:r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F99AD13-EBF9-F7AC-25C1-14E585F0D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72" y="3425753"/>
            <a:ext cx="8236856" cy="1240207"/>
          </a:xfrm>
          <a:prstGeom prst="rect">
            <a:avLst/>
          </a:prstGeom>
        </p:spPr>
      </p:pic>
      <p:pic>
        <p:nvPicPr>
          <p:cNvPr id="5" name="Picture 4" descr="A black and orange logo&#10;&#10;Description automatically generated">
            <a:extLst>
              <a:ext uri="{FF2B5EF4-FFF2-40B4-BE49-F238E27FC236}">
                <a16:creationId xmlns:a16="http://schemas.microsoft.com/office/drawing/2014/main" id="{BCEEB213-1A33-F2AE-F520-74413CED4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831" y="5517999"/>
            <a:ext cx="1193195" cy="133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8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D31BB-D65B-1847-5276-08FE6D9AB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020" y="667913"/>
            <a:ext cx="4031770" cy="6615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b="1" kern="1200" dirty="0">
                <a:solidFill>
                  <a:schemeClr val="tx2"/>
                </a:solidFill>
                <a:latin typeface="Segoe UI"/>
                <a:cs typeface="Segoe UI"/>
              </a:rPr>
              <a:t>Total Revenue</a:t>
            </a:r>
            <a:r>
              <a:rPr lang="en-US" sz="2000" b="1" dirty="0">
                <a:solidFill>
                  <a:schemeClr val="tx2"/>
                </a:solidFill>
                <a:latin typeface="Segoe UI"/>
                <a:cs typeface="Segoe UI"/>
              </a:rPr>
              <a:t> by Year</a:t>
            </a:r>
            <a:endParaRPr lang="en-US" sz="2000" b="1" kern="1200" dirty="0">
              <a:solidFill>
                <a:schemeClr val="tx2"/>
              </a:solidFill>
              <a:latin typeface="Segoe UI"/>
              <a:cs typeface="Segoe UI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24966" y="0"/>
            <a:ext cx="5067034" cy="2641149"/>
            <a:chOff x="5953221" y="-1"/>
            <a:chExt cx="6238779" cy="3251912"/>
          </a:xfrm>
          <a:solidFill>
            <a:schemeClr val="accent5">
              <a:alpha val="10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53221" y="953101"/>
              <a:ext cx="4972940" cy="1319414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Segoe UI"/>
                  <a:ea typeface="+mn-lt"/>
                  <a:cs typeface="+mn-lt"/>
                </a:rPr>
                <a:t>Total Profit by Year</a:t>
              </a:r>
              <a:endParaRPr lang="en-US" sz="2000">
                <a:solidFill>
                  <a:schemeClr val="tx2"/>
                </a:solidFill>
                <a:latin typeface="Segoe UI"/>
                <a:ea typeface="+mn-lt"/>
                <a:cs typeface="+mn-lt"/>
              </a:endParaRPr>
            </a:p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2" descr="A graph with numbers and points">
            <a:extLst>
              <a:ext uri="{FF2B5EF4-FFF2-40B4-BE49-F238E27FC236}">
                <a16:creationId xmlns:a16="http://schemas.microsoft.com/office/drawing/2014/main" id="{F1E6A6EC-F0FB-38EF-0923-DC5D3B757E8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710" y="1685395"/>
            <a:ext cx="4048579" cy="3475114"/>
          </a:xfrm>
          <a:prstGeom prst="rect">
            <a:avLst/>
          </a:prstGeom>
        </p:spPr>
      </p:pic>
      <p:pic>
        <p:nvPicPr>
          <p:cNvPr id="4" name="Picture 3" descr="A graph showing the growth of the company&amp;#39;s profit&#10;&#10;Description automatically generated">
            <a:extLst>
              <a:ext uri="{FF2B5EF4-FFF2-40B4-BE49-F238E27FC236}">
                <a16:creationId xmlns:a16="http://schemas.microsoft.com/office/drawing/2014/main" id="{610C90E8-329A-BC4C-D92D-74BB7612BF8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916" y="1709209"/>
            <a:ext cx="4124928" cy="3451677"/>
          </a:xfrm>
          <a:prstGeom prst="rect">
            <a:avLst/>
          </a:prstGeom>
        </p:spPr>
      </p:pic>
      <p:pic>
        <p:nvPicPr>
          <p:cNvPr id="6" name="Picture 5" descr="A black and orange logo&#10;&#10;Description automatically generated">
            <a:extLst>
              <a:ext uri="{FF2B5EF4-FFF2-40B4-BE49-F238E27FC236}">
                <a16:creationId xmlns:a16="http://schemas.microsoft.com/office/drawing/2014/main" id="{A84F790A-C3AA-D78E-BF82-D86E2597D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4831" y="5517999"/>
            <a:ext cx="1193195" cy="133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0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2C0849-DA3D-71FC-E2E7-DCCBEEA01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18" y="1076100"/>
            <a:ext cx="5396564" cy="23395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egoe UI"/>
                <a:cs typeface="Segoe UI"/>
              </a:rPr>
              <a:t>Total Cost by Year</a:t>
            </a:r>
            <a:endParaRPr lang="en-US" sz="2000" dirty="0">
              <a:solidFill>
                <a:schemeClr val="tx2"/>
              </a:solidFill>
              <a:latin typeface="Segoe UI"/>
              <a:cs typeface="Segoe UI"/>
            </a:endParaRPr>
          </a:p>
          <a:p>
            <a:pPr algn="ctr"/>
            <a:endParaRPr lang="en-US" sz="52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algn="ctr"/>
            <a:endParaRPr lang="en-US" sz="5200" kern="1200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668B988-8513-A067-4960-9CE7524B8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8" y="2385511"/>
            <a:ext cx="5418666" cy="29941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DE1FA0-D2F0-C37B-EB0D-196CC062C619}"/>
              </a:ext>
            </a:extLst>
          </p:cNvPr>
          <p:cNvSpPr txBox="1"/>
          <p:nvPr/>
        </p:nvSpPr>
        <p:spPr>
          <a:xfrm>
            <a:off x="7603066" y="1583508"/>
            <a:ext cx="348100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0E2841"/>
                </a:solidFill>
                <a:latin typeface="Segoe UI"/>
              </a:rPr>
              <a:t>Total Unit Sold by Year</a:t>
            </a:r>
            <a:endParaRPr lang="en-US" sz="2000" dirty="0"/>
          </a:p>
        </p:txBody>
      </p:sp>
      <p:pic>
        <p:nvPicPr>
          <p:cNvPr id="6" name="Picture 5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404F2424-C125-976A-BFB1-51328D9E7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977" y="2384122"/>
            <a:ext cx="5429855" cy="2996898"/>
          </a:xfrm>
          <a:prstGeom prst="rect">
            <a:avLst/>
          </a:prstGeom>
        </p:spPr>
      </p:pic>
      <p:pic>
        <p:nvPicPr>
          <p:cNvPr id="10" name="Picture 9" descr="A black and orange logo&#10;&#10;Description automatically generated">
            <a:extLst>
              <a:ext uri="{FF2B5EF4-FFF2-40B4-BE49-F238E27FC236}">
                <a16:creationId xmlns:a16="http://schemas.microsoft.com/office/drawing/2014/main" id="{6F6BC005-AF6A-64D6-04AB-E8C5C5F9A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4831" y="5517999"/>
            <a:ext cx="1193195" cy="133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430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FC880-0E46-8517-4DDC-CAA53E74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279" y="810005"/>
            <a:ext cx="6739136" cy="10211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IN" sz="4800" b="1" dirty="0">
                <a:solidFill>
                  <a:schemeClr val="tx2"/>
                </a:solidFill>
                <a:latin typeface="Segoe UI"/>
                <a:cs typeface="Segoe UI"/>
              </a:rPr>
              <a:t>Profit Distribution</a:t>
            </a:r>
            <a:endParaRPr lang="en-US" sz="4800" b="1">
              <a:solidFill>
                <a:schemeClr val="tx2"/>
              </a:solidFill>
              <a:latin typeface="Segoe UI"/>
              <a:cs typeface="Segoe U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6CB35E62-DBF1-18F2-7174-A82A465A3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761" y="2047723"/>
            <a:ext cx="8442476" cy="3222171"/>
          </a:xfrm>
          <a:prstGeom prst="rect">
            <a:avLst/>
          </a:prstGeom>
        </p:spPr>
      </p:pic>
      <p:pic>
        <p:nvPicPr>
          <p:cNvPr id="5" name="Picture 4" descr="A black and orange logo&#10;&#10;Description automatically generated">
            <a:extLst>
              <a:ext uri="{FF2B5EF4-FFF2-40B4-BE49-F238E27FC236}">
                <a16:creationId xmlns:a16="http://schemas.microsoft.com/office/drawing/2014/main" id="{EC1BAE66-EB48-2960-FA55-34EEE7F36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831" y="5517999"/>
            <a:ext cx="1193195" cy="133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87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E30F2-DFD3-5D0F-FE1B-E16B092C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800961"/>
            <a:ext cx="10684151" cy="10243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IN" sz="4800" b="1" dirty="0">
                <a:solidFill>
                  <a:schemeClr val="tx2"/>
                </a:solidFill>
                <a:latin typeface="Segoe UI"/>
                <a:ea typeface="+mj-lt"/>
                <a:cs typeface="+mj-lt"/>
              </a:rPr>
              <a:t>Last Year Revenue </a:t>
            </a:r>
            <a:endParaRPr lang="en-US" sz="4800" b="1" dirty="0">
              <a:solidFill>
                <a:schemeClr val="tx2"/>
              </a:solidFill>
              <a:latin typeface="Segoe UI"/>
              <a:ea typeface="+mj-ea"/>
              <a:cs typeface="+mj-cs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7FD22C1C-93DA-7F83-FA5B-C6E62CFCC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476" y="2068860"/>
            <a:ext cx="8019142" cy="3445992"/>
          </a:xfrm>
          <a:prstGeom prst="rect">
            <a:avLst/>
          </a:prstGeom>
        </p:spPr>
      </p:pic>
      <p:pic>
        <p:nvPicPr>
          <p:cNvPr id="4" name="Picture 3" descr="A black and orange logo&#10;&#10;Description automatically generated">
            <a:extLst>
              <a:ext uri="{FF2B5EF4-FFF2-40B4-BE49-F238E27FC236}">
                <a16:creationId xmlns:a16="http://schemas.microsoft.com/office/drawing/2014/main" id="{D189E1AB-778F-6563-8E81-FD232FB80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831" y="5517999"/>
            <a:ext cx="1193195" cy="133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29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AMAZON SALES  DATA ANALYSIS REPORT</vt:lpstr>
      <vt:lpstr>Introduction</vt:lpstr>
      <vt:lpstr>Main KPIs</vt:lpstr>
      <vt:lpstr>Proposed Work</vt:lpstr>
      <vt:lpstr>Output Results From Dashboard</vt:lpstr>
      <vt:lpstr>Total Revenue by Year</vt:lpstr>
      <vt:lpstr>Total Cost by Year  </vt:lpstr>
      <vt:lpstr>Profit Distribution</vt:lpstr>
      <vt:lpstr>Last Year Revenue </vt:lpstr>
      <vt:lpstr>Data Insights</vt:lpstr>
      <vt:lpstr>Data Insights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373</cp:revision>
  <dcterms:created xsi:type="dcterms:W3CDTF">2024-05-15T18:46:05Z</dcterms:created>
  <dcterms:modified xsi:type="dcterms:W3CDTF">2024-05-16T18:50:17Z</dcterms:modified>
</cp:coreProperties>
</file>