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p:regular r:id="rId21"/>
      <p:bold r:id="rId22"/>
      <p:italic r:id="rId23"/>
      <p:boldItalic r:id="rId24"/>
    </p:embeddedFont>
    <p:embeddedFont>
      <p:font typeface="Lato"/>
      <p:regular r:id="rId25"/>
      <p:bold r:id="rId26"/>
      <p:italic r:id="rId27"/>
      <p:boldItalic r:id="rId28"/>
    </p:embeddedFont>
    <p:embeddedFont>
      <p:font typeface="Montserrat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ontserrat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ff7bdb31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ff7bdb31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ff7bdb31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ff7bdb31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ff7bdb31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ff7bdb31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ff7bdb31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ff7bdb31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ff7bdb31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ff7bdb31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ff7bdb31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ff7bdb31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ff7bdb31c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ff7bdb31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ff7bdb31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ff7bdb31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ff7bdb31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ff7bdb31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ff7bdb31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ff7bdb31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26925" y="732475"/>
            <a:ext cx="5745300" cy="20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CROP PRODUCTION ANALYSIS IN INDIA FROM 1997-2015</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Submitted by:</a:t>
            </a:r>
            <a:endParaRPr/>
          </a:p>
          <a:p>
            <a:pPr indent="0" lvl="0" marL="0" rtl="0" algn="l">
              <a:spcBef>
                <a:spcPts val="0"/>
              </a:spcBef>
              <a:spcAft>
                <a:spcPts val="0"/>
              </a:spcAft>
              <a:buNone/>
            </a:pPr>
            <a:r>
              <a:rPr lang="en"/>
              <a:t>Chandan Bhattacharya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Key Points from Output Results</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Montserrat Medium"/>
                <a:ea typeface="Montserrat Medium"/>
                <a:cs typeface="Montserrat Medium"/>
                <a:sym typeface="Montserrat Medium"/>
              </a:rPr>
              <a:t>• Maximum growth in production was in between year 2007-2008.</a:t>
            </a:r>
            <a:endParaRPr sz="1600">
              <a:latin typeface="Montserrat Medium"/>
              <a:ea typeface="Montserrat Medium"/>
              <a:cs typeface="Montserrat Medium"/>
              <a:sym typeface="Montserrat Medium"/>
            </a:endParaRPr>
          </a:p>
          <a:p>
            <a:pPr indent="0" lvl="0" marL="0" rtl="0" algn="l">
              <a:spcBef>
                <a:spcPts val="1200"/>
              </a:spcBef>
              <a:spcAft>
                <a:spcPts val="0"/>
              </a:spcAft>
              <a:buNone/>
            </a:pPr>
            <a:r>
              <a:rPr lang="en" sz="1600">
                <a:latin typeface="Montserrat Medium"/>
                <a:ea typeface="Montserrat Medium"/>
                <a:cs typeface="Montserrat Medium"/>
                <a:sym typeface="Montserrat Medium"/>
              </a:rPr>
              <a:t>• Maximum downfall of growth was in year 1997-1998.</a:t>
            </a:r>
            <a:endParaRPr sz="1600">
              <a:latin typeface="Montserrat Medium"/>
              <a:ea typeface="Montserrat Medium"/>
              <a:cs typeface="Montserrat Medium"/>
              <a:sym typeface="Montserrat Medium"/>
            </a:endParaRPr>
          </a:p>
          <a:p>
            <a:pPr indent="0" lvl="0" marL="0" rtl="0" algn="l">
              <a:spcBef>
                <a:spcPts val="1200"/>
              </a:spcBef>
              <a:spcAft>
                <a:spcPts val="0"/>
              </a:spcAft>
              <a:buNone/>
            </a:pPr>
            <a:r>
              <a:rPr lang="en" sz="1600">
                <a:latin typeface="Montserrat Medium"/>
                <a:ea typeface="Montserrat Medium"/>
                <a:cs typeface="Montserrat Medium"/>
                <a:sym typeface="Montserrat Medium"/>
              </a:rPr>
              <a:t>• Production of North Zone is decreased and West Zone, Union Territory production increased.</a:t>
            </a:r>
            <a:endParaRPr sz="1600">
              <a:latin typeface="Montserrat Medium"/>
              <a:ea typeface="Montserrat Medium"/>
              <a:cs typeface="Montserrat Medium"/>
              <a:sym typeface="Montserrat Medium"/>
            </a:endParaRPr>
          </a:p>
          <a:p>
            <a:pPr indent="0" lvl="0" marL="0" rtl="0" algn="l">
              <a:spcBef>
                <a:spcPts val="1200"/>
              </a:spcBef>
              <a:spcAft>
                <a:spcPts val="0"/>
              </a:spcAft>
              <a:buNone/>
            </a:pPr>
            <a:r>
              <a:rPr lang="en" sz="1600">
                <a:latin typeface="Montserrat Medium"/>
                <a:ea typeface="Montserrat Medium"/>
                <a:cs typeface="Montserrat Medium"/>
                <a:sym typeface="Montserrat Medium"/>
              </a:rPr>
              <a:t>• Production in whole year season declined continuously after the year 2003 but production In Rabi and Kharif Season increased after year 2003.</a:t>
            </a:r>
            <a:endParaRPr sz="1600">
              <a:latin typeface="Montserrat Medium"/>
              <a:ea typeface="Montserrat Medium"/>
              <a:cs typeface="Montserrat Medium"/>
              <a:sym typeface="Montserrat Medium"/>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latin typeface="Montserrat SemiBold"/>
                <a:ea typeface="Montserrat SemiBold"/>
                <a:cs typeface="Montserrat SemiBold"/>
                <a:sym typeface="Montserrat SemiBold"/>
              </a:rPr>
              <a:t>Thank You</a:t>
            </a:r>
            <a:endParaRPr sz="4000">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4800"/>
              <a:buFont typeface="Arial"/>
              <a:buNone/>
            </a:pPr>
            <a:r>
              <a:rPr lang="en" sz="4000">
                <a:latin typeface="Montserrat SemiBold"/>
                <a:ea typeface="Montserrat SemiBold"/>
                <a:cs typeface="Montserrat SemiBold"/>
                <a:sym typeface="Montserrat SemiBold"/>
              </a:rPr>
              <a:t>Problem Statement</a:t>
            </a:r>
            <a:endParaRPr sz="4000">
              <a:latin typeface="Montserrat SemiBold"/>
              <a:ea typeface="Montserrat SemiBold"/>
              <a:cs typeface="Montserrat SemiBold"/>
              <a:sym typeface="Montserrat SemiBold"/>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latin typeface="Montserrat SemiBold"/>
                <a:ea typeface="Montserrat SemiBold"/>
                <a:cs typeface="Montserrat SemiBold"/>
                <a:sym typeface="Montserrat SemiBold"/>
              </a:rPr>
              <a:t>In this project </a:t>
            </a:r>
            <a:r>
              <a:rPr lang="en" sz="1500">
                <a:latin typeface="Montserrat SemiBold"/>
                <a:ea typeface="Montserrat SemiBold"/>
                <a:cs typeface="Montserrat SemiBold"/>
                <a:sym typeface="Montserrat SemiBold"/>
              </a:rPr>
              <a:t> aims to analyse the historical crop production data, rainfall patterns, and crop choices made by farmers to identify the relevant correlation between them. Crop production of state-wise and year-wise. This analysis can help in predicting the impact of rainfall on crop production, identifying the most suitable crops for a particular region based on the same and lay emphasis on unsustainable aspects of agricultural practices across the country. The dataset covers four major crop ng seasons, namely Kharif, Rabi, Summer, and Autumn, ant from the year 1997 to 2017.</a:t>
            </a:r>
            <a:endParaRPr sz="15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Checking for correlation between the Dataset</a:t>
            </a:r>
            <a:endParaRPr sz="3000">
              <a:latin typeface="Montserrat SemiBold"/>
              <a:ea typeface="Montserrat SemiBold"/>
              <a:cs typeface="Montserrat SemiBold"/>
              <a:sym typeface="Montserrat SemiBold"/>
            </a:endParaRPr>
          </a:p>
        </p:txBody>
      </p:sp>
      <p:pic>
        <p:nvPicPr>
          <p:cNvPr id="147" name="Google Shape;147;p15"/>
          <p:cNvPicPr preferRelativeResize="0"/>
          <p:nvPr/>
        </p:nvPicPr>
        <p:blipFill>
          <a:blip r:embed="rId3">
            <a:alphaModFix/>
          </a:blip>
          <a:stretch>
            <a:fillRect/>
          </a:stretch>
        </p:blipFill>
        <p:spPr>
          <a:xfrm>
            <a:off x="2725288" y="1540400"/>
            <a:ext cx="4183325" cy="3364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Zone wise Production</a:t>
            </a:r>
            <a:endParaRPr sz="3000">
              <a:latin typeface="Montserrat SemiBold"/>
              <a:ea typeface="Montserrat SemiBold"/>
              <a:cs typeface="Montserrat SemiBold"/>
              <a:sym typeface="Montserrat SemiBold"/>
            </a:endParaRPr>
          </a:p>
        </p:txBody>
      </p:sp>
      <p:pic>
        <p:nvPicPr>
          <p:cNvPr id="153" name="Google Shape;153;p16"/>
          <p:cNvPicPr preferRelativeResize="0"/>
          <p:nvPr/>
        </p:nvPicPr>
        <p:blipFill>
          <a:blip r:embed="rId3">
            <a:alphaModFix/>
          </a:blip>
          <a:stretch>
            <a:fillRect/>
          </a:stretch>
        </p:blipFill>
        <p:spPr>
          <a:xfrm>
            <a:off x="1777200" y="1074450"/>
            <a:ext cx="6079499" cy="3199675"/>
          </a:xfrm>
          <a:prstGeom prst="rect">
            <a:avLst/>
          </a:prstGeom>
          <a:noFill/>
          <a:ln>
            <a:noFill/>
          </a:ln>
        </p:spPr>
      </p:pic>
      <p:sp>
        <p:nvSpPr>
          <p:cNvPr id="154" name="Google Shape;154;p16"/>
          <p:cNvSpPr txBox="1"/>
          <p:nvPr/>
        </p:nvSpPr>
        <p:spPr>
          <a:xfrm>
            <a:off x="1297500" y="4541600"/>
            <a:ext cx="74748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500">
                <a:solidFill>
                  <a:schemeClr val="lt1"/>
                </a:solidFill>
                <a:latin typeface="Montserrat SemiBold"/>
                <a:ea typeface="Montserrat SemiBold"/>
                <a:cs typeface="Montserrat SemiBold"/>
                <a:sym typeface="Montserrat SemiBold"/>
              </a:rPr>
              <a:t>Among the top 10 zone, the South Zone is having Maximum Production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125450" y="393750"/>
            <a:ext cx="70389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Top 10 Crop Production</a:t>
            </a:r>
            <a:endParaRPr sz="3000">
              <a:latin typeface="Montserrat SemiBold"/>
              <a:ea typeface="Montserrat SemiBold"/>
              <a:cs typeface="Montserrat SemiBold"/>
              <a:sym typeface="Montserrat SemiBold"/>
            </a:endParaRPr>
          </a:p>
        </p:txBody>
      </p:sp>
      <p:pic>
        <p:nvPicPr>
          <p:cNvPr id="160" name="Google Shape;160;p17"/>
          <p:cNvPicPr preferRelativeResize="0"/>
          <p:nvPr/>
        </p:nvPicPr>
        <p:blipFill>
          <a:blip r:embed="rId3">
            <a:alphaModFix/>
          </a:blip>
          <a:stretch>
            <a:fillRect/>
          </a:stretch>
        </p:blipFill>
        <p:spPr>
          <a:xfrm>
            <a:off x="1557150" y="1074450"/>
            <a:ext cx="6449100" cy="3446349"/>
          </a:xfrm>
          <a:prstGeom prst="rect">
            <a:avLst/>
          </a:prstGeom>
          <a:noFill/>
          <a:ln>
            <a:noFill/>
          </a:ln>
        </p:spPr>
      </p:pic>
      <p:sp>
        <p:nvSpPr>
          <p:cNvPr id="161" name="Google Shape;161;p17"/>
          <p:cNvSpPr txBox="1"/>
          <p:nvPr/>
        </p:nvSpPr>
        <p:spPr>
          <a:xfrm>
            <a:off x="1125450" y="4637350"/>
            <a:ext cx="76743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500">
                <a:solidFill>
                  <a:schemeClr val="lt1"/>
                </a:solidFill>
                <a:latin typeface="Montserrat SemiBold"/>
                <a:ea typeface="Montserrat SemiBold"/>
                <a:cs typeface="Montserrat SemiBold"/>
                <a:sym typeface="Montserrat SemiBold"/>
              </a:rPr>
              <a:t>Among the Top 10 Crop Production, Coconut  is having maximum produced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Top 10 States by Total Production</a:t>
            </a:r>
            <a:endParaRPr sz="3000">
              <a:latin typeface="Montserrat SemiBold"/>
              <a:ea typeface="Montserrat SemiBold"/>
              <a:cs typeface="Montserrat SemiBold"/>
              <a:sym typeface="Montserrat SemiBold"/>
            </a:endParaRPr>
          </a:p>
        </p:txBody>
      </p:sp>
      <p:pic>
        <p:nvPicPr>
          <p:cNvPr id="167" name="Google Shape;167;p18"/>
          <p:cNvPicPr preferRelativeResize="0"/>
          <p:nvPr/>
        </p:nvPicPr>
        <p:blipFill>
          <a:blip r:embed="rId3">
            <a:alphaModFix/>
          </a:blip>
          <a:stretch>
            <a:fillRect/>
          </a:stretch>
        </p:blipFill>
        <p:spPr>
          <a:xfrm>
            <a:off x="1700775" y="1307850"/>
            <a:ext cx="6232351" cy="3074075"/>
          </a:xfrm>
          <a:prstGeom prst="rect">
            <a:avLst/>
          </a:prstGeom>
          <a:noFill/>
          <a:ln>
            <a:noFill/>
          </a:ln>
        </p:spPr>
      </p:pic>
      <p:sp>
        <p:nvSpPr>
          <p:cNvPr id="168" name="Google Shape;168;p18"/>
          <p:cNvSpPr txBox="1"/>
          <p:nvPr/>
        </p:nvSpPr>
        <p:spPr>
          <a:xfrm>
            <a:off x="1297500" y="4500550"/>
            <a:ext cx="77484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500">
                <a:solidFill>
                  <a:schemeClr val="lt1"/>
                </a:solidFill>
                <a:latin typeface="Montserrat SemiBold"/>
                <a:ea typeface="Montserrat SemiBold"/>
                <a:cs typeface="Montserrat SemiBold"/>
                <a:sym typeface="Montserrat SemiBold"/>
              </a:rPr>
              <a:t>Among the top 10 states, the Kerala is having maximum crop production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Total Production Over the Years</a:t>
            </a:r>
            <a:endParaRPr sz="3000">
              <a:latin typeface="Montserrat SemiBold"/>
              <a:ea typeface="Montserrat SemiBold"/>
              <a:cs typeface="Montserrat SemiBold"/>
              <a:sym typeface="Montserrat SemiBold"/>
            </a:endParaRPr>
          </a:p>
        </p:txBody>
      </p:sp>
      <p:pic>
        <p:nvPicPr>
          <p:cNvPr id="174" name="Google Shape;174;p19"/>
          <p:cNvPicPr preferRelativeResize="0"/>
          <p:nvPr/>
        </p:nvPicPr>
        <p:blipFill>
          <a:blip r:embed="rId3">
            <a:alphaModFix/>
          </a:blip>
          <a:stretch>
            <a:fillRect/>
          </a:stretch>
        </p:blipFill>
        <p:spPr>
          <a:xfrm>
            <a:off x="992788" y="1307850"/>
            <a:ext cx="7158434" cy="353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Total Production by Season</a:t>
            </a:r>
            <a:endParaRPr sz="3000">
              <a:latin typeface="Montserrat SemiBold"/>
              <a:ea typeface="Montserrat SemiBold"/>
              <a:cs typeface="Montserrat SemiBold"/>
              <a:sym typeface="Montserrat SemiBold"/>
            </a:endParaRPr>
          </a:p>
        </p:txBody>
      </p:sp>
      <p:pic>
        <p:nvPicPr>
          <p:cNvPr id="180" name="Google Shape;180;p20"/>
          <p:cNvPicPr preferRelativeResize="0"/>
          <p:nvPr/>
        </p:nvPicPr>
        <p:blipFill>
          <a:blip r:embed="rId3">
            <a:alphaModFix/>
          </a:blip>
          <a:stretch>
            <a:fillRect/>
          </a:stretch>
        </p:blipFill>
        <p:spPr>
          <a:xfrm>
            <a:off x="1597375" y="1307850"/>
            <a:ext cx="6231050" cy="3530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125450" y="393750"/>
            <a:ext cx="7797300" cy="1050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latin typeface="Montserrat SemiBold"/>
                <a:ea typeface="Montserrat SemiBold"/>
                <a:cs typeface="Montserrat SemiBold"/>
                <a:sym typeface="Montserrat SemiBold"/>
              </a:rPr>
              <a:t>State that Dominates in Crop Production by Producing a Variety of Crop Categories</a:t>
            </a:r>
            <a:endParaRPr sz="3000">
              <a:latin typeface="Montserrat SemiBold"/>
              <a:ea typeface="Montserrat SemiBold"/>
              <a:cs typeface="Montserrat SemiBold"/>
              <a:sym typeface="Montserrat SemiBold"/>
            </a:endParaRPr>
          </a:p>
        </p:txBody>
      </p:sp>
      <p:pic>
        <p:nvPicPr>
          <p:cNvPr id="186" name="Google Shape;186;p21"/>
          <p:cNvPicPr preferRelativeResize="0"/>
          <p:nvPr/>
        </p:nvPicPr>
        <p:blipFill>
          <a:blip r:embed="rId3">
            <a:alphaModFix/>
          </a:blip>
          <a:stretch>
            <a:fillRect/>
          </a:stretch>
        </p:blipFill>
        <p:spPr>
          <a:xfrm>
            <a:off x="2520075" y="1580575"/>
            <a:ext cx="4103849" cy="32967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