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
      <p:font typeface="Nunito Medium"/>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NunitoMedium-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Medium-italic.fntdata"/><Relationship Id="rId25" Type="http://schemas.openxmlformats.org/officeDocument/2006/relationships/font" Target="fonts/NunitoMedium-bold.fntdata"/><Relationship Id="rId27" Type="http://schemas.openxmlformats.org/officeDocument/2006/relationships/font" Target="fonts/Nuni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27078fe9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27078fe9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27078fe9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27078fe9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27078fe9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27078fe9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27078fe9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27078fe9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27078fe9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27078fe9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27078fe9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27078fe9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27078fe9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f27078fe9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27078fe9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27078fe9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27078fe9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f27078fe9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ENTERTAINER DATA ANALYTICS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Submitted by: Chandan Bhattacharya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200">
                <a:latin typeface="Nunito Medium"/>
                <a:ea typeface="Nunito Medium"/>
                <a:cs typeface="Nunito Medium"/>
                <a:sym typeface="Nunito Medium"/>
              </a:rPr>
              <a:t>T</a:t>
            </a:r>
            <a:r>
              <a:rPr lang="en" sz="5200">
                <a:latin typeface="Nunito Medium"/>
                <a:ea typeface="Nunito Medium"/>
                <a:cs typeface="Nunito Medium"/>
                <a:sym typeface="Nunito Medium"/>
              </a:rPr>
              <a:t>he entertainment industry generates vast amounts of data across various platforms, including social media, streaming services, and fan interactions. However, this data is often unstructured, siloed, and underutilized, making it difficult for stakeholders to extract actionable insights.</a:t>
            </a:r>
            <a:endParaRPr sz="5200">
              <a:latin typeface="Nunito Medium"/>
              <a:ea typeface="Nunito Medium"/>
              <a:cs typeface="Nunito Medium"/>
              <a:sym typeface="Nunito Medium"/>
            </a:endParaRPr>
          </a:p>
          <a:p>
            <a:pPr indent="0" lvl="0" marL="0" rtl="0" algn="l">
              <a:spcBef>
                <a:spcPts val="1200"/>
              </a:spcBef>
              <a:spcAft>
                <a:spcPts val="0"/>
              </a:spcAft>
              <a:buNone/>
            </a:pPr>
            <a:r>
              <a:rPr lang="en" sz="5200">
                <a:solidFill>
                  <a:srgbClr val="000000"/>
                </a:solidFill>
                <a:latin typeface="Nunito Medium"/>
                <a:ea typeface="Nunito Medium"/>
                <a:cs typeface="Nunito Medium"/>
                <a:sym typeface="Nunito Medium"/>
              </a:rPr>
              <a:t>Key challenges include:</a:t>
            </a:r>
            <a:endParaRPr sz="5200">
              <a:solidFill>
                <a:srgbClr val="000000"/>
              </a:solidFill>
              <a:latin typeface="Nunito Medium"/>
              <a:ea typeface="Nunito Medium"/>
              <a:cs typeface="Nunito Medium"/>
              <a:sym typeface="Nunito Medium"/>
            </a:endParaRPr>
          </a:p>
          <a:p>
            <a:pPr indent="-311150" lvl="0" marL="457200" rtl="0" algn="l">
              <a:spcBef>
                <a:spcPts val="1200"/>
              </a:spcBef>
              <a:spcAft>
                <a:spcPts val="0"/>
              </a:spcAft>
              <a:buClr>
                <a:srgbClr val="000000"/>
              </a:buClr>
              <a:buSzPct val="100000"/>
              <a:buFont typeface="Nunito Medium"/>
              <a:buChar char="●"/>
            </a:pPr>
            <a:r>
              <a:rPr b="1" lang="en" sz="5200">
                <a:solidFill>
                  <a:srgbClr val="000000"/>
                </a:solidFill>
                <a:latin typeface="Nunito"/>
                <a:ea typeface="Nunito"/>
                <a:cs typeface="Nunito"/>
                <a:sym typeface="Nunito"/>
              </a:rPr>
              <a:t>Understanding Audience Preferences:</a:t>
            </a:r>
            <a:r>
              <a:rPr lang="en" sz="5200">
                <a:solidFill>
                  <a:srgbClr val="000000"/>
                </a:solidFill>
                <a:latin typeface="Nunito Medium"/>
                <a:ea typeface="Nunito Medium"/>
                <a:cs typeface="Nunito Medium"/>
                <a:sym typeface="Nunito Medium"/>
              </a:rPr>
              <a:t> The difficulty in accurately gauging audience preferences and sentiments toward entertainers and their content.</a:t>
            </a:r>
            <a:endParaRPr sz="5200">
              <a:solidFill>
                <a:srgbClr val="000000"/>
              </a:solidFill>
              <a:latin typeface="Nunito Medium"/>
              <a:ea typeface="Nunito Medium"/>
              <a:cs typeface="Nunito Medium"/>
              <a:sym typeface="Nunito Medium"/>
            </a:endParaRPr>
          </a:p>
          <a:p>
            <a:pPr indent="-311150" lvl="0" marL="457200" rtl="0" algn="l">
              <a:spcBef>
                <a:spcPts val="0"/>
              </a:spcBef>
              <a:spcAft>
                <a:spcPts val="0"/>
              </a:spcAft>
              <a:buClr>
                <a:srgbClr val="000000"/>
              </a:buClr>
              <a:buSzPct val="100000"/>
              <a:buFont typeface="Nunito Medium"/>
              <a:buChar char="●"/>
            </a:pPr>
            <a:r>
              <a:rPr b="1" lang="en" sz="5200">
                <a:solidFill>
                  <a:srgbClr val="000000"/>
                </a:solidFill>
                <a:latin typeface="Nunito"/>
                <a:ea typeface="Nunito"/>
                <a:cs typeface="Nunito"/>
                <a:sym typeface="Nunito"/>
              </a:rPr>
              <a:t>Predicting Popularity Trends: </a:t>
            </a:r>
            <a:r>
              <a:rPr lang="en" sz="5200">
                <a:solidFill>
                  <a:srgbClr val="000000"/>
                </a:solidFill>
                <a:latin typeface="Nunito Medium"/>
                <a:ea typeface="Nunito Medium"/>
                <a:cs typeface="Nunito Medium"/>
                <a:sym typeface="Nunito Medium"/>
              </a:rPr>
              <a:t>The challenge of forecasting future trends in entertainer popularity based on historical data.</a:t>
            </a:r>
            <a:endParaRPr sz="5200">
              <a:solidFill>
                <a:srgbClr val="000000"/>
              </a:solidFill>
              <a:latin typeface="Nunito Medium"/>
              <a:ea typeface="Nunito Medium"/>
              <a:cs typeface="Nunito Medium"/>
              <a:sym typeface="Nunito Medium"/>
            </a:endParaRPr>
          </a:p>
          <a:p>
            <a:pPr indent="-311150" lvl="0" marL="457200" rtl="0" algn="l">
              <a:spcBef>
                <a:spcPts val="0"/>
              </a:spcBef>
              <a:spcAft>
                <a:spcPts val="0"/>
              </a:spcAft>
              <a:buClr>
                <a:srgbClr val="000000"/>
              </a:buClr>
              <a:buSzPct val="100000"/>
              <a:buFont typeface="Nunito Medium"/>
              <a:buChar char="●"/>
            </a:pPr>
            <a:r>
              <a:rPr b="1" lang="en" sz="5200">
                <a:solidFill>
                  <a:srgbClr val="000000"/>
                </a:solidFill>
                <a:latin typeface="Nunito"/>
                <a:ea typeface="Nunito"/>
                <a:cs typeface="Nunito"/>
                <a:sym typeface="Nunito"/>
              </a:rPr>
              <a:t>Optimizing Engagement Strategies:</a:t>
            </a:r>
            <a:r>
              <a:rPr lang="en" sz="5200">
                <a:solidFill>
                  <a:srgbClr val="000000"/>
                </a:solidFill>
                <a:latin typeface="Nunito Medium"/>
                <a:ea typeface="Nunito Medium"/>
                <a:cs typeface="Nunito Medium"/>
                <a:sym typeface="Nunito Medium"/>
              </a:rPr>
              <a:t> The need for data-driven strategies to enhance fan engagement and increase the reach of entertainers.</a:t>
            </a:r>
            <a:endParaRPr sz="5200">
              <a:solidFill>
                <a:srgbClr val="000000"/>
              </a:solidFill>
              <a:latin typeface="Nunito Medium"/>
              <a:ea typeface="Nunito Medium"/>
              <a:cs typeface="Nunito Medium"/>
              <a:sym typeface="Nunito Medium"/>
            </a:endParaRPr>
          </a:p>
          <a:p>
            <a:pPr indent="0" lvl="0" marL="0" rtl="0" algn="l">
              <a:spcBef>
                <a:spcPts val="1200"/>
              </a:spcBef>
              <a:spcAft>
                <a:spcPts val="1200"/>
              </a:spcAft>
              <a:buNone/>
            </a:pPr>
            <a:r>
              <a:t/>
            </a:r>
            <a:endParaRPr sz="1500">
              <a:latin typeface="Nunito Medium"/>
              <a:ea typeface="Nunito Medium"/>
              <a:cs typeface="Nunito Medium"/>
              <a:sym typeface="Nuni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141" name="Google Shape;141;p15"/>
          <p:cNvSpPr txBox="1"/>
          <p:nvPr>
            <p:ph idx="1" type="body"/>
          </p:nvPr>
        </p:nvSpPr>
        <p:spPr>
          <a:xfrm>
            <a:off x="819150" y="1867875"/>
            <a:ext cx="7505700" cy="2571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solidFill>
                  <a:srgbClr val="000000"/>
                </a:solidFill>
                <a:latin typeface="Nunito"/>
                <a:ea typeface="Nunito"/>
                <a:cs typeface="Nunito"/>
                <a:sym typeface="Nunito"/>
              </a:rPr>
              <a:t>Extract Actionable Insights</a:t>
            </a:r>
            <a:endParaRPr b="1" sz="1100">
              <a:solidFill>
                <a:srgbClr val="000000"/>
              </a:solidFill>
              <a:latin typeface="Nunito"/>
              <a:ea typeface="Nunito"/>
              <a:cs typeface="Nunito"/>
              <a:sym typeface="Nunito"/>
            </a:endParaRPr>
          </a:p>
          <a:p>
            <a:pPr indent="-298450" lvl="0" marL="457200" rtl="0" algn="l">
              <a:spcBef>
                <a:spcPts val="1200"/>
              </a:spcBef>
              <a:spcAft>
                <a:spcPts val="0"/>
              </a:spcAft>
              <a:buClr>
                <a:srgbClr val="000000"/>
              </a:buClr>
              <a:buSzPts val="1100"/>
              <a:buFont typeface="Nunito Medium"/>
              <a:buChar char="●"/>
            </a:pPr>
            <a:r>
              <a:rPr lang="en" sz="1100">
                <a:solidFill>
                  <a:srgbClr val="000000"/>
                </a:solidFill>
                <a:latin typeface="Nunito Medium"/>
                <a:ea typeface="Nunito Medium"/>
                <a:cs typeface="Nunito Medium"/>
                <a:sym typeface="Nunito Medium"/>
              </a:rPr>
              <a:t>Analyze data from multiple sources to identify trends in audience preferences and behavior towards entertainers.</a:t>
            </a:r>
            <a:endParaRPr sz="1100">
              <a:solidFill>
                <a:srgbClr val="000000"/>
              </a:solidFill>
              <a:latin typeface="Nunito Medium"/>
              <a:ea typeface="Nunito Medium"/>
              <a:cs typeface="Nunito Medium"/>
              <a:sym typeface="Nunito Medium"/>
            </a:endParaRPr>
          </a:p>
          <a:p>
            <a:pPr indent="0" lvl="0" marL="0" rtl="0" algn="l">
              <a:spcBef>
                <a:spcPts val="1200"/>
              </a:spcBef>
              <a:spcAft>
                <a:spcPts val="0"/>
              </a:spcAft>
              <a:buNone/>
            </a:pPr>
            <a:r>
              <a:rPr b="1" lang="en" sz="1100">
                <a:solidFill>
                  <a:srgbClr val="000000"/>
                </a:solidFill>
                <a:latin typeface="Nunito"/>
                <a:ea typeface="Nunito"/>
                <a:cs typeface="Nunito"/>
                <a:sym typeface="Nunito"/>
              </a:rPr>
              <a:t>Predict Future Trends</a:t>
            </a:r>
            <a:endParaRPr b="1" sz="1100">
              <a:solidFill>
                <a:srgbClr val="000000"/>
              </a:solidFill>
              <a:latin typeface="Nunito"/>
              <a:ea typeface="Nunito"/>
              <a:cs typeface="Nunito"/>
              <a:sym typeface="Nunito"/>
            </a:endParaRPr>
          </a:p>
          <a:p>
            <a:pPr indent="-298450" lvl="0" marL="457200" rtl="0" algn="l">
              <a:spcBef>
                <a:spcPts val="1200"/>
              </a:spcBef>
              <a:spcAft>
                <a:spcPts val="0"/>
              </a:spcAft>
              <a:buClr>
                <a:srgbClr val="000000"/>
              </a:buClr>
              <a:buSzPts val="1100"/>
              <a:buFont typeface="Nunito Medium"/>
              <a:buChar char="●"/>
            </a:pPr>
            <a:r>
              <a:rPr lang="en" sz="1100">
                <a:solidFill>
                  <a:srgbClr val="000000"/>
                </a:solidFill>
                <a:latin typeface="Nunito Medium"/>
                <a:ea typeface="Nunito Medium"/>
                <a:cs typeface="Nunito Medium"/>
                <a:sym typeface="Nunito Medium"/>
              </a:rPr>
              <a:t>Utilize predictive modeling techniques to forecast the future popularity of entertainers based on historical data.</a:t>
            </a:r>
            <a:endParaRPr sz="1100">
              <a:solidFill>
                <a:srgbClr val="000000"/>
              </a:solidFill>
              <a:latin typeface="Nunito Medium"/>
              <a:ea typeface="Nunito Medium"/>
              <a:cs typeface="Nunito Medium"/>
              <a:sym typeface="Nunito Medium"/>
            </a:endParaRPr>
          </a:p>
          <a:p>
            <a:pPr indent="0" lvl="0" marL="0" rtl="0" algn="l">
              <a:spcBef>
                <a:spcPts val="1200"/>
              </a:spcBef>
              <a:spcAft>
                <a:spcPts val="0"/>
              </a:spcAft>
              <a:buNone/>
            </a:pPr>
            <a:r>
              <a:rPr b="1" lang="en" sz="1100">
                <a:solidFill>
                  <a:srgbClr val="000000"/>
                </a:solidFill>
                <a:latin typeface="Nunito"/>
                <a:ea typeface="Nunito"/>
                <a:cs typeface="Nunito"/>
                <a:sym typeface="Nunito"/>
              </a:rPr>
              <a:t>Create Interactive Visualizations</a:t>
            </a:r>
            <a:endParaRPr b="1" sz="1100">
              <a:solidFill>
                <a:srgbClr val="000000"/>
              </a:solidFill>
              <a:latin typeface="Nunito"/>
              <a:ea typeface="Nunito"/>
              <a:cs typeface="Nunito"/>
              <a:sym typeface="Nunito"/>
            </a:endParaRPr>
          </a:p>
          <a:p>
            <a:pPr indent="-298450" lvl="0" marL="457200" rtl="0" algn="l">
              <a:spcBef>
                <a:spcPts val="1200"/>
              </a:spcBef>
              <a:spcAft>
                <a:spcPts val="0"/>
              </a:spcAft>
              <a:buClr>
                <a:srgbClr val="000000"/>
              </a:buClr>
              <a:buSzPts val="1100"/>
              <a:buFont typeface="Nunito Medium"/>
              <a:buChar char="●"/>
            </a:pPr>
            <a:r>
              <a:rPr lang="en" sz="1100">
                <a:solidFill>
                  <a:srgbClr val="000000"/>
                </a:solidFill>
                <a:latin typeface="Nunito Medium"/>
                <a:ea typeface="Nunito Medium"/>
                <a:cs typeface="Nunito Medium"/>
                <a:sym typeface="Nunito Medium"/>
              </a:rPr>
              <a:t>Develop visual tools that allow stakeholders to easily understand and act upon the insights derived from the data.</a:t>
            </a:r>
            <a:endParaRPr sz="1100">
              <a:solidFill>
                <a:srgbClr val="000000"/>
              </a:solidFill>
              <a:latin typeface="Nunito Medium"/>
              <a:ea typeface="Nunito Medium"/>
              <a:cs typeface="Nunito Medium"/>
              <a:sym typeface="Nunito Medium"/>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628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Showing </a:t>
            </a:r>
            <a:r>
              <a:rPr lang="en"/>
              <a:t>Gender Distribution</a:t>
            </a:r>
            <a:endParaRPr/>
          </a:p>
        </p:txBody>
      </p:sp>
      <p:pic>
        <p:nvPicPr>
          <p:cNvPr id="147" name="Google Shape;147;p16"/>
          <p:cNvPicPr preferRelativeResize="0"/>
          <p:nvPr/>
        </p:nvPicPr>
        <p:blipFill>
          <a:blip r:embed="rId3">
            <a:alphaModFix/>
          </a:blip>
          <a:stretch>
            <a:fillRect/>
          </a:stretch>
        </p:blipFill>
        <p:spPr>
          <a:xfrm>
            <a:off x="1941650" y="1583250"/>
            <a:ext cx="5148075" cy="2607825"/>
          </a:xfrm>
          <a:prstGeom prst="rect">
            <a:avLst/>
          </a:prstGeom>
          <a:noFill/>
          <a:ln>
            <a:noFill/>
          </a:ln>
        </p:spPr>
      </p:pic>
      <p:sp>
        <p:nvSpPr>
          <p:cNvPr id="148" name="Google Shape;148;p16"/>
          <p:cNvSpPr txBox="1"/>
          <p:nvPr/>
        </p:nvSpPr>
        <p:spPr>
          <a:xfrm>
            <a:off x="819150" y="4268000"/>
            <a:ext cx="7505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highlight>
                  <a:srgbClr val="FFFFFF"/>
                </a:highlight>
                <a:latin typeface="Nunito Medium"/>
                <a:ea typeface="Nunito Medium"/>
                <a:cs typeface="Nunito Medium"/>
                <a:sym typeface="Nunito Medium"/>
              </a:rPr>
              <a:t>Here let us take a look at the Male and Female Entertainer proportion of the dataset.</a:t>
            </a:r>
            <a:endParaRPr sz="1200">
              <a:latin typeface="Nunito Medium"/>
              <a:ea typeface="Nunito Medium"/>
              <a:cs typeface="Nunito Medium"/>
              <a:sym typeface="Nuni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595675"/>
            <a:ext cx="7505700" cy="97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Ages at First Major Hit and Award of Entertainer</a:t>
            </a:r>
            <a:endParaRPr/>
          </a:p>
        </p:txBody>
      </p:sp>
      <p:pic>
        <p:nvPicPr>
          <p:cNvPr id="154" name="Google Shape;154;p17"/>
          <p:cNvPicPr preferRelativeResize="0"/>
          <p:nvPr/>
        </p:nvPicPr>
        <p:blipFill>
          <a:blip r:embed="rId3">
            <a:alphaModFix/>
          </a:blip>
          <a:stretch>
            <a:fillRect/>
          </a:stretch>
        </p:blipFill>
        <p:spPr>
          <a:xfrm>
            <a:off x="1849775" y="1745475"/>
            <a:ext cx="5444450" cy="2589000"/>
          </a:xfrm>
          <a:prstGeom prst="rect">
            <a:avLst/>
          </a:prstGeom>
          <a:noFill/>
          <a:ln>
            <a:noFill/>
          </a:ln>
        </p:spPr>
      </p:pic>
      <p:sp>
        <p:nvSpPr>
          <p:cNvPr id="155" name="Google Shape;155;p17"/>
          <p:cNvSpPr txBox="1"/>
          <p:nvPr/>
        </p:nvSpPr>
        <p:spPr>
          <a:xfrm>
            <a:off x="819150" y="4445850"/>
            <a:ext cx="7505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highlight>
                  <a:srgbClr val="FFFFFF"/>
                </a:highlight>
                <a:latin typeface="Nunito Medium"/>
                <a:ea typeface="Nunito Medium"/>
                <a:cs typeface="Nunito Medium"/>
                <a:sym typeface="Nunito Medium"/>
              </a:rPr>
              <a:t>The </a:t>
            </a:r>
            <a:r>
              <a:rPr lang="en" sz="1200">
                <a:solidFill>
                  <a:srgbClr val="212121"/>
                </a:solidFill>
                <a:highlight>
                  <a:srgbClr val="FFFFFF"/>
                </a:highlight>
                <a:latin typeface="Nunito Medium"/>
                <a:ea typeface="Nunito Medium"/>
                <a:cs typeface="Nunito Medium"/>
                <a:sym typeface="Nunito Medium"/>
              </a:rPr>
              <a:t>most Entertainers get have their first major hit between the ages 20-30</a:t>
            </a:r>
            <a:endParaRPr sz="1200">
              <a:latin typeface="Nunito Medium"/>
              <a:ea typeface="Nunito Medium"/>
              <a:cs typeface="Nunito Medium"/>
              <a:sym typeface="Nunit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6540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 Comparison of Ages at First Major Hit and Award</a:t>
            </a:r>
            <a:endParaRPr/>
          </a:p>
        </p:txBody>
      </p:sp>
      <p:pic>
        <p:nvPicPr>
          <p:cNvPr id="161" name="Google Shape;161;p18"/>
          <p:cNvPicPr preferRelativeResize="0"/>
          <p:nvPr/>
        </p:nvPicPr>
        <p:blipFill>
          <a:blip r:embed="rId3">
            <a:alphaModFix/>
          </a:blip>
          <a:stretch>
            <a:fillRect/>
          </a:stretch>
        </p:blipFill>
        <p:spPr>
          <a:xfrm>
            <a:off x="2045050" y="1608675"/>
            <a:ext cx="5053900" cy="2839450"/>
          </a:xfrm>
          <a:prstGeom prst="rect">
            <a:avLst/>
          </a:prstGeom>
          <a:noFill/>
          <a:ln>
            <a:noFill/>
          </a:ln>
        </p:spPr>
      </p:pic>
      <p:sp>
        <p:nvSpPr>
          <p:cNvPr id="162" name="Google Shape;162;p18"/>
          <p:cNvSpPr txBox="1"/>
          <p:nvPr/>
        </p:nvSpPr>
        <p:spPr>
          <a:xfrm>
            <a:off x="819150" y="4379725"/>
            <a:ext cx="75057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solidFill>
                  <a:srgbClr val="212121"/>
                </a:solidFill>
                <a:highlight>
                  <a:srgbClr val="FFFFFF"/>
                </a:highlight>
                <a:latin typeface="Nunito Medium"/>
                <a:ea typeface="Nunito Medium"/>
                <a:cs typeface="Nunito Medium"/>
                <a:sym typeface="Nunito Medium"/>
              </a:rPr>
              <a:t>The </a:t>
            </a:r>
            <a:r>
              <a:rPr lang="en" sz="1200">
                <a:solidFill>
                  <a:srgbClr val="212121"/>
                </a:solidFill>
                <a:highlight>
                  <a:srgbClr val="FFFFFF"/>
                </a:highlight>
                <a:latin typeface="Roboto"/>
                <a:ea typeface="Roboto"/>
                <a:cs typeface="Roboto"/>
                <a:sym typeface="Roboto"/>
              </a:rPr>
              <a:t>women seem to have their first hit at the age range of early to late 20s </a:t>
            </a:r>
            <a:r>
              <a:rPr lang="en" sz="1200">
                <a:solidFill>
                  <a:srgbClr val="212121"/>
                </a:solidFill>
                <a:highlight>
                  <a:srgbClr val="FFFFFF"/>
                </a:highlight>
                <a:latin typeface="Roboto"/>
                <a:ea typeface="Roboto"/>
                <a:cs typeface="Roboto"/>
                <a:sym typeface="Roboto"/>
              </a:rPr>
              <a:t>whereas</a:t>
            </a:r>
            <a:r>
              <a:rPr lang="en" sz="1200">
                <a:solidFill>
                  <a:srgbClr val="212121"/>
                </a:solidFill>
                <a:highlight>
                  <a:srgbClr val="FFFFFF"/>
                </a:highlight>
                <a:latin typeface="Roboto"/>
                <a:ea typeface="Roboto"/>
                <a:cs typeface="Roboto"/>
                <a:sym typeface="Roboto"/>
              </a:rPr>
              <a:t> for men this range is from mid 20s to mid 30s.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613025"/>
            <a:ext cx="7505700" cy="76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Survival Curve for Entertainer Careers</a:t>
            </a:r>
            <a:endParaRPr/>
          </a:p>
        </p:txBody>
      </p:sp>
      <p:pic>
        <p:nvPicPr>
          <p:cNvPr id="168" name="Google Shape;168;p19"/>
          <p:cNvPicPr preferRelativeResize="0"/>
          <p:nvPr/>
        </p:nvPicPr>
        <p:blipFill>
          <a:blip r:embed="rId3">
            <a:alphaModFix/>
          </a:blip>
          <a:stretch>
            <a:fillRect/>
          </a:stretch>
        </p:blipFill>
        <p:spPr>
          <a:xfrm>
            <a:off x="1910551" y="1525825"/>
            <a:ext cx="5322900" cy="3107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777200"/>
            <a:ext cx="7505700" cy="66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Career Trajectories of Entertainers</a:t>
            </a:r>
            <a:endParaRPr/>
          </a:p>
        </p:txBody>
      </p:sp>
      <p:pic>
        <p:nvPicPr>
          <p:cNvPr id="174" name="Google Shape;174;p20"/>
          <p:cNvPicPr preferRelativeResize="0"/>
          <p:nvPr/>
        </p:nvPicPr>
        <p:blipFill>
          <a:blip r:embed="rId3">
            <a:alphaModFix/>
          </a:blip>
          <a:stretch>
            <a:fillRect/>
          </a:stretch>
        </p:blipFill>
        <p:spPr>
          <a:xfrm>
            <a:off x="1815575" y="1581325"/>
            <a:ext cx="5512849" cy="303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448875"/>
            <a:ext cx="7505700" cy="66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0" name="Google Shape;180;p21"/>
          <p:cNvSpPr txBox="1"/>
          <p:nvPr>
            <p:ph idx="1" type="body"/>
          </p:nvPr>
        </p:nvSpPr>
        <p:spPr>
          <a:xfrm>
            <a:off x="819150" y="1211000"/>
            <a:ext cx="7505700" cy="303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000000"/>
                </a:solidFill>
                <a:latin typeface="Nunito"/>
                <a:ea typeface="Nunito"/>
                <a:cs typeface="Nunito"/>
                <a:sym typeface="Nunito"/>
              </a:rPr>
              <a:t>Enhanced Understanding of Audience Preferences:</a:t>
            </a:r>
            <a:endParaRPr b="1" sz="1400">
              <a:solidFill>
                <a:srgbClr val="000000"/>
              </a:solidFill>
              <a:latin typeface="Nunito"/>
              <a:ea typeface="Nunito"/>
              <a:cs typeface="Nunito"/>
              <a:sym typeface="Nunito"/>
            </a:endParaRPr>
          </a:p>
          <a:p>
            <a:pPr indent="-317500" lvl="0" marL="457200" rtl="0" algn="l">
              <a:spcBef>
                <a:spcPts val="1200"/>
              </a:spcBef>
              <a:spcAft>
                <a:spcPts val="0"/>
              </a:spcAft>
              <a:buClr>
                <a:srgbClr val="000000"/>
              </a:buClr>
              <a:buSzPts val="1400"/>
              <a:buFont typeface="Nunito Medium"/>
              <a:buChar char="●"/>
            </a:pPr>
            <a:r>
              <a:rPr lang="en" sz="1400">
                <a:solidFill>
                  <a:srgbClr val="000000"/>
                </a:solidFill>
                <a:latin typeface="Nunito Medium"/>
                <a:ea typeface="Nunito Medium"/>
                <a:cs typeface="Nunito Medium"/>
                <a:sym typeface="Nunito Medium"/>
              </a:rPr>
              <a:t>The analysis provided deep insights into audience behavior, preferences, and engagement patterns, helping to tailor content and strategies to better meet their expectations.</a:t>
            </a:r>
            <a:endParaRPr sz="1400">
              <a:solidFill>
                <a:srgbClr val="000000"/>
              </a:solidFill>
              <a:latin typeface="Nunito Medium"/>
              <a:ea typeface="Nunito Medium"/>
              <a:cs typeface="Nunito Medium"/>
              <a:sym typeface="Nunito Medium"/>
            </a:endParaRPr>
          </a:p>
          <a:p>
            <a:pPr indent="0" lvl="0" marL="0" rtl="0" algn="l">
              <a:spcBef>
                <a:spcPts val="1200"/>
              </a:spcBef>
              <a:spcAft>
                <a:spcPts val="0"/>
              </a:spcAft>
              <a:buNone/>
            </a:pPr>
            <a:r>
              <a:rPr b="1" lang="en" sz="1400">
                <a:solidFill>
                  <a:srgbClr val="000000"/>
                </a:solidFill>
                <a:latin typeface="Nunito"/>
                <a:ea typeface="Nunito"/>
                <a:cs typeface="Nunito"/>
                <a:sym typeface="Nunito"/>
              </a:rPr>
              <a:t>Insights:</a:t>
            </a:r>
            <a:endParaRPr b="1" sz="1400">
              <a:solidFill>
                <a:srgbClr val="000000"/>
              </a:solidFill>
              <a:latin typeface="Nunito"/>
              <a:ea typeface="Nunito"/>
              <a:cs typeface="Nunito"/>
              <a:sym typeface="Nunito"/>
            </a:endParaRPr>
          </a:p>
          <a:p>
            <a:pPr indent="0" lvl="0" marL="0" rtl="0" algn="l">
              <a:spcBef>
                <a:spcPts val="1200"/>
              </a:spcBef>
              <a:spcAft>
                <a:spcPts val="1200"/>
              </a:spcAft>
              <a:buNone/>
            </a:pPr>
            <a:r>
              <a:rPr lang="en" sz="1400">
                <a:latin typeface="Nunito Medium"/>
                <a:ea typeface="Nunito Medium"/>
                <a:cs typeface="Nunito Medium"/>
                <a:sym typeface="Nunito Medium"/>
              </a:rPr>
              <a:t>The entertainment industry celebrates excellence through prestigious awards like Oscars, Emmys, and Grammys. This report analyzes top entertainers, examining their profession, gender distribution, and awards won. It highlights key trends and recognizes the exceptional talents of leading figures in the industry, providing insights into their remarkable achievements and contributions.</a:t>
            </a:r>
            <a:endParaRPr sz="1400">
              <a:latin typeface="Nunito Medium"/>
              <a:ea typeface="Nunito Medium"/>
              <a:cs typeface="Nunito Medium"/>
              <a:sym typeface="Nunito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