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3" r:id="rId6"/>
    <p:sldId id="268" r:id="rId7"/>
    <p:sldId id="269" r:id="rId8"/>
    <p:sldId id="259" r:id="rId9"/>
    <p:sldId id="261" r:id="rId10"/>
    <p:sldId id="274" r:id="rId11"/>
    <p:sldId id="262" r:id="rId12"/>
    <p:sldId id="276" r:id="rId13"/>
    <p:sldId id="264" r:id="rId14"/>
    <p:sldId id="260" r:id="rId15"/>
    <p:sldId id="275" r:id="rId16"/>
    <p:sldId id="265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FE72EB"/>
    <a:srgbClr val="FDF7FD"/>
    <a:srgbClr val="FCFCFC"/>
    <a:srgbClr val="2C1C5D"/>
    <a:srgbClr val="F3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FDD2-7DE8-4AFC-1404-99AA7DB5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424BB-4CFA-AE51-71C7-D71812D64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B13F-E738-2E97-7ECA-431A8EF7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CFF5-205A-A3F5-AE65-AD692E9D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BC56-54F6-864C-440C-7EF5B642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7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071C-CEAC-2F8C-9B7A-0994FB86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1F984-A389-9DBC-077E-002150BF3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EE2C-2D1B-30D4-D3FE-5F5C1037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FAC1-729D-9D43-FA48-1B55EDAB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0FF8-1962-F395-0812-C9FF0200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04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D2651-04F5-8F26-ACB9-D80C064CB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2F303-15CD-65F6-9069-B55AE7DB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E059-3C56-5ECD-F6B3-E26B646E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4668-7D7B-42FC-BB9C-C5059D12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53C4C-2665-6BC5-78E5-838B6568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F2D9-0988-4A87-6EF7-EAAE4F31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076-C428-83A6-3016-0650384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4EB5-5226-FEAC-F5DD-61CEE388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966D1-0099-AE27-1450-C1B40F72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9D9E-D3BF-2373-86FB-9EBD2C16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4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0AE6-FAE1-446A-B2DF-E1988E3E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5632-2CE3-7265-0BAE-F5E90A661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BF56-E64F-B61F-CBAF-8BA6CBA7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34210-92D3-33CA-2356-36A44B80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063B-C833-9FCE-DCC9-66A6B0A9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6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74E5-91D4-17CB-F9AA-CC0234A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708D-23FA-B628-C256-1792B1262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25AD1-F3D0-9197-4FFD-6486EFF2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514B1-1158-B0B8-2398-F8FEDAD4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26C6-4005-A809-40DB-DC0A00D2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6361-9B46-4F6B-811E-956BD063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3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D0C6-822C-5DA9-BC59-5898BA70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1F8C-44AD-117C-5CD5-7D146A17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BCAA7-CCAE-A47E-4430-E33B6017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F3D59-8291-1A11-E942-01B5079E8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13E84-6220-59B0-0839-8E8B0FD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B2FBA-A451-F6F9-0C38-27E9B627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16023-A3F7-7F24-F8C3-8842BC66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1196E-178B-A152-9BB3-C5B1B6CE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7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A812-0F27-C6DD-130A-D70027F2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581EA-BBB0-871E-D37B-067BAA3D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2A1E2-DE7E-E0E1-4E02-D5A43A18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D0B8-925D-46FA-0926-86519DD6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E096A-473D-038A-1172-C806BDC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D4F4A-E9D0-FF44-90A8-BE0CBC1D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E12B-2C9F-C278-C79A-6407477B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1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A355-6F79-E673-E63D-905AA711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F06B-F93B-06D5-8024-0A966401D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99245-CA5C-12BC-B9BD-BF6E3AC40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3D18-6B09-0D2A-BD9C-45B1C02E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B95B8-8CF0-37DF-3BB4-CA1226DD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7C055-CB2D-690D-EE36-06C737B6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D05D-969D-30A3-A5C5-F3361A79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7FBDA-D185-1228-EE84-9574843CA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55685-51FB-93D9-CF37-9B039DC0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F72DF-0274-1F35-B0FF-ED00E208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66C8-E733-CCA8-D752-101E9E2B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2444A-0B73-B775-B56E-2C148329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84655-25E3-03A9-D520-CB3A7D6B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21337-28ED-ABB9-026E-924FED42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83E7-E039-34A2-03AE-FCB033A9E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7B5B-C22E-4C6E-B8FB-386269A3AEEB}" type="datetimeFigureOut">
              <a:rPr lang="en-IN" smtClean="0"/>
              <a:t>Tue, Jun 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2EF5-F811-DA52-15A8-F34AF707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CB70-6081-EAE3-1328-F0FE40EB3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FDDE9-305E-44C8-8F8B-EFF44881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5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30D9-6F20-236A-DE05-59E6A6864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2238"/>
            <a:ext cx="9144000" cy="108727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Georgia" panose="02040502050405020303" pitchFamily="18" charset="0"/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63864-31F7-BB77-2641-5AD090386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1039"/>
            <a:ext cx="9307398" cy="2743200"/>
          </a:xfrm>
        </p:spPr>
        <p:txBody>
          <a:bodyPr/>
          <a:lstStyle/>
          <a:p>
            <a:r>
              <a:rPr lang="en-IN" dirty="0">
                <a:solidFill>
                  <a:srgbClr val="2B2B2B"/>
                </a:solidFill>
              </a:rPr>
              <a:t>CS 5600 | CRN 30559</a:t>
            </a:r>
          </a:p>
          <a:p>
            <a:endParaRPr lang="en-IN" dirty="0">
              <a:solidFill>
                <a:srgbClr val="2B2B2B"/>
              </a:solidFill>
            </a:endParaRPr>
          </a:p>
          <a:p>
            <a:r>
              <a:rPr lang="en-IN" dirty="0">
                <a:solidFill>
                  <a:srgbClr val="2B2B2B"/>
                </a:solidFill>
              </a:rPr>
              <a:t>			   </a:t>
            </a:r>
            <a:r>
              <a:rPr lang="en-IN" sz="1800" dirty="0">
                <a:solidFill>
                  <a:srgbClr val="2B2B2B"/>
                </a:solidFill>
              </a:rPr>
              <a:t>By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A6F29-9632-C714-C2A3-E5F4CC83E3F4}"/>
              </a:ext>
            </a:extLst>
          </p:cNvPr>
          <p:cNvSpPr txBox="1"/>
          <p:nvPr/>
        </p:nvSpPr>
        <p:spPr>
          <a:xfrm>
            <a:off x="7723694" y="4788815"/>
            <a:ext cx="3107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2B2B2B"/>
                </a:solidFill>
              </a:rPr>
              <a:t>Chandan </a:t>
            </a:r>
            <a:r>
              <a:rPr lang="en-IN" dirty="0" err="1">
                <a:solidFill>
                  <a:srgbClr val="2B2B2B"/>
                </a:solidFill>
              </a:rPr>
              <a:t>Dhonadhi</a:t>
            </a:r>
            <a:r>
              <a:rPr lang="en-IN" dirty="0">
                <a:solidFill>
                  <a:srgbClr val="2B2B2B"/>
                </a:solidFill>
              </a:rPr>
              <a:t> </a:t>
            </a:r>
            <a:r>
              <a:rPr lang="en-IN" dirty="0" err="1">
                <a:solidFill>
                  <a:srgbClr val="2B2B2B"/>
                </a:solidFill>
              </a:rPr>
              <a:t>Yathiraju</a:t>
            </a:r>
            <a:endParaRPr lang="en-IN" dirty="0">
              <a:solidFill>
                <a:srgbClr val="2B2B2B"/>
              </a:solidFill>
            </a:endParaRPr>
          </a:p>
          <a:p>
            <a:r>
              <a:rPr lang="en-IN" dirty="0">
                <a:solidFill>
                  <a:srgbClr val="2B2B2B"/>
                </a:solidFill>
              </a:rPr>
              <a:t>Hemanth Rasabhathula</a:t>
            </a:r>
          </a:p>
          <a:p>
            <a:r>
              <a:rPr lang="en-IN" dirty="0" err="1">
                <a:solidFill>
                  <a:srgbClr val="2B2B2B"/>
                </a:solidFill>
              </a:rPr>
              <a:t>Nikhith</a:t>
            </a:r>
            <a:r>
              <a:rPr lang="en-IN" dirty="0">
                <a:solidFill>
                  <a:srgbClr val="2B2B2B"/>
                </a:solidFill>
              </a:rPr>
              <a:t> Raju </a:t>
            </a:r>
            <a:r>
              <a:rPr lang="en-IN" dirty="0" err="1">
                <a:solidFill>
                  <a:srgbClr val="2B2B2B"/>
                </a:solidFill>
              </a:rPr>
              <a:t>Konduru</a:t>
            </a:r>
            <a:endParaRPr lang="en-IN" dirty="0">
              <a:solidFill>
                <a:srgbClr val="2B2B2B"/>
              </a:solidFill>
            </a:endParaRPr>
          </a:p>
          <a:p>
            <a:r>
              <a:rPr lang="en-IN" dirty="0">
                <a:solidFill>
                  <a:srgbClr val="2B2B2B"/>
                </a:solidFill>
              </a:rPr>
              <a:t>Srikanth </a:t>
            </a:r>
            <a:r>
              <a:rPr lang="en-IN" dirty="0" err="1">
                <a:solidFill>
                  <a:srgbClr val="2B2B2B"/>
                </a:solidFill>
              </a:rPr>
              <a:t>Adhula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BDE94-C55A-18F3-3F5B-420C21FE5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59" y="710206"/>
            <a:ext cx="3375660" cy="12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BA21-0F69-7CA4-8270-DF2C4906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2B2B2B"/>
                </a:solidFill>
              </a:rPr>
              <a:t>Member Dashboard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5BBB2CF-8857-9626-D5C3-91AEC233A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289" y="1517714"/>
            <a:ext cx="9219230" cy="43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5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06E9-EA43-EC38-2BAF-7615A6D3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2B2B2B"/>
                </a:solidFill>
              </a:rPr>
              <a:t>Browse books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5CD585-C7F8-CD02-6758-F405DC457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806" y="1429694"/>
            <a:ext cx="9182388" cy="4351338"/>
          </a:xfrm>
        </p:spPr>
      </p:pic>
    </p:spTree>
    <p:extLst>
      <p:ext uri="{BB962C8B-B14F-4D97-AF65-F5344CB8AC3E}">
        <p14:creationId xmlns:p14="http://schemas.microsoft.com/office/powerpoint/2010/main" val="162894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06E9-EA43-EC38-2BAF-7615A6D3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2B2B2B"/>
                </a:solidFill>
              </a:rPr>
              <a:t>Borrow book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8909E9-14B5-744F-81AB-1B7C680F6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515" y="1288297"/>
            <a:ext cx="9206970" cy="4351338"/>
          </a:xfrm>
        </p:spPr>
      </p:pic>
    </p:spTree>
    <p:extLst>
      <p:ext uri="{BB962C8B-B14F-4D97-AF65-F5344CB8AC3E}">
        <p14:creationId xmlns:p14="http://schemas.microsoft.com/office/powerpoint/2010/main" val="411248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06E9-EA43-EC38-2BAF-7615A6D3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2B2B2B"/>
                </a:solidFill>
              </a:rPr>
              <a:t>View transactions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D06879-9863-3DDD-8810-E037967F2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805" y="1391991"/>
            <a:ext cx="9714417" cy="4603455"/>
          </a:xfrm>
        </p:spPr>
      </p:pic>
    </p:spTree>
    <p:extLst>
      <p:ext uri="{BB962C8B-B14F-4D97-AF65-F5344CB8AC3E}">
        <p14:creationId xmlns:p14="http://schemas.microsoft.com/office/powerpoint/2010/main" val="2560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8DC2-BA59-D9A4-ABB5-EB7D6EA7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798971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rgbClr val="2B2B2B"/>
                </a:solidFill>
              </a:rPr>
              <a:t>Middle ware </a:t>
            </a:r>
            <a:r>
              <a:rPr lang="en-IN" sz="3600" dirty="0">
                <a:solidFill>
                  <a:srgbClr val="2B2B2B"/>
                </a:solidFill>
              </a:rPr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0DFE-9339-2D3E-ACF9-53C0B211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15"/>
            <a:ext cx="10515600" cy="4235041"/>
          </a:xfrm>
        </p:spPr>
        <p:txBody>
          <a:bodyPr/>
          <a:lstStyle/>
          <a:p>
            <a:pPr lvl="1"/>
            <a:r>
              <a:rPr lang="en-US" b="1" dirty="0">
                <a:solidFill>
                  <a:srgbClr val="2B2B2B"/>
                </a:solidFill>
              </a:rPr>
              <a:t>Python: </a:t>
            </a:r>
            <a:r>
              <a:rPr lang="en-US" dirty="0">
                <a:solidFill>
                  <a:srgbClr val="2B2B2B"/>
                </a:solidFill>
              </a:rPr>
              <a:t>Python serves as the foundation for the LMS, acting as middleware to connect various components</a:t>
            </a:r>
          </a:p>
          <a:p>
            <a:pPr lvl="1"/>
            <a:endParaRPr lang="en-US" dirty="0">
              <a:solidFill>
                <a:srgbClr val="2B2B2B"/>
              </a:solidFill>
            </a:endParaRPr>
          </a:p>
          <a:p>
            <a:pPr lvl="1"/>
            <a:r>
              <a:rPr lang="en-US" b="1" dirty="0">
                <a:solidFill>
                  <a:srgbClr val="2B2B2B"/>
                </a:solidFill>
              </a:rPr>
              <a:t>Flask Framework: </a:t>
            </a:r>
            <a:r>
              <a:rPr lang="en-US" dirty="0">
                <a:solidFill>
                  <a:srgbClr val="2B2B2B"/>
                </a:solidFill>
              </a:rPr>
              <a:t>Flask provides the structure and tools to develop the web application logic for the LMS API endpoints.</a:t>
            </a:r>
          </a:p>
          <a:p>
            <a:pPr lvl="1"/>
            <a:endParaRPr lang="en-US" dirty="0">
              <a:solidFill>
                <a:srgbClr val="2B2B2B"/>
              </a:solidFill>
            </a:endParaRPr>
          </a:p>
          <a:p>
            <a:pPr lvl="1"/>
            <a:r>
              <a:rPr lang="en-US" b="1" dirty="0" err="1">
                <a:solidFill>
                  <a:srgbClr val="2B2B2B"/>
                </a:solidFill>
              </a:rPr>
              <a:t>pymongo</a:t>
            </a:r>
            <a:r>
              <a:rPr lang="en-US" b="1" dirty="0">
                <a:solidFill>
                  <a:srgbClr val="2B2B2B"/>
                </a:solidFill>
              </a:rPr>
              <a:t>: </a:t>
            </a:r>
            <a:r>
              <a:rPr lang="en-US" dirty="0">
                <a:solidFill>
                  <a:srgbClr val="2B2B2B"/>
                </a:solidFill>
              </a:rPr>
              <a:t>A Python driver for MongoDB to interact with the MongoDB database, enabling data access, manipulation, and storage for the LMS functionalities.</a:t>
            </a:r>
            <a:endParaRPr lang="en-IN" dirty="0">
              <a:solidFill>
                <a:srgbClr val="2B2B2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A886F-B595-3E77-9AA2-3DA16133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79" y="760639"/>
            <a:ext cx="527903" cy="6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4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8DC2-BA59-D9A4-ABB5-EB7D6EA7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798971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rgbClr val="2B2B2B"/>
                </a:solidFill>
              </a:rPr>
              <a:t>NoSQL Database</a:t>
            </a:r>
            <a:r>
              <a:rPr lang="en-IN" sz="3600" dirty="0">
                <a:solidFill>
                  <a:srgbClr val="2B2B2B"/>
                </a:solidFill>
              </a:rPr>
              <a:t>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0DFE-9339-2D3E-ACF9-53C0B211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15"/>
            <a:ext cx="10515600" cy="4235041"/>
          </a:xfrm>
        </p:spPr>
        <p:txBody>
          <a:bodyPr/>
          <a:lstStyle/>
          <a:p>
            <a:pPr marL="457200" lvl="1" indent="0">
              <a:buNone/>
            </a:pPr>
            <a:endParaRPr lang="en-US" b="1" dirty="0">
              <a:solidFill>
                <a:srgbClr val="2B2B2B"/>
              </a:solidFill>
            </a:endParaRPr>
          </a:p>
          <a:p>
            <a:pPr lvl="1"/>
            <a:r>
              <a:rPr lang="en-US" b="1" dirty="0">
                <a:solidFill>
                  <a:srgbClr val="2B2B2B"/>
                </a:solidFill>
              </a:rPr>
              <a:t>Flexibility and Scalability:</a:t>
            </a:r>
            <a:r>
              <a:rPr lang="en-US" dirty="0">
                <a:solidFill>
                  <a:srgbClr val="2B2B2B"/>
                </a:solidFill>
              </a:rPr>
              <a:t> MongoDB's NoSQL structure adapts to evolving data needs.</a:t>
            </a:r>
          </a:p>
          <a:p>
            <a:pPr lvl="1"/>
            <a:endParaRPr lang="en-US" dirty="0">
              <a:solidFill>
                <a:srgbClr val="2B2B2B"/>
              </a:solidFill>
            </a:endParaRPr>
          </a:p>
          <a:p>
            <a:pPr lvl="1"/>
            <a:r>
              <a:rPr lang="en-US" b="1" dirty="0">
                <a:solidFill>
                  <a:srgbClr val="2B2B2B"/>
                </a:solidFill>
              </a:rPr>
              <a:t>Document-oriented:</a:t>
            </a:r>
            <a:r>
              <a:rPr lang="en-US" dirty="0">
                <a:solidFill>
                  <a:srgbClr val="2B2B2B"/>
                </a:solidFill>
              </a:rPr>
              <a:t> Stores data in flexible JSON documents, accommodating complex relationships.</a:t>
            </a:r>
          </a:p>
          <a:p>
            <a:pPr lvl="1"/>
            <a:endParaRPr lang="en-US" dirty="0">
              <a:solidFill>
                <a:srgbClr val="2B2B2B"/>
              </a:solidFill>
            </a:endParaRPr>
          </a:p>
          <a:p>
            <a:pPr lvl="1"/>
            <a:r>
              <a:rPr lang="en-US" b="1" dirty="0">
                <a:solidFill>
                  <a:srgbClr val="2B2B2B"/>
                </a:solidFill>
              </a:rPr>
              <a:t>Ideal for Library Data:</a:t>
            </a:r>
            <a:r>
              <a:rPr lang="en-US" dirty="0">
                <a:solidFill>
                  <a:srgbClr val="2B2B2B"/>
                </a:solidFill>
              </a:rPr>
              <a:t> Efficiently manages diverse data like books, users, and transactions.</a:t>
            </a:r>
            <a:endParaRPr lang="en-IN" dirty="0">
              <a:solidFill>
                <a:srgbClr val="2B2B2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14832-DA92-CA3A-A953-78EF6808F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52" y="574629"/>
            <a:ext cx="3057424" cy="8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2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7416-6A53-1AC6-A844-69AC4F7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067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rgbClr val="2B2B2B"/>
                </a:solidFill>
              </a:rPr>
              <a:t>Database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20BF4-2195-A008-3D67-5B2CCBF9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150" y="1263192"/>
            <a:ext cx="7940714" cy="5217967"/>
          </a:xfrm>
        </p:spPr>
      </p:pic>
    </p:spTree>
    <p:extLst>
      <p:ext uri="{BB962C8B-B14F-4D97-AF65-F5344CB8AC3E}">
        <p14:creationId xmlns:p14="http://schemas.microsoft.com/office/powerpoint/2010/main" val="306543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4DC0-6669-1BC4-D6C4-6F8A873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>
                <a:solidFill>
                  <a:srgbClr val="2B2B2B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9CD4-9EF6-7A34-BB49-62C09542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solidFill>
                  <a:srgbClr val="2B2B2B"/>
                </a:solidFill>
              </a:rPr>
              <a:t>Streamlined Operations</a:t>
            </a:r>
            <a:r>
              <a:rPr lang="en-US" dirty="0">
                <a:solidFill>
                  <a:srgbClr val="2B2B2B"/>
                </a:solidFill>
              </a:rPr>
              <a:t>: The LMS streamlines the login and borrowing books and up-to-date representation of data for efficient library management.</a:t>
            </a:r>
          </a:p>
          <a:p>
            <a:pPr lvl="1"/>
            <a:endParaRPr lang="en-US" dirty="0">
              <a:solidFill>
                <a:srgbClr val="2B2B2B"/>
              </a:solidFill>
            </a:endParaRPr>
          </a:p>
          <a:p>
            <a:pPr lvl="1"/>
            <a:r>
              <a:rPr lang="en-US" b="1" dirty="0">
                <a:solidFill>
                  <a:srgbClr val="2B2B2B"/>
                </a:solidFill>
              </a:rPr>
              <a:t>Improved User Experience</a:t>
            </a:r>
            <a:r>
              <a:rPr lang="en-US" dirty="0">
                <a:solidFill>
                  <a:srgbClr val="2B2B2B"/>
                </a:solidFill>
              </a:rPr>
              <a:t>: User-friendly interface simplifies browsing and borrowing books from branches and checking user transactions in one place.</a:t>
            </a:r>
          </a:p>
          <a:p>
            <a:pPr lvl="1"/>
            <a:endParaRPr lang="en-US" dirty="0">
              <a:solidFill>
                <a:srgbClr val="2B2B2B"/>
              </a:solidFill>
            </a:endParaRPr>
          </a:p>
          <a:p>
            <a:pPr lvl="1"/>
            <a:r>
              <a:rPr lang="en-US" b="1" dirty="0">
                <a:solidFill>
                  <a:srgbClr val="2B2B2B"/>
                </a:solidFill>
              </a:rPr>
              <a:t>Scalability and Flexibility</a:t>
            </a:r>
            <a:r>
              <a:rPr lang="en-US" dirty="0">
                <a:solidFill>
                  <a:srgbClr val="2B2B2B"/>
                </a:solidFill>
              </a:rPr>
              <a:t>: Use of NoSQL DB helps in evolving library needs and data growth.</a:t>
            </a:r>
          </a:p>
          <a:p>
            <a:pPr marL="457200" lvl="1" indent="0">
              <a:buNone/>
            </a:pPr>
            <a:endParaRPr lang="en-IN" dirty="0">
              <a:solidFill>
                <a:srgbClr val="2B2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8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4485-DDFB-D042-7069-960FD70E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7302"/>
            <a:ext cx="10515600" cy="1325563"/>
          </a:xfrm>
        </p:spPr>
        <p:txBody>
          <a:bodyPr/>
          <a:lstStyle/>
          <a:p>
            <a:pPr algn="ctr"/>
            <a:r>
              <a:rPr lang="en-IN" i="1" dirty="0">
                <a:solidFill>
                  <a:srgbClr val="2B2B2B"/>
                </a:solidFill>
              </a:rPr>
              <a:t>Thank you </a:t>
            </a:r>
            <a:r>
              <a:rPr lang="en-IN" dirty="0">
                <a:solidFill>
                  <a:srgbClr val="2B2B2B"/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rgbClr val="2B2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1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9C04-18C8-30C4-D6DA-C1C76D86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202835" cy="1124309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2B2B2B"/>
                </a:solidFill>
              </a:rPr>
              <a:t>Library Management System</a:t>
            </a:r>
            <a:r>
              <a:rPr lang="en-US" sz="3600" dirty="0">
                <a:solidFill>
                  <a:srgbClr val="2B2B2B"/>
                </a:solidFill>
              </a:rPr>
              <a:t> (LMS)</a:t>
            </a:r>
            <a:endParaRPr lang="en-IN" sz="3600" dirty="0">
              <a:solidFill>
                <a:srgbClr val="2B2B2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D090-E4E9-EE58-C640-95A9E49D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7"/>
            <a:ext cx="10515600" cy="4781796"/>
          </a:xfrm>
        </p:spPr>
        <p:txBody>
          <a:bodyPr/>
          <a:lstStyle/>
          <a:p>
            <a:pPr lvl="1"/>
            <a:r>
              <a:rPr lang="en-US" dirty="0">
                <a:solidFill>
                  <a:srgbClr val="2B2B2B"/>
                </a:solidFill>
              </a:rPr>
              <a:t>Web-based application for librarians and users</a:t>
            </a:r>
          </a:p>
          <a:p>
            <a:pPr lvl="1"/>
            <a:r>
              <a:rPr lang="en-IN" dirty="0">
                <a:solidFill>
                  <a:srgbClr val="2B2B2B"/>
                </a:solidFill>
              </a:rPr>
              <a:t>Automates various library operations.</a:t>
            </a:r>
            <a:endParaRPr lang="en-US" dirty="0">
              <a:solidFill>
                <a:srgbClr val="2B2B2B"/>
              </a:solidFill>
            </a:endParaRPr>
          </a:p>
          <a:p>
            <a:pPr lvl="1"/>
            <a:r>
              <a:rPr lang="en-US" dirty="0">
                <a:solidFill>
                  <a:srgbClr val="2B2B2B"/>
                </a:solidFill>
              </a:rPr>
              <a:t>User-friendly interface for easy interaction.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CC95CA-A2F9-01D5-B2A3-D22DBD52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64" y="2840391"/>
            <a:ext cx="5890071" cy="333657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7755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A241-3192-A0B8-05F6-210699C1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>
                <a:solidFill>
                  <a:srgbClr val="2B2B2B"/>
                </a:solidFill>
              </a:rPr>
              <a:t>Librarian/Admin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6CE5-9FEA-EE7A-5B40-8AAB29CD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solidFill>
                  <a:srgbClr val="2B2B2B"/>
                </a:solidFill>
              </a:rPr>
              <a:t>Book Management:</a:t>
            </a:r>
            <a:r>
              <a:rPr lang="en-US" dirty="0">
                <a:solidFill>
                  <a:srgbClr val="2B2B2B"/>
                </a:solidFill>
              </a:rPr>
              <a:t> Add, update, and remove book entries with details like title, author, and genre.</a:t>
            </a:r>
          </a:p>
          <a:p>
            <a:pPr lvl="1"/>
            <a:endParaRPr lang="en-US" dirty="0">
              <a:solidFill>
                <a:srgbClr val="2B2B2B"/>
              </a:solidFill>
            </a:endParaRPr>
          </a:p>
          <a:p>
            <a:pPr lvl="1"/>
            <a:r>
              <a:rPr lang="en-US" b="1" dirty="0">
                <a:solidFill>
                  <a:srgbClr val="2B2B2B"/>
                </a:solidFill>
              </a:rPr>
              <a:t>Branch Management:</a:t>
            </a:r>
            <a:r>
              <a:rPr lang="en-US" dirty="0">
                <a:solidFill>
                  <a:srgbClr val="2B2B2B"/>
                </a:solidFill>
              </a:rPr>
              <a:t> Manage library branches, including adding new ones and updating information.</a:t>
            </a:r>
          </a:p>
          <a:p>
            <a:pPr lvl="1"/>
            <a:endParaRPr lang="en-US" dirty="0">
              <a:solidFill>
                <a:srgbClr val="2B2B2B"/>
              </a:solidFill>
            </a:endParaRPr>
          </a:p>
          <a:p>
            <a:pPr lvl="1"/>
            <a:r>
              <a:rPr lang="en-US" b="1" dirty="0">
                <a:solidFill>
                  <a:srgbClr val="2B2B2B"/>
                </a:solidFill>
              </a:rPr>
              <a:t>Transaction Management:</a:t>
            </a:r>
            <a:r>
              <a:rPr lang="en-US" dirty="0">
                <a:solidFill>
                  <a:srgbClr val="2B2B2B"/>
                </a:solidFill>
              </a:rPr>
              <a:t> View all user transactions, such as copy id, branch id, and the date of the transaction.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2B2B"/>
                </a:solidFill>
              </a:rPr>
              <a:t>  </a:t>
            </a:r>
          </a:p>
          <a:p>
            <a:pPr lvl="1"/>
            <a:r>
              <a:rPr lang="en-US" b="1" dirty="0">
                <a:solidFill>
                  <a:srgbClr val="2B2B2B"/>
                </a:solidFill>
              </a:rPr>
              <a:t>User Management:</a:t>
            </a:r>
            <a:r>
              <a:rPr lang="en-US" dirty="0">
                <a:solidFill>
                  <a:srgbClr val="2B2B2B"/>
                </a:solidFill>
              </a:rPr>
              <a:t> View User/Member accounts.</a:t>
            </a:r>
          </a:p>
          <a:p>
            <a:pPr lvl="1"/>
            <a:endParaRPr lang="en-IN" dirty="0">
              <a:solidFill>
                <a:srgbClr val="2B2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3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1051-F64E-B450-CE34-8E4A3904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2B2B2B"/>
                </a:solidFill>
              </a:rPr>
              <a:t>Admin dashboard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CB8C131-74F3-EAF4-2B91-A13A6B3BF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166" y="1514540"/>
            <a:ext cx="9141668" cy="4351338"/>
          </a:xfrm>
        </p:spPr>
      </p:pic>
    </p:spTree>
    <p:extLst>
      <p:ext uri="{BB962C8B-B14F-4D97-AF65-F5344CB8AC3E}">
        <p14:creationId xmlns:p14="http://schemas.microsoft.com/office/powerpoint/2010/main" val="383813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1051-F64E-B450-CE34-8E4A3904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B2B2B"/>
                </a:solidFill>
              </a:rPr>
              <a:t>Book Management</a:t>
            </a:r>
            <a:endParaRPr lang="en-IN" sz="3600" dirty="0">
              <a:solidFill>
                <a:srgbClr val="2B2B2B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406828-3629-A2B9-C2C2-3F8613F03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96" y="1272620"/>
            <a:ext cx="8964543" cy="5090800"/>
          </a:xfrm>
        </p:spPr>
      </p:pic>
    </p:spTree>
    <p:extLst>
      <p:ext uri="{BB962C8B-B14F-4D97-AF65-F5344CB8AC3E}">
        <p14:creationId xmlns:p14="http://schemas.microsoft.com/office/powerpoint/2010/main" val="382752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1051-F64E-B450-CE34-8E4A3904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B2B2B"/>
                </a:solidFill>
              </a:rPr>
              <a:t>Branch Management</a:t>
            </a:r>
            <a:endParaRPr lang="en-IN" sz="3600" dirty="0">
              <a:solidFill>
                <a:srgbClr val="2B2B2B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9A6F1B-8BCA-265B-4BC2-6619A698E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884" y="1523967"/>
            <a:ext cx="93482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1051-F64E-B450-CE34-8E4A3904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2B2B2B"/>
                </a:solidFill>
              </a:rPr>
              <a:t>View all Transactions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0C9593-1AA4-DD29-6186-66780CDA6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521" y="1608806"/>
            <a:ext cx="9046957" cy="4351338"/>
          </a:xfrm>
        </p:spPr>
      </p:pic>
    </p:spTree>
    <p:extLst>
      <p:ext uri="{BB962C8B-B14F-4D97-AF65-F5344CB8AC3E}">
        <p14:creationId xmlns:p14="http://schemas.microsoft.com/office/powerpoint/2010/main" val="351226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6043-4CA0-522A-EFFB-DF932F87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rgbClr val="2B2B2B"/>
                </a:solidFill>
              </a:rPr>
              <a:t>User-Friendly Borrowing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7B9B-8351-5407-058B-BACB0E81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080"/>
            <a:ext cx="10515600" cy="4319883"/>
          </a:xfrm>
        </p:spPr>
        <p:txBody>
          <a:bodyPr/>
          <a:lstStyle/>
          <a:p>
            <a:pPr lvl="1"/>
            <a:r>
              <a:rPr lang="en-US" b="1" dirty="0">
                <a:solidFill>
                  <a:srgbClr val="2B2B2B"/>
                </a:solidFill>
              </a:rPr>
              <a:t>Hassle free login:</a:t>
            </a:r>
            <a:r>
              <a:rPr lang="en-US" dirty="0">
                <a:solidFill>
                  <a:srgbClr val="2B2B2B"/>
                </a:solidFill>
              </a:rPr>
              <a:t> Users can have an LMS account by registering and can login to browse the books collection.</a:t>
            </a:r>
          </a:p>
          <a:p>
            <a:pPr lvl="1"/>
            <a:endParaRPr lang="en-US" b="1" dirty="0">
              <a:solidFill>
                <a:srgbClr val="2B2B2B"/>
              </a:solidFill>
            </a:endParaRPr>
          </a:p>
          <a:p>
            <a:pPr lvl="1"/>
            <a:r>
              <a:rPr lang="en-US" b="1" dirty="0">
                <a:solidFill>
                  <a:srgbClr val="2B2B2B"/>
                </a:solidFill>
              </a:rPr>
              <a:t>Borrowing Books:</a:t>
            </a:r>
            <a:r>
              <a:rPr lang="en-US" dirty="0">
                <a:solidFill>
                  <a:srgbClr val="2B2B2B"/>
                </a:solidFill>
              </a:rPr>
              <a:t> Users can go through the books online and initiate borrows by adding to the cart.</a:t>
            </a:r>
          </a:p>
          <a:p>
            <a:pPr lvl="1"/>
            <a:endParaRPr lang="en-US" dirty="0">
              <a:solidFill>
                <a:srgbClr val="2B2B2B"/>
              </a:solidFill>
            </a:endParaRPr>
          </a:p>
          <a:p>
            <a:pPr lvl="1"/>
            <a:r>
              <a:rPr lang="en-US" b="1" dirty="0">
                <a:solidFill>
                  <a:srgbClr val="2B2B2B"/>
                </a:solidFill>
              </a:rPr>
              <a:t>Track Transaction History:</a:t>
            </a:r>
            <a:r>
              <a:rPr lang="en-US" dirty="0">
                <a:solidFill>
                  <a:srgbClr val="2B2B2B"/>
                </a:solidFill>
              </a:rPr>
              <a:t> Users can access their transaction history to keep track of borrowed items and due dates.</a:t>
            </a:r>
          </a:p>
          <a:p>
            <a:pPr lvl="1"/>
            <a:endParaRPr lang="en-US" dirty="0">
              <a:solidFill>
                <a:srgbClr val="2B2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4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BA21-0F69-7CA4-8270-DF2C4906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2B2B2B"/>
                </a:solidFill>
              </a:rPr>
              <a:t>User Registration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6C3153A-72CD-3CD3-8EEE-6C33A0B11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042" y="1533393"/>
            <a:ext cx="9233916" cy="4351338"/>
          </a:xfrm>
        </p:spPr>
      </p:pic>
    </p:spTree>
    <p:extLst>
      <p:ext uri="{BB962C8B-B14F-4D97-AF65-F5344CB8AC3E}">
        <p14:creationId xmlns:p14="http://schemas.microsoft.com/office/powerpoint/2010/main" val="71495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382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Wingdings</vt:lpstr>
      <vt:lpstr>Office Theme</vt:lpstr>
      <vt:lpstr>Library Management System</vt:lpstr>
      <vt:lpstr>Library Management System (LMS)</vt:lpstr>
      <vt:lpstr>Librarian/Admin Functionalities</vt:lpstr>
      <vt:lpstr>Admin dashboard</vt:lpstr>
      <vt:lpstr>Book Management</vt:lpstr>
      <vt:lpstr>Branch Management</vt:lpstr>
      <vt:lpstr>View all Transactions</vt:lpstr>
      <vt:lpstr>User-Friendly Borrowing System</vt:lpstr>
      <vt:lpstr>User Registration</vt:lpstr>
      <vt:lpstr>Member Dashboard</vt:lpstr>
      <vt:lpstr>Browse books </vt:lpstr>
      <vt:lpstr>Borrow book </vt:lpstr>
      <vt:lpstr>View transactions</vt:lpstr>
      <vt:lpstr>Middle ware -</vt:lpstr>
      <vt:lpstr>NoSQL Database - </vt:lpstr>
      <vt:lpstr>Database Model</vt:lpstr>
      <vt:lpstr>Conclusion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Hemanth Rasabhathula</dc:creator>
  <cp:lastModifiedBy>Hemanth Rasabhathula</cp:lastModifiedBy>
  <cp:revision>76</cp:revision>
  <dcterms:created xsi:type="dcterms:W3CDTF">2024-06-17T18:48:54Z</dcterms:created>
  <dcterms:modified xsi:type="dcterms:W3CDTF">2024-06-18T12:57:15Z</dcterms:modified>
</cp:coreProperties>
</file>