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CAE7"/>
    <a:srgbClr val="36ABE6"/>
    <a:srgbClr val="445FE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141C2D-570C-4BC8-8F62-F08D62394065}" type="datetimeFigureOut">
              <a:rPr lang="en-IN" smtClean="0"/>
              <a:pPr/>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7827CF-561E-452E-8832-EDEF47BE579F}" type="slidenum">
              <a:rPr lang="en-IN" smtClean="0"/>
              <a:pPr/>
              <a:t>‹#›</a:t>
            </a:fld>
            <a:endParaRPr lang="en-IN"/>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141C2D-570C-4BC8-8F62-F08D62394065}" type="datetimeFigureOut">
              <a:rPr lang="en-IN" smtClean="0"/>
              <a:pPr/>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7827CF-561E-452E-8832-EDEF47BE579F}" type="slidenum">
              <a:rPr lang="en-IN" smtClean="0"/>
              <a:pPr/>
              <a:t>‹#›</a:t>
            </a:fld>
            <a:endParaRPr lang="en-IN"/>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141C2D-570C-4BC8-8F62-F08D62394065}" type="datetimeFigureOut">
              <a:rPr lang="en-IN" smtClean="0"/>
              <a:pPr/>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7827CF-561E-452E-8832-EDEF47BE579F}" type="slidenum">
              <a:rPr lang="en-IN" smtClean="0"/>
              <a:pPr/>
              <a:t>‹#›</a:t>
            </a:fld>
            <a:endParaRPr lang="en-IN"/>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141C2D-570C-4BC8-8F62-F08D62394065}" type="datetimeFigureOut">
              <a:rPr lang="en-IN" smtClean="0"/>
              <a:pPr/>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7827CF-561E-452E-8832-EDEF47BE579F}" type="slidenum">
              <a:rPr lang="en-IN" smtClean="0"/>
              <a:pPr/>
              <a:t>‹#›</a:t>
            </a:fld>
            <a:endParaRPr lang="en-IN"/>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41C2D-570C-4BC8-8F62-F08D62394065}" type="datetimeFigureOut">
              <a:rPr lang="en-IN" smtClean="0"/>
              <a:pPr/>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7827CF-561E-452E-8832-EDEF47BE579F}" type="slidenum">
              <a:rPr lang="en-IN" smtClean="0"/>
              <a:pPr/>
              <a:t>‹#›</a:t>
            </a:fld>
            <a:endParaRPr lang="en-IN"/>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141C2D-570C-4BC8-8F62-F08D62394065}" type="datetimeFigureOut">
              <a:rPr lang="en-IN" smtClean="0"/>
              <a:pPr/>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7827CF-561E-452E-8832-EDEF47BE579F}" type="slidenum">
              <a:rPr lang="en-IN" smtClean="0"/>
              <a:pPr/>
              <a:t>‹#›</a:t>
            </a:fld>
            <a:endParaRPr lang="en-IN"/>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141C2D-570C-4BC8-8F62-F08D62394065}" type="datetimeFigureOut">
              <a:rPr lang="en-IN" smtClean="0"/>
              <a:pPr/>
              <a:t>18-06-2022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7827CF-561E-452E-8832-EDEF47BE579F}" type="slidenum">
              <a:rPr lang="en-IN" smtClean="0"/>
              <a:pPr/>
              <a:t>‹#›</a:t>
            </a:fld>
            <a:endParaRPr lang="en-IN"/>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141C2D-570C-4BC8-8F62-F08D62394065}" type="datetimeFigureOut">
              <a:rPr lang="en-IN" smtClean="0"/>
              <a:pPr/>
              <a:t>18-06-2022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7827CF-561E-452E-8832-EDEF47BE579F}" type="slidenum">
              <a:rPr lang="en-IN" smtClean="0"/>
              <a:pPr/>
              <a:t>‹#›</a:t>
            </a:fld>
            <a:endParaRPr lang="en-IN"/>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41C2D-570C-4BC8-8F62-F08D62394065}" type="datetimeFigureOut">
              <a:rPr lang="en-IN" smtClean="0"/>
              <a:pPr/>
              <a:t>18-06-2022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7827CF-561E-452E-8832-EDEF47BE579F}" type="slidenum">
              <a:rPr lang="en-IN" smtClean="0"/>
              <a:pPr/>
              <a:t>‹#›</a:t>
            </a:fld>
            <a:endParaRPr lang="en-IN"/>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41C2D-570C-4BC8-8F62-F08D62394065}" type="datetimeFigureOut">
              <a:rPr lang="en-IN" smtClean="0"/>
              <a:pPr/>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7827CF-561E-452E-8832-EDEF47BE579F}" type="slidenum">
              <a:rPr lang="en-IN" smtClean="0"/>
              <a:pPr/>
              <a:t>‹#›</a:t>
            </a:fld>
            <a:endParaRPr lang="en-IN"/>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41C2D-570C-4BC8-8F62-F08D62394065}" type="datetimeFigureOut">
              <a:rPr lang="en-IN" smtClean="0"/>
              <a:pPr/>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7827CF-561E-452E-8832-EDEF47BE579F}" type="slidenum">
              <a:rPr lang="en-IN" smtClean="0"/>
              <a:pPr/>
              <a:t>‹#›</a:t>
            </a:fld>
            <a:endParaRPr lang="en-IN"/>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41C2D-570C-4BC8-8F62-F08D62394065}" type="datetimeFigureOut">
              <a:rPr lang="en-IN" smtClean="0"/>
              <a:pPr/>
              <a:t>18-06-2022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827CF-561E-452E-8832-EDEF47BE579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1000"/>
            <a:lum/>
          </a:blip>
          <a:srcRect/>
          <a:stretch>
            <a:fillRect l="-26000" r="-2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2536" y="692696"/>
            <a:ext cx="5436096" cy="1470025"/>
          </a:xfrm>
        </p:spPr>
        <p:txBody>
          <a:bodyPr/>
          <a:lstStyle/>
          <a:p>
            <a:r>
              <a:rPr lang="en-IN" dirty="0" smtClean="0"/>
              <a:t> </a:t>
            </a:r>
            <a:r>
              <a:rPr lang="en-IN" b="1" dirty="0" smtClean="0">
                <a:solidFill>
                  <a:schemeClr val="bg1"/>
                </a:solidFill>
                <a:latin typeface="Times New Roman" pitchFamily="18" charset="0"/>
                <a:cs typeface="Times New Roman" pitchFamily="18" charset="0"/>
              </a:rPr>
              <a:t>SPAM MESSAGE DETECTOR</a:t>
            </a:r>
            <a:endParaRPr lang="en-IN" b="1" dirty="0">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899592" y="2060848"/>
            <a:ext cx="4424536" cy="432048"/>
          </a:xfrm>
        </p:spPr>
        <p:txBody>
          <a:bodyPr>
            <a:normAutofit/>
          </a:bodyPr>
          <a:lstStyle/>
          <a:p>
            <a:r>
              <a:rPr lang="en-IN" sz="1800" dirty="0" smtClean="0">
                <a:solidFill>
                  <a:srgbClr val="1FCAE7"/>
                </a:solidFill>
                <a:latin typeface="Times New Roman" pitchFamily="18" charset="0"/>
                <a:cs typeface="Times New Roman" pitchFamily="18" charset="0"/>
              </a:rPr>
              <a:t>-Using Machine Learning and PYTHON</a:t>
            </a:r>
            <a:endParaRPr lang="en-IN" sz="1800" dirty="0">
              <a:solidFill>
                <a:srgbClr val="1FCAE7"/>
              </a:solidFill>
              <a:latin typeface="Times New Roman" pitchFamily="18" charset="0"/>
              <a:cs typeface="Times New Roman" pitchFamily="18" charset="0"/>
            </a:endParaRPr>
          </a:p>
        </p:txBody>
      </p:sp>
      <p:sp>
        <p:nvSpPr>
          <p:cNvPr id="4" name="TextBox 3"/>
          <p:cNvSpPr txBox="1"/>
          <p:nvPr/>
        </p:nvSpPr>
        <p:spPr>
          <a:xfrm>
            <a:off x="3779912" y="5877272"/>
            <a:ext cx="2448272" cy="707886"/>
          </a:xfrm>
          <a:prstGeom prst="rect">
            <a:avLst/>
          </a:prstGeom>
          <a:noFill/>
        </p:spPr>
        <p:txBody>
          <a:bodyPr wrap="square" rtlCol="0">
            <a:spAutoFit/>
          </a:bodyPr>
          <a:lstStyle/>
          <a:p>
            <a:r>
              <a:rPr lang="en-IN" sz="2000" dirty="0" smtClean="0">
                <a:solidFill>
                  <a:schemeClr val="bg1"/>
                </a:solidFill>
                <a:latin typeface="Times New Roman" pitchFamily="18" charset="0"/>
                <a:cs typeface="Times New Roman" pitchFamily="18" charset="0"/>
              </a:rPr>
              <a:t>By-</a:t>
            </a:r>
          </a:p>
          <a:p>
            <a:r>
              <a:rPr lang="en-IN" sz="2000" dirty="0" smtClean="0">
                <a:solidFill>
                  <a:schemeClr val="bg1"/>
                </a:solidFill>
                <a:latin typeface="Times New Roman" pitchFamily="18" charset="0"/>
                <a:cs typeface="Times New Roman" pitchFamily="18" charset="0"/>
              </a:rPr>
              <a:t>     </a:t>
            </a:r>
            <a:r>
              <a:rPr lang="en-IN" sz="2000" dirty="0" err="1" smtClean="0">
                <a:solidFill>
                  <a:schemeClr val="bg1"/>
                </a:solidFill>
                <a:latin typeface="Times New Roman" pitchFamily="18" charset="0"/>
                <a:cs typeface="Times New Roman" pitchFamily="18" charset="0"/>
              </a:rPr>
              <a:t>Chandan</a:t>
            </a:r>
            <a:r>
              <a:rPr lang="en-IN" sz="2000" dirty="0" smtClean="0">
                <a:solidFill>
                  <a:schemeClr val="bg1"/>
                </a:solidFill>
                <a:latin typeface="Times New Roman" pitchFamily="18" charset="0"/>
                <a:cs typeface="Times New Roman" pitchFamily="18" charset="0"/>
              </a:rPr>
              <a:t> Sharma</a:t>
            </a:r>
            <a:endParaRPr lang="en-IN" sz="2000" dirty="0" smtClean="0">
              <a:solidFill>
                <a:schemeClr val="bg1"/>
              </a:solidFill>
              <a:latin typeface="Times New Roman" pitchFamily="18" charset="0"/>
              <a:cs typeface="Times New Roman" pitchFamily="18" charset="0"/>
            </a:endParaRPr>
          </a:p>
        </p:txBody>
      </p:sp>
      <p:cxnSp>
        <p:nvCxnSpPr>
          <p:cNvPr id="6" name="Straight Connector 5"/>
          <p:cNvCxnSpPr/>
          <p:nvPr/>
        </p:nvCxnSpPr>
        <p:spPr>
          <a:xfrm flipV="1">
            <a:off x="8244408" y="476672"/>
            <a:ext cx="899592" cy="216024"/>
          </a:xfrm>
          <a:prstGeom prst="line">
            <a:avLst/>
          </a:prstGeom>
          <a:ln>
            <a:solidFill>
              <a:srgbClr val="1FCAE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0000"/>
            <a:lum/>
          </a:blip>
          <a:srcRect/>
          <a:stretch>
            <a:fillRect l="-24000" r="-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normAutofit/>
          </a:bodyPr>
          <a:lstStyle/>
          <a:p>
            <a:r>
              <a:rPr lang="en-IN" sz="4000" b="1" spc="300" dirty="0" smtClean="0">
                <a:solidFill>
                  <a:schemeClr val="bg1"/>
                </a:solidFill>
                <a:latin typeface="Times New Roman" pitchFamily="18" charset="0"/>
                <a:cs typeface="Times New Roman" pitchFamily="18" charset="0"/>
              </a:rPr>
              <a:t>INTRODUCTION</a:t>
            </a:r>
            <a:endParaRPr lang="en-IN" sz="4000" b="1" spc="3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179512" y="1556792"/>
            <a:ext cx="8784976" cy="4525963"/>
          </a:xfrm>
        </p:spPr>
        <p:txBody>
          <a:bodyPr numCol="1">
            <a:normAutofit/>
          </a:bodyPr>
          <a:lstStyle/>
          <a:p>
            <a:pPr algn="just">
              <a:lnSpc>
                <a:spcPct val="200000"/>
              </a:lnSpc>
              <a:buNone/>
            </a:pPr>
            <a:r>
              <a:rPr lang="en-IN" sz="1900" dirty="0" smtClean="0">
                <a:solidFill>
                  <a:schemeClr val="bg1"/>
                </a:solidFill>
                <a:latin typeface="Times New Roman" pitchFamily="18" charset="0"/>
                <a:cs typeface="Times New Roman" pitchFamily="18" charset="0"/>
              </a:rPr>
              <a:t>	Spam messages can be not only annoying but also dangerous to consumers. Lazy advertiser and criminals who wish to lead you to phishing sites. Spam detection is a part of security of our system. With the help of the spam detection we can easily get aware from those message or e-mails which are not good for our system, because if we don’t have spam detection then we can’t get the information of wrong mails or message. Detecting spam alerts in message and e-mails is one of the main application that every  company tries to improve for their customers</a:t>
            </a:r>
            <a:r>
              <a:rPr lang="en-IN" sz="1800" dirty="0" smtClean="0">
                <a:solidFill>
                  <a:schemeClr val="bg1"/>
                </a:solidFill>
                <a:latin typeface="Times New Roman" pitchFamily="18" charset="0"/>
                <a:cs typeface="Times New Roman" pitchFamily="18" charset="0"/>
              </a:rPr>
              <a:t>. </a:t>
            </a:r>
            <a:endParaRPr lang="en-IN" sz="1800" dirty="0">
              <a:solidFill>
                <a:schemeClr val="bg1"/>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0000"/>
            <a:lum/>
          </a:blip>
          <a:srcRect/>
          <a:stretch>
            <a:fillRect l="-24000" r="-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normAutofit/>
          </a:bodyPr>
          <a:lstStyle/>
          <a:p>
            <a:r>
              <a:rPr lang="en-IN" sz="4000" b="1" spc="300" dirty="0" smtClean="0">
                <a:solidFill>
                  <a:schemeClr val="bg1"/>
                </a:solidFill>
                <a:latin typeface="Times New Roman" pitchFamily="18" charset="0"/>
                <a:cs typeface="Times New Roman" pitchFamily="18" charset="0"/>
              </a:rPr>
              <a:t>PROBLEM  STATEMENT</a:t>
            </a:r>
            <a:endParaRPr lang="en-IN" sz="4000" b="1" spc="3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395536" y="1772816"/>
            <a:ext cx="8229600" cy="4525963"/>
          </a:xfrm>
        </p:spPr>
        <p:txBody>
          <a:bodyPr numCol="1">
            <a:normAutofit/>
          </a:bodyPr>
          <a:lstStyle/>
          <a:p>
            <a:pPr algn="just">
              <a:lnSpc>
                <a:spcPct val="200000"/>
              </a:lnSpc>
              <a:buFont typeface="Wingdings" pitchFamily="2" charset="2"/>
              <a:buChar char="v"/>
            </a:pPr>
            <a:r>
              <a:rPr lang="en-IN" sz="1900" dirty="0" smtClean="0">
                <a:solidFill>
                  <a:schemeClr val="bg1"/>
                </a:solidFill>
                <a:latin typeface="Times New Roman" pitchFamily="18" charset="0"/>
                <a:cs typeface="Times New Roman" pitchFamily="18" charset="0"/>
              </a:rPr>
              <a:t>Unwanted e-mails irritating internet connection.</a:t>
            </a:r>
          </a:p>
          <a:p>
            <a:pPr algn="just">
              <a:lnSpc>
                <a:spcPct val="200000"/>
              </a:lnSpc>
              <a:buFont typeface="Wingdings" pitchFamily="2" charset="2"/>
              <a:buChar char="v"/>
            </a:pPr>
            <a:r>
              <a:rPr lang="en-IN" sz="1900" dirty="0" smtClean="0">
                <a:solidFill>
                  <a:schemeClr val="bg1"/>
                </a:solidFill>
                <a:latin typeface="Times New Roman" pitchFamily="18" charset="0"/>
                <a:cs typeface="Times New Roman" pitchFamily="18" charset="0"/>
              </a:rPr>
              <a:t>Important e-mails or messages are missed/ or delayed.</a:t>
            </a:r>
          </a:p>
          <a:p>
            <a:pPr algn="just">
              <a:lnSpc>
                <a:spcPct val="200000"/>
              </a:lnSpc>
              <a:buFont typeface="Wingdings" pitchFamily="2" charset="2"/>
              <a:buChar char="v"/>
            </a:pPr>
            <a:r>
              <a:rPr lang="en-IN" sz="1900" dirty="0" smtClean="0">
                <a:solidFill>
                  <a:schemeClr val="bg1"/>
                </a:solidFill>
                <a:latin typeface="Times New Roman" pitchFamily="18" charset="0"/>
                <a:cs typeface="Times New Roman" pitchFamily="18" charset="0"/>
              </a:rPr>
              <a:t>Spam can crash mail servers and fill up hard drives.</a:t>
            </a:r>
          </a:p>
          <a:p>
            <a:pPr algn="just">
              <a:lnSpc>
                <a:spcPct val="200000"/>
              </a:lnSpc>
              <a:buFont typeface="Wingdings" pitchFamily="2" charset="2"/>
              <a:buChar char="v"/>
            </a:pPr>
            <a:r>
              <a:rPr lang="en-IN" sz="1900" dirty="0" smtClean="0">
                <a:solidFill>
                  <a:schemeClr val="bg1"/>
                </a:solidFill>
                <a:latin typeface="Times New Roman" pitchFamily="18" charset="0"/>
                <a:cs typeface="Times New Roman" pitchFamily="18" charset="0"/>
              </a:rPr>
              <a:t>Billions of money lost worldwide by these types of fake messages of e-mails.</a:t>
            </a:r>
          </a:p>
          <a:p>
            <a:pPr algn="just">
              <a:lnSpc>
                <a:spcPct val="200000"/>
              </a:lnSpc>
              <a:buFont typeface="Wingdings" pitchFamily="2" charset="2"/>
              <a:buChar char="v"/>
            </a:pPr>
            <a:r>
              <a:rPr lang="en-IN" sz="1900" dirty="0" smtClean="0">
                <a:solidFill>
                  <a:schemeClr val="bg1"/>
                </a:solidFill>
                <a:latin typeface="Times New Roman" pitchFamily="18" charset="0"/>
                <a:cs typeface="Times New Roman" pitchFamily="18" charset="0"/>
              </a:rPr>
              <a:t>Our sensitive information will be lost by these types of spam messages.</a:t>
            </a:r>
          </a:p>
          <a:p>
            <a:pPr algn="just">
              <a:lnSpc>
                <a:spcPct val="150000"/>
              </a:lnSpc>
              <a:buFont typeface="Wingdings" pitchFamily="2" charset="2"/>
              <a:buChar char="v"/>
            </a:pPr>
            <a:endParaRPr lang="en-IN" sz="2000" dirty="0" smtClean="0">
              <a:solidFill>
                <a:schemeClr val="bg1"/>
              </a:solidFill>
              <a:latin typeface="Times New Roman" pitchFamily="18" charset="0"/>
              <a:cs typeface="Times New Roman" pitchFamily="18" charset="0"/>
            </a:endParaRPr>
          </a:p>
          <a:p>
            <a:pPr algn="just">
              <a:lnSpc>
                <a:spcPct val="150000"/>
              </a:lnSpc>
              <a:buFont typeface="Wingdings" pitchFamily="2" charset="2"/>
              <a:buChar char="v"/>
            </a:pPr>
            <a:endParaRPr lang="en-IN" sz="2000" dirty="0" smtClean="0">
              <a:solidFill>
                <a:schemeClr val="bg1"/>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0000"/>
            <a:lum/>
          </a:blip>
          <a:srcRect/>
          <a:stretch>
            <a:fillRect l="-24000" r="-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a:bodyPr>
          <a:lstStyle/>
          <a:p>
            <a:r>
              <a:rPr lang="en-IN" sz="4000" b="1" spc="300" dirty="0" smtClean="0">
                <a:solidFill>
                  <a:schemeClr val="bg1"/>
                </a:solidFill>
                <a:latin typeface="Times New Roman" pitchFamily="18" charset="0"/>
                <a:cs typeface="Times New Roman" pitchFamily="18" charset="0"/>
              </a:rPr>
              <a:t>OBJECTIVE</a:t>
            </a:r>
            <a:endParaRPr lang="en-IN" sz="4000" b="1" spc="3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772816"/>
            <a:ext cx="8136904" cy="4525963"/>
          </a:xfrm>
        </p:spPr>
        <p:txBody>
          <a:bodyPr numCol="1">
            <a:normAutofit/>
          </a:bodyPr>
          <a:lstStyle/>
          <a:p>
            <a:pPr algn="just">
              <a:lnSpc>
                <a:spcPct val="200000"/>
              </a:lnSpc>
              <a:buNone/>
            </a:pPr>
            <a:r>
              <a:rPr lang="en-IN" sz="1900" dirty="0" smtClean="0">
                <a:solidFill>
                  <a:schemeClr val="bg1"/>
                </a:solidFill>
                <a:latin typeface="Times New Roman" pitchFamily="18" charset="0"/>
                <a:cs typeface="Times New Roman" pitchFamily="18" charset="0"/>
              </a:rPr>
              <a:t>The objective of identification of Spam messages or e-mail are:-</a:t>
            </a:r>
          </a:p>
          <a:p>
            <a:pPr algn="just">
              <a:lnSpc>
                <a:spcPct val="200000"/>
              </a:lnSpc>
              <a:buFont typeface="Wingdings" pitchFamily="2" charset="2"/>
              <a:buChar char="v"/>
            </a:pPr>
            <a:r>
              <a:rPr lang="en-IN" sz="1900" dirty="0">
                <a:solidFill>
                  <a:schemeClr val="bg1"/>
                </a:solidFill>
                <a:latin typeface="Times New Roman" pitchFamily="18" charset="0"/>
                <a:cs typeface="Times New Roman" pitchFamily="18" charset="0"/>
              </a:rPr>
              <a:t> </a:t>
            </a:r>
            <a:r>
              <a:rPr lang="en-IN" sz="1900" dirty="0" smtClean="0">
                <a:solidFill>
                  <a:schemeClr val="bg1"/>
                </a:solidFill>
                <a:latin typeface="Times New Roman" pitchFamily="18" charset="0"/>
                <a:cs typeface="Times New Roman" pitchFamily="18" charset="0"/>
              </a:rPr>
              <a:t>To give knowledge to the user about the fake e-mail or messages.</a:t>
            </a:r>
          </a:p>
          <a:p>
            <a:pPr algn="just">
              <a:lnSpc>
                <a:spcPct val="200000"/>
              </a:lnSpc>
              <a:buFont typeface="Wingdings" pitchFamily="2" charset="2"/>
              <a:buChar char="v"/>
            </a:pPr>
            <a:r>
              <a:rPr lang="en-IN" sz="1900" dirty="0" smtClean="0">
                <a:solidFill>
                  <a:schemeClr val="bg1"/>
                </a:solidFill>
                <a:latin typeface="Times New Roman" pitchFamily="18" charset="0"/>
                <a:cs typeface="Times New Roman" pitchFamily="18" charset="0"/>
              </a:rPr>
              <a:t>To classify that email spam or not.</a:t>
            </a:r>
          </a:p>
          <a:p>
            <a:pPr algn="just">
              <a:lnSpc>
                <a:spcPct val="200000"/>
              </a:lnSpc>
              <a:buFont typeface="Wingdings" pitchFamily="2" charset="2"/>
              <a:buChar char="v"/>
            </a:pPr>
            <a:r>
              <a:rPr lang="en-IN" sz="1900" dirty="0" smtClean="0">
                <a:solidFill>
                  <a:schemeClr val="bg1"/>
                </a:solidFill>
                <a:latin typeface="Times New Roman" pitchFamily="18" charset="0"/>
                <a:cs typeface="Times New Roman" pitchFamily="18" charset="0"/>
              </a:rPr>
              <a:t>Spam detection means detecting spam message by understanding text content, so that you can only receive notification of that message that are important  for you. </a:t>
            </a:r>
          </a:p>
          <a:p>
            <a:pPr algn="just">
              <a:lnSpc>
                <a:spcPct val="200000"/>
              </a:lnSpc>
              <a:buFont typeface="Wingdings" pitchFamily="2" charset="2"/>
              <a:buChar char="v"/>
            </a:pPr>
            <a:r>
              <a:rPr lang="en-IN" sz="1900" dirty="0" smtClean="0">
                <a:solidFill>
                  <a:schemeClr val="bg1"/>
                </a:solidFill>
                <a:latin typeface="Times New Roman" pitchFamily="18" charset="0"/>
                <a:cs typeface="Times New Roman" pitchFamily="18" charset="0"/>
              </a:rPr>
              <a:t>By the help of spam detection the experience of  users will be better.  </a:t>
            </a:r>
          </a:p>
          <a:p>
            <a:pPr algn="just">
              <a:lnSpc>
                <a:spcPct val="150000"/>
              </a:lnSpc>
              <a:buFont typeface="Wingdings" pitchFamily="2" charset="2"/>
              <a:buChar char="v"/>
            </a:pPr>
            <a:endParaRPr lang="en-IN" sz="2000" dirty="0" smtClean="0">
              <a:solidFill>
                <a:schemeClr val="bg1"/>
              </a:solidFill>
              <a:latin typeface="Times New Roman" pitchFamily="18" charset="0"/>
              <a:cs typeface="Times New Roman" pitchFamily="18" charset="0"/>
            </a:endParaRPr>
          </a:p>
          <a:p>
            <a:pPr algn="just">
              <a:lnSpc>
                <a:spcPct val="150000"/>
              </a:lnSpc>
              <a:buFont typeface="Wingdings" pitchFamily="2" charset="2"/>
              <a:buChar char="v"/>
            </a:pPr>
            <a:endParaRPr lang="en-IN" sz="2000" dirty="0" smtClean="0">
              <a:solidFill>
                <a:schemeClr val="bg1"/>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0000"/>
            <a:lum/>
          </a:blip>
          <a:srcRect/>
          <a:stretch>
            <a:fillRect l="-24000" r="-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a:bodyPr>
          <a:lstStyle/>
          <a:p>
            <a:r>
              <a:rPr lang="en-IN" sz="4000" b="1" spc="300" dirty="0" smtClean="0">
                <a:solidFill>
                  <a:schemeClr val="bg1"/>
                </a:solidFill>
                <a:latin typeface="Times New Roman" pitchFamily="18" charset="0"/>
                <a:cs typeface="Times New Roman" pitchFamily="18" charset="0"/>
              </a:rPr>
              <a:t>SCOPE OF THE PROJECT</a:t>
            </a:r>
            <a:endParaRPr lang="en-IN" sz="4000" b="1" spc="3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772816"/>
            <a:ext cx="8136904" cy="4525963"/>
          </a:xfrm>
        </p:spPr>
        <p:txBody>
          <a:bodyPr numCol="1">
            <a:normAutofit/>
          </a:bodyPr>
          <a:lstStyle/>
          <a:p>
            <a:pPr algn="just">
              <a:lnSpc>
                <a:spcPct val="200000"/>
              </a:lnSpc>
              <a:buFont typeface="Wingdings" pitchFamily="2" charset="2"/>
              <a:buChar char="v"/>
            </a:pPr>
            <a:r>
              <a:rPr lang="en-IN" sz="1900" dirty="0" smtClean="0">
                <a:solidFill>
                  <a:schemeClr val="bg1"/>
                </a:solidFill>
                <a:latin typeface="Times New Roman" pitchFamily="18" charset="0"/>
                <a:cs typeface="Times New Roman" pitchFamily="18" charset="0"/>
              </a:rPr>
              <a:t> It provides sensitivity to the client and adapts well to the future spam techniques.</a:t>
            </a:r>
          </a:p>
          <a:p>
            <a:pPr algn="just">
              <a:lnSpc>
                <a:spcPct val="200000"/>
              </a:lnSpc>
              <a:buFont typeface="Wingdings" pitchFamily="2" charset="2"/>
              <a:buChar char="v"/>
            </a:pPr>
            <a:r>
              <a:rPr lang="en-IN" sz="1900" dirty="0" smtClean="0">
                <a:solidFill>
                  <a:schemeClr val="bg1"/>
                </a:solidFill>
                <a:latin typeface="Times New Roman" pitchFamily="18" charset="0"/>
                <a:cs typeface="Times New Roman" pitchFamily="18" charset="0"/>
              </a:rPr>
              <a:t>It increase Security and Control.</a:t>
            </a:r>
          </a:p>
          <a:p>
            <a:pPr algn="just">
              <a:lnSpc>
                <a:spcPct val="200000"/>
              </a:lnSpc>
              <a:buFont typeface="Wingdings" pitchFamily="2" charset="2"/>
              <a:buChar char="v"/>
            </a:pPr>
            <a:r>
              <a:rPr lang="en-IN" sz="1900" dirty="0" smtClean="0">
                <a:solidFill>
                  <a:schemeClr val="bg1"/>
                </a:solidFill>
                <a:latin typeface="Times New Roman" pitchFamily="18" charset="0"/>
                <a:cs typeface="Times New Roman" pitchFamily="18" charset="0"/>
              </a:rPr>
              <a:t>It also reduce Network Resource Costs.</a:t>
            </a:r>
          </a:p>
          <a:p>
            <a:pPr algn="just">
              <a:lnSpc>
                <a:spcPct val="200000"/>
              </a:lnSpc>
              <a:buFont typeface="Wingdings" pitchFamily="2" charset="2"/>
              <a:buChar char="v"/>
            </a:pPr>
            <a:r>
              <a:rPr lang="en-IN" sz="1900" dirty="0" smtClean="0">
                <a:solidFill>
                  <a:schemeClr val="bg1"/>
                </a:solidFill>
                <a:latin typeface="Times New Roman" pitchFamily="18" charset="0"/>
                <a:cs typeface="Times New Roman" pitchFamily="18" charset="0"/>
              </a:rPr>
              <a:t>It helps the users by give them a notification of SPAM or HAM, So the scope of SPAM DETECTION is more in the future.</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0000"/>
            <a:lum/>
          </a:blip>
          <a:srcRect/>
          <a:stretch>
            <a:fillRect l="-24000" r="-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52128"/>
          </a:xfrm>
        </p:spPr>
        <p:txBody>
          <a:bodyPr>
            <a:normAutofit/>
          </a:bodyPr>
          <a:lstStyle/>
          <a:p>
            <a:r>
              <a:rPr lang="en-IN" sz="4000" b="1" spc="300" dirty="0" smtClean="0">
                <a:solidFill>
                  <a:schemeClr val="bg1"/>
                </a:solidFill>
                <a:latin typeface="Times New Roman" pitchFamily="18" charset="0"/>
                <a:cs typeface="Times New Roman" pitchFamily="18" charset="0"/>
              </a:rPr>
              <a:t>MODEL WORKING</a:t>
            </a:r>
            <a:endParaRPr lang="en-IN" sz="4000" b="1" spc="3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179512" y="1196752"/>
            <a:ext cx="8784976" cy="5472608"/>
          </a:xfrm>
        </p:spPr>
        <p:txBody>
          <a:bodyPr numCol="1">
            <a:normAutofit/>
          </a:bodyPr>
          <a:lstStyle/>
          <a:p>
            <a:pPr algn="just">
              <a:lnSpc>
                <a:spcPct val="200000"/>
              </a:lnSpc>
              <a:buNone/>
            </a:pPr>
            <a:r>
              <a:rPr lang="en-IN" sz="1900" b="1" dirty="0" smtClean="0">
                <a:solidFill>
                  <a:schemeClr val="bg1"/>
                </a:solidFill>
                <a:latin typeface="Times New Roman" pitchFamily="18" charset="0"/>
                <a:cs typeface="Times New Roman" pitchFamily="18" charset="0"/>
              </a:rPr>
              <a:t>● Tokenization:-</a:t>
            </a:r>
            <a:endParaRPr lang="en-IN" sz="1900" b="1" dirty="0">
              <a:solidFill>
                <a:schemeClr val="bg1"/>
              </a:solidFill>
              <a:latin typeface="Times New Roman" pitchFamily="18" charset="0"/>
              <a:cs typeface="Times New Roman" pitchFamily="18" charset="0"/>
            </a:endParaRPr>
          </a:p>
          <a:p>
            <a:pPr lvl="1" algn="just">
              <a:lnSpc>
                <a:spcPct val="200000"/>
              </a:lnSpc>
              <a:buFont typeface="Wingdings" pitchFamily="2" charset="2"/>
              <a:buChar char="§"/>
            </a:pPr>
            <a:r>
              <a:rPr lang="en-IN" sz="1900" dirty="0" smtClean="0">
                <a:solidFill>
                  <a:schemeClr val="bg1"/>
                </a:solidFill>
                <a:latin typeface="Times New Roman" pitchFamily="18" charset="0"/>
                <a:cs typeface="Times New Roman" pitchFamily="18" charset="0"/>
              </a:rPr>
              <a:t>Tokenization is a process of breaking a stream of text up into words, phrases, symbols, or other meaningful elements called tokens.</a:t>
            </a:r>
          </a:p>
          <a:p>
            <a:pPr lvl="1" algn="just">
              <a:lnSpc>
                <a:spcPct val="200000"/>
              </a:lnSpc>
              <a:buFont typeface="Wingdings" pitchFamily="2" charset="2"/>
              <a:buChar char="§"/>
            </a:pPr>
            <a:r>
              <a:rPr lang="en-IN" sz="1900" dirty="0" smtClean="0">
                <a:solidFill>
                  <a:schemeClr val="bg1"/>
                </a:solidFill>
                <a:latin typeface="Times New Roman" pitchFamily="18" charset="0"/>
                <a:cs typeface="Times New Roman" pitchFamily="18" charset="0"/>
              </a:rPr>
              <a:t>The list of token will be the input for further processing such as text meaning.</a:t>
            </a:r>
            <a:endParaRPr lang="en-IN" sz="1900" dirty="0">
              <a:solidFill>
                <a:schemeClr val="bg1"/>
              </a:solidFill>
              <a:latin typeface="Times New Roman" pitchFamily="18" charset="0"/>
              <a:cs typeface="Times New Roman" pitchFamily="18" charset="0"/>
            </a:endParaRPr>
          </a:p>
          <a:p>
            <a:pPr algn="just">
              <a:lnSpc>
                <a:spcPct val="200000"/>
              </a:lnSpc>
              <a:buNone/>
            </a:pPr>
            <a:r>
              <a:rPr lang="en-IN" sz="1900" b="1" dirty="0" smtClean="0">
                <a:solidFill>
                  <a:schemeClr val="bg1"/>
                </a:solidFill>
                <a:latin typeface="Times New Roman" pitchFamily="18" charset="0"/>
                <a:cs typeface="Times New Roman" pitchFamily="18" charset="0"/>
              </a:rPr>
              <a:t>● Training and testing the model:-</a:t>
            </a:r>
          </a:p>
          <a:p>
            <a:pPr lvl="1" algn="just">
              <a:lnSpc>
                <a:spcPct val="200000"/>
              </a:lnSpc>
              <a:buFont typeface="Wingdings" pitchFamily="2" charset="2"/>
              <a:buChar char="§"/>
            </a:pPr>
            <a:r>
              <a:rPr lang="en-IN" sz="1900" dirty="0" smtClean="0">
                <a:solidFill>
                  <a:schemeClr val="bg1"/>
                </a:solidFill>
                <a:latin typeface="Times New Roman" pitchFamily="18" charset="0"/>
                <a:cs typeface="Times New Roman" pitchFamily="18" charset="0"/>
              </a:rPr>
              <a:t>Firstly we train the model on a dataset (dataset is a collection of data or related information that is composed for separate elements.).</a:t>
            </a:r>
          </a:p>
          <a:p>
            <a:pPr lvl="1" algn="just">
              <a:lnSpc>
                <a:spcPct val="200000"/>
              </a:lnSpc>
              <a:buFont typeface="Wingdings" pitchFamily="2" charset="2"/>
              <a:buChar char="§"/>
            </a:pPr>
            <a:r>
              <a:rPr lang="en-IN" sz="1900" dirty="0" smtClean="0">
                <a:solidFill>
                  <a:schemeClr val="bg1"/>
                </a:solidFill>
                <a:latin typeface="Times New Roman" pitchFamily="18" charset="0"/>
                <a:cs typeface="Times New Roman" pitchFamily="18" charset="0"/>
              </a:rPr>
              <a:t>Then we test the model by using the comparing the trained data to test the data.</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0000"/>
            <a:lum/>
          </a:blip>
          <a:srcRect/>
          <a:stretch>
            <a:fillRect l="-24000" r="-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r>
              <a:rPr lang="en-IN" sz="4000" b="1" spc="300" dirty="0" smtClean="0">
                <a:solidFill>
                  <a:schemeClr val="bg1"/>
                </a:solidFill>
                <a:latin typeface="Times New Roman" pitchFamily="18" charset="0"/>
                <a:cs typeface="Times New Roman" pitchFamily="18" charset="0"/>
              </a:rPr>
              <a:t>WORKING (flow chart)</a:t>
            </a:r>
            <a:endParaRPr lang="en-IN" sz="4000" b="1" spc="3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395536" y="1412776"/>
            <a:ext cx="8136904" cy="5184576"/>
          </a:xfrm>
          <a:blipFill>
            <a:blip r:embed="rId3" cstate="print"/>
            <a:stretch>
              <a:fillRect/>
            </a:stretch>
          </a:blipFill>
        </p:spPr>
        <p:txBody>
          <a:bodyPr numCol="1">
            <a:normAutofit/>
          </a:bodyPr>
          <a:lstStyle/>
          <a:p>
            <a:pPr algn="just">
              <a:lnSpc>
                <a:spcPct val="150000"/>
              </a:lnSpc>
              <a:buNone/>
            </a:pPr>
            <a:endParaRPr lang="en-IN" sz="2000" dirty="0" smtClean="0">
              <a:solidFill>
                <a:schemeClr val="bg1"/>
              </a:solidFill>
              <a:latin typeface="Times New Roman" pitchFamily="18" charset="0"/>
              <a:cs typeface="Times New Roman" pitchFamily="18" charset="0"/>
            </a:endParaRPr>
          </a:p>
          <a:p>
            <a:pPr algn="just">
              <a:lnSpc>
                <a:spcPct val="150000"/>
              </a:lnSpc>
              <a:buFont typeface="Wingdings" pitchFamily="2" charset="2"/>
              <a:buChar char="v"/>
            </a:pPr>
            <a:endParaRPr lang="en-IN" sz="2000" dirty="0" smtClean="0">
              <a:solidFill>
                <a:schemeClr val="bg1"/>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0000"/>
            <a:lum/>
          </a:blip>
          <a:srcRect/>
          <a:stretch>
            <a:fillRect l="-24000" r="-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52128"/>
          </a:xfrm>
        </p:spPr>
        <p:txBody>
          <a:bodyPr>
            <a:normAutofit/>
          </a:bodyPr>
          <a:lstStyle/>
          <a:p>
            <a:r>
              <a:rPr lang="en-IN" sz="800" b="1" dirty="0">
                <a:solidFill>
                  <a:schemeClr val="bg1"/>
                </a:solidFill>
                <a:latin typeface="Times New Roman" pitchFamily="18" charset="0"/>
                <a:cs typeface="Times New Roman" pitchFamily="18" charset="0"/>
              </a:rPr>
              <a:t>.</a:t>
            </a:r>
          </a:p>
        </p:txBody>
      </p:sp>
      <p:sp>
        <p:nvSpPr>
          <p:cNvPr id="3" name="Content Placeholder 2"/>
          <p:cNvSpPr>
            <a:spLocks noGrp="1"/>
          </p:cNvSpPr>
          <p:nvPr>
            <p:ph idx="1"/>
          </p:nvPr>
        </p:nvSpPr>
        <p:spPr>
          <a:xfrm>
            <a:off x="467544" y="260648"/>
            <a:ext cx="8136904" cy="6264696"/>
          </a:xfrm>
        </p:spPr>
        <p:txBody>
          <a:bodyPr numCol="1">
            <a:normAutofit/>
          </a:bodyPr>
          <a:lstStyle/>
          <a:p>
            <a:pPr algn="just">
              <a:lnSpc>
                <a:spcPct val="150000"/>
              </a:lnSpc>
              <a:buNone/>
            </a:pPr>
            <a:endParaRPr lang="en-IN" sz="2000" dirty="0" smtClean="0">
              <a:solidFill>
                <a:schemeClr val="bg1"/>
              </a:solidFill>
              <a:latin typeface="Times New Roman" pitchFamily="18" charset="0"/>
              <a:cs typeface="Times New Roman" pitchFamily="18" charset="0"/>
            </a:endParaRPr>
          </a:p>
          <a:p>
            <a:pPr algn="just">
              <a:lnSpc>
                <a:spcPct val="150000"/>
              </a:lnSpc>
              <a:buNone/>
            </a:pPr>
            <a:endParaRPr lang="en-IN" sz="2000" dirty="0" smtClean="0">
              <a:solidFill>
                <a:schemeClr val="bg1"/>
              </a:solidFill>
              <a:latin typeface="Times New Roman" pitchFamily="18" charset="0"/>
              <a:cs typeface="Times New Roman" pitchFamily="18" charset="0"/>
            </a:endParaRPr>
          </a:p>
          <a:p>
            <a:pPr algn="just">
              <a:lnSpc>
                <a:spcPct val="150000"/>
              </a:lnSpc>
              <a:buNone/>
            </a:pPr>
            <a:r>
              <a:rPr lang="en-IN" sz="2000" dirty="0" smtClean="0">
                <a:solidFill>
                  <a:schemeClr val="bg1"/>
                </a:solidFill>
                <a:latin typeface="Times New Roman" pitchFamily="18" charset="0"/>
                <a:cs typeface="Times New Roman" pitchFamily="18" charset="0"/>
              </a:rPr>
              <a:t>                     </a:t>
            </a:r>
          </a:p>
          <a:p>
            <a:pPr algn="just">
              <a:lnSpc>
                <a:spcPct val="150000"/>
              </a:lnSpc>
              <a:buNone/>
            </a:pPr>
            <a:endParaRPr lang="en-IN" sz="2000" b="1" dirty="0" smtClean="0">
              <a:solidFill>
                <a:schemeClr val="bg1"/>
              </a:solidFill>
              <a:latin typeface="Times New Roman" pitchFamily="18" charset="0"/>
              <a:cs typeface="Times New Roman" pitchFamily="18" charset="0"/>
            </a:endParaRPr>
          </a:p>
          <a:p>
            <a:pPr algn="just">
              <a:lnSpc>
                <a:spcPct val="150000"/>
              </a:lnSpc>
              <a:buNone/>
            </a:pPr>
            <a:endParaRPr lang="en-IN" sz="2000" b="1" dirty="0" smtClean="0">
              <a:solidFill>
                <a:schemeClr val="bg1"/>
              </a:solidFill>
              <a:latin typeface="Times New Roman" pitchFamily="18" charset="0"/>
              <a:cs typeface="Times New Roman" pitchFamily="18" charset="0"/>
            </a:endParaRPr>
          </a:p>
          <a:p>
            <a:pPr algn="just">
              <a:lnSpc>
                <a:spcPct val="150000"/>
              </a:lnSpc>
              <a:buNone/>
            </a:pPr>
            <a:r>
              <a:rPr lang="en-IN" sz="2000" b="1" dirty="0" smtClean="0">
                <a:solidFill>
                  <a:schemeClr val="bg1"/>
                </a:solidFill>
                <a:latin typeface="Times New Roman" pitchFamily="18" charset="0"/>
                <a:cs typeface="Times New Roman" pitchFamily="18" charset="0"/>
              </a:rPr>
              <a:t> </a:t>
            </a:r>
            <a:r>
              <a:rPr lang="en-IN" sz="2000" b="1" dirty="0" smtClean="0">
                <a:solidFill>
                  <a:schemeClr val="bg1"/>
                </a:solidFill>
                <a:latin typeface="Times New Roman" pitchFamily="18" charset="0"/>
                <a:cs typeface="Times New Roman" pitchFamily="18" charset="0"/>
              </a:rPr>
              <a:t>                              </a:t>
            </a:r>
          </a:p>
          <a:p>
            <a:pPr algn="just">
              <a:lnSpc>
                <a:spcPct val="150000"/>
              </a:lnSpc>
              <a:buNone/>
            </a:pPr>
            <a:endParaRPr lang="en-IN" sz="2000" b="1" dirty="0" smtClean="0">
              <a:solidFill>
                <a:schemeClr val="bg1"/>
              </a:solidFill>
              <a:latin typeface="Times New Roman" pitchFamily="18" charset="0"/>
              <a:cs typeface="Times New Roman" pitchFamily="18" charset="0"/>
            </a:endParaRPr>
          </a:p>
          <a:p>
            <a:pPr algn="just">
              <a:lnSpc>
                <a:spcPct val="150000"/>
              </a:lnSpc>
              <a:buNone/>
            </a:pPr>
            <a:endParaRPr lang="en-IN" sz="2000" b="1" dirty="0" smtClean="0">
              <a:solidFill>
                <a:schemeClr val="bg1"/>
              </a:solidFill>
              <a:latin typeface="Times New Roman" pitchFamily="18" charset="0"/>
              <a:cs typeface="Times New Roman" pitchFamily="18" charset="0"/>
            </a:endParaRPr>
          </a:p>
          <a:p>
            <a:pPr algn="just">
              <a:lnSpc>
                <a:spcPct val="150000"/>
              </a:lnSpc>
              <a:buNone/>
            </a:pPr>
            <a:r>
              <a:rPr lang="en-IN" sz="2000" b="1" dirty="0" smtClean="0">
                <a:solidFill>
                  <a:schemeClr val="bg1"/>
                </a:solidFill>
                <a:latin typeface="Times New Roman" pitchFamily="18" charset="0"/>
                <a:cs typeface="Times New Roman" pitchFamily="18" charset="0"/>
              </a:rPr>
              <a:t> </a:t>
            </a:r>
            <a:r>
              <a:rPr lang="en-IN" sz="2000" b="1" dirty="0" smtClean="0">
                <a:solidFill>
                  <a:schemeClr val="bg1"/>
                </a:solidFill>
                <a:latin typeface="Times New Roman" pitchFamily="18" charset="0"/>
                <a:cs typeface="Times New Roman" pitchFamily="18" charset="0"/>
              </a:rPr>
              <a:t>                                                      </a:t>
            </a:r>
            <a:r>
              <a:rPr lang="en-IN" sz="2000" b="1" dirty="0" smtClean="0">
                <a:solidFill>
                  <a:schemeClr val="bg1"/>
                </a:solidFill>
                <a:latin typeface="Times New Roman" pitchFamily="18" charset="0"/>
                <a:cs typeface="Times New Roman" pitchFamily="18" charset="0"/>
              </a:rPr>
              <a:t>    </a:t>
            </a:r>
            <a:r>
              <a:rPr lang="en-IN" sz="4400" b="1" dirty="0" smtClean="0">
                <a:solidFill>
                  <a:schemeClr val="bg1"/>
                </a:solidFill>
                <a:latin typeface="Times New Roman" pitchFamily="18" charset="0"/>
                <a:cs typeface="Times New Roman" pitchFamily="18" charset="0"/>
              </a:rPr>
              <a:t>-THANK </a:t>
            </a:r>
            <a:r>
              <a:rPr lang="en-IN" sz="4400" b="1" dirty="0" smtClean="0">
                <a:solidFill>
                  <a:schemeClr val="bg1"/>
                </a:solidFill>
                <a:latin typeface="Times New Roman" pitchFamily="18" charset="0"/>
                <a:cs typeface="Times New Roman" pitchFamily="18" charset="0"/>
              </a:rPr>
              <a:t>YOU</a:t>
            </a:r>
            <a:endParaRPr lang="en-IN" sz="2000" b="1" dirty="0" smtClean="0">
              <a:solidFill>
                <a:schemeClr val="bg1"/>
              </a:solidFill>
              <a:latin typeface="Times New Roman" pitchFamily="18" charset="0"/>
              <a:cs typeface="Times New Roman" pitchFamily="18" charset="0"/>
            </a:endParaRPr>
          </a:p>
          <a:p>
            <a:pPr algn="just">
              <a:lnSpc>
                <a:spcPct val="150000"/>
              </a:lnSpc>
              <a:buNone/>
            </a:pPr>
            <a:endParaRPr lang="en-IN" sz="2000" dirty="0" smtClean="0">
              <a:solidFill>
                <a:schemeClr val="bg1"/>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3964</TotalTime>
  <Words>312</Words>
  <Application>Microsoft Office PowerPoint</Application>
  <PresentationFormat>On-screen Show (4:3)</PresentationFormat>
  <Paragraphs>41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SPAM MESSAGE DETECTOR</vt:lpstr>
      <vt:lpstr>INTRODUCTION</vt:lpstr>
      <vt:lpstr>PROBLEM  STATEMENT</vt:lpstr>
      <vt:lpstr>OBJECTIVE</vt:lpstr>
      <vt:lpstr>SCOPE OF THE PROJECT</vt:lpstr>
      <vt:lpstr>MODEL WORKING</vt:lpstr>
      <vt:lpstr>WORKING (flow chart)</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MESSAGE DETECTION</dc:title>
  <dc:creator>hp</dc:creator>
  <cp:lastModifiedBy>hp</cp:lastModifiedBy>
  <cp:revision>6</cp:revision>
  <dcterms:created xsi:type="dcterms:W3CDTF">2021-12-02T14:26:29Z</dcterms:created>
  <dcterms:modified xsi:type="dcterms:W3CDTF">2022-06-20T17:25:00Z</dcterms:modified>
</cp:coreProperties>
</file>