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0" r:id="rId4"/>
    <p:sldId id="271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0665-DD23-8F5C-BD53-E0BCC7C48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CD436-E0C7-FA35-D74B-1C039B91D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E5F92-A20F-7D28-B415-919A4DE85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2693-936A-4531-BDA5-AD3B0A03EA5C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4F7B7-D289-E12A-1B71-685548FD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55BEE-ECAD-BDB7-ECA0-38DF49E7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71E2-7BC8-4A98-B402-64AB030C8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73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EFD2-9207-F662-AAF8-5404E69C0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74C39-B0A8-8855-3CF9-CA8E80EAF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8EEC3-6EC3-4C26-D97A-30331BB4A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2693-936A-4531-BDA5-AD3B0A03EA5C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A24FE-FB54-F76D-A7CA-B2FEDC5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9328B-1E88-CB6A-F170-E8215291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71E2-7BC8-4A98-B402-64AB030C8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05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2B5EEE-4AAC-7059-41B9-DDE74FED5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C107C-2B03-60C2-4342-EE31857B6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CC8B1-B129-5FD4-8B4B-54F89CA4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2693-936A-4531-BDA5-AD3B0A03EA5C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5AE0F-4108-A8F4-9935-42C16A23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9D71B-72A2-D10C-0658-EEB144E89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71E2-7BC8-4A98-B402-64AB030C8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17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9EB6-E092-CF05-2286-F1938C6C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0139C-2C5A-C467-C5F9-399D719ED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6B71F-ED1B-8C1A-2104-BE336EF4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2693-936A-4531-BDA5-AD3B0A03EA5C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5E768-4E9A-E16C-F695-26408836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B910D-ACB2-81D2-9B5E-89D30450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71E2-7BC8-4A98-B402-64AB030C8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4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17D0-71C0-B7E5-6225-5AE52AE9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C1A8C-6EF9-BA14-2728-5B14D247A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16539-FF01-8DA8-8C27-DF02BE33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2693-936A-4531-BDA5-AD3B0A03EA5C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A5E1C-D6FC-839B-7B90-E46D5B43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96FC-535B-5D2D-1A26-A1A79F080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71E2-7BC8-4A98-B402-64AB030C8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80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B7B8-2083-05FB-EF05-949877E4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8CA34-A2D8-807A-CC14-7E2B43A3D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FED03-5E0B-1CA7-EB43-4E4AEA9B0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22496-838D-FC46-8941-D2D0B599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2693-936A-4531-BDA5-AD3B0A03EA5C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701CA-2CEC-72B7-FC7F-4BADA787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887D8-403F-DEF7-5527-BB3EF52A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71E2-7BC8-4A98-B402-64AB030C8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35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4D01-2D91-8A72-9118-A31D8D4FC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49565-74BA-CCBB-4A97-C2EC1E89B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6E381-66ED-A6CE-4A14-90AC824C7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A7811C-C9A0-C953-75E7-03C00AC80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3FE2B-B02A-A838-FB1D-B1FBD3767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52AD4-FDCC-84B3-37D7-FFEDD4D46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2693-936A-4531-BDA5-AD3B0A03EA5C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B5586D-0CD0-F576-545B-86196292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14C123-AC82-A1C7-03EC-D5E2A8E8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71E2-7BC8-4A98-B402-64AB030C8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50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AAE6-6381-1697-8BFF-BEC9AB3D0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74DB9B-D78C-1D73-6816-2CE7501C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2693-936A-4531-BDA5-AD3B0A03EA5C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5F95C-E128-FDE7-A3F8-0D2454FF5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62AAD-FB38-C60E-0273-D0A40750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71E2-7BC8-4A98-B402-64AB030C8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71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1F47FA-FF18-D5AE-E327-6AC00BA42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2693-936A-4531-BDA5-AD3B0A03EA5C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04E0A-4319-3D84-6335-22554DE03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FE66D-A259-5BD7-CD5B-4EC88978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71E2-7BC8-4A98-B402-64AB030C8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46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9FD6-86D4-17D0-6A0B-BCA3E548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09AFC-991F-1213-0DFF-62E741F6D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874DB-2AAF-B313-18C1-2ECF5C6A9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6D4AA-0105-6424-F294-2C4A9F31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2693-936A-4531-BDA5-AD3B0A03EA5C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01C5E-16F6-9303-28AF-C81897D7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6A5C0-03DA-045D-D5D1-E4B4FD1D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71E2-7BC8-4A98-B402-64AB030C8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16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ED17-DFD0-11CE-6993-1647D0B0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A96900-EE2A-C0BD-0A14-622626D687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06C91-D6E7-9535-6986-A534BDE95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A0328-B623-5863-08DC-5B06C53CA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2693-936A-4531-BDA5-AD3B0A03EA5C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AD254-521D-B09F-C1C7-A35954F6B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23130-0FF5-047C-B127-9C0C89AB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71E2-7BC8-4A98-B402-64AB030C8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57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3103D-45B4-954A-09D2-91FE8A7E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D5192-C7A8-191F-5736-D808F0D05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5F45C-D532-0C68-CAF4-D8247BF9D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22693-936A-4531-BDA5-AD3B0A03EA5C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09D5E-4B76-008A-AFF2-A466A69A7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C9813-0EFE-944A-9B02-DD400F6DE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71E2-7BC8-4A98-B402-64AB030C8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84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2C46E6F-CB7F-3002-0968-76C888C15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671097"/>
            <a:ext cx="9910917" cy="1778984"/>
          </a:xfrm>
        </p:spPr>
        <p:txBody>
          <a:bodyPr>
            <a:normAutofit/>
          </a:bodyPr>
          <a:lstStyle/>
          <a:p>
            <a:r>
              <a:rPr lang="en-IN" sz="6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AI, ML and DL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C7C0B8-5EE2-534E-F008-EB6419E7B1C5}"/>
              </a:ext>
            </a:extLst>
          </p:cNvPr>
          <p:cNvCxnSpPr/>
          <p:nvPr/>
        </p:nvCxnSpPr>
        <p:spPr>
          <a:xfrm>
            <a:off x="0" y="737415"/>
            <a:ext cx="12192000" cy="0"/>
          </a:xfrm>
          <a:prstGeom prst="line">
            <a:avLst/>
          </a:prstGeom>
          <a:ln w="44450">
            <a:gradFill>
              <a:gsLst>
                <a:gs pos="0">
                  <a:srgbClr val="7030A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43BBE9-DB87-7BDA-0F23-151F129DECDB}"/>
              </a:ext>
            </a:extLst>
          </p:cNvPr>
          <p:cNvCxnSpPr/>
          <p:nvPr/>
        </p:nvCxnSpPr>
        <p:spPr>
          <a:xfrm>
            <a:off x="953729" y="0"/>
            <a:ext cx="0" cy="6858000"/>
          </a:xfrm>
          <a:prstGeom prst="line">
            <a:avLst/>
          </a:prstGeom>
          <a:ln w="92075">
            <a:gradFill>
              <a:gsLst>
                <a:gs pos="27972">
                  <a:srgbClr val="7030A0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45744A-37AC-4CD6-BF8B-37204FA8CDDF}"/>
              </a:ext>
            </a:extLst>
          </p:cNvPr>
          <p:cNvSpPr txBox="1"/>
          <p:nvPr/>
        </p:nvSpPr>
        <p:spPr>
          <a:xfrm rot="16200000">
            <a:off x="-1007825" y="4132019"/>
            <a:ext cx="3052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AHRC</a:t>
            </a:r>
          </a:p>
        </p:txBody>
      </p:sp>
    </p:spTree>
    <p:extLst>
      <p:ext uri="{BB962C8B-B14F-4D97-AF65-F5344CB8AC3E}">
        <p14:creationId xmlns:p14="http://schemas.microsoft.com/office/powerpoint/2010/main" val="187270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C7C0B8-5EE2-534E-F008-EB6419E7B1C5}"/>
              </a:ext>
            </a:extLst>
          </p:cNvPr>
          <p:cNvCxnSpPr/>
          <p:nvPr/>
        </p:nvCxnSpPr>
        <p:spPr>
          <a:xfrm>
            <a:off x="0" y="737415"/>
            <a:ext cx="12192000" cy="0"/>
          </a:xfrm>
          <a:prstGeom prst="line">
            <a:avLst/>
          </a:prstGeom>
          <a:ln w="44450">
            <a:gradFill>
              <a:gsLst>
                <a:gs pos="0">
                  <a:srgbClr val="7030A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43BBE9-DB87-7BDA-0F23-151F129DECDB}"/>
              </a:ext>
            </a:extLst>
          </p:cNvPr>
          <p:cNvCxnSpPr/>
          <p:nvPr/>
        </p:nvCxnSpPr>
        <p:spPr>
          <a:xfrm>
            <a:off x="953729" y="0"/>
            <a:ext cx="0" cy="6858000"/>
          </a:xfrm>
          <a:prstGeom prst="line">
            <a:avLst/>
          </a:prstGeom>
          <a:ln w="92075">
            <a:gradFill>
              <a:gsLst>
                <a:gs pos="27972">
                  <a:srgbClr val="7030A0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45744A-37AC-4CD6-BF8B-37204FA8CDDF}"/>
              </a:ext>
            </a:extLst>
          </p:cNvPr>
          <p:cNvSpPr txBox="1"/>
          <p:nvPr/>
        </p:nvSpPr>
        <p:spPr>
          <a:xfrm rot="16200000">
            <a:off x="-1007825" y="4132019"/>
            <a:ext cx="3052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AHRC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AD6987-04E3-7033-69C0-E5D09D1BF4DD}"/>
              </a:ext>
            </a:extLst>
          </p:cNvPr>
          <p:cNvSpPr txBox="1"/>
          <p:nvPr/>
        </p:nvSpPr>
        <p:spPr>
          <a:xfrm>
            <a:off x="1288022" y="78696"/>
            <a:ext cx="10319260" cy="65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0070C0"/>
                </a:solidFill>
              </a:rPr>
              <a:t>Artificial Intelligence (AI) in Everyday Life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AF33DC-69E4-25B0-1A31-57C226135AA0}"/>
              </a:ext>
            </a:extLst>
          </p:cNvPr>
          <p:cNvSpPr txBox="1"/>
          <p:nvPr/>
        </p:nvSpPr>
        <p:spPr>
          <a:xfrm>
            <a:off x="1420863" y="1365889"/>
            <a:ext cx="1045700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AI has been part of all aspects of our lives for a while …..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</a:rPr>
              <a:t>Chatbots/Virtual Assistants such as Apple Siri, Amazon Alexa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</a:rPr>
              <a:t>Social media Ad’s while browsing,  movie/video recommendations in Netflix/YouTube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</a:rPr>
              <a:t>GenAI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</a:rPr>
              <a:t> such as ChatGPT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</a:rPr>
              <a:t>Iris/Fingerprint recognition in mobile phones, at airports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</a:rPr>
              <a:t>Health monitoring system in a smart watch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</a:rPr>
              <a:t>Autonomous driving, airplane on autopilot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</a:rPr>
              <a:t>Robots/drones</a:t>
            </a:r>
          </a:p>
        </p:txBody>
      </p:sp>
    </p:spTree>
    <p:extLst>
      <p:ext uri="{BB962C8B-B14F-4D97-AF65-F5344CB8AC3E}">
        <p14:creationId xmlns:p14="http://schemas.microsoft.com/office/powerpoint/2010/main" val="240028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C7C0B8-5EE2-534E-F008-EB6419E7B1C5}"/>
              </a:ext>
            </a:extLst>
          </p:cNvPr>
          <p:cNvCxnSpPr/>
          <p:nvPr/>
        </p:nvCxnSpPr>
        <p:spPr>
          <a:xfrm>
            <a:off x="0" y="737415"/>
            <a:ext cx="12192000" cy="0"/>
          </a:xfrm>
          <a:prstGeom prst="line">
            <a:avLst/>
          </a:prstGeom>
          <a:ln w="44450">
            <a:gradFill>
              <a:gsLst>
                <a:gs pos="0">
                  <a:srgbClr val="7030A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43BBE9-DB87-7BDA-0F23-151F129DECDB}"/>
              </a:ext>
            </a:extLst>
          </p:cNvPr>
          <p:cNvCxnSpPr/>
          <p:nvPr/>
        </p:nvCxnSpPr>
        <p:spPr>
          <a:xfrm>
            <a:off x="953729" y="0"/>
            <a:ext cx="0" cy="6858000"/>
          </a:xfrm>
          <a:prstGeom prst="line">
            <a:avLst/>
          </a:prstGeom>
          <a:ln w="92075">
            <a:gradFill>
              <a:gsLst>
                <a:gs pos="27972">
                  <a:srgbClr val="7030A0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45744A-37AC-4CD6-BF8B-37204FA8CDDF}"/>
              </a:ext>
            </a:extLst>
          </p:cNvPr>
          <p:cNvSpPr txBox="1"/>
          <p:nvPr/>
        </p:nvSpPr>
        <p:spPr>
          <a:xfrm rot="16200000">
            <a:off x="-1007825" y="4132019"/>
            <a:ext cx="3052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AHRC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AD6987-04E3-7033-69C0-E5D09D1BF4DD}"/>
              </a:ext>
            </a:extLst>
          </p:cNvPr>
          <p:cNvSpPr txBox="1"/>
          <p:nvPr/>
        </p:nvSpPr>
        <p:spPr>
          <a:xfrm>
            <a:off x="1288023" y="78695"/>
            <a:ext cx="7924800" cy="65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W</a:t>
            </a:r>
            <a:r>
              <a:rPr lang="en-IN" sz="3600" dirty="0">
                <a:solidFill>
                  <a:srgbClr val="0070C0"/>
                </a:solidFill>
              </a:rPr>
              <a:t>hat is AI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AF33DC-69E4-25B0-1A31-57C226135AA0}"/>
              </a:ext>
            </a:extLst>
          </p:cNvPr>
          <p:cNvSpPr txBox="1"/>
          <p:nvPr/>
        </p:nvSpPr>
        <p:spPr>
          <a:xfrm>
            <a:off x="1411527" y="1039308"/>
            <a:ext cx="8749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1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AI is a software tool, a machine, robot or a device powered by computer programs that emulate the reasoning, learning, problem solving and decision making processes of humans.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FC76F5B-B2EB-8EC0-B79E-1A916CA8BC3E}"/>
              </a:ext>
            </a:extLst>
          </p:cNvPr>
          <p:cNvGrpSpPr/>
          <p:nvPr/>
        </p:nvGrpSpPr>
        <p:grpSpPr>
          <a:xfrm>
            <a:off x="2136717" y="2635534"/>
            <a:ext cx="6867324" cy="3643968"/>
            <a:chOff x="2677895" y="2962624"/>
            <a:chExt cx="5993352" cy="332129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E0A9BC0-8796-3DD7-09CC-AEFFC8273C4C}"/>
                </a:ext>
              </a:extLst>
            </p:cNvPr>
            <p:cNvSpPr/>
            <p:nvPr/>
          </p:nvSpPr>
          <p:spPr>
            <a:xfrm>
              <a:off x="2677895" y="3004358"/>
              <a:ext cx="3536293" cy="327955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E571EFD-C853-C033-EBBC-A246C6F48CDC}"/>
                </a:ext>
              </a:extLst>
            </p:cNvPr>
            <p:cNvSpPr/>
            <p:nvPr/>
          </p:nvSpPr>
          <p:spPr>
            <a:xfrm>
              <a:off x="7520472" y="2962624"/>
              <a:ext cx="1150775" cy="327955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FAAE7A-276A-0762-1C5C-3F78982960D5}"/>
                </a:ext>
              </a:extLst>
            </p:cNvPr>
            <p:cNvSpPr txBox="1"/>
            <p:nvPr/>
          </p:nvSpPr>
          <p:spPr>
            <a:xfrm>
              <a:off x="2911148" y="3071792"/>
              <a:ext cx="2324563" cy="481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Intelligent Agent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5616F67-07C5-5FB5-4F98-EBFF52C5B14E}"/>
                </a:ext>
              </a:extLst>
            </p:cNvPr>
            <p:cNvGrpSpPr/>
            <p:nvPr/>
          </p:nvGrpSpPr>
          <p:grpSpPr>
            <a:xfrm>
              <a:off x="3091532" y="3751579"/>
              <a:ext cx="1639081" cy="2117473"/>
              <a:chOff x="7971448" y="3004678"/>
              <a:chExt cx="1685734" cy="2020336"/>
            </a:xfrm>
            <a:solidFill>
              <a:srgbClr val="002060"/>
            </a:solidFill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933872CB-9907-8E7A-ECD6-24C5803DC3DB}"/>
                  </a:ext>
                </a:extLst>
              </p:cNvPr>
              <p:cNvSpPr/>
              <p:nvPr/>
            </p:nvSpPr>
            <p:spPr>
              <a:xfrm>
                <a:off x="7971448" y="3004678"/>
                <a:ext cx="1685734" cy="2020336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42CB32-47EA-458C-9592-FABA83DFF0D7}"/>
                  </a:ext>
                </a:extLst>
              </p:cNvPr>
              <p:cNvSpPr txBox="1"/>
              <p:nvPr/>
            </p:nvSpPr>
            <p:spPr>
              <a:xfrm>
                <a:off x="8232706" y="3578458"/>
                <a:ext cx="1365922" cy="81150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Agent</a:t>
                </a:r>
              </a:p>
              <a:p>
                <a:r>
                  <a:rPr lang="en-US" sz="20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Program</a:t>
                </a:r>
                <a:endParaRPr lang="en-IN" sz="2000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549E441-CA2B-F0AA-0319-F3A60FA3BCA3}"/>
                </a:ext>
              </a:extLst>
            </p:cNvPr>
            <p:cNvGrpSpPr/>
            <p:nvPr/>
          </p:nvGrpSpPr>
          <p:grpSpPr>
            <a:xfrm>
              <a:off x="4845623" y="3915967"/>
              <a:ext cx="1286182" cy="466000"/>
              <a:chOff x="7960371" y="3062599"/>
              <a:chExt cx="1698916" cy="1998103"/>
            </a:xfrm>
            <a:solidFill>
              <a:srgbClr val="002060"/>
            </a:solidFill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F9CBF74-EB52-6E4A-F6F6-3724DF8F379F}"/>
                  </a:ext>
                </a:extLst>
              </p:cNvPr>
              <p:cNvSpPr/>
              <p:nvPr/>
            </p:nvSpPr>
            <p:spPr>
              <a:xfrm>
                <a:off x="7960371" y="3062599"/>
                <a:ext cx="1698916" cy="1998103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>
                  <a:solidFill>
                    <a:srgbClr val="FFFF00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7F7B7AD-9C3F-AE1B-15E4-21BD77B4B6D3}"/>
                  </a:ext>
                </a:extLst>
              </p:cNvPr>
              <p:cNvSpPr txBox="1"/>
              <p:nvPr/>
            </p:nvSpPr>
            <p:spPr>
              <a:xfrm>
                <a:off x="8071352" y="3272507"/>
                <a:ext cx="1529514" cy="169421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FF00"/>
                    </a:solidFill>
                  </a:rPr>
                  <a:t>Sensors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4CB85CF-6B3A-C0C8-637A-12A3C2C3A5D2}"/>
                </a:ext>
              </a:extLst>
            </p:cNvPr>
            <p:cNvGrpSpPr/>
            <p:nvPr/>
          </p:nvGrpSpPr>
          <p:grpSpPr>
            <a:xfrm>
              <a:off x="4845620" y="5188527"/>
              <a:ext cx="1327052" cy="427404"/>
              <a:chOff x="7980934" y="3104720"/>
              <a:chExt cx="1752905" cy="1832623"/>
            </a:xfrm>
            <a:solidFill>
              <a:srgbClr val="002060"/>
            </a:solidFill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1DCA39C1-4FB7-2E32-6211-7801E9162838}"/>
                  </a:ext>
                </a:extLst>
              </p:cNvPr>
              <p:cNvSpPr/>
              <p:nvPr/>
            </p:nvSpPr>
            <p:spPr>
              <a:xfrm>
                <a:off x="7980934" y="3104720"/>
                <a:ext cx="1752905" cy="1832622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>
                  <a:solidFill>
                    <a:srgbClr val="FFFF00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A6EB08C-9F98-520B-EA59-5029005283D0}"/>
                  </a:ext>
                </a:extLst>
              </p:cNvPr>
              <p:cNvSpPr txBox="1"/>
              <p:nvPr/>
            </p:nvSpPr>
            <p:spPr>
              <a:xfrm>
                <a:off x="8089358" y="3240274"/>
                <a:ext cx="1590037" cy="16970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FF00"/>
                    </a:solidFill>
                  </a:rPr>
                  <a:t>Actuators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6EC234E-FD59-75DA-8ED4-6FFA8C4DCF46}"/>
                </a:ext>
              </a:extLst>
            </p:cNvPr>
            <p:cNvSpPr txBox="1"/>
            <p:nvPr/>
          </p:nvSpPr>
          <p:spPr>
            <a:xfrm rot="16200000">
              <a:off x="7142580" y="4364491"/>
              <a:ext cx="1875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Environment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2B2F56A-7156-C3F7-03B3-11BB39EB6E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4189" y="4140522"/>
              <a:ext cx="1313808" cy="48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DBB1D23-A026-FD2F-789F-B98DFE5B93DE}"/>
                </a:ext>
              </a:extLst>
            </p:cNvPr>
            <p:cNvCxnSpPr>
              <a:cxnSpLocks/>
            </p:cNvCxnSpPr>
            <p:nvPr/>
          </p:nvCxnSpPr>
          <p:spPr>
            <a:xfrm>
              <a:off x="6214189" y="5468128"/>
              <a:ext cx="1313808" cy="18842"/>
            </a:xfrm>
            <a:prstGeom prst="straightConnector1">
              <a:avLst/>
            </a:prstGeom>
            <a:ln w="412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462C24-9F40-977B-2F67-AF574745A817}"/>
                </a:ext>
              </a:extLst>
            </p:cNvPr>
            <p:cNvSpPr txBox="1"/>
            <p:nvPr/>
          </p:nvSpPr>
          <p:spPr>
            <a:xfrm>
              <a:off x="6378962" y="3224345"/>
              <a:ext cx="11490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Inputs/</a:t>
              </a:r>
            </a:p>
            <a:p>
              <a:r>
                <a:rPr lang="en-US" dirty="0"/>
                <a:t>Percepts/</a:t>
              </a:r>
            </a:p>
            <a:p>
              <a:r>
                <a:rPr lang="en-US" dirty="0"/>
                <a:t>Stimulus</a:t>
              </a:r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D7250E-A058-D415-C019-EB0E1B1FC8B3}"/>
                </a:ext>
              </a:extLst>
            </p:cNvPr>
            <p:cNvSpPr txBox="1"/>
            <p:nvPr/>
          </p:nvSpPr>
          <p:spPr>
            <a:xfrm>
              <a:off x="6329195" y="4827871"/>
              <a:ext cx="11974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Actions/</a:t>
              </a:r>
            </a:p>
            <a:p>
              <a:r>
                <a:rPr lang="en-US" dirty="0"/>
                <a:t>Inferences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8376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C7C0B8-5EE2-534E-F008-EB6419E7B1C5}"/>
              </a:ext>
            </a:extLst>
          </p:cNvPr>
          <p:cNvCxnSpPr/>
          <p:nvPr/>
        </p:nvCxnSpPr>
        <p:spPr>
          <a:xfrm>
            <a:off x="0" y="737415"/>
            <a:ext cx="12192000" cy="0"/>
          </a:xfrm>
          <a:prstGeom prst="line">
            <a:avLst/>
          </a:prstGeom>
          <a:ln w="44450">
            <a:gradFill>
              <a:gsLst>
                <a:gs pos="0">
                  <a:srgbClr val="7030A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43BBE9-DB87-7BDA-0F23-151F129DECDB}"/>
              </a:ext>
            </a:extLst>
          </p:cNvPr>
          <p:cNvCxnSpPr/>
          <p:nvPr/>
        </p:nvCxnSpPr>
        <p:spPr>
          <a:xfrm>
            <a:off x="953729" y="0"/>
            <a:ext cx="0" cy="6858000"/>
          </a:xfrm>
          <a:prstGeom prst="line">
            <a:avLst/>
          </a:prstGeom>
          <a:ln w="92075">
            <a:gradFill>
              <a:gsLst>
                <a:gs pos="27972">
                  <a:srgbClr val="7030A0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45744A-37AC-4CD6-BF8B-37204FA8CDDF}"/>
              </a:ext>
            </a:extLst>
          </p:cNvPr>
          <p:cNvSpPr txBox="1"/>
          <p:nvPr/>
        </p:nvSpPr>
        <p:spPr>
          <a:xfrm rot="16200000">
            <a:off x="-1007825" y="4132019"/>
            <a:ext cx="3052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AHRC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AD6987-04E3-7033-69C0-E5D09D1BF4DD}"/>
              </a:ext>
            </a:extLst>
          </p:cNvPr>
          <p:cNvSpPr txBox="1"/>
          <p:nvPr/>
        </p:nvSpPr>
        <p:spPr>
          <a:xfrm>
            <a:off x="1288023" y="78695"/>
            <a:ext cx="7924800" cy="65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0070C0"/>
                </a:solidFill>
              </a:rPr>
              <a:t>AI System Examples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7FA356-69C8-CDDE-ABF5-F7C50DF43269}"/>
              </a:ext>
            </a:extLst>
          </p:cNvPr>
          <p:cNvSpPr txBox="1"/>
          <p:nvPr/>
        </p:nvSpPr>
        <p:spPr>
          <a:xfrm>
            <a:off x="8901404" y="1533834"/>
            <a:ext cx="2189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</a:rPr>
              <a:t>and</a:t>
            </a:r>
            <a:endParaRPr lang="en-US" sz="2000" b="0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09ED3F-6CB0-48B4-AB73-52D0D6544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497" y="980289"/>
            <a:ext cx="2839615" cy="16036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3A8098-6568-1277-1402-3ADAB3465A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31" t="10799" r="-13987" b="10169"/>
          <a:stretch/>
        </p:blipFill>
        <p:spPr>
          <a:xfrm>
            <a:off x="1919614" y="2837167"/>
            <a:ext cx="2767034" cy="16562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4C3668-14AE-B520-B6A3-B6DC058DD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073" y="4791236"/>
            <a:ext cx="2839616" cy="1656215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0A37B59-AE5D-1F12-BD7D-7720BEEA0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441402"/>
              </p:ext>
            </p:extLst>
          </p:nvPr>
        </p:nvGraphicFramePr>
        <p:xfrm>
          <a:off x="5469589" y="1085077"/>
          <a:ext cx="6485068" cy="50388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1267">
                  <a:extLst>
                    <a:ext uri="{9D8B030D-6E8A-4147-A177-3AD203B41FA5}">
                      <a16:colId xmlns:a16="http://schemas.microsoft.com/office/drawing/2014/main" val="3536869108"/>
                    </a:ext>
                  </a:extLst>
                </a:gridCol>
                <a:gridCol w="1532768">
                  <a:extLst>
                    <a:ext uri="{9D8B030D-6E8A-4147-A177-3AD203B41FA5}">
                      <a16:colId xmlns:a16="http://schemas.microsoft.com/office/drawing/2014/main" val="858060732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2410340394"/>
                    </a:ext>
                  </a:extLst>
                </a:gridCol>
                <a:gridCol w="1800813">
                  <a:extLst>
                    <a:ext uri="{9D8B030D-6E8A-4147-A177-3AD203B41FA5}">
                      <a16:colId xmlns:a16="http://schemas.microsoft.com/office/drawing/2014/main" val="695397716"/>
                    </a:ext>
                  </a:extLst>
                </a:gridCol>
              </a:tblGrid>
              <a:tr h="40588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Input/Stimuli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Action/Inference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91195"/>
                  </a:ext>
                </a:extLst>
              </a:tr>
              <a:tr h="1181980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sz="2000" dirty="0">
                          <a:solidFill>
                            <a:srgbClr val="C00000"/>
                          </a:solidFill>
                        </a:rPr>
                        <a:t>Robotic Surgery</a:t>
                      </a:r>
                    </a:p>
                    <a:p>
                      <a:r>
                        <a:rPr lang="en-IN" dirty="0"/>
                        <a:t>(HW + SW)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Human Body/ Operation Theatre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Real time images/ Touch sensors/ Tool coordinates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Tool movement/ incision/cleaning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840001"/>
                  </a:ext>
                </a:extLst>
              </a:tr>
              <a:tr h="1454745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sz="2000" dirty="0">
                          <a:solidFill>
                            <a:srgbClr val="C00000"/>
                          </a:solidFill>
                        </a:rPr>
                        <a:t>Smart Watch Health Monitor</a:t>
                      </a:r>
                    </a:p>
                    <a:p>
                      <a:r>
                        <a:rPr lang="en-IN" dirty="0"/>
                        <a:t>(HW + SW)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Human Wrist/ Physical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Motion detection/pressure 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Blood pressure/heart rate/calorie burn estimates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98732"/>
                  </a:ext>
                </a:extLst>
              </a:tr>
              <a:tr h="1454745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sz="2000" dirty="0">
                          <a:solidFill>
                            <a:srgbClr val="C00000"/>
                          </a:solidFill>
                        </a:rPr>
                        <a:t>Cancer Detection Tool</a:t>
                      </a:r>
                    </a:p>
                    <a:p>
                      <a:r>
                        <a:rPr lang="en-IN" dirty="0"/>
                        <a:t>(SW)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Medical diagnostics 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Image and non-image medical diagnostics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Answer: Cancer or No 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01440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F57EA0-6BFC-2FC5-D410-D11708032EE0}"/>
              </a:ext>
            </a:extLst>
          </p:cNvPr>
          <p:cNvCxnSpPr>
            <a:stCxn id="4" idx="3"/>
          </p:cNvCxnSpPr>
          <p:nvPr/>
        </p:nvCxnSpPr>
        <p:spPr>
          <a:xfrm>
            <a:off x="4467112" y="1782092"/>
            <a:ext cx="1002477" cy="492636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5246D4-427E-556C-4AD1-A78DC3BC8303}"/>
              </a:ext>
            </a:extLst>
          </p:cNvPr>
          <p:cNvCxnSpPr>
            <a:cxnSpLocks/>
          </p:cNvCxnSpPr>
          <p:nvPr/>
        </p:nvCxnSpPr>
        <p:spPr>
          <a:xfrm>
            <a:off x="4314712" y="3520047"/>
            <a:ext cx="1154877" cy="31342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72B519-21F2-9458-B42D-B8FF6F2324F9}"/>
              </a:ext>
            </a:extLst>
          </p:cNvPr>
          <p:cNvCxnSpPr>
            <a:cxnSpLocks/>
          </p:cNvCxnSpPr>
          <p:nvPr/>
        </p:nvCxnSpPr>
        <p:spPr>
          <a:xfrm flipV="1">
            <a:off x="4491155" y="5245330"/>
            <a:ext cx="1002477" cy="351099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12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C7C0B8-5EE2-534E-F008-EB6419E7B1C5}"/>
              </a:ext>
            </a:extLst>
          </p:cNvPr>
          <p:cNvCxnSpPr/>
          <p:nvPr/>
        </p:nvCxnSpPr>
        <p:spPr>
          <a:xfrm>
            <a:off x="0" y="737415"/>
            <a:ext cx="12192000" cy="0"/>
          </a:xfrm>
          <a:prstGeom prst="line">
            <a:avLst/>
          </a:prstGeom>
          <a:ln w="44450">
            <a:gradFill>
              <a:gsLst>
                <a:gs pos="0">
                  <a:srgbClr val="7030A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43BBE9-DB87-7BDA-0F23-151F129DECDB}"/>
              </a:ext>
            </a:extLst>
          </p:cNvPr>
          <p:cNvCxnSpPr/>
          <p:nvPr/>
        </p:nvCxnSpPr>
        <p:spPr>
          <a:xfrm>
            <a:off x="953729" y="0"/>
            <a:ext cx="0" cy="6858000"/>
          </a:xfrm>
          <a:prstGeom prst="line">
            <a:avLst/>
          </a:prstGeom>
          <a:ln w="92075">
            <a:gradFill>
              <a:gsLst>
                <a:gs pos="27972">
                  <a:srgbClr val="7030A0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45744A-37AC-4CD6-BF8B-37204FA8CDDF}"/>
              </a:ext>
            </a:extLst>
          </p:cNvPr>
          <p:cNvSpPr txBox="1"/>
          <p:nvPr/>
        </p:nvSpPr>
        <p:spPr>
          <a:xfrm rot="16200000">
            <a:off x="-1007825" y="4132019"/>
            <a:ext cx="3052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AHRC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AD6987-04E3-7033-69C0-E5D09D1BF4DD}"/>
              </a:ext>
            </a:extLst>
          </p:cNvPr>
          <p:cNvSpPr txBox="1"/>
          <p:nvPr/>
        </p:nvSpPr>
        <p:spPr>
          <a:xfrm>
            <a:off x="1028378" y="227987"/>
            <a:ext cx="108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AI (Artificial Intelligence), ML (Machine Learning) and DL (Deep Learning)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5A86C7-EF32-91C0-B9D1-6034493C5129}"/>
              </a:ext>
            </a:extLst>
          </p:cNvPr>
          <p:cNvGrpSpPr/>
          <p:nvPr/>
        </p:nvGrpSpPr>
        <p:grpSpPr>
          <a:xfrm>
            <a:off x="1091673" y="1483566"/>
            <a:ext cx="3928177" cy="4889242"/>
            <a:chOff x="1324947" y="1940767"/>
            <a:chExt cx="3638938" cy="45066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95B38AA-B4B8-7369-514C-BCD85858B511}"/>
                </a:ext>
              </a:extLst>
            </p:cNvPr>
            <p:cNvSpPr/>
            <p:nvPr/>
          </p:nvSpPr>
          <p:spPr>
            <a:xfrm>
              <a:off x="1324947" y="1940767"/>
              <a:ext cx="3638938" cy="4506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83AC507-C335-2903-B702-C0CE5DEAEF37}"/>
                </a:ext>
              </a:extLst>
            </p:cNvPr>
            <p:cNvSpPr/>
            <p:nvPr/>
          </p:nvSpPr>
          <p:spPr>
            <a:xfrm>
              <a:off x="1785264" y="2892787"/>
              <a:ext cx="2693437" cy="3536006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A616160-B51F-0554-B041-21BE6F6E41C8}"/>
                </a:ext>
              </a:extLst>
            </p:cNvPr>
            <p:cNvSpPr/>
            <p:nvPr/>
          </p:nvSpPr>
          <p:spPr>
            <a:xfrm>
              <a:off x="2133610" y="4096139"/>
              <a:ext cx="1943871" cy="233265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C0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AC3EB1-F5F5-7772-DEB4-8C111FB1C14C}"/>
                </a:ext>
              </a:extLst>
            </p:cNvPr>
            <p:cNvSpPr txBox="1"/>
            <p:nvPr/>
          </p:nvSpPr>
          <p:spPr>
            <a:xfrm>
              <a:off x="2873831" y="2276665"/>
              <a:ext cx="6540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AI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F763BF-C001-B346-CF86-8C337AE6DEEA}"/>
                </a:ext>
              </a:extLst>
            </p:cNvPr>
            <p:cNvSpPr txBox="1"/>
            <p:nvPr/>
          </p:nvSpPr>
          <p:spPr>
            <a:xfrm>
              <a:off x="2820955" y="3334137"/>
              <a:ext cx="6540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ML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4C77F8-4330-843C-A99E-4299FFCE624F}"/>
                </a:ext>
              </a:extLst>
            </p:cNvPr>
            <p:cNvSpPr txBox="1"/>
            <p:nvPr/>
          </p:nvSpPr>
          <p:spPr>
            <a:xfrm>
              <a:off x="2830284" y="4883025"/>
              <a:ext cx="654077" cy="482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chemeClr val="bg1"/>
                  </a:solidFill>
                </a:rPr>
                <a:t>DL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06AAB1E-313F-4552-AA3C-6AA32D7ED200}"/>
              </a:ext>
            </a:extLst>
          </p:cNvPr>
          <p:cNvSpPr txBox="1"/>
          <p:nvPr/>
        </p:nvSpPr>
        <p:spPr>
          <a:xfrm>
            <a:off x="3853533" y="877075"/>
            <a:ext cx="64972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AI (Artificial Intelligence):  </a:t>
            </a:r>
            <a:r>
              <a:rPr lang="en-IN" dirty="0"/>
              <a:t>HW/SW, devices, robots, </a:t>
            </a:r>
            <a:r>
              <a:rPr lang="en-IN" dirty="0" err="1"/>
              <a:t>sw</a:t>
            </a:r>
            <a:r>
              <a:rPr lang="en-IN" dirty="0"/>
              <a:t> tools for </a:t>
            </a:r>
            <a:r>
              <a:rPr lang="en-IN" u="sng" dirty="0"/>
              <a:t>reasoning, learning, problem solving, making inferences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14AA6-C11D-E41E-7FDB-A1A929777C93}"/>
              </a:ext>
            </a:extLst>
          </p:cNvPr>
          <p:cNvSpPr txBox="1"/>
          <p:nvPr/>
        </p:nvSpPr>
        <p:spPr>
          <a:xfrm>
            <a:off x="4939000" y="1902638"/>
            <a:ext cx="6112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ML (Machine Learning): </a:t>
            </a:r>
            <a:r>
              <a:rPr lang="en-IN" dirty="0"/>
              <a:t> SW tools for </a:t>
            </a:r>
            <a:r>
              <a:rPr lang="en-IN" u="sng" dirty="0"/>
              <a:t>learning from existing data </a:t>
            </a:r>
            <a:r>
              <a:rPr lang="en-IN" dirty="0"/>
              <a:t>and observations to make inferences and predictions on new data/observations using </a:t>
            </a:r>
            <a:r>
              <a:rPr lang="en-IN" b="1" i="1" dirty="0">
                <a:solidFill>
                  <a:srgbClr val="002060"/>
                </a:solidFill>
              </a:rPr>
              <a:t>statistical methods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87077E5-0E47-B68E-FE8D-E3E367DF9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136" y="4279536"/>
            <a:ext cx="4021493" cy="23625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E338D9-A03C-7BA7-0552-2B0FAD24F090}"/>
              </a:ext>
            </a:extLst>
          </p:cNvPr>
          <p:cNvSpPr txBox="1"/>
          <p:nvPr/>
        </p:nvSpPr>
        <p:spPr>
          <a:xfrm>
            <a:off x="5250011" y="3159966"/>
            <a:ext cx="61126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DL (Deep Learning): 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SW tools for </a:t>
            </a:r>
            <a:r>
              <a:rPr lang="en-IN" u="sng" dirty="0"/>
              <a:t>learning from existing data </a:t>
            </a:r>
            <a:r>
              <a:rPr lang="en-IN" dirty="0"/>
              <a:t>and observations to make inferences and predictions on new data/observations using </a:t>
            </a:r>
            <a:r>
              <a:rPr lang="en-IN" b="1" i="1" dirty="0">
                <a:solidFill>
                  <a:srgbClr val="C00000"/>
                </a:solidFill>
              </a:rPr>
              <a:t>Multilayer (Deep)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609651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329</Words>
  <Application>Microsoft Office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ashwini nanda</dc:creator>
  <cp:lastModifiedBy>ashwini nanda</cp:lastModifiedBy>
  <cp:revision>22</cp:revision>
  <dcterms:created xsi:type="dcterms:W3CDTF">2023-10-06T02:50:42Z</dcterms:created>
  <dcterms:modified xsi:type="dcterms:W3CDTF">2024-08-06T04:39:45Z</dcterms:modified>
</cp:coreProperties>
</file>