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00" r:id="rId3"/>
    <p:sldId id="298" r:id="rId4"/>
    <p:sldId id="293" r:id="rId5"/>
    <p:sldId id="294" r:id="rId6"/>
    <p:sldId id="295" r:id="rId7"/>
    <p:sldId id="296" r:id="rId8"/>
    <p:sldId id="297" r:id="rId9"/>
    <p:sldId id="299" r:id="rId10"/>
    <p:sldId id="302" r:id="rId11"/>
    <p:sldId id="303" r:id="rId12"/>
    <p:sldId id="304" r:id="rId13"/>
    <p:sldId id="305" r:id="rId14"/>
    <p:sldId id="307" r:id="rId15"/>
    <p:sldId id="308" r:id="rId16"/>
    <p:sldId id="309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0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0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19.png"/><Relationship Id="rId4" Type="http://schemas.openxmlformats.org/officeDocument/2006/relationships/image" Target="../media/image14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541" y="2879067"/>
            <a:ext cx="11492918" cy="821886"/>
          </a:xfrm>
        </p:spPr>
        <p:txBody>
          <a:bodyPr>
            <a:noAutofit/>
          </a:bodyPr>
          <a:lstStyle/>
          <a:p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Getting Started with Supervised Learning,</a:t>
            </a:r>
            <a:b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Learning by Computing Distances (1)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rmAutofit fontScale="70000" lnSpcReduction="2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03"/>
    </mc:Choice>
    <mc:Fallback xmlns="">
      <p:transition spd="slow" advTm="124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Improving Our Primitive Classifier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one input per class may not sufficiently capture variations in a class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natural improvement can be by using more inputs per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We will consider two approaches to do this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with Prototypes (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Nearest </a:t>
            </a:r>
            <a:r>
              <a:rPr lang="en-GB" dirty="0" err="1">
                <a:latin typeface="Abadi Extra Light" panose="020B0204020104020204" pitchFamily="34" charset="0"/>
              </a:rPr>
              <a:t>Neighbors</a:t>
            </a:r>
            <a:r>
              <a:rPr lang="en-GB" dirty="0">
                <a:latin typeface="Abadi Extra Light" panose="020B0204020104020204" pitchFamily="34" charset="0"/>
              </a:rPr>
              <a:t> (NN – not “neural networks”, at least not for now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)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Both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and NN will use multiple inputs per class but in different ways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05D7AE-C3F4-400C-B304-E908EBF70FA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35553" y="2805175"/>
            <a:ext cx="494113" cy="418029"/>
          </a:xfrm>
          <a:prstGeom prst="rect">
            <a:avLst/>
          </a:prstGeom>
          <a:ln w="0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17033C-72EF-410A-AACE-089ADDD8C87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524273" y="3045129"/>
            <a:ext cx="487260" cy="393953"/>
          </a:xfrm>
          <a:prstGeom prst="rect">
            <a:avLst/>
          </a:prstGeom>
          <a:ln w="0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315DEF-070D-49E8-BFC0-93D3A45F8F4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239288" y="2476335"/>
            <a:ext cx="451671" cy="419918"/>
          </a:xfrm>
          <a:prstGeom prst="rect">
            <a:avLst/>
          </a:prstGeom>
          <a:ln w="0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2C47261-5119-4FE4-83D5-BE6977402D66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293164" y="2613015"/>
            <a:ext cx="474725" cy="401174"/>
          </a:xfrm>
          <a:prstGeom prst="rect">
            <a:avLst/>
          </a:prstGeom>
          <a:ln w="0"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83EE724-301C-4960-A0E8-ED34EDDDCEE0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3691572" y="2841007"/>
            <a:ext cx="505914" cy="393840"/>
          </a:xfrm>
          <a:prstGeom prst="rect">
            <a:avLst/>
          </a:prstGeom>
          <a:ln w="0"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0FB8ED-D90A-4EF3-B64D-31A19A445F66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700752" y="3193460"/>
            <a:ext cx="462469" cy="393840"/>
          </a:xfrm>
          <a:prstGeom prst="rect">
            <a:avLst/>
          </a:prstGeom>
          <a:ln w="0">
            <a:noFill/>
          </a:ln>
        </p:spPr>
      </p:pic>
      <p:sp>
        <p:nvSpPr>
          <p:cNvPr id="29" name="TextShape 3">
            <a:extLst>
              <a:ext uri="{FF2B5EF4-FFF2-40B4-BE49-F238E27FC236}">
                <a16:creationId xmlns:a16="http://schemas.microsoft.com/office/drawing/2014/main" id="{61C78AFB-61C4-440B-9198-CE7184DC67E6}"/>
              </a:ext>
            </a:extLst>
          </p:cNvPr>
          <p:cNvSpPr txBox="1"/>
          <p:nvPr/>
        </p:nvSpPr>
        <p:spPr>
          <a:xfrm>
            <a:off x="5933024" y="3242105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sp>
        <p:nvSpPr>
          <p:cNvPr id="31" name="TextShape 6">
            <a:extLst>
              <a:ext uri="{FF2B5EF4-FFF2-40B4-BE49-F238E27FC236}">
                <a16:creationId xmlns:a16="http://schemas.microsoft.com/office/drawing/2014/main" id="{0B810045-5BF5-4951-99D4-2ABA6DFEFB1D}"/>
              </a:ext>
            </a:extLst>
          </p:cNvPr>
          <p:cNvSpPr txBox="1"/>
          <p:nvPr/>
        </p:nvSpPr>
        <p:spPr>
          <a:xfrm>
            <a:off x="4092647" y="2970318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32" name="TextShape 6">
            <a:extLst>
              <a:ext uri="{FF2B5EF4-FFF2-40B4-BE49-F238E27FC236}">
                <a16:creationId xmlns:a16="http://schemas.microsoft.com/office/drawing/2014/main" id="{2AE0498F-9706-4E70-AB24-FD82E8D2668F}"/>
              </a:ext>
            </a:extLst>
          </p:cNvPr>
          <p:cNvSpPr txBox="1"/>
          <p:nvPr/>
        </p:nvSpPr>
        <p:spPr>
          <a:xfrm>
            <a:off x="4700752" y="2673767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33" name="TextShape 3">
            <a:extLst>
              <a:ext uri="{FF2B5EF4-FFF2-40B4-BE49-F238E27FC236}">
                <a16:creationId xmlns:a16="http://schemas.microsoft.com/office/drawing/2014/main" id="{EE256732-51FE-439E-8718-ECDBEBC14148}"/>
              </a:ext>
            </a:extLst>
          </p:cNvPr>
          <p:cNvSpPr txBox="1"/>
          <p:nvPr/>
        </p:nvSpPr>
        <p:spPr>
          <a:xfrm>
            <a:off x="6626967" y="3001464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sp>
        <p:nvSpPr>
          <p:cNvPr id="34" name="TextShape 3">
            <a:extLst>
              <a:ext uri="{FF2B5EF4-FFF2-40B4-BE49-F238E27FC236}">
                <a16:creationId xmlns:a16="http://schemas.microsoft.com/office/drawing/2014/main" id="{F0DE87CF-FB5E-48EB-A4FC-118F380075A1}"/>
              </a:ext>
            </a:extLst>
          </p:cNvPr>
          <p:cNvSpPr txBox="1"/>
          <p:nvPr/>
        </p:nvSpPr>
        <p:spPr>
          <a:xfrm>
            <a:off x="5629075" y="2673767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sp>
        <p:nvSpPr>
          <p:cNvPr id="35" name="TextShape 6">
            <a:extLst>
              <a:ext uri="{FF2B5EF4-FFF2-40B4-BE49-F238E27FC236}">
                <a16:creationId xmlns:a16="http://schemas.microsoft.com/office/drawing/2014/main" id="{73AA1300-3F61-4CEB-80D1-B4A166BDCF6B}"/>
              </a:ext>
            </a:extLst>
          </p:cNvPr>
          <p:cNvSpPr txBox="1"/>
          <p:nvPr/>
        </p:nvSpPr>
        <p:spPr>
          <a:xfrm>
            <a:off x="5099475" y="3298015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03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33"/>
    </mc:Choice>
    <mc:Fallback xmlns="">
      <p:transition spd="slow" advTm="835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Basic idea: Represent each class by a “prototype” vector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Class Prototype: The “mean” or “average” of inputs from that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 label of each test input based on its distances from the class prototypes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Predicted label will be the class that is the closest to the test input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 How we compute distances can have an effect on the accuracy of this model (may need to try Euclidean, weight Euclidean,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, or something else)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CF9A4-04D7-4DCC-8F78-38D2D2CC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25" y="2882818"/>
            <a:ext cx="2552700" cy="81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CE3C09-1F67-44F9-BE79-DEF1923F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284" y="2898505"/>
            <a:ext cx="2621696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F9CF9D-5DCF-4C35-82CD-D747D8D4E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80" y="2915033"/>
            <a:ext cx="2552701" cy="79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02A32-F8C2-4A9C-BD4E-C77E4E7233C8}"/>
              </a:ext>
            </a:extLst>
          </p:cNvPr>
          <p:cNvSpPr txBox="1"/>
          <p:nvPr/>
        </p:nvSpPr>
        <p:spPr>
          <a:xfrm>
            <a:off x="2955747" y="3685832"/>
            <a:ext cx="573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Averages (prototypes) of each of the handwritten digits 1-9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FF435-B493-4768-9A92-F2EDF48B6084}"/>
              </a:ext>
            </a:extLst>
          </p:cNvPr>
          <p:cNvSpPr txBox="1"/>
          <p:nvPr/>
        </p:nvSpPr>
        <p:spPr>
          <a:xfrm>
            <a:off x="67520" y="6549818"/>
            <a:ext cx="6694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Pic from: https://www.reddit.com/r/dataisbeautiful/comments/3wgbv9/average_handwritten_digit_oc/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638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24"/>
    </mc:Choice>
    <mc:Fallback xmlns="">
      <p:transition spd="slow" advTm="112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): An Illustration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the task is binary classification (two classes assumed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pos</a:t>
                </a:r>
                <a:r>
                  <a:rPr lang="en-GB" dirty="0">
                    <a:latin typeface="Abadi Extra Light" panose="020B0204020104020204" pitchFamily="34" charset="0"/>
                  </a:rPr>
                  <a:t> and neg)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Training data: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labelled examples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b="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example from positive class,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examples from negative class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green is positive and red is negative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id="{16661A94-83CC-4D43-B547-A721293DD2C8}"/>
              </a:ext>
            </a:extLst>
          </p:cNvPr>
          <p:cNvSpPr/>
          <p:nvPr/>
        </p:nvSpPr>
        <p:spPr>
          <a:xfrm>
            <a:off x="3560896" y="332994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E6F4BAA2-7249-48A4-8D48-861AC6A63B51}"/>
              </a:ext>
            </a:extLst>
          </p:cNvPr>
          <p:cNvSpPr/>
          <p:nvPr/>
        </p:nvSpPr>
        <p:spPr>
          <a:xfrm>
            <a:off x="4236062" y="32598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157D6F5-3A67-4984-AF4F-F1350C02AB3F}"/>
              </a:ext>
            </a:extLst>
          </p:cNvPr>
          <p:cNvSpPr/>
          <p:nvPr/>
        </p:nvSpPr>
        <p:spPr>
          <a:xfrm>
            <a:off x="2905125" y="42348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A3625DEA-EAE0-4FA9-958F-53406C6FA076}"/>
              </a:ext>
            </a:extLst>
          </p:cNvPr>
          <p:cNvSpPr/>
          <p:nvPr/>
        </p:nvSpPr>
        <p:spPr>
          <a:xfrm>
            <a:off x="4586651" y="45777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5D3EC759-FE01-4440-AAA7-AD68D1346791}"/>
              </a:ext>
            </a:extLst>
          </p:cNvPr>
          <p:cNvSpPr/>
          <p:nvPr/>
        </p:nvSpPr>
        <p:spPr>
          <a:xfrm>
            <a:off x="4977176" y="348234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E154AD0A-03F4-4AEE-A7A7-C016CF3817E2}"/>
              </a:ext>
            </a:extLst>
          </p:cNvPr>
          <p:cNvSpPr/>
          <p:nvPr/>
        </p:nvSpPr>
        <p:spPr>
          <a:xfrm>
            <a:off x="3215051" y="48124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A8355CEC-9911-41AE-9690-DB353C3F151D}"/>
              </a:ext>
            </a:extLst>
          </p:cNvPr>
          <p:cNvSpPr/>
          <p:nvPr/>
        </p:nvSpPr>
        <p:spPr>
          <a:xfrm>
            <a:off x="4843826" y="401262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6C6EDA2E-1981-43C8-9A6F-ECD636031C1A}"/>
              </a:ext>
            </a:extLst>
          </p:cNvPr>
          <p:cNvSpPr/>
          <p:nvPr/>
        </p:nvSpPr>
        <p:spPr>
          <a:xfrm>
            <a:off x="4500926" y="379013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017E1B27-973E-498A-9B45-07D7E20E9873}"/>
              </a:ext>
            </a:extLst>
          </p:cNvPr>
          <p:cNvSpPr/>
          <p:nvPr/>
        </p:nvSpPr>
        <p:spPr>
          <a:xfrm>
            <a:off x="3053126" y="37456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EB17A92E-FC62-4A28-A64E-28A1DCC04709}"/>
              </a:ext>
            </a:extLst>
          </p:cNvPr>
          <p:cNvSpPr/>
          <p:nvPr/>
        </p:nvSpPr>
        <p:spPr>
          <a:xfrm>
            <a:off x="3912212" y="49362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9C626A0-8356-41EE-AB8F-BD4001A92703}"/>
              </a:ext>
            </a:extLst>
          </p:cNvPr>
          <p:cNvSpPr/>
          <p:nvPr/>
        </p:nvSpPr>
        <p:spPr>
          <a:xfrm>
            <a:off x="3424588" y="38763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596EE2DF-7FB9-4380-AB54-A2CFB6C4A710}"/>
              </a:ext>
            </a:extLst>
          </p:cNvPr>
          <p:cNvSpPr/>
          <p:nvPr/>
        </p:nvSpPr>
        <p:spPr>
          <a:xfrm>
            <a:off x="4198326" y="464425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CA0E490A-48CC-4A15-A04D-32ED365E74E0}"/>
              </a:ext>
            </a:extLst>
          </p:cNvPr>
          <p:cNvSpPr/>
          <p:nvPr/>
        </p:nvSpPr>
        <p:spPr>
          <a:xfrm>
            <a:off x="7315911" y="34342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57C45B1C-097E-4EA7-9B57-BDC42C7EF3B6}"/>
              </a:ext>
            </a:extLst>
          </p:cNvPr>
          <p:cNvSpPr/>
          <p:nvPr/>
        </p:nvSpPr>
        <p:spPr>
          <a:xfrm>
            <a:off x="7844951" y="35866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9CAA1BD6-7513-49D8-B8F8-56EC52DC6B1B}"/>
              </a:ext>
            </a:extLst>
          </p:cNvPr>
          <p:cNvSpPr/>
          <p:nvPr/>
        </p:nvSpPr>
        <p:spPr>
          <a:xfrm>
            <a:off x="6699005" y="38152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2B4249F-5A68-4631-A7C9-61D2148C060F}"/>
              </a:ext>
            </a:extLst>
          </p:cNvPr>
          <p:cNvSpPr/>
          <p:nvPr/>
        </p:nvSpPr>
        <p:spPr>
          <a:xfrm>
            <a:off x="8439098" y="467297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B4A9D564-5ABF-4C54-8C0B-6705C509ABF0}"/>
              </a:ext>
            </a:extLst>
          </p:cNvPr>
          <p:cNvSpPr/>
          <p:nvPr/>
        </p:nvSpPr>
        <p:spPr>
          <a:xfrm>
            <a:off x="8436916" y="361214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710BF30F-8031-40C1-B555-A06450149FE6}"/>
              </a:ext>
            </a:extLst>
          </p:cNvPr>
          <p:cNvSpPr/>
          <p:nvPr/>
        </p:nvSpPr>
        <p:spPr>
          <a:xfrm>
            <a:off x="7123939" y="449825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AFFADE1B-0ED7-428A-8427-033FC6801335}"/>
              </a:ext>
            </a:extLst>
          </p:cNvPr>
          <p:cNvSpPr/>
          <p:nvPr/>
        </p:nvSpPr>
        <p:spPr>
          <a:xfrm>
            <a:off x="8732172" y="414710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2EDAA31-D6A1-4C4D-82BF-89C8D4BF213E}"/>
              </a:ext>
            </a:extLst>
          </p:cNvPr>
          <p:cNvSpPr/>
          <p:nvPr/>
        </p:nvSpPr>
        <p:spPr>
          <a:xfrm>
            <a:off x="8109776" y="423482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C4D3B56B-6D04-4E46-A9E2-1503CED9FFDE}"/>
              </a:ext>
            </a:extLst>
          </p:cNvPr>
          <p:cNvSpPr/>
          <p:nvPr/>
        </p:nvSpPr>
        <p:spPr>
          <a:xfrm>
            <a:off x="7131991" y="382837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6C111E2-7750-4B30-B19D-4812690F9CD8}"/>
              </a:ext>
            </a:extLst>
          </p:cNvPr>
          <p:cNvSpPr/>
          <p:nvPr/>
        </p:nvSpPr>
        <p:spPr>
          <a:xfrm>
            <a:off x="7219552" y="506046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E76E4485-E37B-447F-AD04-733B4774B237}"/>
              </a:ext>
            </a:extLst>
          </p:cNvPr>
          <p:cNvSpPr/>
          <p:nvPr/>
        </p:nvSpPr>
        <p:spPr>
          <a:xfrm>
            <a:off x="6675900" y="450763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4FD7CC3F-C813-4D49-8CEE-F5CA71FA93E0}"/>
              </a:ext>
            </a:extLst>
          </p:cNvPr>
          <p:cNvSpPr/>
          <p:nvPr/>
        </p:nvSpPr>
        <p:spPr>
          <a:xfrm>
            <a:off x="7893991" y="492360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6727821D-AE03-45E9-8614-52A7B62A18B0}"/>
              </a:ext>
            </a:extLst>
          </p:cNvPr>
          <p:cNvSpPr/>
          <p:nvPr/>
        </p:nvSpPr>
        <p:spPr>
          <a:xfrm>
            <a:off x="8055916" y="321536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/>
              <p:nvPr/>
            </p:nvSpPr>
            <p:spPr>
              <a:xfrm>
                <a:off x="3813702" y="3665363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702" y="3665363"/>
                <a:ext cx="552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/>
              <p:nvPr/>
            </p:nvSpPr>
            <p:spPr>
              <a:xfrm>
                <a:off x="7503457" y="3777572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7" y="3777572"/>
                <a:ext cx="55245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A805B741-C327-40C7-B867-AF8A82B88E5D}"/>
              </a:ext>
            </a:extLst>
          </p:cNvPr>
          <p:cNvSpPr/>
          <p:nvPr/>
        </p:nvSpPr>
        <p:spPr>
          <a:xfrm>
            <a:off x="7676006" y="4272924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EA4C04C6-0051-4E64-9B86-49B50BCC02F4}"/>
              </a:ext>
            </a:extLst>
          </p:cNvPr>
          <p:cNvSpPr/>
          <p:nvPr/>
        </p:nvSpPr>
        <p:spPr>
          <a:xfrm>
            <a:off x="3935346" y="4147103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D32EC0D9-34ED-464A-86D8-B6E79417A108}"/>
              </a:ext>
            </a:extLst>
          </p:cNvPr>
          <p:cNvSpPr/>
          <p:nvPr/>
        </p:nvSpPr>
        <p:spPr>
          <a:xfrm>
            <a:off x="5023444" y="5566823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4EF25-F5B8-42B4-B4AE-F4BD7DEF7DE5}"/>
              </a:ext>
            </a:extLst>
          </p:cNvPr>
          <p:cNvCxnSpPr>
            <a:cxnSpLocks/>
          </p:cNvCxnSpPr>
          <p:nvPr/>
        </p:nvCxnSpPr>
        <p:spPr>
          <a:xfrm flipH="1" flipV="1">
            <a:off x="4097272" y="4355234"/>
            <a:ext cx="1088097" cy="135268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D3022E-381C-4CB8-AE95-D26A0AE1E185}"/>
              </a:ext>
            </a:extLst>
          </p:cNvPr>
          <p:cNvCxnSpPr>
            <a:cxnSpLocks/>
          </p:cNvCxnSpPr>
          <p:nvPr/>
        </p:nvCxnSpPr>
        <p:spPr>
          <a:xfrm flipV="1">
            <a:off x="5162235" y="4425324"/>
            <a:ext cx="2682716" cy="128259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BB24AB21-9A0A-471F-BE72-BF4B68C8D2AE}"/>
              </a:ext>
            </a:extLst>
          </p:cNvPr>
          <p:cNvSpPr/>
          <p:nvPr/>
        </p:nvSpPr>
        <p:spPr>
          <a:xfrm>
            <a:off x="5018028" y="55668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09D9603D-C51B-439A-89E9-F947525BB1DD}"/>
              </a:ext>
            </a:extLst>
          </p:cNvPr>
          <p:cNvSpPr/>
          <p:nvPr/>
        </p:nvSpPr>
        <p:spPr>
          <a:xfrm>
            <a:off x="6575143" y="5496594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6360B1EA-447A-4A2B-851B-99587FC7A911}"/>
              </a:ext>
            </a:extLst>
          </p:cNvPr>
          <p:cNvSpPr/>
          <p:nvPr/>
        </p:nvSpPr>
        <p:spPr>
          <a:xfrm>
            <a:off x="6575143" y="549305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757AC3-9EED-417E-BD9C-34CAE596BC64}"/>
              </a:ext>
            </a:extLst>
          </p:cNvPr>
          <p:cNvCxnSpPr>
            <a:cxnSpLocks/>
          </p:cNvCxnSpPr>
          <p:nvPr/>
        </p:nvCxnSpPr>
        <p:spPr>
          <a:xfrm flipV="1">
            <a:off x="6743700" y="4447390"/>
            <a:ext cx="1106667" cy="119515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5EA867-0DB6-4A75-805C-B86AC9C0544B}"/>
              </a:ext>
            </a:extLst>
          </p:cNvPr>
          <p:cNvCxnSpPr>
            <a:cxnSpLocks/>
          </p:cNvCxnSpPr>
          <p:nvPr/>
        </p:nvCxnSpPr>
        <p:spPr>
          <a:xfrm flipH="1" flipV="1">
            <a:off x="4098479" y="4366534"/>
            <a:ext cx="2627115" cy="12760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1FE0DA3-FEE6-4FF2-8746-0DDA9A785E84}"/>
              </a:ext>
            </a:extLst>
          </p:cNvPr>
          <p:cNvSpPr txBox="1"/>
          <p:nvPr/>
        </p:nvSpPr>
        <p:spPr>
          <a:xfrm>
            <a:off x="4522176" y="5816782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Test example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BA5917-537B-4717-9480-39CB3C4A14E8}"/>
              </a:ext>
            </a:extLst>
          </p:cNvPr>
          <p:cNvSpPr txBox="1"/>
          <p:nvPr/>
        </p:nvSpPr>
        <p:spPr>
          <a:xfrm>
            <a:off x="6102368" y="5766713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Test example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92C21C7-4153-4A4C-BB1E-8152C4D8D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07" y="5722946"/>
            <a:ext cx="1010687" cy="965223"/>
          </a:xfrm>
          <a:prstGeom prst="rect">
            <a:avLst/>
          </a:prstGeom>
        </p:spPr>
      </p:pic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7B5D74AD-488E-4A83-B19D-DF0B0EDC98AB}"/>
              </a:ext>
            </a:extLst>
          </p:cNvPr>
          <p:cNvSpPr/>
          <p:nvPr/>
        </p:nvSpPr>
        <p:spPr>
          <a:xfrm>
            <a:off x="1130602" y="5369641"/>
            <a:ext cx="3105824" cy="1123823"/>
          </a:xfrm>
          <a:prstGeom prst="wedgeRectCallout">
            <a:avLst>
              <a:gd name="adj1" fmla="val -62464"/>
              <a:gd name="adj2" fmla="val 12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straightforwardly generalizes to more than 2 classes as well (multi-class classification) – K prototypes for K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/>
              <p:nvPr/>
            </p:nvSpPr>
            <p:spPr>
              <a:xfrm>
                <a:off x="283281" y="3449801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1" y="3449801"/>
                <a:ext cx="2077620" cy="7850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/>
              <p:nvPr/>
            </p:nvSpPr>
            <p:spPr>
              <a:xfrm>
                <a:off x="9533157" y="3372028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57" y="3372028"/>
                <a:ext cx="2077620" cy="785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124366FF-7C1E-4BD0-B8BC-4C33EE78D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2538" y="5241059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/>
              <p:nvPr/>
            </p:nvSpPr>
            <p:spPr>
              <a:xfrm>
                <a:off x="8485010" y="5330206"/>
                <a:ext cx="2426949" cy="738929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LwP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the prototype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here) define the “model”</a:t>
                </a:r>
              </a:p>
            </p:txBody>
          </p:sp>
        </mc:Choice>
        <mc:Fallback xmlns="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10" y="5330206"/>
                <a:ext cx="2426949" cy="738929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blipFill>
                <a:blip r:embed="rId9"/>
                <a:stretch>
                  <a:fillRect l="-1071" t="-7200" b="-136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381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169"/>
    </mc:Choice>
    <mc:Fallback xmlns="">
      <p:transition spd="slow" advTm="200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/>
      <p:bldP spid="51" grpId="0"/>
      <p:bldP spid="52" grpId="0" animBg="1"/>
      <p:bldP spid="53" grpId="0" animBg="1"/>
      <p:bldP spid="54" grpId="0" animBg="1"/>
      <p:bldP spid="54" grpId="1" animBg="1"/>
      <p:bldP spid="56" grpId="0" animBg="1"/>
      <p:bldP spid="57" grpId="0" animBg="1"/>
      <p:bldP spid="57" grpId="1" animBg="1"/>
      <p:bldP spid="58" grpId="0" animBg="1"/>
      <p:bldP spid="61" grpId="0"/>
      <p:bldP spid="65" grpId="0"/>
      <p:bldP spid="67" grpId="0" animBg="1"/>
      <p:bldP spid="63" grpId="0"/>
      <p:bldP spid="70" grpId="0"/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does the prediction rule for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look like mathematically?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we are using Euclidean distances here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2C168A34-FDE5-49A5-9CF6-312EB7BD3C5D}"/>
              </a:ext>
            </a:extLst>
          </p:cNvPr>
          <p:cNvSpPr/>
          <p:nvPr/>
        </p:nvSpPr>
        <p:spPr>
          <a:xfrm>
            <a:off x="6200675" y="26640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id="{0C284521-EF2B-4D2B-A3F4-93FEE106C275}"/>
              </a:ext>
            </a:extLst>
          </p:cNvPr>
          <p:cNvSpPr/>
          <p:nvPr/>
        </p:nvSpPr>
        <p:spPr>
          <a:xfrm>
            <a:off x="6875841" y="25939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7A12B44A-2AA5-4EDC-ABC2-62CCC86D76C2}"/>
              </a:ext>
            </a:extLst>
          </p:cNvPr>
          <p:cNvSpPr/>
          <p:nvPr/>
        </p:nvSpPr>
        <p:spPr>
          <a:xfrm>
            <a:off x="5544904" y="35688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9EF2BA7E-2F81-44E9-AFF1-84AC0BF080B3}"/>
              </a:ext>
            </a:extLst>
          </p:cNvPr>
          <p:cNvSpPr/>
          <p:nvPr/>
        </p:nvSpPr>
        <p:spPr>
          <a:xfrm>
            <a:off x="7226430" y="39117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E7DB8CDE-3386-43D1-B81E-78586B28176D}"/>
              </a:ext>
            </a:extLst>
          </p:cNvPr>
          <p:cNvSpPr/>
          <p:nvPr/>
        </p:nvSpPr>
        <p:spPr>
          <a:xfrm>
            <a:off x="7616955" y="28164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E9647A91-6136-4601-8C6D-49A2BDAB9FC3}"/>
              </a:ext>
            </a:extLst>
          </p:cNvPr>
          <p:cNvSpPr/>
          <p:nvPr/>
        </p:nvSpPr>
        <p:spPr>
          <a:xfrm>
            <a:off x="5854830" y="41465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25E9025E-2FF9-4A89-ADDD-1220A836AB1F}"/>
              </a:ext>
            </a:extLst>
          </p:cNvPr>
          <p:cNvSpPr/>
          <p:nvPr/>
        </p:nvSpPr>
        <p:spPr>
          <a:xfrm>
            <a:off x="7483605" y="334669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96B20791-E427-411B-B157-4370389C6393}"/>
              </a:ext>
            </a:extLst>
          </p:cNvPr>
          <p:cNvSpPr/>
          <p:nvPr/>
        </p:nvSpPr>
        <p:spPr>
          <a:xfrm>
            <a:off x="7140705" y="312420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F16067EE-665A-4F9E-9102-8D1E6E379D93}"/>
              </a:ext>
            </a:extLst>
          </p:cNvPr>
          <p:cNvSpPr/>
          <p:nvPr/>
        </p:nvSpPr>
        <p:spPr>
          <a:xfrm>
            <a:off x="5692905" y="30797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EDA1B2A8-C770-45D4-B323-5C6EFBEEBA00}"/>
              </a:ext>
            </a:extLst>
          </p:cNvPr>
          <p:cNvSpPr/>
          <p:nvPr/>
        </p:nvSpPr>
        <p:spPr>
          <a:xfrm>
            <a:off x="6551991" y="42703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BDD49921-43F7-416C-8E82-3BF55FD8A6A2}"/>
              </a:ext>
            </a:extLst>
          </p:cNvPr>
          <p:cNvSpPr/>
          <p:nvPr/>
        </p:nvSpPr>
        <p:spPr>
          <a:xfrm>
            <a:off x="6064367" y="32103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A43A891-0337-4EF5-9A8E-45E834698EF1}"/>
              </a:ext>
            </a:extLst>
          </p:cNvPr>
          <p:cNvSpPr/>
          <p:nvPr/>
        </p:nvSpPr>
        <p:spPr>
          <a:xfrm>
            <a:off x="6838105" y="39783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1A2A3058-CC25-434F-B3C8-1698F7D9F29B}"/>
              </a:ext>
            </a:extLst>
          </p:cNvPr>
          <p:cNvSpPr/>
          <p:nvPr/>
        </p:nvSpPr>
        <p:spPr>
          <a:xfrm>
            <a:off x="9955690" y="2768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F5D4E7F-9288-438A-80F1-593304D24690}"/>
              </a:ext>
            </a:extLst>
          </p:cNvPr>
          <p:cNvSpPr/>
          <p:nvPr/>
        </p:nvSpPr>
        <p:spPr>
          <a:xfrm>
            <a:off x="10484730" y="29207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47F9DA02-AA46-486E-8284-6DB725841125}"/>
              </a:ext>
            </a:extLst>
          </p:cNvPr>
          <p:cNvSpPr/>
          <p:nvPr/>
        </p:nvSpPr>
        <p:spPr>
          <a:xfrm>
            <a:off x="9338784" y="3149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Star: 5 Points 81">
            <a:extLst>
              <a:ext uri="{FF2B5EF4-FFF2-40B4-BE49-F238E27FC236}">
                <a16:creationId xmlns:a16="http://schemas.microsoft.com/office/drawing/2014/main" id="{90327C48-82CD-4DFE-B748-9B902F20D7B2}"/>
              </a:ext>
            </a:extLst>
          </p:cNvPr>
          <p:cNvSpPr/>
          <p:nvPr/>
        </p:nvSpPr>
        <p:spPr>
          <a:xfrm>
            <a:off x="11078877" y="400704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F5A7F363-026F-4488-B890-1B0EE7B7257C}"/>
              </a:ext>
            </a:extLst>
          </p:cNvPr>
          <p:cNvSpPr/>
          <p:nvPr/>
        </p:nvSpPr>
        <p:spPr>
          <a:xfrm>
            <a:off x="11076695" y="294620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Star: 5 Points 83">
            <a:extLst>
              <a:ext uri="{FF2B5EF4-FFF2-40B4-BE49-F238E27FC236}">
                <a16:creationId xmlns:a16="http://schemas.microsoft.com/office/drawing/2014/main" id="{DD976337-19E0-4C94-AF20-5C89E1590CB8}"/>
              </a:ext>
            </a:extLst>
          </p:cNvPr>
          <p:cNvSpPr/>
          <p:nvPr/>
        </p:nvSpPr>
        <p:spPr>
          <a:xfrm>
            <a:off x="9763718" y="38323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406EFEF3-9C6A-496C-A202-B512ADAD93BE}"/>
              </a:ext>
            </a:extLst>
          </p:cNvPr>
          <p:cNvSpPr/>
          <p:nvPr/>
        </p:nvSpPr>
        <p:spPr>
          <a:xfrm>
            <a:off x="11371951" y="34811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3E815095-3178-4095-86FC-AFFBDEFB9380}"/>
              </a:ext>
            </a:extLst>
          </p:cNvPr>
          <p:cNvSpPr/>
          <p:nvPr/>
        </p:nvSpPr>
        <p:spPr>
          <a:xfrm>
            <a:off x="10749555" y="35688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D8908C7B-C532-46B9-9283-DEDEC49F9AD8}"/>
              </a:ext>
            </a:extLst>
          </p:cNvPr>
          <p:cNvSpPr/>
          <p:nvPr/>
        </p:nvSpPr>
        <p:spPr>
          <a:xfrm>
            <a:off x="9771770" y="31624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E583079C-2F44-446A-B19B-BA99F9165BF5}"/>
              </a:ext>
            </a:extLst>
          </p:cNvPr>
          <p:cNvSpPr/>
          <p:nvPr/>
        </p:nvSpPr>
        <p:spPr>
          <a:xfrm>
            <a:off x="9859331" y="439453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6C952031-4821-49E1-8549-8D7C38CEB8FF}"/>
              </a:ext>
            </a:extLst>
          </p:cNvPr>
          <p:cNvSpPr/>
          <p:nvPr/>
        </p:nvSpPr>
        <p:spPr>
          <a:xfrm>
            <a:off x="9315679" y="384170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B0D758B9-AD31-4C54-8B44-6A496B9EECE8}"/>
              </a:ext>
            </a:extLst>
          </p:cNvPr>
          <p:cNvSpPr/>
          <p:nvPr/>
        </p:nvSpPr>
        <p:spPr>
          <a:xfrm>
            <a:off x="10533770" y="425767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36016635-3FE6-43AF-BB5C-4B7D4795F8B3}"/>
              </a:ext>
            </a:extLst>
          </p:cNvPr>
          <p:cNvSpPr/>
          <p:nvPr/>
        </p:nvSpPr>
        <p:spPr>
          <a:xfrm>
            <a:off x="10695695" y="254942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C0E394-4674-4B72-88A4-0DC697A617F6}"/>
                  </a:ext>
                </a:extLst>
              </p:cNvPr>
              <p:cNvSpPr txBox="1"/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C0E394-4674-4B72-88A4-0DC697A61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60B867-4D24-4CEE-AA44-0DF32A39583F}"/>
                  </a:ext>
                </a:extLst>
              </p:cNvPr>
              <p:cNvSpPr txBox="1"/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60B867-4D24-4CEE-AA44-0DF32A395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32047657-8375-4862-9D4A-037133370714}"/>
              </a:ext>
            </a:extLst>
          </p:cNvPr>
          <p:cNvSpPr/>
          <p:nvPr/>
        </p:nvSpPr>
        <p:spPr>
          <a:xfrm>
            <a:off x="10315785" y="3606992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id="{087682F8-0644-4BB9-B5A2-036198522734}"/>
              </a:ext>
            </a:extLst>
          </p:cNvPr>
          <p:cNvSpPr/>
          <p:nvPr/>
        </p:nvSpPr>
        <p:spPr>
          <a:xfrm>
            <a:off x="6575125" y="3481171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C541D032-C4BC-428E-BC58-5EAEC2ED80E4}"/>
              </a:ext>
            </a:extLst>
          </p:cNvPr>
          <p:cNvSpPr/>
          <p:nvPr/>
        </p:nvSpPr>
        <p:spPr>
          <a:xfrm>
            <a:off x="7544592" y="4555578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0BAC74-B081-460C-B94E-AC474BB07982}"/>
                  </a:ext>
                </a:extLst>
              </p:cNvPr>
              <p:cNvSpPr txBox="1"/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Test example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0BAC74-B081-460C-B94E-AC474BB0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blipFill>
                <a:blip r:embed="rId5"/>
                <a:stretch>
                  <a:fillRect l="-312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6080F-8C06-4A02-BB60-7F2E50B40063}"/>
                  </a:ext>
                </a:extLst>
              </p:cNvPr>
              <p:cNvSpPr txBox="1"/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6080F-8C06-4A02-BB60-7F2E50B40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293D5C-DDDE-4F3A-9382-44A82FF7A39A}"/>
                  </a:ext>
                </a:extLst>
              </p:cNvPr>
              <p:cNvSpPr txBox="1"/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293D5C-DDDE-4F3A-9382-44A82FF7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59649-A496-4B60-93A1-2B88C7F18373}"/>
                  </a:ext>
                </a:extLst>
              </p:cNvPr>
              <p:cNvSpPr txBox="1"/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>
                    <a:latin typeface="Abadi Extra Light" panose="020B0204020104020204" pitchFamily="34" charset="0"/>
                  </a:rPr>
                  <a:t>Prediction Rule: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Predict label as +1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otherwise -1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59649-A496-4B60-93A1-2B88C7F1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blipFill>
                <a:blip r:embed="rId8"/>
                <a:stretch>
                  <a:fillRect l="-875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93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73"/>
    </mc:Choice>
    <mc:Fallback xmlns="">
      <p:transition spd="slow" advTm="105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2" grpId="0" animBg="1"/>
      <p:bldP spid="64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 animBg="1"/>
      <p:bldP spid="96" grpId="0" animBg="1"/>
      <p:bldP spid="104" grpId="0"/>
      <p:bldP spid="8" grpId="0"/>
      <p:bldP spid="10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expand the prediction rule expression a bit more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with Euclidean distance is equivalent to a linear model with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Weight vector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dirty="0"/>
                  <a:t>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Bias term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Prediction rule therefore is: Predict +1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&gt; 0</a:t>
                </a:r>
                <a:r>
                  <a:rPr lang="en-IN" dirty="0">
                    <a:latin typeface="Abadi Extra Light" panose="020B0204020104020204" pitchFamily="34" charset="0"/>
                  </a:rPr>
                  <a:t>, else predict -1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9274E-33C8-4E00-B94C-3E9467FBFF87}"/>
                  </a:ext>
                </a:extLst>
              </p:cNvPr>
              <p:cNvSpPr txBox="1"/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400" dirty="0"/>
                  <a:t>                 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9274E-33C8-4E00-B94C-3E9467FB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E99BFFB2-ED24-4984-BDD3-FBD94C08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5838" y="4698638"/>
            <a:ext cx="1010687" cy="965223"/>
          </a:xfrm>
          <a:prstGeom prst="rect">
            <a:avLst/>
          </a:prstGeom>
        </p:spPr>
      </p:pic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846C839C-60E5-4123-BBE7-698B8EE8B97B}"/>
              </a:ext>
            </a:extLst>
          </p:cNvPr>
          <p:cNvSpPr/>
          <p:nvPr/>
        </p:nvSpPr>
        <p:spPr>
          <a:xfrm>
            <a:off x="8218310" y="4787785"/>
            <a:ext cx="2426949" cy="738929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look at linear models more formally and in more detail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1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009"/>
    </mc:Choice>
    <mc:Fallback xmlns="">
      <p:transition spd="slow" advTm="163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Failure Cases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63529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Here is a case where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may not work well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In general, if classes are not equisized and spherical,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will usually not work well (but improvements possible; will discuss later)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9F2C15FE-ADED-4459-99BE-E6383BEDD8A3}"/>
              </a:ext>
            </a:extLst>
          </p:cNvPr>
          <p:cNvSpPr/>
          <p:nvPr/>
        </p:nvSpPr>
        <p:spPr>
          <a:xfrm>
            <a:off x="3246732" y="21194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92ABA5ED-E367-4DAC-83CE-BFA66BFCF763}"/>
              </a:ext>
            </a:extLst>
          </p:cNvPr>
          <p:cNvSpPr/>
          <p:nvPr/>
        </p:nvSpPr>
        <p:spPr>
          <a:xfrm>
            <a:off x="3864906" y="257287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2F732FC-1BB3-417E-AC41-C15CE62BD737}"/>
              </a:ext>
            </a:extLst>
          </p:cNvPr>
          <p:cNvSpPr/>
          <p:nvPr/>
        </p:nvSpPr>
        <p:spPr>
          <a:xfrm>
            <a:off x="2468329" y="173056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4B5DDA83-7369-4736-B6D6-A5FE751BD8C2}"/>
              </a:ext>
            </a:extLst>
          </p:cNvPr>
          <p:cNvSpPr/>
          <p:nvPr/>
        </p:nvSpPr>
        <p:spPr>
          <a:xfrm>
            <a:off x="5417026" y="42390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0134D01-EB05-4278-86E8-F05789F37D1D}"/>
              </a:ext>
            </a:extLst>
          </p:cNvPr>
          <p:cNvSpPr/>
          <p:nvPr/>
        </p:nvSpPr>
        <p:spPr>
          <a:xfrm>
            <a:off x="3606848" y="339359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72B6BE53-6F7E-45BF-9495-CD3006DCF822}"/>
              </a:ext>
            </a:extLst>
          </p:cNvPr>
          <p:cNvSpPr/>
          <p:nvPr/>
        </p:nvSpPr>
        <p:spPr>
          <a:xfrm>
            <a:off x="4913733" y="43914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806EBBF1-1392-47E8-8304-95AF630587C5}"/>
              </a:ext>
            </a:extLst>
          </p:cNvPr>
          <p:cNvSpPr/>
          <p:nvPr/>
        </p:nvSpPr>
        <p:spPr>
          <a:xfrm>
            <a:off x="4589883" y="30453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238CE2E1-E935-461A-A301-1BBC2C3136AF}"/>
              </a:ext>
            </a:extLst>
          </p:cNvPr>
          <p:cNvSpPr/>
          <p:nvPr/>
        </p:nvSpPr>
        <p:spPr>
          <a:xfrm>
            <a:off x="5099288" y="35960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A530AE3A-6860-4807-91C0-A9A0F7E669D8}"/>
              </a:ext>
            </a:extLst>
          </p:cNvPr>
          <p:cNvSpPr/>
          <p:nvPr/>
        </p:nvSpPr>
        <p:spPr>
          <a:xfrm>
            <a:off x="2822659" y="243977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0FA762FD-7B6F-439C-8B18-FC2557C25034}"/>
              </a:ext>
            </a:extLst>
          </p:cNvPr>
          <p:cNvSpPr/>
          <p:nvPr/>
        </p:nvSpPr>
        <p:spPr>
          <a:xfrm>
            <a:off x="4242593" y="39031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2A5038E9-3085-496A-9834-83E9A2091EBE}"/>
              </a:ext>
            </a:extLst>
          </p:cNvPr>
          <p:cNvSpPr/>
          <p:nvPr/>
        </p:nvSpPr>
        <p:spPr>
          <a:xfrm>
            <a:off x="3245701" y="29435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004F295-B85E-4183-8C93-5A01518693F8}"/>
              </a:ext>
            </a:extLst>
          </p:cNvPr>
          <p:cNvSpPr/>
          <p:nvPr/>
        </p:nvSpPr>
        <p:spPr>
          <a:xfrm>
            <a:off x="4777364" y="381247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78C0A920-A56C-453B-BC1D-D69EFC84AA51}"/>
              </a:ext>
            </a:extLst>
          </p:cNvPr>
          <p:cNvSpPr/>
          <p:nvPr/>
        </p:nvSpPr>
        <p:spPr>
          <a:xfrm>
            <a:off x="6627073" y="28162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FE4BD1E6-75CD-43B9-B756-699107A87DCA}"/>
              </a:ext>
            </a:extLst>
          </p:cNvPr>
          <p:cNvSpPr/>
          <p:nvPr/>
        </p:nvSpPr>
        <p:spPr>
          <a:xfrm>
            <a:off x="5966744" y="326513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B0AE66F6-DE3D-4A8F-842B-9D2D029F84DD}"/>
              </a:ext>
            </a:extLst>
          </p:cNvPr>
          <p:cNvSpPr/>
          <p:nvPr/>
        </p:nvSpPr>
        <p:spPr>
          <a:xfrm>
            <a:off x="7219744" y="36567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C6661E-AA90-441A-823D-317DDE6AB306}"/>
              </a:ext>
            </a:extLst>
          </p:cNvPr>
          <p:cNvSpPr/>
          <p:nvPr/>
        </p:nvSpPr>
        <p:spPr>
          <a:xfrm>
            <a:off x="7107819" y="28846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5D805239-1AC9-4D09-81AD-ADEA98368745}"/>
              </a:ext>
            </a:extLst>
          </p:cNvPr>
          <p:cNvSpPr/>
          <p:nvPr/>
        </p:nvSpPr>
        <p:spPr>
          <a:xfrm>
            <a:off x="6219656" y="366594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127CD0AF-9447-4045-969A-4E0FDD715CB7}"/>
              </a:ext>
            </a:extLst>
          </p:cNvPr>
          <p:cNvSpPr/>
          <p:nvPr/>
        </p:nvSpPr>
        <p:spPr>
          <a:xfrm>
            <a:off x="6998654" y="390583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818C7F78-BA18-4744-B3C7-7824D191EF8C}"/>
              </a:ext>
            </a:extLst>
          </p:cNvPr>
          <p:cNvSpPr/>
          <p:nvPr/>
        </p:nvSpPr>
        <p:spPr>
          <a:xfrm>
            <a:off x="7161865" y="317889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B20224EC-FEF8-4AA0-AD4E-8194FD60B20C}"/>
              </a:ext>
            </a:extLst>
          </p:cNvPr>
          <p:cNvSpPr/>
          <p:nvPr/>
        </p:nvSpPr>
        <p:spPr>
          <a:xfrm>
            <a:off x="6227708" y="29960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C4DF4DC-82A7-4E7F-8070-87170B17F025}"/>
              </a:ext>
            </a:extLst>
          </p:cNvPr>
          <p:cNvSpPr/>
          <p:nvPr/>
        </p:nvSpPr>
        <p:spPr>
          <a:xfrm>
            <a:off x="6543506" y="403089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8194DC-EF77-4A2B-A441-2A5749D1D0BE}"/>
                  </a:ext>
                </a:extLst>
              </p:cNvPr>
              <p:cNvSpPr txBox="1"/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8194DC-EF77-4A2B-A441-2A5749D1D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CE2576-BDF3-4460-9026-EC23E2B8FACA}"/>
                  </a:ext>
                </a:extLst>
              </p:cNvPr>
              <p:cNvSpPr txBox="1"/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CE2576-BDF3-4460-9026-EC23E2B8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40067887-8619-4439-9E80-5A25D3083F91}"/>
              </a:ext>
            </a:extLst>
          </p:cNvPr>
          <p:cNvSpPr/>
          <p:nvPr/>
        </p:nvSpPr>
        <p:spPr>
          <a:xfrm>
            <a:off x="6639639" y="3537039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A56ACDFE-67AD-484A-AEC4-D8CB67C612BB}"/>
              </a:ext>
            </a:extLst>
          </p:cNvPr>
          <p:cNvSpPr/>
          <p:nvPr/>
        </p:nvSpPr>
        <p:spPr>
          <a:xfrm>
            <a:off x="4063799" y="3173242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CD2A2D0A-44B2-45C2-A203-D8546F6924FA}"/>
              </a:ext>
            </a:extLst>
          </p:cNvPr>
          <p:cNvSpPr/>
          <p:nvPr/>
        </p:nvSpPr>
        <p:spPr>
          <a:xfrm>
            <a:off x="5717660" y="4506165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EB6023-8E18-47E4-9884-4EA49F2E2E56}"/>
                  </a:ext>
                </a:extLst>
              </p:cNvPr>
              <p:cNvSpPr txBox="1"/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Test example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EB6023-8E18-47E4-9884-4EA49F2E2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blipFill>
                <a:blip r:embed="rId5"/>
                <a:stretch>
                  <a:fillRect l="-3125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4C094-3093-4474-9C0D-059BE8F875A5}"/>
              </a:ext>
            </a:extLst>
          </p:cNvPr>
          <p:cNvCxnSpPr>
            <a:cxnSpLocks/>
          </p:cNvCxnSpPr>
          <p:nvPr/>
        </p:nvCxnSpPr>
        <p:spPr>
          <a:xfrm flipH="1" flipV="1">
            <a:off x="4242593" y="3350196"/>
            <a:ext cx="1634332" cy="134600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C144B4-9FD2-4B05-8872-6441113E3129}"/>
              </a:ext>
            </a:extLst>
          </p:cNvPr>
          <p:cNvCxnSpPr>
            <a:cxnSpLocks/>
          </p:cNvCxnSpPr>
          <p:nvPr/>
        </p:nvCxnSpPr>
        <p:spPr>
          <a:xfrm flipV="1">
            <a:off x="5870854" y="3707894"/>
            <a:ext cx="898010" cy="10083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FAEB4118-3017-4CA3-AB14-8E554CD21BF5}"/>
              </a:ext>
            </a:extLst>
          </p:cNvPr>
          <p:cNvSpPr/>
          <p:nvPr/>
        </p:nvSpPr>
        <p:spPr>
          <a:xfrm>
            <a:off x="5715000" y="45025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BC4B2D-65E7-4303-8793-6035D0A62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6607" y="2179476"/>
            <a:ext cx="1010687" cy="965223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1D42E504-7CAA-4890-9BFF-B7C062C6C911}"/>
              </a:ext>
            </a:extLst>
          </p:cNvPr>
          <p:cNvSpPr/>
          <p:nvPr/>
        </p:nvSpPr>
        <p:spPr>
          <a:xfrm>
            <a:off x="8067585" y="2138507"/>
            <a:ext cx="2781229" cy="965223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use feature scaling or use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distance to handle such cases (will discuss this in the next lecture)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1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94"/>
    </mc:Choice>
    <mc:Fallback xmlns="">
      <p:transition spd="slow" advTm="178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  <p:bldP spid="38" grpId="1" animBg="1"/>
      <p:bldP spid="39" grpId="0"/>
      <p:bldP spid="48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Key Aspects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simple, interpretable, and lightweight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requires computing and storing the class prototype vectors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Works with any number of classes (thus for multi-class classification as well)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be generalized in various ways to improve it further, e.g.,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Modeling each class by 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probability distribution </a:t>
            </a:r>
            <a:r>
              <a:rPr lang="en-GB" dirty="0">
                <a:latin typeface="Abadi Extra Light" panose="020B0204020104020204" pitchFamily="34" charset="0"/>
              </a:rPr>
              <a:t>rather than just a prototype vector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Using distances other than the standard Euclidean distance (e.g.,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With a learned distance function, can work very well even with very few examples from each class (used in some “few-shot learning” models nowadays – if interested, please refer to “Prototypical Networks for Few-shot Learning”)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How well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works depends crucially on the way we compute distances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8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959"/>
    </mc:Choice>
    <mc:Fallback xmlns="">
      <p:transition spd="slow" advTm="250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Next Lecture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Fixing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Nearest </a:t>
            </a:r>
            <a:r>
              <a:rPr lang="en-GB" dirty="0" err="1">
                <a:latin typeface="Abadi Extra Light" panose="020B0204020104020204" pitchFamily="34" charset="0"/>
              </a:rPr>
              <a:t>Neighbors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92"/>
    </mc:Choice>
    <mc:Fallback xmlns="">
      <p:transition spd="slow" advTm="228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Supervised Learning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2F2E9C-0FFB-41D9-940F-34AD6F751AD2}"/>
              </a:ext>
            </a:extLst>
          </p:cNvPr>
          <p:cNvSpPr/>
          <p:nvPr/>
        </p:nvSpPr>
        <p:spPr>
          <a:xfrm>
            <a:off x="4147714" y="1600799"/>
            <a:ext cx="3496666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badi Extra Light" panose="020B0204020104020204" pitchFamily="34" charset="0"/>
              </a:rPr>
              <a:t>Supervised Learning</a:t>
            </a:r>
          </a:p>
          <a:p>
            <a:pPr algn="ctr"/>
            <a:r>
              <a:rPr lang="en-IN" sz="2800" dirty="0">
                <a:latin typeface="Abadi Extra Light" panose="020B0204020104020204" pitchFamily="34" charset="0"/>
              </a:rPr>
              <a:t>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79474-61A3-48F5-ABE2-9C810866EB1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305755" y="1184518"/>
            <a:ext cx="494113" cy="418029"/>
          </a:xfrm>
          <a:prstGeom prst="rect">
            <a:avLst/>
          </a:prstGeom>
          <a:ln w="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ACE96-BA59-45D0-8576-D0D93657785C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096674" y="1525485"/>
            <a:ext cx="487260" cy="393953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8E66B-81E1-47B8-95AA-79FFF7D75AB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854084" y="1820961"/>
            <a:ext cx="451671" cy="419918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C3F11-2041-4BF0-BA69-482ADABB37EA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611091" y="2161467"/>
            <a:ext cx="474725" cy="401174"/>
          </a:xfrm>
          <a:prstGeom prst="rect">
            <a:avLst/>
          </a:prstGeom>
          <a:ln w="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BA83AC-A630-43D6-8641-9F319D04EB79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376402" y="2497651"/>
            <a:ext cx="505914" cy="393840"/>
          </a:xfrm>
          <a:prstGeom prst="rect">
            <a:avLst/>
          </a:prstGeom>
          <a:ln w="0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AB989E-AACC-47CB-BDF4-1FBE33F23957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175989" y="2802455"/>
            <a:ext cx="462469" cy="393840"/>
          </a:xfrm>
          <a:prstGeom prst="rect">
            <a:avLst/>
          </a:prstGeom>
          <a:ln w="0">
            <a:noFill/>
          </a:ln>
        </p:spPr>
      </p:pic>
      <p:sp>
        <p:nvSpPr>
          <p:cNvPr id="13" name="TextShape 3">
            <a:extLst>
              <a:ext uri="{FF2B5EF4-FFF2-40B4-BE49-F238E27FC236}">
                <a16:creationId xmlns:a16="http://schemas.microsoft.com/office/drawing/2014/main" id="{25081AE1-12D3-4C97-A4A8-082401DED695}"/>
              </a:ext>
            </a:extLst>
          </p:cNvPr>
          <p:cNvSpPr txBox="1"/>
          <p:nvPr/>
        </p:nvSpPr>
        <p:spPr>
          <a:xfrm>
            <a:off x="2217294" y="2031659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sp>
        <p:nvSpPr>
          <p:cNvPr id="14" name="TextShape 6">
            <a:extLst>
              <a:ext uri="{FF2B5EF4-FFF2-40B4-BE49-F238E27FC236}">
                <a16:creationId xmlns:a16="http://schemas.microsoft.com/office/drawing/2014/main" id="{510D3030-6DD5-4596-991F-FFFAEDE00BDE}"/>
              </a:ext>
            </a:extLst>
          </p:cNvPr>
          <p:cNvSpPr txBox="1"/>
          <p:nvPr/>
        </p:nvSpPr>
        <p:spPr>
          <a:xfrm>
            <a:off x="1578039" y="2903032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15" name="TextShape 7">
            <a:extLst>
              <a:ext uri="{FF2B5EF4-FFF2-40B4-BE49-F238E27FC236}">
                <a16:creationId xmlns:a16="http://schemas.microsoft.com/office/drawing/2014/main" id="{94ABC98D-6143-477C-BE4F-FE15616C831E}"/>
              </a:ext>
            </a:extLst>
          </p:cNvPr>
          <p:cNvSpPr txBox="1"/>
          <p:nvPr/>
        </p:nvSpPr>
        <p:spPr>
          <a:xfrm>
            <a:off x="719498" y="1176400"/>
            <a:ext cx="1121753" cy="985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600" b="0" strike="noStrike" spc="-1" dirty="0">
                <a:latin typeface="Arial"/>
              </a:rPr>
              <a:t> </a:t>
            </a:r>
            <a:r>
              <a:rPr lang="en-IN" b="0" strike="noStrike" spc="-1" dirty="0" err="1">
                <a:latin typeface="Arial"/>
              </a:rPr>
              <a:t>Labeled</a:t>
            </a:r>
            <a:endParaRPr lang="en-IN" b="0" strike="noStrike" spc="-1" dirty="0">
              <a:latin typeface="Arial"/>
            </a:endParaRPr>
          </a:p>
          <a:p>
            <a:r>
              <a:rPr lang="en-IN" b="0" strike="noStrike" spc="-1" dirty="0">
                <a:latin typeface="Arial"/>
              </a:rPr>
              <a:t> Training</a:t>
            </a:r>
          </a:p>
          <a:p>
            <a:r>
              <a:rPr lang="en-IN" b="0" strike="noStrike" spc="-1" dirty="0">
                <a:latin typeface="Arial"/>
              </a:rPr>
              <a:t>   Data</a:t>
            </a: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42A9C851-5A56-4A67-B9D2-A1C67AE5CEA8}"/>
              </a:ext>
            </a:extLst>
          </p:cNvPr>
          <p:cNvSpPr txBox="1"/>
          <p:nvPr/>
        </p:nvSpPr>
        <p:spPr>
          <a:xfrm>
            <a:off x="1782960" y="2578694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17" name="TextShape 6">
            <a:extLst>
              <a:ext uri="{FF2B5EF4-FFF2-40B4-BE49-F238E27FC236}">
                <a16:creationId xmlns:a16="http://schemas.microsoft.com/office/drawing/2014/main" id="{947564AC-055B-432D-B6FE-E0214F34CB1C}"/>
              </a:ext>
            </a:extLst>
          </p:cNvPr>
          <p:cNvSpPr txBox="1"/>
          <p:nvPr/>
        </p:nvSpPr>
        <p:spPr>
          <a:xfrm>
            <a:off x="2005470" y="2282975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18" name="TextShape 3">
            <a:extLst>
              <a:ext uri="{FF2B5EF4-FFF2-40B4-BE49-F238E27FC236}">
                <a16:creationId xmlns:a16="http://schemas.microsoft.com/office/drawing/2014/main" id="{44D2F86E-BA41-4EEA-9968-965F66B46CD9}"/>
              </a:ext>
            </a:extLst>
          </p:cNvPr>
          <p:cNvSpPr txBox="1"/>
          <p:nvPr/>
        </p:nvSpPr>
        <p:spPr>
          <a:xfrm>
            <a:off x="2518374" y="1730382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pic>
        <p:nvPicPr>
          <p:cNvPr id="19" name="Picture 18" descr="A picture containing photo, different, small, old&#10;&#10;Description automatically generated">
            <a:extLst>
              <a:ext uri="{FF2B5EF4-FFF2-40B4-BE49-F238E27FC236}">
                <a16:creationId xmlns:a16="http://schemas.microsoft.com/office/drawing/2014/main" id="{920717E1-0854-4614-91FE-C954DD16E8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03" y="1654139"/>
            <a:ext cx="995031" cy="7455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BF267B4-1A7D-4AD3-AB32-1280E6DFA96F}"/>
              </a:ext>
            </a:extLst>
          </p:cNvPr>
          <p:cNvSpPr/>
          <p:nvPr/>
        </p:nvSpPr>
        <p:spPr>
          <a:xfrm>
            <a:off x="8968302" y="1564212"/>
            <a:ext cx="1162248" cy="92544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697A6-64A1-4EBE-9454-B40AE4410B0A}"/>
              </a:ext>
            </a:extLst>
          </p:cNvPr>
          <p:cNvSpPr txBox="1"/>
          <p:nvPr/>
        </p:nvSpPr>
        <p:spPr>
          <a:xfrm>
            <a:off x="8638437" y="2535723"/>
            <a:ext cx="179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Cat vs Dog </a:t>
            </a:r>
          </a:p>
          <a:p>
            <a:r>
              <a:rPr lang="en-IN" dirty="0"/>
              <a:t>Prediction model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2649564-0354-41E1-8F30-D0156D557D70}"/>
              </a:ext>
            </a:extLst>
          </p:cNvPr>
          <p:cNvSpPr/>
          <p:nvPr/>
        </p:nvSpPr>
        <p:spPr>
          <a:xfrm>
            <a:off x="3129178" y="2161467"/>
            <a:ext cx="897908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D519FB5-9798-4D95-9B62-00C43F54F4EE}"/>
              </a:ext>
            </a:extLst>
          </p:cNvPr>
          <p:cNvSpPr/>
          <p:nvPr/>
        </p:nvSpPr>
        <p:spPr>
          <a:xfrm>
            <a:off x="7805296" y="1999656"/>
            <a:ext cx="897908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 descr="A picture containing photo, different, small, old&#10;&#10;Description automatically generated">
            <a:extLst>
              <a:ext uri="{FF2B5EF4-FFF2-40B4-BE49-F238E27FC236}">
                <a16:creationId xmlns:a16="http://schemas.microsoft.com/office/drawing/2014/main" id="{930026B4-1BDD-4648-B882-DED1FD4C70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44" y="3712686"/>
            <a:ext cx="995031" cy="74558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75AF906-A40F-4313-A403-BD8ECA6D3D3B}"/>
              </a:ext>
            </a:extLst>
          </p:cNvPr>
          <p:cNvSpPr/>
          <p:nvPr/>
        </p:nvSpPr>
        <p:spPr>
          <a:xfrm>
            <a:off x="5295643" y="3622759"/>
            <a:ext cx="1162248" cy="92544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3EC9D-04C6-400D-A8E9-F284F3034759}"/>
              </a:ext>
            </a:extLst>
          </p:cNvPr>
          <p:cNvSpPr txBox="1"/>
          <p:nvPr/>
        </p:nvSpPr>
        <p:spPr>
          <a:xfrm>
            <a:off x="5004797" y="4548200"/>
            <a:ext cx="179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Cat vs Dog </a:t>
            </a:r>
          </a:p>
          <a:p>
            <a:r>
              <a:rPr lang="en-IN" dirty="0"/>
              <a:t>Prediction model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09FE8BC-940A-464F-9458-E26EF800BCED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3750404" y="3797261"/>
            <a:ext cx="587830" cy="626426"/>
          </a:xfrm>
          <a:prstGeom prst="rect">
            <a:avLst/>
          </a:prstGeom>
          <a:ln w="0">
            <a:noFill/>
          </a:ln>
        </p:spPr>
      </p:pic>
      <p:sp>
        <p:nvSpPr>
          <p:cNvPr id="27" name="TextShape 32">
            <a:extLst>
              <a:ext uri="{FF2B5EF4-FFF2-40B4-BE49-F238E27FC236}">
                <a16:creationId xmlns:a16="http://schemas.microsoft.com/office/drawing/2014/main" id="{20F93C53-8AB7-4C72-877F-46907446DF9E}"/>
              </a:ext>
            </a:extLst>
          </p:cNvPr>
          <p:cNvSpPr txBox="1"/>
          <p:nvPr/>
        </p:nvSpPr>
        <p:spPr>
          <a:xfrm>
            <a:off x="3253429" y="4358333"/>
            <a:ext cx="1545572" cy="33737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600" b="0" strike="noStrike" spc="-1" dirty="0">
                <a:latin typeface="Arial"/>
              </a:rPr>
              <a:t>   A test image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8FE2AA3-58F7-4287-B66D-6B7F1793E53D}"/>
              </a:ext>
            </a:extLst>
          </p:cNvPr>
          <p:cNvSpPr/>
          <p:nvPr/>
        </p:nvSpPr>
        <p:spPr>
          <a:xfrm>
            <a:off x="4459363" y="4025931"/>
            <a:ext cx="700269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8C25938-F944-4763-8A2F-9B284084AD2E}"/>
              </a:ext>
            </a:extLst>
          </p:cNvPr>
          <p:cNvSpPr/>
          <p:nvPr/>
        </p:nvSpPr>
        <p:spPr>
          <a:xfrm>
            <a:off x="6705812" y="4025931"/>
            <a:ext cx="700269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Shape 35">
            <a:extLst>
              <a:ext uri="{FF2B5EF4-FFF2-40B4-BE49-F238E27FC236}">
                <a16:creationId xmlns:a16="http://schemas.microsoft.com/office/drawing/2014/main" id="{5BC57AEB-7FE7-431C-9E78-5921CFCD4745}"/>
              </a:ext>
            </a:extLst>
          </p:cNvPr>
          <p:cNvSpPr txBox="1"/>
          <p:nvPr/>
        </p:nvSpPr>
        <p:spPr>
          <a:xfrm>
            <a:off x="7653090" y="3942962"/>
            <a:ext cx="1858145" cy="60905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IN" b="0" strike="noStrike" spc="-1" dirty="0">
                <a:latin typeface="Arial"/>
              </a:rPr>
              <a:t>Predicted Label   </a:t>
            </a:r>
          </a:p>
          <a:p>
            <a:pPr algn="ctr"/>
            <a:r>
              <a:rPr lang="en-IN" b="0" strike="noStrike" spc="-1" dirty="0">
                <a:latin typeface="Arial"/>
              </a:rPr>
              <a:t>(cat/dog)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D1F32CC-2C47-4AC1-A37C-A97C06269B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06" y="4716377"/>
            <a:ext cx="1010687" cy="965223"/>
          </a:xfrm>
          <a:prstGeom prst="rect">
            <a:avLst/>
          </a:prstGeom>
        </p:spPr>
      </p:pic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6A90C94B-A448-47CE-A40F-1FADD935632B}"/>
              </a:ext>
            </a:extLst>
          </p:cNvPr>
          <p:cNvSpPr/>
          <p:nvPr/>
        </p:nvSpPr>
        <p:spPr>
          <a:xfrm>
            <a:off x="98218" y="3416850"/>
            <a:ext cx="3540470" cy="1045164"/>
          </a:xfrm>
          <a:prstGeom prst="wedgeRectCallout">
            <a:avLst>
              <a:gd name="adj1" fmla="val -37457"/>
              <a:gd name="adj2" fmla="val 8711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 ML (not just sup. learning but also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unsup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and RL), training and test datasets should be “similar” (we don’t like “out-of-syllabus” questions in exams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)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13760350-397F-41C5-BB44-73A717F5D19E}"/>
              </a:ext>
            </a:extLst>
          </p:cNvPr>
          <p:cNvSpPr/>
          <p:nvPr/>
        </p:nvSpPr>
        <p:spPr>
          <a:xfrm>
            <a:off x="923734" y="5780482"/>
            <a:ext cx="2587120" cy="723133"/>
          </a:xfrm>
          <a:prstGeom prst="wedgeRectCallout">
            <a:avLst>
              <a:gd name="adj1" fmla="val -538"/>
              <a:gd name="adj2" fmla="val -744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More formally, the train and test data </a:t>
            </a:r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distributions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should be the same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FD58D8F5-C825-413F-971F-1A99D01506BF}"/>
              </a:ext>
            </a:extLst>
          </p:cNvPr>
          <p:cNvSpPr/>
          <p:nvPr/>
        </p:nvSpPr>
        <p:spPr>
          <a:xfrm>
            <a:off x="1278962" y="4619473"/>
            <a:ext cx="2630258" cy="965223"/>
          </a:xfrm>
          <a:prstGeom prst="wedgeRectCallout">
            <a:avLst>
              <a:gd name="adj1" fmla="val -2923"/>
              <a:gd name="adj2" fmla="val -6395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 the above example, it means that we can’t have test data with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BnW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images or sketches of cats and dogs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ED21A1AB-1EA1-49E8-8093-F5A43EFFD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62" y="4373212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B22DCD1E-BEF8-4C23-A832-1AB30A049A5F}"/>
              </a:ext>
            </a:extLst>
          </p:cNvPr>
          <p:cNvSpPr/>
          <p:nvPr/>
        </p:nvSpPr>
        <p:spPr>
          <a:xfrm>
            <a:off x="7907772" y="4737163"/>
            <a:ext cx="2696777" cy="519618"/>
          </a:xfrm>
          <a:prstGeom prst="wedgeRectCallout">
            <a:avLst>
              <a:gd name="adj1" fmla="val 61579"/>
              <a:gd name="adj2" fmla="val 1907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Does it mean ML is useless if this assumption is violated?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F96836A-33A1-4E3F-9983-B328A68453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1251" y="5478493"/>
            <a:ext cx="1010687" cy="965223"/>
          </a:xfrm>
          <a:prstGeom prst="rect">
            <a:avLst/>
          </a:prstGeom>
        </p:spPr>
      </p:pic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1DF1FEC5-3F7F-4ABD-99A1-97165BB82E5B}"/>
              </a:ext>
            </a:extLst>
          </p:cNvPr>
          <p:cNvSpPr/>
          <p:nvPr/>
        </p:nvSpPr>
        <p:spPr>
          <a:xfrm>
            <a:off x="5239688" y="5487368"/>
            <a:ext cx="2696778" cy="1123823"/>
          </a:xfrm>
          <a:prstGeom prst="wedgeRectCallout">
            <a:avLst>
              <a:gd name="adj1" fmla="val -62464"/>
              <a:gd name="adj2" fmla="val 12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Of course not.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Many ML techniques exist to handle such situations (a bit advanced but will touch upon those later)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DC8FC59C-220A-46F0-8096-53D3D4EA66E8}"/>
              </a:ext>
            </a:extLst>
          </p:cNvPr>
          <p:cNvSpPr/>
          <p:nvPr/>
        </p:nvSpPr>
        <p:spPr>
          <a:xfrm>
            <a:off x="8074735" y="5772267"/>
            <a:ext cx="3002839" cy="723133"/>
          </a:xfrm>
          <a:prstGeom prst="wedgeRectCallout">
            <a:avLst>
              <a:gd name="adj1" fmla="val -62464"/>
              <a:gd name="adj2" fmla="val 12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give you Just the names for now –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domain adaptation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,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covariate shift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,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transfer learning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, etc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30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59"/>
    </mc:Choice>
    <mc:Fallback xmlns="">
      <p:transition spd="slow" advTm="1413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5" grpId="0"/>
      <p:bldP spid="16" grpId="0"/>
      <p:bldP spid="17" grpId="0"/>
      <p:bldP spid="18" grpId="0"/>
      <p:bldP spid="20" grpId="0" animBg="1"/>
      <p:bldP spid="21" grpId="0"/>
      <p:bldP spid="3" grpId="0" animBg="1"/>
      <p:bldP spid="22" grpId="0" animBg="1"/>
      <p:bldP spid="24" grpId="0" animBg="1"/>
      <p:bldP spid="25" grpId="0"/>
      <p:bldP spid="27" grpId="0"/>
      <p:bldP spid="28" grpId="0" animBg="1"/>
      <p:bldP spid="29" grpId="0" animBg="1"/>
      <p:bldP spid="30" grpId="0"/>
      <p:bldP spid="32" grpId="0" animBg="1"/>
      <p:bldP spid="33" grpId="0" animBg="1"/>
      <p:bldP spid="34" grpId="0" animBg="1"/>
      <p:bldP spid="36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Types of Supervised Learning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DF4C8E-2FB0-4CA2-9D9A-034196FC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Abadi Extra Light" panose="020B0604020202020204" pitchFamily="34" charset="0"/>
              </a:rPr>
              <a:t>Consider building an ML module for an e-mail client</a:t>
            </a:r>
          </a:p>
          <a:p>
            <a:pPr marL="0" indent="0">
              <a:buNone/>
            </a:pPr>
            <a:endParaRPr lang="en-IN" sz="1200" dirty="0">
              <a:latin typeface="Abadi Extra Light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Abadi Extra Light" panose="020B0604020202020204" pitchFamily="34" charset="0"/>
              </a:rPr>
              <a:t>Some tasks that we may want this module to perform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whether an email of spam or normal: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Binary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which of the many folders the email should be sent to: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Multi-class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all the relevant tags for an email: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Tagging </a:t>
            </a:r>
            <a:r>
              <a:rPr lang="en-IN" dirty="0">
                <a:latin typeface="Abadi Extra Light" panose="020B0604020202020204" pitchFamily="34" charset="0"/>
              </a:rPr>
              <a:t>or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 Multi-label Classification</a:t>
            </a:r>
            <a:endParaRPr lang="en-IN" dirty="0">
              <a:latin typeface="Abadi Extra Light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what’s the spam-score of an email: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which email(s) should be shown at the top: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Ranking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which emails are work/study-related emails: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One-class Classification</a:t>
            </a:r>
            <a:endParaRPr lang="en-IN" dirty="0">
              <a:latin typeface="Abadi Extra Light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solidFill>
                <a:srgbClr val="0000FF"/>
              </a:solidFill>
              <a:latin typeface="Abadi Extra Light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These predictive modeling tasks can be formulated as supervised learning problems</a:t>
            </a:r>
          </a:p>
          <a:p>
            <a:pPr marL="0" indent="0">
              <a:buNone/>
            </a:pPr>
            <a:endParaRPr lang="en-IN" dirty="0">
              <a:latin typeface="Abadi Extra Light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Today: A very simple supervised learning model for binary/multi-class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This model doesn’t require any fancy maths – just computing means and distances</a:t>
            </a:r>
          </a:p>
          <a:p>
            <a:pPr marL="457200" lvl="1" indent="0">
              <a:buNone/>
            </a:pPr>
            <a:endParaRPr lang="en-GB" dirty="0">
              <a:solidFill>
                <a:srgbClr val="0000FF"/>
              </a:solidFill>
              <a:latin typeface="Abadi Extra Light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66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205"/>
    </mc:Choice>
    <mc:Fallback xmlns="">
      <p:transition spd="slow" advTm="221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Notation and Conventions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604020202020204" pitchFamily="34" charset="0"/>
                  </a:rPr>
                  <a:t>In ML, inputs are usually represented by vectors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604020202020204" pitchFamily="34" charset="0"/>
                  </a:rPr>
                  <a:t>A vector consists of an array of scalar values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604020202020204" pitchFamily="34" charset="0"/>
                  </a:rPr>
                  <a:t>Geometrically, a vector is just a point in a vector space,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A length 2 vector is a point in 2-dim vector space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A length 3 vector is a point in 3-dim vector space</a:t>
                </a:r>
              </a:p>
              <a:p>
                <a:pPr marL="457200" lvl="1" indent="0">
                  <a:buNone/>
                </a:pPr>
                <a:endParaRPr lang="en-GB" dirty="0">
                  <a:latin typeface="Abadi Extra Light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3200" dirty="0">
                  <a:latin typeface="Abadi Extra Light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3200" dirty="0">
                  <a:latin typeface="Abadi Extra Light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GB" sz="2800" dirty="0">
                  <a:latin typeface="Abadi Extra Light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604020202020204" pitchFamily="34" charset="0"/>
                  </a:rPr>
                  <a:t>Unless specified otherwise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Small letters in bold font will denote vectors, e.g.,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IN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GB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IN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GB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latin typeface="Abadi Extra Light" panose="020B0604020202020204" pitchFamily="34" charset="0"/>
                  </a:rPr>
                  <a:t>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Small letters in normal font to denote scalars, e.g.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Abadi Extra Light" panose="020B0604020202020204" pitchFamily="34" charset="0"/>
                  </a:rPr>
                  <a:t>, etc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Capital letters in bold font will denote matrices (2-dim arrays), e.g.,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GB" sz="2800" dirty="0">
                    <a:latin typeface="Abadi Extra Light" panose="020B0604020202020204" pitchFamily="34" charset="0"/>
                  </a:rPr>
                  <a:t>, etc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1091" t="-2961" b="-2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3A365E-8AB1-4CD8-A7F4-4D2414144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96870"/>
              </p:ext>
            </p:extLst>
          </p:nvPr>
        </p:nvGraphicFramePr>
        <p:xfrm>
          <a:off x="8305101" y="1483064"/>
          <a:ext cx="3447879" cy="2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88">
                  <a:extLst>
                    <a:ext uri="{9D8B030D-6E8A-4147-A177-3AD203B41FA5}">
                      <a16:colId xmlns:a16="http://schemas.microsoft.com/office/drawing/2014/main" val="3854861144"/>
                    </a:ext>
                  </a:extLst>
                </a:gridCol>
                <a:gridCol w="366970">
                  <a:extLst>
                    <a:ext uri="{9D8B030D-6E8A-4147-A177-3AD203B41FA5}">
                      <a16:colId xmlns:a16="http://schemas.microsoft.com/office/drawing/2014/main" val="256184923"/>
                    </a:ext>
                  </a:extLst>
                </a:gridCol>
                <a:gridCol w="322605">
                  <a:extLst>
                    <a:ext uri="{9D8B030D-6E8A-4147-A177-3AD203B41FA5}">
                      <a16:colId xmlns:a16="http://schemas.microsoft.com/office/drawing/2014/main" val="3866973990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1879397274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2986904658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596298407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362989291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1572016170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4250917338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2123395191"/>
                    </a:ext>
                  </a:extLst>
                </a:gridCol>
              </a:tblGrid>
              <a:tr h="238138"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6245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C6EE84-2309-4CDF-BD95-75DFD67A6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91882"/>
              </p:ext>
            </p:extLst>
          </p:nvPr>
        </p:nvGraphicFramePr>
        <p:xfrm>
          <a:off x="2565400" y="4089199"/>
          <a:ext cx="711758" cy="2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88">
                  <a:extLst>
                    <a:ext uri="{9D8B030D-6E8A-4147-A177-3AD203B41FA5}">
                      <a16:colId xmlns:a16="http://schemas.microsoft.com/office/drawing/2014/main" val="2783819659"/>
                    </a:ext>
                  </a:extLst>
                </a:gridCol>
                <a:gridCol w="366970">
                  <a:extLst>
                    <a:ext uri="{9D8B030D-6E8A-4147-A177-3AD203B41FA5}">
                      <a16:colId xmlns:a16="http://schemas.microsoft.com/office/drawing/2014/main" val="1108785770"/>
                    </a:ext>
                  </a:extLst>
                </a:gridCol>
              </a:tblGrid>
              <a:tr h="238138"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9218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4CC1C8-EB96-4856-854B-1E7D20C6D137}"/>
              </a:ext>
            </a:extLst>
          </p:cNvPr>
          <p:cNvCxnSpPr>
            <a:cxnSpLocks/>
          </p:cNvCxnSpPr>
          <p:nvPr/>
        </p:nvCxnSpPr>
        <p:spPr>
          <a:xfrm flipV="1">
            <a:off x="3796145" y="3608648"/>
            <a:ext cx="0" cy="104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CB956F-1BC3-4597-B985-0083A2B96FC4}"/>
              </a:ext>
            </a:extLst>
          </p:cNvPr>
          <p:cNvCxnSpPr>
            <a:cxnSpLocks/>
          </p:cNvCxnSpPr>
          <p:nvPr/>
        </p:nvCxnSpPr>
        <p:spPr>
          <a:xfrm flipV="1">
            <a:off x="3796145" y="4650047"/>
            <a:ext cx="111298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03DBBAB-7F21-492A-BF21-53EC232A5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82516"/>
              </p:ext>
            </p:extLst>
          </p:nvPr>
        </p:nvGraphicFramePr>
        <p:xfrm>
          <a:off x="6455945" y="3941988"/>
          <a:ext cx="969687" cy="2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29">
                  <a:extLst>
                    <a:ext uri="{9D8B030D-6E8A-4147-A177-3AD203B41FA5}">
                      <a16:colId xmlns:a16="http://schemas.microsoft.com/office/drawing/2014/main" val="2783819659"/>
                    </a:ext>
                  </a:extLst>
                </a:gridCol>
                <a:gridCol w="323229">
                  <a:extLst>
                    <a:ext uri="{9D8B030D-6E8A-4147-A177-3AD203B41FA5}">
                      <a16:colId xmlns:a16="http://schemas.microsoft.com/office/drawing/2014/main" val="1108785770"/>
                    </a:ext>
                  </a:extLst>
                </a:gridCol>
                <a:gridCol w="323229">
                  <a:extLst>
                    <a:ext uri="{9D8B030D-6E8A-4147-A177-3AD203B41FA5}">
                      <a16:colId xmlns:a16="http://schemas.microsoft.com/office/drawing/2014/main" val="3754831555"/>
                    </a:ext>
                  </a:extLst>
                </a:gridCol>
              </a:tblGrid>
              <a:tr h="238138"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92186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667D841A-6BF4-4A7D-A628-CA70C9A46688}"/>
              </a:ext>
            </a:extLst>
          </p:cNvPr>
          <p:cNvSpPr/>
          <p:nvPr/>
        </p:nvSpPr>
        <p:spPr>
          <a:xfrm>
            <a:off x="4340133" y="3815511"/>
            <a:ext cx="100800" cy="101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0976D-9BE1-4A13-9900-64C3F1B9A9DF}"/>
              </a:ext>
            </a:extLst>
          </p:cNvPr>
          <p:cNvCxnSpPr>
            <a:cxnSpLocks/>
          </p:cNvCxnSpPr>
          <p:nvPr/>
        </p:nvCxnSpPr>
        <p:spPr>
          <a:xfrm flipV="1">
            <a:off x="8083896" y="3461436"/>
            <a:ext cx="0" cy="104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A590D5-69C3-4417-A37C-A9FA1B989335}"/>
              </a:ext>
            </a:extLst>
          </p:cNvPr>
          <p:cNvCxnSpPr>
            <a:cxnSpLocks/>
          </p:cNvCxnSpPr>
          <p:nvPr/>
        </p:nvCxnSpPr>
        <p:spPr>
          <a:xfrm flipV="1">
            <a:off x="8083896" y="4502835"/>
            <a:ext cx="111298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4FF680-5C9B-446F-A143-91802335C541}"/>
              </a:ext>
            </a:extLst>
          </p:cNvPr>
          <p:cNvSpPr/>
          <p:nvPr/>
        </p:nvSpPr>
        <p:spPr>
          <a:xfrm>
            <a:off x="8350641" y="3840058"/>
            <a:ext cx="100800" cy="101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70B402-DB3B-470B-BC2A-FCD66B95B68A}"/>
              </a:ext>
            </a:extLst>
          </p:cNvPr>
          <p:cNvCxnSpPr>
            <a:cxnSpLocks/>
          </p:cNvCxnSpPr>
          <p:nvPr/>
        </p:nvCxnSpPr>
        <p:spPr>
          <a:xfrm flipH="1">
            <a:off x="7365594" y="4506202"/>
            <a:ext cx="718301" cy="272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D88F06-DE17-4F5B-BBE5-7913F1230BF4}"/>
              </a:ext>
            </a:extLst>
          </p:cNvPr>
          <p:cNvSpPr txBox="1"/>
          <p:nvPr/>
        </p:nvSpPr>
        <p:spPr>
          <a:xfrm>
            <a:off x="4427211" y="363084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(0.5,0.3)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84C58D-ED6E-4198-8C66-A82C1BF1B91F}"/>
              </a:ext>
            </a:extLst>
          </p:cNvPr>
          <p:cNvSpPr txBox="1"/>
          <p:nvPr/>
        </p:nvSpPr>
        <p:spPr>
          <a:xfrm>
            <a:off x="8403958" y="365539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(0.5,0.3,0.6)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3FFA3F2-7157-4263-8DD3-5E6A5C88CAFE}"/>
              </a:ext>
            </a:extLst>
          </p:cNvPr>
          <p:cNvSpPr/>
          <p:nvPr/>
        </p:nvSpPr>
        <p:spPr>
          <a:xfrm rot="20534035">
            <a:off x="3424961" y="3998128"/>
            <a:ext cx="817373" cy="80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4CEFAD5-5213-451D-8912-0288A8B9B42D}"/>
              </a:ext>
            </a:extLst>
          </p:cNvPr>
          <p:cNvSpPr/>
          <p:nvPr/>
        </p:nvSpPr>
        <p:spPr>
          <a:xfrm rot="21114023">
            <a:off x="7525718" y="3990622"/>
            <a:ext cx="694844" cy="63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772F419-39A1-4481-9761-C7D5D44BD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253" y="2756925"/>
            <a:ext cx="1010687" cy="965223"/>
          </a:xfrm>
          <a:prstGeom prst="rect">
            <a:avLst/>
          </a:prstGeom>
        </p:spPr>
      </p:pic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0BCDD940-B39B-4E04-B889-E9B2DDF68BB2}"/>
              </a:ext>
            </a:extLst>
          </p:cNvPr>
          <p:cNvSpPr/>
          <p:nvPr/>
        </p:nvSpPr>
        <p:spPr>
          <a:xfrm>
            <a:off x="8741328" y="2817020"/>
            <a:ext cx="2233663" cy="723133"/>
          </a:xfrm>
          <a:prstGeom prst="wedgeRectCallout">
            <a:avLst>
              <a:gd name="adj1" fmla="val 67859"/>
              <a:gd name="adj2" fmla="val 1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Likewise for higher dimensions, even though harder to visualize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45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536"/>
    </mc:Choice>
    <mc:Fallback xmlns="">
      <p:transition spd="slow" advTm="105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18" grpId="0" animBg="1"/>
      <p:bldP spid="33" grpId="0" animBg="1"/>
      <p:bldP spid="36" grpId="0"/>
      <p:bldP spid="37" grpId="0"/>
      <p:bldP spid="38" grpId="0" animBg="1"/>
      <p:bldP spid="39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Notation and Conventions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 single vector will be assumed to be of the form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Unless specified otherwise, vectors will be assumed to be column vectors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So we will assume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to be a column vector of size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GB" dirty="0">
                  <a:latin typeface="Abadi Extra Light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Assuming each element to be real-valued scalar,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: space of reals)</a:t>
                </a: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 feature vector representing, say an image, then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denotes the dimensionality of this feature vector (number of features)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(a scalar) denotes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feature in the image</a:t>
                </a:r>
              </a:p>
              <a:p>
                <a:pPr marL="457200" lvl="1" indent="0">
                  <a:buNone/>
                </a:pPr>
                <a:endParaRPr lang="en-GB" dirty="0">
                  <a:latin typeface="Abadi Extra Light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For denoting multiple vectors, we will use a subscript with each vector,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N images denoted by N feature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1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1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, or compactly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GB" dirty="0">
                  <a:latin typeface="Abadi Extra Light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image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(a scalar)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feature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)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image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2522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4781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556"/>
    </mc:Choice>
    <mc:Fallback xmlns="">
      <p:transition spd="slow" advTm="155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Basic Operations on Vectors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Addition/subtraction of two vectors gives another vector of the same size</a:t>
                </a:r>
              </a:p>
              <a:p>
                <a:pPr marL="0" indent="0">
                  <a:buNone/>
                </a:pPr>
                <a:endParaRPr lang="en-IN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mean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(average or centroid)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inner/dot product of two vectors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a vector </a:t>
                </a:r>
                <a14:m>
                  <m:oMath xmlns:m="http://schemas.openxmlformats.org/officeDocument/2006/math">
                    <m:r>
                      <a:rPr lang="en-IN" b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its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Euclidean norm </a:t>
                </a:r>
                <a:r>
                  <a:rPr lang="en-IN" dirty="0">
                    <a:latin typeface="Abadi Extra Light" panose="020B0204020104020204" pitchFamily="34" charset="0"/>
                  </a:rPr>
                  <a:t>is defined via its inner product with itself</a:t>
                </a: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3C0F27-BA29-4308-B6CC-EA1F311C8179}"/>
                  </a:ext>
                </a:extLst>
              </p:cNvPr>
              <p:cNvSpPr txBox="1"/>
              <p:nvPr/>
            </p:nvSpPr>
            <p:spPr>
              <a:xfrm>
                <a:off x="4593773" y="2503657"/>
                <a:ext cx="182633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3C0F27-BA29-4308-B6CC-EA1F311C8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73" y="2503657"/>
                <a:ext cx="1826334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C6525-A4E8-4FA8-AAB9-56E2BD5590B8}"/>
                  </a:ext>
                </a:extLst>
              </p:cNvPr>
              <p:cNvSpPr txBox="1"/>
              <p:nvPr/>
            </p:nvSpPr>
            <p:spPr>
              <a:xfrm>
                <a:off x="1125515" y="4417533"/>
                <a:ext cx="3468258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C6525-A4E8-4FA8-AAB9-56E2BD559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15" y="4417533"/>
                <a:ext cx="3468258" cy="398955"/>
              </a:xfrm>
              <a:prstGeom prst="rect">
                <a:avLst/>
              </a:prstGeom>
              <a:blipFill>
                <a:blip r:embed="rId5"/>
                <a:stretch>
                  <a:fillRect t="-20000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A43C3-1F8B-41C3-8C7D-DDD8F4592BD4}"/>
                  </a:ext>
                </a:extLst>
              </p:cNvPr>
              <p:cNvSpPr txBox="1"/>
              <p:nvPr/>
            </p:nvSpPr>
            <p:spPr>
              <a:xfrm>
                <a:off x="6991927" y="2901863"/>
                <a:ext cx="3966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(of the same size as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A43C3-1F8B-41C3-8C7D-DDD8F459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2901863"/>
                <a:ext cx="3966855" cy="461665"/>
              </a:xfrm>
              <a:prstGeom prst="rect">
                <a:avLst/>
              </a:prstGeom>
              <a:blipFill>
                <a:blip r:embed="rId6"/>
                <a:stretch>
                  <a:fillRect l="-2458" t="-11842" r="-1229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22C00F-09D3-4253-B8B3-500C73CD6C65}"/>
                  </a:ext>
                </a:extLst>
              </p:cNvPr>
              <p:cNvSpPr txBox="1"/>
              <p:nvPr/>
            </p:nvSpPr>
            <p:spPr>
              <a:xfrm>
                <a:off x="4593773" y="4354343"/>
                <a:ext cx="7288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(a real-valued number denoting how “similar”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are)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22C00F-09D3-4253-B8B3-500C73CD6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73" y="4354343"/>
                <a:ext cx="7288277" cy="461665"/>
              </a:xfrm>
              <a:prstGeom prst="rect">
                <a:avLst/>
              </a:prstGeom>
              <a:blipFill>
                <a:blip r:embed="rId7"/>
                <a:stretch>
                  <a:fillRect l="-1339" t="-11842" r="-502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82C691-F478-4CF1-A5D8-0F9C2C1D8BA6}"/>
                  </a:ext>
                </a:extLst>
              </p:cNvPr>
              <p:cNvSpPr txBox="1"/>
              <p:nvPr/>
            </p:nvSpPr>
            <p:spPr>
              <a:xfrm>
                <a:off x="1833418" y="5742036"/>
                <a:ext cx="3468258" cy="75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82C691-F478-4CF1-A5D8-0F9C2C1D8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18" y="5742036"/>
                <a:ext cx="3468258" cy="751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1366B76B-F9DB-4758-ADD0-E65F83CBC250}"/>
                  </a:ext>
                </a:extLst>
              </p:cNvPr>
              <p:cNvSpPr/>
              <p:nvPr/>
            </p:nvSpPr>
            <p:spPr>
              <a:xfrm>
                <a:off x="9462782" y="3725621"/>
                <a:ext cx="2348917" cy="532343"/>
              </a:xfrm>
              <a:prstGeom prst="wedgeRectCallout">
                <a:avLst>
                  <a:gd name="adj1" fmla="val -45928"/>
                  <a:gd name="adj2" fmla="val 85055"/>
                </a:avLst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Assuming both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have unit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Euclidean norm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1366B76B-F9DB-4758-ADD0-E65F83CBC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782" y="3725621"/>
                <a:ext cx="2348917" cy="532343"/>
              </a:xfrm>
              <a:prstGeom prst="wedgeRectCallout">
                <a:avLst>
                  <a:gd name="adj1" fmla="val -45928"/>
                  <a:gd name="adj2" fmla="val 85055"/>
                </a:avLst>
              </a:prstGeom>
              <a:blipFill>
                <a:blip r:embed="rId9"/>
                <a:stretch>
                  <a:fillRect t="-4959"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66CA9D7-3786-4CF7-B9EB-F19E127D45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9998" y="552836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A7DD8658-7B76-4B0A-95CF-BB1FED982AA8}"/>
                  </a:ext>
                </a:extLst>
              </p:cNvPr>
              <p:cNvSpPr/>
              <p:nvPr/>
            </p:nvSpPr>
            <p:spPr>
              <a:xfrm>
                <a:off x="6883931" y="5639679"/>
                <a:ext cx="4074851" cy="637368"/>
              </a:xfrm>
              <a:prstGeom prst="wedgeRectCallout">
                <a:avLst>
                  <a:gd name="adj1" fmla="val 58927"/>
                  <a:gd name="adj2" fmla="val -1168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 the Euclidean distance of </a:t>
                </a:r>
                <a14:m>
                  <m:oMath xmlns:m="http://schemas.openxmlformats.org/officeDocument/2006/math">
                    <m:r>
                      <a:rPr lang="en-IN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from origin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Euclidean norm is also called L2 norm</a:t>
                </a:r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A7DD8658-7B76-4B0A-95CF-BB1FED982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931" y="5639679"/>
                <a:ext cx="4074851" cy="637368"/>
              </a:xfrm>
              <a:prstGeom prst="wedgeRectCallout">
                <a:avLst>
                  <a:gd name="adj1" fmla="val 58927"/>
                  <a:gd name="adj2" fmla="val -11685"/>
                </a:avLst>
              </a:prstGeom>
              <a:blipFill>
                <a:blip r:embed="rId11"/>
                <a:stretch>
                  <a:fillRect l="-407" b="-555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403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34"/>
    </mc:Choice>
    <mc:Fallback xmlns="">
      <p:transition spd="slow" advTm="155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4" grpId="0"/>
      <p:bldP spid="7" grpId="0"/>
      <p:bldP spid="10" grpId="0"/>
      <p:bldP spid="13" grpId="0"/>
      <p:bldP spid="9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Computing Distances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Euclidean (L2 norm) distance between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Weighted Euclidean distance between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Absolute (L1 norm) distance between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092D1-C1CB-47D4-9C90-DB6A3CF02232}"/>
                  </a:ext>
                </a:extLst>
              </p:cNvPr>
              <p:cNvSpPr txBox="1"/>
              <p:nvPr/>
            </p:nvSpPr>
            <p:spPr>
              <a:xfrm>
                <a:off x="186138" y="1598484"/>
                <a:ext cx="11819724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ra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092D1-C1CB-47D4-9C90-DB6A3CF0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1598484"/>
                <a:ext cx="11819724" cy="1091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792C12-4821-42C7-9804-ABE60DA6C6B8}"/>
                  </a:ext>
                </a:extLst>
              </p:cNvPr>
              <p:cNvSpPr txBox="1"/>
              <p:nvPr/>
            </p:nvSpPr>
            <p:spPr>
              <a:xfrm>
                <a:off x="2132635" y="3583915"/>
                <a:ext cx="7638504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792C12-4821-42C7-9804-ABE60DA6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35" y="3583915"/>
                <a:ext cx="7638504" cy="109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8CF62A4B-E7D5-42FF-969E-5E6CBA5064E4}"/>
                  </a:ext>
                </a:extLst>
              </p:cNvPr>
              <p:cNvSpPr/>
              <p:nvPr/>
            </p:nvSpPr>
            <p:spPr>
              <a:xfrm>
                <a:off x="8805358" y="3088375"/>
                <a:ext cx="3078490" cy="598379"/>
              </a:xfrm>
              <a:prstGeom prst="wedgeRectCallout">
                <a:avLst>
                  <a:gd name="adj1" fmla="val -53727"/>
                  <a:gd name="adj2" fmla="val 9734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1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</a:t>
                </a:r>
                <a:r>
                  <a:rPr lang="en-IN" sz="12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DxD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diagonal matrix with weights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its diagonals. Weights may be known or even learned from data (in ML problems)</a:t>
                </a:r>
                <a:endParaRPr lang="en-IN" sz="12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8CF62A4B-E7D5-42FF-969E-5E6CBA506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358" y="3088375"/>
                <a:ext cx="3078490" cy="598379"/>
              </a:xfrm>
              <a:prstGeom prst="wedgeRectCallout">
                <a:avLst>
                  <a:gd name="adj1" fmla="val -53727"/>
                  <a:gd name="adj2" fmla="val 97342"/>
                </a:avLst>
              </a:prstGeom>
              <a:blipFill>
                <a:blip r:embed="rId6"/>
                <a:stretch>
                  <a:fillRect t="-2027" r="-93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BD819ECF-6603-4A60-9196-CEB2A2FA2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82" y="3233517"/>
            <a:ext cx="1010687" cy="965223"/>
          </a:xfrm>
          <a:prstGeom prst="rect">
            <a:avLst/>
          </a:prstGeom>
        </p:spPr>
      </p:pic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8F6182F0-FFE2-4EB6-9D7A-E6066917D1FB}"/>
              </a:ext>
            </a:extLst>
          </p:cNvPr>
          <p:cNvSpPr/>
          <p:nvPr/>
        </p:nvSpPr>
        <p:spPr>
          <a:xfrm>
            <a:off x="1238718" y="3128478"/>
            <a:ext cx="2393245" cy="614580"/>
          </a:xfrm>
          <a:prstGeom prst="wedgeRectCallout">
            <a:avLst>
              <a:gd name="adj1" fmla="val -60785"/>
              <a:gd name="adj2" fmla="val 389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Useful tip: Can achieve the effect of feature scaling (recall last lecture) by using weighted Euclidean distances!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9C0EEB56-7C5B-45D9-937A-8FECB5E45453}"/>
                  </a:ext>
                </a:extLst>
              </p:cNvPr>
              <p:cNvSpPr/>
              <p:nvPr/>
            </p:nvSpPr>
            <p:spPr>
              <a:xfrm>
                <a:off x="9654651" y="3924083"/>
                <a:ext cx="2427006" cy="593323"/>
              </a:xfrm>
              <a:prstGeom prst="wedgeRectCallout">
                <a:avLst>
                  <a:gd name="adj1" fmla="val -2212"/>
                  <a:gd name="adj2" fmla="val -8457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</a:t>
                </a:r>
                <a:r>
                  <a:rPr lang="en-IN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1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</a:t>
                </a:r>
                <a:r>
                  <a:rPr lang="en-IN" sz="12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DxD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symmetric matrix then it is called the </a:t>
                </a:r>
                <a:r>
                  <a:rPr lang="en-IN" sz="1200" b="1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Mahalanobis</a:t>
                </a:r>
                <a:r>
                  <a:rPr lang="en-IN" sz="12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distance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(more on this later)</a:t>
                </a:r>
                <a:endParaRPr lang="en-IN" sz="12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9C0EEB56-7C5B-45D9-937A-8FECB5E45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651" y="3924083"/>
                <a:ext cx="2427006" cy="593323"/>
              </a:xfrm>
              <a:prstGeom prst="wedgeRectCallout">
                <a:avLst>
                  <a:gd name="adj1" fmla="val -2212"/>
                  <a:gd name="adj2" fmla="val -84579"/>
                </a:avLst>
              </a:prstGeom>
              <a:blipFill>
                <a:blip r:embed="rId8"/>
                <a:stretch>
                  <a:fillRect b="-820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75DCFE-AFB4-49E0-9FF8-1BBF123A5FEC}"/>
                  </a:ext>
                </a:extLst>
              </p:cNvPr>
              <p:cNvSpPr txBox="1"/>
              <p:nvPr/>
            </p:nvSpPr>
            <p:spPr>
              <a:xfrm>
                <a:off x="4309557" y="5372996"/>
                <a:ext cx="4983060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75DCFE-AFB4-49E0-9FF8-1BBF123A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57" y="5372996"/>
                <a:ext cx="4983060" cy="755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27759C8C-18F7-4C6D-8BE5-366B9FC58B8E}"/>
              </a:ext>
            </a:extLst>
          </p:cNvPr>
          <p:cNvSpPr/>
          <p:nvPr/>
        </p:nvSpPr>
        <p:spPr>
          <a:xfrm>
            <a:off x="7287603" y="1545249"/>
            <a:ext cx="1695411" cy="340168"/>
          </a:xfrm>
          <a:prstGeom prst="wedgeRectCallout">
            <a:avLst>
              <a:gd name="adj1" fmla="val -39979"/>
              <a:gd name="adj2" fmla="val 7478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Sqrt of Inner product of the difference vector!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C5AF9244-2773-4B64-B740-999D98B68CCC}"/>
              </a:ext>
            </a:extLst>
          </p:cNvPr>
          <p:cNvSpPr/>
          <p:nvPr/>
        </p:nvSpPr>
        <p:spPr>
          <a:xfrm>
            <a:off x="9629993" y="1503303"/>
            <a:ext cx="2427006" cy="356094"/>
          </a:xfrm>
          <a:prstGeom prst="wedgeRectCallout">
            <a:avLst>
              <a:gd name="adj1" fmla="val -44603"/>
              <a:gd name="adj2" fmla="val 752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expression in terms of inner products of individual vectors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40DDE33-A90F-4CB8-85E1-61CF748C7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080" y="5367525"/>
            <a:ext cx="1010687" cy="965223"/>
          </a:xfrm>
          <a:prstGeom prst="rect">
            <a:avLst/>
          </a:prstGeom>
        </p:spPr>
      </p:pic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A0735C8F-B57A-4148-8564-2D4B2D652915}"/>
              </a:ext>
            </a:extLst>
          </p:cNvPr>
          <p:cNvSpPr/>
          <p:nvPr/>
        </p:nvSpPr>
        <p:spPr>
          <a:xfrm>
            <a:off x="1421766" y="5191390"/>
            <a:ext cx="2740949" cy="755912"/>
          </a:xfrm>
          <a:prstGeom prst="wedgeRectCallout">
            <a:avLst>
              <a:gd name="adj1" fmla="val -60785"/>
              <a:gd name="adj2" fmla="val 389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L1 norm distance is also known as the </a:t>
            </a:r>
            <a:r>
              <a:rPr lang="en-IN" sz="1200" dirty="0">
                <a:solidFill>
                  <a:srgbClr val="0000FF"/>
                </a:solidFill>
                <a:latin typeface="Abadi Extra Light" panose="020B0204020104020204" pitchFamily="34" charset="0"/>
              </a:rPr>
              <a:t>Manhattan distance </a:t>
            </a:r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or </a:t>
            </a:r>
            <a:r>
              <a:rPr lang="en-IN" sz="1200" dirty="0">
                <a:solidFill>
                  <a:srgbClr val="0000FF"/>
                </a:solidFill>
                <a:latin typeface="Abadi Extra Light" panose="020B0204020104020204" pitchFamily="34" charset="0"/>
              </a:rPr>
              <a:t>Taxicab norm</a:t>
            </a:r>
          </a:p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(it’s a very natural notion of distance between two points in some vector space) 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2DA2CD33-49A8-44CC-B830-A3D72BE42703}"/>
              </a:ext>
            </a:extLst>
          </p:cNvPr>
          <p:cNvSpPr/>
          <p:nvPr/>
        </p:nvSpPr>
        <p:spPr>
          <a:xfrm>
            <a:off x="1466737" y="6001567"/>
            <a:ext cx="2740949" cy="755912"/>
          </a:xfrm>
          <a:prstGeom prst="wedgeRectCallout">
            <a:avLst>
              <a:gd name="adj1" fmla="val -68437"/>
              <a:gd name="adj2" fmla="val -6429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Yes. Another, although less commonly used, distance is the L-infinity distance (equals to max of abs-value of element-wise difference between two vectors</a:t>
            </a:r>
          </a:p>
        </p:txBody>
      </p:sp>
      <p:pic>
        <p:nvPicPr>
          <p:cNvPr id="39" name="Picture 38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D040CB67-5E48-4984-86C1-2F83094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189" y="5554724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45F98057-6739-4CAE-97BE-F26066D3FEA8}"/>
              </a:ext>
            </a:extLst>
          </p:cNvPr>
          <p:cNvSpPr/>
          <p:nvPr/>
        </p:nvSpPr>
        <p:spPr>
          <a:xfrm>
            <a:off x="9839118" y="5125816"/>
            <a:ext cx="1620243" cy="636318"/>
          </a:xfrm>
          <a:prstGeom prst="wedgeRectCallout">
            <a:avLst>
              <a:gd name="adj1" fmla="val 40324"/>
              <a:gd name="adj2" fmla="val 9539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Apart from L2 and L1. there other ways of defining distances?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645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586"/>
    </mc:Choice>
    <mc:Fallback xmlns="">
      <p:transition spd="slow" advTm="341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" grpId="0"/>
      <p:bldP spid="21" grpId="0"/>
      <p:bldP spid="20" grpId="0" animBg="1"/>
      <p:bldP spid="27" grpId="0" animBg="1"/>
      <p:bldP spid="30" grpId="0" animBg="1"/>
      <p:bldP spid="31" grpId="0"/>
      <p:bldP spid="32" grpId="0" animBg="1"/>
      <p:bldP spid="33" grpId="0" animBg="1"/>
      <p:bldP spid="36" grpId="0" animBg="1"/>
      <p:bldP spid="38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747" y="2868063"/>
            <a:ext cx="8939071" cy="821500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Our First Supervised Learner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90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29"/>
    </mc:Choice>
    <mc:Fallback xmlns="">
      <p:transition spd="slow" advTm="2492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Prelude: A Very Primitive Classifier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Consider a binary classification problem – cat vs dog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training data with just 2 images – one         and one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Given a new test image (cat/dog), how do we predict its label?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simple idea: Predict using its distance from each of the 2 training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5A6A0C-6608-4518-9A0E-73C377782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055" y="1759348"/>
            <a:ext cx="724303" cy="7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B3DB59-06A7-4696-A560-40DFDAC511F0}"/>
              </a:ext>
            </a:extLst>
          </p:cNvPr>
          <p:cNvSpPr txBox="1"/>
          <p:nvPr/>
        </p:nvSpPr>
        <p:spPr>
          <a:xfrm>
            <a:off x="836525" y="3986978"/>
            <a:ext cx="1059118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i="1" dirty="0"/>
              <a:t>d</a:t>
            </a:r>
            <a:r>
              <a:rPr lang="en-IN" sz="6000" dirty="0"/>
              <a:t>(     ,    ) &lt; </a:t>
            </a:r>
            <a:r>
              <a:rPr lang="en-IN" sz="6000" i="1" dirty="0"/>
              <a:t>d</a:t>
            </a:r>
            <a:r>
              <a:rPr lang="en-IN" sz="6000" dirty="0"/>
              <a:t>(     ,    ) ? </a:t>
            </a:r>
            <a:r>
              <a:rPr lang="en-IN" sz="3600" dirty="0"/>
              <a:t>Predict cat </a:t>
            </a:r>
            <a:r>
              <a:rPr lang="en-IN" sz="3600" u="sng" dirty="0"/>
              <a:t>else</a:t>
            </a:r>
            <a:r>
              <a:rPr lang="en-IN" sz="3600" dirty="0"/>
              <a:t> dog</a:t>
            </a:r>
            <a:r>
              <a:rPr lang="en-IN" sz="60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2B20C-53AC-46F3-ADAE-05AC672D0351}"/>
              </a:ext>
            </a:extLst>
          </p:cNvPr>
          <p:cNvSpPr/>
          <p:nvPr/>
        </p:nvSpPr>
        <p:spPr>
          <a:xfrm>
            <a:off x="1610714" y="4194012"/>
            <a:ext cx="665685" cy="59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image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E4D1E1-08E0-4151-820C-3C80CC74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21" y="4153291"/>
            <a:ext cx="519378" cy="59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7F8BEAE-54BF-4215-84A1-0E962DE3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16" y="1834474"/>
            <a:ext cx="621739" cy="7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0E774A-8A05-4B57-B57F-66E5C8FDB333}"/>
              </a:ext>
            </a:extLst>
          </p:cNvPr>
          <p:cNvSpPr/>
          <p:nvPr/>
        </p:nvSpPr>
        <p:spPr>
          <a:xfrm>
            <a:off x="4873905" y="4170050"/>
            <a:ext cx="665685" cy="59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ACF0F3-56A6-431B-9291-3BE5C0F3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907" y="4098240"/>
            <a:ext cx="665685" cy="71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6BFC4D-153D-440A-88C1-66AF9DE64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9998" y="1230870"/>
            <a:ext cx="1010687" cy="965223"/>
          </a:xfrm>
          <a:prstGeom prst="rect">
            <a:avLst/>
          </a:prstGeom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7B2EE91-48AE-421F-A1C1-14AA7989E4FB}"/>
              </a:ext>
            </a:extLst>
          </p:cNvPr>
          <p:cNvSpPr/>
          <p:nvPr/>
        </p:nvSpPr>
        <p:spPr>
          <a:xfrm>
            <a:off x="8341606" y="199307"/>
            <a:ext cx="2982323" cy="1265092"/>
          </a:xfrm>
          <a:prstGeom prst="wedgeRectCallout">
            <a:avLst>
              <a:gd name="adj1" fmla="val 50264"/>
              <a:gd name="adj2" fmla="val 6694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idea also applies to multi-class classification: Use one image per class, and predict label based on the distances of the test image from all such images</a:t>
            </a:r>
          </a:p>
        </p:txBody>
      </p:sp>
      <p:pic>
        <p:nvPicPr>
          <p:cNvPr id="18" name="Picture 17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D0F48E7A-57E6-4FF8-B831-C15AA4C2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1" y="5263016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3154AC5-50B6-44AE-A9E8-2070819210B3}"/>
              </a:ext>
            </a:extLst>
          </p:cNvPr>
          <p:cNvSpPr/>
          <p:nvPr/>
        </p:nvSpPr>
        <p:spPr>
          <a:xfrm>
            <a:off x="1610714" y="5117342"/>
            <a:ext cx="2596053" cy="826143"/>
          </a:xfrm>
          <a:prstGeom prst="wedgeRectCallout">
            <a:avLst>
              <a:gd name="adj1" fmla="val -66901"/>
              <a:gd name="adj2" fmla="val 3723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Wait. Is it ML? Seems to be like just a simple “rule”. Where is the “learning” part in this?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EF0695-A4A9-4DEF-8DC4-423531BB7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3058" y="5316701"/>
            <a:ext cx="1010687" cy="965223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C2B7ABE7-8F19-4783-B356-D05AA72475F5}"/>
              </a:ext>
            </a:extLst>
          </p:cNvPr>
          <p:cNvSpPr/>
          <p:nvPr/>
        </p:nvSpPr>
        <p:spPr>
          <a:xfrm>
            <a:off x="7711887" y="5006319"/>
            <a:ext cx="3119054" cy="1441789"/>
          </a:xfrm>
          <a:prstGeom prst="wedgeRectCallout">
            <a:avLst>
              <a:gd name="adj1" fmla="val 57686"/>
              <a:gd name="adj2" fmla="val 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Excellent question! Glad you asked!</a:t>
            </a: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this simple model can be </a:t>
            </a:r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learned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For example, for the feature extraction/selection part and/or for the distance computation part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4397A428-693C-4659-A706-A230072013EE}"/>
              </a:ext>
            </a:extLst>
          </p:cNvPr>
          <p:cNvSpPr/>
          <p:nvPr/>
        </p:nvSpPr>
        <p:spPr>
          <a:xfrm>
            <a:off x="4444254" y="5064174"/>
            <a:ext cx="3119054" cy="1735406"/>
          </a:xfrm>
          <a:prstGeom prst="wedgeRectCallout">
            <a:avLst>
              <a:gd name="adj1" fmla="val 56159"/>
              <a:gd name="adj2" fmla="val 5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 possibilities: Use a feature learning/selection algorithm to extract features, and use a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distance where you learn the W matrix (instead of using a predefined W), using “distance metric learning” techniques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6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087"/>
    </mc:Choice>
    <mc:Fallback xmlns="">
      <p:transition spd="slow" advTm="217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  <p:bldP spid="10" grpId="0" animBg="1"/>
      <p:bldP spid="14" grpId="0" animBg="1"/>
      <p:bldP spid="17" grpId="0" animBg="1"/>
      <p:bldP spid="20" grpId="0" animBg="1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7.5|2.4|2.4|0.9|4.7|3.5|1|1.5|2.9|2.6|32.6|22.1|10.6|7.7|19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8|15.7|19.6|21.3|4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1.1|16.8|7.2|9|18.5|10.2|4.4|3.6|9|2.8|1.6|9.3|17.5|0.1|3.7|5.6|8.5|3.7|1.2|5.7|6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.4|8.4|11.7|19.3|13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.2|15.5|5.6|25.8|37.3|14.8|6.2|5.5|14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.6|24|9|1.1|13.6|0.6|40.1|63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59|1.5|12.4|14.8|44.4|10|92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0.5|6.5|10.2|26.1|38.3|18.7|22|51|6.6|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7.9|5.5|6.9|9.6|4.5|4.8|1.2|2.4|1|2.7|4|0.1|1.8|3.6|18.7|6.3|5.3|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7.3|8.5|7.4|19.2|9.6|15.1|18.6|15|17.3|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1.1|10.5|9.4|7.3|9.7|26.8|15.7|11.2|10.6|1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8.1|29.9|23.5|4.1|8.8|45.9|37.9|33.1|1|50.7|12.6|3|43.6|1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1.2|12.8|9.3|9.2|38.7|16.9|32|7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4.9|12.5|4.2|18|6.6|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6070</TotalTime>
  <Words>1968</Words>
  <Application>Microsoft Office PowerPoint</Application>
  <PresentationFormat>Widescreen</PresentationFormat>
  <Paragraphs>289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Getting Started with Supervised Learning, Learning by Computing Distances (1)</vt:lpstr>
      <vt:lpstr>Supervised Learning</vt:lpstr>
      <vt:lpstr>Some Types of Supervised Learning Problems</vt:lpstr>
      <vt:lpstr>Some Notation and Conventions</vt:lpstr>
      <vt:lpstr>Some Notation and Conventions</vt:lpstr>
      <vt:lpstr>Some Basic Operations on Vectors</vt:lpstr>
      <vt:lpstr>Computing Distances</vt:lpstr>
      <vt:lpstr>Our First Supervised Learner</vt:lpstr>
      <vt:lpstr>Prelude: A Very Primitive Classifier</vt:lpstr>
      <vt:lpstr>Improving Our Primitive Classifier</vt:lpstr>
      <vt:lpstr>Learning with Prototypes (LwP)</vt:lpstr>
      <vt:lpstr>Learning with Prototypes (LwP): An Illustration</vt:lpstr>
      <vt:lpstr>LwP: The Prediction Rule, Mathematically</vt:lpstr>
      <vt:lpstr>LwP: The Prediction Rule, Mathematically</vt:lpstr>
      <vt:lpstr>LwP: Some Failure Cases</vt:lpstr>
      <vt:lpstr>LwP: Some Key Aspects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453</cp:revision>
  <dcterms:created xsi:type="dcterms:W3CDTF">2020-07-07T20:42:16Z</dcterms:created>
  <dcterms:modified xsi:type="dcterms:W3CDTF">2020-09-08T14:35:36Z</dcterms:modified>
</cp:coreProperties>
</file>