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04" r:id="rId3"/>
    <p:sldId id="317" r:id="rId4"/>
    <p:sldId id="319" r:id="rId5"/>
    <p:sldId id="318" r:id="rId6"/>
    <p:sldId id="310" r:id="rId7"/>
    <p:sldId id="314" r:id="rId8"/>
    <p:sldId id="315" r:id="rId9"/>
    <p:sldId id="311" r:id="rId10"/>
    <p:sldId id="313" r:id="rId11"/>
    <p:sldId id="320" r:id="rId12"/>
    <p:sldId id="321" r:id="rId13"/>
    <p:sldId id="316" r:id="rId14"/>
    <p:sldId id="322" r:id="rId15"/>
    <p:sldId id="312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80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10.png"/><Relationship Id="rId15" Type="http://schemas.openxmlformats.org/officeDocument/2006/relationships/image" Target="../media/image11.png"/><Relationship Id="rId10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541" y="2247311"/>
            <a:ext cx="11492918" cy="1410758"/>
          </a:xfrm>
        </p:spPr>
        <p:txBody>
          <a:bodyPr>
            <a:noAutofit/>
          </a:bodyPr>
          <a:lstStyle/>
          <a:p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Learning by Computing Distances (2):</a:t>
            </a:r>
            <a:b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Wrapping-up </a:t>
            </a:r>
            <a:r>
              <a:rPr lang="en-GB" sz="4800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LwP</a:t>
            </a:r>
            <a:r>
              <a:rPr lang="en-GB" sz="48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, Nearest </a:t>
            </a:r>
            <a:r>
              <a:rPr lang="en-GB" sz="4800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Neighbors</a:t>
            </a:r>
            <a:endParaRPr lang="en-IN" sz="48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22"/>
    </mc:Choice>
    <mc:Fallback xmlns="">
      <p:transition spd="slow" advTm="230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cases, it helps to look at not one but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&gt; 1 nearest </a:t>
                </a:r>
                <a:r>
                  <a:rPr lang="en-GB" dirty="0" err="1">
                    <a:latin typeface="Abadi Extra Light" panose="020B0204020104020204" pitchFamily="34" charset="0"/>
                  </a:rPr>
                  <a:t>neighbors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Essentially, taking more votes helps!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leads to smoother decision boundaries (less chances of overfitting on training data)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NN)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882AC0A8-860C-42FD-935D-6A889A7ACFE2}"/>
              </a:ext>
            </a:extLst>
          </p:cNvPr>
          <p:cNvSpPr/>
          <p:nvPr/>
        </p:nvSpPr>
        <p:spPr>
          <a:xfrm>
            <a:off x="1347442" y="364206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680B4C0C-F8BA-49B1-97AB-949C72B0C84B}"/>
              </a:ext>
            </a:extLst>
          </p:cNvPr>
          <p:cNvSpPr/>
          <p:nvPr/>
        </p:nvSpPr>
        <p:spPr>
          <a:xfrm>
            <a:off x="1587828" y="26524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7059EF73-4AB8-4E98-848E-8972EDFB5EF3}"/>
              </a:ext>
            </a:extLst>
          </p:cNvPr>
          <p:cNvSpPr/>
          <p:nvPr/>
        </p:nvSpPr>
        <p:spPr>
          <a:xfrm>
            <a:off x="2109444" y="461081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BB3ED8BF-B03D-49B9-AED9-7188179005A2}"/>
              </a:ext>
            </a:extLst>
          </p:cNvPr>
          <p:cNvSpPr/>
          <p:nvPr/>
        </p:nvSpPr>
        <p:spPr>
          <a:xfrm>
            <a:off x="2301121" y="348453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88373309-C9B1-48DE-9001-2D896EB568B2}"/>
              </a:ext>
            </a:extLst>
          </p:cNvPr>
          <p:cNvSpPr/>
          <p:nvPr/>
        </p:nvSpPr>
        <p:spPr>
          <a:xfrm>
            <a:off x="2863587" y="267703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53EAC862-70D2-419D-B5F7-1A5C42C2DABE}"/>
              </a:ext>
            </a:extLst>
          </p:cNvPr>
          <p:cNvSpPr/>
          <p:nvPr/>
        </p:nvSpPr>
        <p:spPr>
          <a:xfrm>
            <a:off x="2915436" y="188057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F81A75D3-AA15-434D-92D7-1035FA54562B}"/>
              </a:ext>
            </a:extLst>
          </p:cNvPr>
          <p:cNvSpPr/>
          <p:nvPr/>
        </p:nvSpPr>
        <p:spPr>
          <a:xfrm>
            <a:off x="4764668" y="285614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337AC611-3428-4B16-AB6C-C907E4013947}"/>
              </a:ext>
            </a:extLst>
          </p:cNvPr>
          <p:cNvSpPr/>
          <p:nvPr/>
        </p:nvSpPr>
        <p:spPr>
          <a:xfrm>
            <a:off x="3292508" y="420316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0F82DF0A-F198-4E82-B896-A43A41C397EA}"/>
              </a:ext>
            </a:extLst>
          </p:cNvPr>
          <p:cNvSpPr/>
          <p:nvPr/>
        </p:nvSpPr>
        <p:spPr>
          <a:xfrm>
            <a:off x="5612430" y="337732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4C669F1F-BF5E-41B9-AA24-F5AB4456D246}"/>
              </a:ext>
            </a:extLst>
          </p:cNvPr>
          <p:cNvSpPr/>
          <p:nvPr/>
        </p:nvSpPr>
        <p:spPr>
          <a:xfrm>
            <a:off x="6368792" y="247412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C73E6143-CB90-4151-BD1B-00A343A53949}"/>
              </a:ext>
            </a:extLst>
          </p:cNvPr>
          <p:cNvSpPr/>
          <p:nvPr/>
        </p:nvSpPr>
        <p:spPr>
          <a:xfrm>
            <a:off x="7118222" y="305080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661A0F4C-67D1-4765-A9FA-4A8B1628CAB1}"/>
              </a:ext>
            </a:extLst>
          </p:cNvPr>
          <p:cNvSpPr/>
          <p:nvPr/>
        </p:nvSpPr>
        <p:spPr>
          <a:xfrm>
            <a:off x="7680690" y="223974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F879CF56-ABD0-45A3-8348-D1F5BED0F8C9}"/>
              </a:ext>
            </a:extLst>
          </p:cNvPr>
          <p:cNvSpPr/>
          <p:nvPr/>
        </p:nvSpPr>
        <p:spPr>
          <a:xfrm>
            <a:off x="6945396" y="1759821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554077D3-955C-464B-AB5D-6BB6AC2D7718}"/>
              </a:ext>
            </a:extLst>
          </p:cNvPr>
          <p:cNvSpPr/>
          <p:nvPr/>
        </p:nvSpPr>
        <p:spPr>
          <a:xfrm>
            <a:off x="8615516" y="1943821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46853420-097D-47F1-BF0A-51B36150DEB7}"/>
              </a:ext>
            </a:extLst>
          </p:cNvPr>
          <p:cNvSpPr/>
          <p:nvPr/>
        </p:nvSpPr>
        <p:spPr>
          <a:xfrm>
            <a:off x="7306758" y="396058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351AD3ED-5F61-48DA-B194-9C3F7F534E02}"/>
              </a:ext>
            </a:extLst>
          </p:cNvPr>
          <p:cNvSpPr/>
          <p:nvPr/>
        </p:nvSpPr>
        <p:spPr>
          <a:xfrm>
            <a:off x="8238444" y="305080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54DCC378-320C-40CE-92D1-33952830696D}"/>
              </a:ext>
            </a:extLst>
          </p:cNvPr>
          <p:cNvSpPr/>
          <p:nvPr/>
        </p:nvSpPr>
        <p:spPr>
          <a:xfrm>
            <a:off x="7996994" y="370027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Star: 5 Points 152">
            <a:extLst>
              <a:ext uri="{FF2B5EF4-FFF2-40B4-BE49-F238E27FC236}">
                <a16:creationId xmlns:a16="http://schemas.microsoft.com/office/drawing/2014/main" id="{129E77D4-E250-4D95-BB04-687D1C647A6A}"/>
              </a:ext>
            </a:extLst>
          </p:cNvPr>
          <p:cNvSpPr/>
          <p:nvPr/>
        </p:nvSpPr>
        <p:spPr>
          <a:xfrm>
            <a:off x="5763397" y="28734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id="{64D71465-9943-4E2E-B627-BABD8EE2785E}"/>
              </a:ext>
            </a:extLst>
          </p:cNvPr>
          <p:cNvSpPr/>
          <p:nvPr/>
        </p:nvSpPr>
        <p:spPr>
          <a:xfrm>
            <a:off x="5056894" y="2424316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7205A5F8-7503-4A73-AB00-574F4FA03BBA}"/>
              </a:ext>
            </a:extLst>
          </p:cNvPr>
          <p:cNvSpPr/>
          <p:nvPr/>
        </p:nvSpPr>
        <p:spPr>
          <a:xfrm>
            <a:off x="3309792" y="35657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EB34F79-ED29-4D3D-9B52-DEACCAEA73A0}"/>
              </a:ext>
            </a:extLst>
          </p:cNvPr>
          <p:cNvCxnSpPr>
            <a:cxnSpLocks/>
          </p:cNvCxnSpPr>
          <p:nvPr/>
        </p:nvCxnSpPr>
        <p:spPr>
          <a:xfrm flipH="1">
            <a:off x="4980526" y="2597963"/>
            <a:ext cx="285293" cy="4127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148732-3189-4378-A986-966F5E160190}"/>
                  </a:ext>
                </a:extLst>
              </p:cNvPr>
              <p:cNvSpPr txBox="1"/>
              <p:nvPr/>
            </p:nvSpPr>
            <p:spPr>
              <a:xfrm>
                <a:off x="5194868" y="2111876"/>
                <a:ext cx="691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148732-3189-4378-A986-966F5E160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68" y="2111876"/>
                <a:ext cx="691792" cy="369332"/>
              </a:xfrm>
              <a:prstGeom prst="rect">
                <a:avLst/>
              </a:prstGeom>
              <a:blipFill>
                <a:blip r:embed="rId6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Star: 5 Points 156">
            <a:extLst>
              <a:ext uri="{FF2B5EF4-FFF2-40B4-BE49-F238E27FC236}">
                <a16:creationId xmlns:a16="http://schemas.microsoft.com/office/drawing/2014/main" id="{6B80A7B9-F5AC-4953-BDDE-073054BDE226}"/>
              </a:ext>
            </a:extLst>
          </p:cNvPr>
          <p:cNvSpPr/>
          <p:nvPr/>
        </p:nvSpPr>
        <p:spPr>
          <a:xfrm>
            <a:off x="5048270" y="241224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BC40E3D-16BB-4709-8814-FE42E33806F7}"/>
                  </a:ext>
                </a:extLst>
              </p:cNvPr>
              <p:cNvSpPr txBox="1"/>
              <p:nvPr/>
            </p:nvSpPr>
            <p:spPr>
              <a:xfrm>
                <a:off x="5177332" y="2117078"/>
                <a:ext cx="691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3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BC40E3D-16BB-4709-8814-FE42E338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332" y="2117078"/>
                <a:ext cx="691792" cy="369332"/>
              </a:xfrm>
              <a:prstGeom prst="rect">
                <a:avLst/>
              </a:prstGeom>
              <a:blipFill>
                <a:blip r:embed="rId7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B31EB76-2249-424B-9F86-5A320AF41F69}"/>
              </a:ext>
            </a:extLst>
          </p:cNvPr>
          <p:cNvCxnSpPr>
            <a:cxnSpLocks/>
          </p:cNvCxnSpPr>
          <p:nvPr/>
        </p:nvCxnSpPr>
        <p:spPr>
          <a:xfrm>
            <a:off x="5247883" y="2626384"/>
            <a:ext cx="585762" cy="98130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F708C0-2ED3-450E-808E-CFC6FFC903F2}"/>
              </a:ext>
            </a:extLst>
          </p:cNvPr>
          <p:cNvCxnSpPr>
            <a:cxnSpLocks/>
          </p:cNvCxnSpPr>
          <p:nvPr/>
        </p:nvCxnSpPr>
        <p:spPr>
          <a:xfrm>
            <a:off x="5283446" y="2605567"/>
            <a:ext cx="725523" cy="4452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F78BFD-8F61-4437-9FF1-50F7461347E0}"/>
              </a:ext>
            </a:extLst>
          </p:cNvPr>
          <p:cNvSpPr txBox="1"/>
          <p:nvPr/>
        </p:nvSpPr>
        <p:spPr>
          <a:xfrm>
            <a:off x="4204192" y="2151888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A0B31387-8665-4540-897F-05C5FA74FCDE}"/>
              </a:ext>
            </a:extLst>
          </p:cNvPr>
          <p:cNvSpPr/>
          <p:nvPr/>
        </p:nvSpPr>
        <p:spPr>
          <a:xfrm>
            <a:off x="5053893" y="241815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657BDF5B-ED21-4CCD-8222-58F10483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298" y="1902095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35EA733A-BBA6-403F-A0F5-DFA9CB4F2DE5}"/>
              </a:ext>
            </a:extLst>
          </p:cNvPr>
          <p:cNvSpPr/>
          <p:nvPr/>
        </p:nvSpPr>
        <p:spPr>
          <a:xfrm>
            <a:off x="9059898" y="2437033"/>
            <a:ext cx="1511055" cy="617942"/>
          </a:xfrm>
          <a:prstGeom prst="wedgeRectCallout">
            <a:avLst>
              <a:gd name="adj1" fmla="val 76750"/>
              <a:gd name="adj2" fmla="val -1837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pick the “right” K value?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CB8C621-D198-4AAA-94AC-6D267EDF70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1731" y="3565776"/>
            <a:ext cx="1010687" cy="965223"/>
          </a:xfrm>
          <a:prstGeom prst="rect">
            <a:avLst/>
          </a:prstGeom>
        </p:spPr>
      </p:pic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898D2C03-0372-44FC-A052-631E827B5837}"/>
              </a:ext>
            </a:extLst>
          </p:cNvPr>
          <p:cNvSpPr/>
          <p:nvPr/>
        </p:nvSpPr>
        <p:spPr>
          <a:xfrm>
            <a:off x="8650602" y="3673174"/>
            <a:ext cx="2391129" cy="1106873"/>
          </a:xfrm>
          <a:prstGeom prst="wedgeRectCallout">
            <a:avLst>
              <a:gd name="adj1" fmla="val 59347"/>
              <a:gd name="adj2" fmla="val -211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K is this model’s “hyperparameter”. One way to choose it is using “cross-validation” (will see shortly)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05AB2EA0-020D-457F-988C-12E4F888304D}"/>
              </a:ext>
            </a:extLst>
          </p:cNvPr>
          <p:cNvSpPr/>
          <p:nvPr/>
        </p:nvSpPr>
        <p:spPr>
          <a:xfrm>
            <a:off x="8264329" y="4990071"/>
            <a:ext cx="2391129" cy="634398"/>
          </a:xfrm>
          <a:prstGeom prst="wedgeRectCallout">
            <a:avLst>
              <a:gd name="adj1" fmla="val 43168"/>
              <a:gd name="adj2" fmla="val -891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K should ideally be an odd number to avoid 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6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92"/>
    </mc:Choice>
    <mc:Fallback xmlns="">
      <p:transition spd="slow" advTm="2766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53" grpId="0" animBg="1"/>
      <p:bldP spid="154" grpId="0" animBg="1"/>
      <p:bldP spid="154" grpId="1" animBg="1"/>
      <p:bldP spid="154" grpId="2" animBg="1"/>
      <p:bldP spid="155" grpId="0" animBg="1"/>
      <p:bldP spid="22" grpId="0"/>
      <p:bldP spid="22" grpId="1"/>
      <p:bldP spid="157" grpId="0" animBg="1"/>
      <p:bldP spid="157" grpId="1" animBg="1"/>
      <p:bldP spid="158" grpId="0"/>
      <p:bldP spid="31" grpId="0"/>
      <p:bldP spid="32" grpId="0" animBg="1"/>
      <p:bldP spid="34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Rather than looking at a fixed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:r>
                  <a:rPr lang="en-IN" dirty="0" err="1">
                    <a:latin typeface="Abadi Extra Light" panose="020B0204020104020204" pitchFamily="34" charset="0"/>
                  </a:rPr>
                  <a:t>neighbors</a:t>
                </a:r>
                <a:r>
                  <a:rPr lang="en-IN" dirty="0">
                    <a:latin typeface="Abadi Extra Light" panose="020B0204020104020204" pitchFamily="34" charset="0"/>
                  </a:rPr>
                  <a:t>, can look inside a ball of a given radius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around the test input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6EFF0B9-3274-4824-A58A-B58C7D176B4B}"/>
              </a:ext>
            </a:extLst>
          </p:cNvPr>
          <p:cNvSpPr/>
          <p:nvPr/>
        </p:nvSpPr>
        <p:spPr>
          <a:xfrm>
            <a:off x="4916858" y="2786902"/>
            <a:ext cx="1397598" cy="1433043"/>
          </a:xfrm>
          <a:prstGeom prst="ellipse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ED74D6-A125-41C6-BED7-3ECC6C5CBD3E}"/>
              </a:ext>
            </a:extLst>
          </p:cNvPr>
          <p:cNvSpPr/>
          <p:nvPr/>
        </p:nvSpPr>
        <p:spPr>
          <a:xfrm>
            <a:off x="4354280" y="2258967"/>
            <a:ext cx="2557933" cy="2592265"/>
          </a:xfrm>
          <a:prstGeom prst="ellipse">
            <a:avLst/>
          </a:prstGeom>
          <a:solidFill>
            <a:schemeClr val="accent2">
              <a:alpha val="1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-Ball Nearest </a:t>
                </a:r>
                <a:r>
                  <a:rPr lang="en-IN" dirty="0" err="1">
                    <a:solidFill>
                      <a:schemeClr val="accent2">
                        <a:lumMod val="75000"/>
                      </a:schemeClr>
                    </a:solidFill>
                  </a:rPr>
                  <a:t>Neighbors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6"/>
                <a:stretch>
                  <a:fillRect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882AC0A8-860C-42FD-935D-6A889A7ACFE2}"/>
              </a:ext>
            </a:extLst>
          </p:cNvPr>
          <p:cNvSpPr/>
          <p:nvPr/>
        </p:nvSpPr>
        <p:spPr>
          <a:xfrm>
            <a:off x="1746025" y="449301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680B4C0C-F8BA-49B1-97AB-949C72B0C84B}"/>
              </a:ext>
            </a:extLst>
          </p:cNvPr>
          <p:cNvSpPr/>
          <p:nvPr/>
        </p:nvSpPr>
        <p:spPr>
          <a:xfrm>
            <a:off x="1986411" y="350342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7059EF73-4AB8-4E98-848E-8972EDFB5EF3}"/>
              </a:ext>
            </a:extLst>
          </p:cNvPr>
          <p:cNvSpPr/>
          <p:nvPr/>
        </p:nvSpPr>
        <p:spPr>
          <a:xfrm>
            <a:off x="2508027" y="546176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BB3ED8BF-B03D-49B9-AED9-7188179005A2}"/>
              </a:ext>
            </a:extLst>
          </p:cNvPr>
          <p:cNvSpPr/>
          <p:nvPr/>
        </p:nvSpPr>
        <p:spPr>
          <a:xfrm>
            <a:off x="2699704" y="433548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88373309-C9B1-48DE-9001-2D896EB568B2}"/>
              </a:ext>
            </a:extLst>
          </p:cNvPr>
          <p:cNvSpPr/>
          <p:nvPr/>
        </p:nvSpPr>
        <p:spPr>
          <a:xfrm>
            <a:off x="3262170" y="352798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53EAC862-70D2-419D-B5F7-1A5C42C2DABE}"/>
              </a:ext>
            </a:extLst>
          </p:cNvPr>
          <p:cNvSpPr/>
          <p:nvPr/>
        </p:nvSpPr>
        <p:spPr>
          <a:xfrm>
            <a:off x="3314019" y="273152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F81A75D3-AA15-434D-92D7-1035FA54562B}"/>
              </a:ext>
            </a:extLst>
          </p:cNvPr>
          <p:cNvSpPr/>
          <p:nvPr/>
        </p:nvSpPr>
        <p:spPr>
          <a:xfrm>
            <a:off x="5163251" y="370709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337AC611-3428-4B16-AB6C-C907E4013947}"/>
              </a:ext>
            </a:extLst>
          </p:cNvPr>
          <p:cNvSpPr/>
          <p:nvPr/>
        </p:nvSpPr>
        <p:spPr>
          <a:xfrm>
            <a:off x="3691091" y="505411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0F82DF0A-F198-4E82-B896-A43A41C397EA}"/>
              </a:ext>
            </a:extLst>
          </p:cNvPr>
          <p:cNvSpPr/>
          <p:nvPr/>
        </p:nvSpPr>
        <p:spPr>
          <a:xfrm>
            <a:off x="6011013" y="422826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4C669F1F-BF5E-41B9-AA24-F5AB4456D246}"/>
              </a:ext>
            </a:extLst>
          </p:cNvPr>
          <p:cNvSpPr/>
          <p:nvPr/>
        </p:nvSpPr>
        <p:spPr>
          <a:xfrm>
            <a:off x="6920170" y="327407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C73E6143-CB90-4151-BD1B-00A343A53949}"/>
              </a:ext>
            </a:extLst>
          </p:cNvPr>
          <p:cNvSpPr/>
          <p:nvPr/>
        </p:nvSpPr>
        <p:spPr>
          <a:xfrm>
            <a:off x="7516805" y="390175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661A0F4C-67D1-4765-A9FA-4A8B1628CAB1}"/>
              </a:ext>
            </a:extLst>
          </p:cNvPr>
          <p:cNvSpPr/>
          <p:nvPr/>
        </p:nvSpPr>
        <p:spPr>
          <a:xfrm>
            <a:off x="8079273" y="309069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F879CF56-ABD0-45A3-8348-D1F5BED0F8C9}"/>
              </a:ext>
            </a:extLst>
          </p:cNvPr>
          <p:cNvSpPr/>
          <p:nvPr/>
        </p:nvSpPr>
        <p:spPr>
          <a:xfrm>
            <a:off x="7343979" y="26107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554077D3-955C-464B-AB5D-6BB6AC2D7718}"/>
              </a:ext>
            </a:extLst>
          </p:cNvPr>
          <p:cNvSpPr/>
          <p:nvPr/>
        </p:nvSpPr>
        <p:spPr>
          <a:xfrm>
            <a:off x="9014099" y="27947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46853420-097D-47F1-BF0A-51B36150DEB7}"/>
              </a:ext>
            </a:extLst>
          </p:cNvPr>
          <p:cNvSpPr/>
          <p:nvPr/>
        </p:nvSpPr>
        <p:spPr>
          <a:xfrm>
            <a:off x="7705341" y="481153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351AD3ED-5F61-48DA-B194-9C3F7F534E02}"/>
              </a:ext>
            </a:extLst>
          </p:cNvPr>
          <p:cNvSpPr/>
          <p:nvPr/>
        </p:nvSpPr>
        <p:spPr>
          <a:xfrm>
            <a:off x="8637027" y="390175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54DCC378-320C-40CE-92D1-33952830696D}"/>
              </a:ext>
            </a:extLst>
          </p:cNvPr>
          <p:cNvSpPr/>
          <p:nvPr/>
        </p:nvSpPr>
        <p:spPr>
          <a:xfrm>
            <a:off x="8395577" y="45512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Star: 5 Points 152">
            <a:extLst>
              <a:ext uri="{FF2B5EF4-FFF2-40B4-BE49-F238E27FC236}">
                <a16:creationId xmlns:a16="http://schemas.microsoft.com/office/drawing/2014/main" id="{129E77D4-E250-4D95-BB04-687D1C647A6A}"/>
              </a:ext>
            </a:extLst>
          </p:cNvPr>
          <p:cNvSpPr/>
          <p:nvPr/>
        </p:nvSpPr>
        <p:spPr>
          <a:xfrm>
            <a:off x="6263609" y="373044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id="{64D71465-9943-4E2E-B627-BABD8EE2785E}"/>
              </a:ext>
            </a:extLst>
          </p:cNvPr>
          <p:cNvSpPr/>
          <p:nvPr/>
        </p:nvSpPr>
        <p:spPr>
          <a:xfrm>
            <a:off x="5455477" y="3275264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7205A5F8-7503-4A73-AB00-574F4FA03BBA}"/>
              </a:ext>
            </a:extLst>
          </p:cNvPr>
          <p:cNvSpPr/>
          <p:nvPr/>
        </p:nvSpPr>
        <p:spPr>
          <a:xfrm>
            <a:off x="3708375" y="441672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F78BFD-8F61-4437-9FF1-50F7461347E0}"/>
              </a:ext>
            </a:extLst>
          </p:cNvPr>
          <p:cNvSpPr txBox="1"/>
          <p:nvPr/>
        </p:nvSpPr>
        <p:spPr>
          <a:xfrm>
            <a:off x="4602775" y="3002836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E8CF45E3-EB43-49B3-9800-822724E81E93}"/>
              </a:ext>
            </a:extLst>
          </p:cNvPr>
          <p:cNvSpPr/>
          <p:nvPr/>
        </p:nvSpPr>
        <p:spPr>
          <a:xfrm>
            <a:off x="5463434" y="32703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4A3BAF5-3BBF-449A-ACD4-9908A9307D86}"/>
              </a:ext>
            </a:extLst>
          </p:cNvPr>
          <p:cNvSpPr/>
          <p:nvPr/>
        </p:nvSpPr>
        <p:spPr>
          <a:xfrm>
            <a:off x="5463434" y="327037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306B4895-2589-428B-BFA0-4BA259857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849" y="155570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0E4165A0-C897-4196-9C7E-8583AD3E7F79}"/>
                  </a:ext>
                </a:extLst>
              </p:cNvPr>
              <p:cNvSpPr/>
              <p:nvPr/>
            </p:nvSpPr>
            <p:spPr>
              <a:xfrm>
                <a:off x="8321375" y="1739951"/>
                <a:ext cx="2391129" cy="774551"/>
              </a:xfrm>
              <a:prstGeom prst="wedgeRectCallout">
                <a:avLst>
                  <a:gd name="adj1" fmla="val 69396"/>
                  <a:gd name="adj2" fmla="val 255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 changing</a:t>
                </a:r>
                <a:r>
                  <a:rPr lang="en-I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change the prediction. How to pick the “right”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value?</a:t>
                </a:r>
              </a:p>
              <a:p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0E4165A0-C897-4196-9C7E-8583AD3E7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375" y="1739951"/>
                <a:ext cx="2391129" cy="774551"/>
              </a:xfrm>
              <a:prstGeom prst="wedgeRectCallout">
                <a:avLst>
                  <a:gd name="adj1" fmla="val 69396"/>
                  <a:gd name="adj2" fmla="val 25515"/>
                </a:avLst>
              </a:prstGeom>
              <a:blipFill>
                <a:blip r:embed="rId8"/>
                <a:stretch>
                  <a:fillRect l="-839" t="-5385" b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E61F0634-C901-42A0-9935-8231D59C16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8156" y="508231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9DE90844-AE8C-4884-8993-FE5FEC7082B4}"/>
                  </a:ext>
                </a:extLst>
              </p:cNvPr>
              <p:cNvSpPr/>
              <p:nvPr/>
            </p:nvSpPr>
            <p:spPr>
              <a:xfrm>
                <a:off x="8637027" y="5189713"/>
                <a:ext cx="2391129" cy="1106873"/>
              </a:xfrm>
              <a:prstGeom prst="wedgeRectCallout">
                <a:avLst>
                  <a:gd name="adj1" fmla="val 59347"/>
                  <a:gd name="adj2" fmla="val -211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Just like K,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also a “hyperparameter”. One way to choose it is using “cross-validation” (will see shortly)</a:t>
                </a: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9DE90844-AE8C-4884-8993-FE5FEC708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027" y="5189713"/>
                <a:ext cx="2391129" cy="1106873"/>
              </a:xfrm>
              <a:prstGeom prst="wedgeRectCallout">
                <a:avLst>
                  <a:gd name="adj1" fmla="val 59347"/>
                  <a:gd name="adj2" fmla="val -21146"/>
                </a:avLst>
              </a:prstGeom>
              <a:blipFill>
                <a:blip r:embed="rId10"/>
                <a:stretch>
                  <a:fillRect l="-1155" b="-43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793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609"/>
    </mc:Choice>
    <mc:Fallback xmlns="">
      <p:transition spd="slow" advTm="127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0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53" grpId="0" animBg="1"/>
      <p:bldP spid="154" grpId="0" animBg="1"/>
      <p:bldP spid="155" grpId="0" animBg="1"/>
      <p:bldP spid="31" grpId="0"/>
      <p:bldP spid="38" grpId="0" animBg="1"/>
      <p:bldP spid="38" grpId="1" animBg="1"/>
      <p:bldP spid="39" grpId="0" animBg="1"/>
      <p:bldP spid="42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standard KNN and 𝜖-NN treat all nearest </a:t>
            </a:r>
            <a:r>
              <a:rPr lang="en-IN" dirty="0" err="1">
                <a:latin typeface="Abadi Extra Light" panose="020B0204020104020204" pitchFamily="34" charset="0"/>
              </a:rPr>
              <a:t>neighbors</a:t>
            </a:r>
            <a:r>
              <a:rPr lang="en-IN" dirty="0">
                <a:latin typeface="Abadi Extra Light" panose="020B0204020104020204" pitchFamily="34" charset="0"/>
              </a:rPr>
              <a:t> equally (all vote equally)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 improvement: When voting, give more importance to closer training inputs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b="0" dirty="0">
                    <a:solidFill>
                      <a:schemeClr val="accent2">
                        <a:lumMod val="75000"/>
                      </a:schemeClr>
                    </a:solidFill>
                  </a:rPr>
                  <a:t>Distance-weighted </a:t>
                </a:r>
                <a:r>
                  <a:rPr lang="en-IN" b="0" i="1" dirty="0">
                    <a:solidFill>
                      <a:schemeClr val="accent2">
                        <a:lumMod val="75000"/>
                      </a:schemeClr>
                    </a:solidFill>
                  </a:rPr>
                  <a:t>K</a:t>
                </a:r>
                <a:r>
                  <a:rPr lang="en-IN" b="0" dirty="0">
                    <a:solidFill>
                      <a:schemeClr val="accent2">
                        <a:lumMod val="75000"/>
                      </a:schemeClr>
                    </a:solidFill>
                  </a:rPr>
                  <a:t>NN and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5"/>
                <a:stretch>
                  <a:fillRect l="-2130"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3CA9281D-27D7-4C6C-BD94-6E052947EF4D}"/>
              </a:ext>
            </a:extLst>
          </p:cNvPr>
          <p:cNvSpPr/>
          <p:nvPr/>
        </p:nvSpPr>
        <p:spPr>
          <a:xfrm>
            <a:off x="2558840" y="343466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3E44CED9-F307-4836-91E2-638CB68944AB}"/>
              </a:ext>
            </a:extLst>
          </p:cNvPr>
          <p:cNvSpPr/>
          <p:nvPr/>
        </p:nvSpPr>
        <p:spPr>
          <a:xfrm>
            <a:off x="2799226" y="244507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B53A953-EC76-4FB4-B6FA-14C5B8801D5E}"/>
              </a:ext>
            </a:extLst>
          </p:cNvPr>
          <p:cNvSpPr/>
          <p:nvPr/>
        </p:nvSpPr>
        <p:spPr>
          <a:xfrm>
            <a:off x="3392241" y="420974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B5693BAE-3CA3-4045-ABA7-B8F8FCDDC289}"/>
              </a:ext>
            </a:extLst>
          </p:cNvPr>
          <p:cNvSpPr/>
          <p:nvPr/>
        </p:nvSpPr>
        <p:spPr>
          <a:xfrm>
            <a:off x="3512519" y="327713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739987EF-9113-4033-9BA4-4493E8E54A9A}"/>
              </a:ext>
            </a:extLst>
          </p:cNvPr>
          <p:cNvSpPr/>
          <p:nvPr/>
        </p:nvSpPr>
        <p:spPr>
          <a:xfrm>
            <a:off x="4074985" y="246963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08153D83-4B47-4B3C-870E-6F64EA59E6A0}"/>
              </a:ext>
            </a:extLst>
          </p:cNvPr>
          <p:cNvSpPr/>
          <p:nvPr/>
        </p:nvSpPr>
        <p:spPr>
          <a:xfrm>
            <a:off x="4126834" y="167317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261CA9DA-6600-4828-AA14-67F0589283C9}"/>
              </a:ext>
            </a:extLst>
          </p:cNvPr>
          <p:cNvSpPr/>
          <p:nvPr/>
        </p:nvSpPr>
        <p:spPr>
          <a:xfrm>
            <a:off x="5718928" y="263170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32F687E3-02B8-42B3-BF79-0FC98D20D7BF}"/>
              </a:ext>
            </a:extLst>
          </p:cNvPr>
          <p:cNvSpPr/>
          <p:nvPr/>
        </p:nvSpPr>
        <p:spPr>
          <a:xfrm>
            <a:off x="4503906" y="399576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0AB46BFA-ADF2-460D-9F1D-BB7851CF4010}"/>
              </a:ext>
            </a:extLst>
          </p:cNvPr>
          <p:cNvSpPr/>
          <p:nvPr/>
        </p:nvSpPr>
        <p:spPr>
          <a:xfrm>
            <a:off x="6518979" y="324542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C2928CDB-3923-4923-AC9A-C49D508AB59B}"/>
              </a:ext>
            </a:extLst>
          </p:cNvPr>
          <p:cNvSpPr/>
          <p:nvPr/>
        </p:nvSpPr>
        <p:spPr>
          <a:xfrm>
            <a:off x="7275341" y="234222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9E3AB834-F3A5-4D98-8E87-E89F47C08044}"/>
              </a:ext>
            </a:extLst>
          </p:cNvPr>
          <p:cNvSpPr/>
          <p:nvPr/>
        </p:nvSpPr>
        <p:spPr>
          <a:xfrm>
            <a:off x="8024771" y="291891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1B242E0C-14F1-42EE-AFFA-F29869F225A6}"/>
              </a:ext>
            </a:extLst>
          </p:cNvPr>
          <p:cNvSpPr/>
          <p:nvPr/>
        </p:nvSpPr>
        <p:spPr>
          <a:xfrm>
            <a:off x="8587239" y="21078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45E91110-EAD8-4ECC-A038-78698A73BC97}"/>
              </a:ext>
            </a:extLst>
          </p:cNvPr>
          <p:cNvSpPr/>
          <p:nvPr/>
        </p:nvSpPr>
        <p:spPr>
          <a:xfrm>
            <a:off x="7851945" y="16279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454F5E49-6170-4456-BE2C-C12437C07FB1}"/>
              </a:ext>
            </a:extLst>
          </p:cNvPr>
          <p:cNvSpPr/>
          <p:nvPr/>
        </p:nvSpPr>
        <p:spPr>
          <a:xfrm>
            <a:off x="9522065" y="18119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EC1912F8-1BE9-4A79-8FD1-E0ECAB475F00}"/>
              </a:ext>
            </a:extLst>
          </p:cNvPr>
          <p:cNvSpPr/>
          <p:nvPr/>
        </p:nvSpPr>
        <p:spPr>
          <a:xfrm>
            <a:off x="8213307" y="3828693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8DC01914-0967-4F33-BFA0-19803C41B71B}"/>
              </a:ext>
            </a:extLst>
          </p:cNvPr>
          <p:cNvSpPr/>
          <p:nvPr/>
        </p:nvSpPr>
        <p:spPr>
          <a:xfrm>
            <a:off x="9144993" y="291891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671FD23A-01C1-4DB7-9DBC-9684442B5A17}"/>
              </a:ext>
            </a:extLst>
          </p:cNvPr>
          <p:cNvSpPr/>
          <p:nvPr/>
        </p:nvSpPr>
        <p:spPr>
          <a:xfrm>
            <a:off x="8903543" y="3568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C40CA839-8656-4C8B-9554-0309124807C5}"/>
              </a:ext>
            </a:extLst>
          </p:cNvPr>
          <p:cNvSpPr/>
          <p:nvPr/>
        </p:nvSpPr>
        <p:spPr>
          <a:xfrm>
            <a:off x="6894803" y="285715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3EF65022-E945-41FE-91DB-326FF19A847C}"/>
              </a:ext>
            </a:extLst>
          </p:cNvPr>
          <p:cNvSpPr/>
          <p:nvPr/>
        </p:nvSpPr>
        <p:spPr>
          <a:xfrm>
            <a:off x="5963443" y="2292422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3865EC46-441C-4D37-B52E-331EE36A7D02}"/>
              </a:ext>
            </a:extLst>
          </p:cNvPr>
          <p:cNvSpPr/>
          <p:nvPr/>
        </p:nvSpPr>
        <p:spPr>
          <a:xfrm>
            <a:off x="4521190" y="335837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C043AC-91A0-458F-9F39-B7C3A245C811}"/>
              </a:ext>
            </a:extLst>
          </p:cNvPr>
          <p:cNvCxnSpPr>
            <a:cxnSpLocks/>
          </p:cNvCxnSpPr>
          <p:nvPr/>
        </p:nvCxnSpPr>
        <p:spPr>
          <a:xfrm flipH="1">
            <a:off x="5887075" y="2466069"/>
            <a:ext cx="285293" cy="4127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94C096-6269-49DD-B157-D6FC95FD4C22}"/>
                  </a:ext>
                </a:extLst>
              </p:cNvPr>
              <p:cNvSpPr txBox="1"/>
              <p:nvPr/>
            </p:nvSpPr>
            <p:spPr>
              <a:xfrm>
                <a:off x="6242724" y="1867093"/>
                <a:ext cx="691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3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94C096-6269-49DD-B157-D6FC95F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724" y="1867093"/>
                <a:ext cx="691792" cy="369332"/>
              </a:xfrm>
              <a:prstGeom prst="rect">
                <a:avLst/>
              </a:prstGeom>
              <a:blipFill>
                <a:blip r:embed="rId6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3F3AFF-68D1-465E-9ECE-24C1D7A23AB9}"/>
              </a:ext>
            </a:extLst>
          </p:cNvPr>
          <p:cNvCxnSpPr>
            <a:cxnSpLocks/>
          </p:cNvCxnSpPr>
          <p:nvPr/>
        </p:nvCxnSpPr>
        <p:spPr>
          <a:xfrm>
            <a:off x="6154432" y="2494490"/>
            <a:ext cx="585762" cy="98130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C930B1-BDD3-4571-A3E0-F2D8B15D7477}"/>
              </a:ext>
            </a:extLst>
          </p:cNvPr>
          <p:cNvCxnSpPr>
            <a:cxnSpLocks/>
          </p:cNvCxnSpPr>
          <p:nvPr/>
        </p:nvCxnSpPr>
        <p:spPr>
          <a:xfrm>
            <a:off x="6189995" y="2473673"/>
            <a:ext cx="835075" cy="5579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722C49-54E2-421E-8E11-E0FBFE8F1FAC}"/>
              </a:ext>
            </a:extLst>
          </p:cNvPr>
          <p:cNvSpPr txBox="1"/>
          <p:nvPr/>
        </p:nvSpPr>
        <p:spPr>
          <a:xfrm>
            <a:off x="5110741" y="2019994"/>
            <a:ext cx="1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B24EAA-A25C-4EF7-A322-B7BB356DDADD}"/>
                  </a:ext>
                </a:extLst>
              </p:cNvPr>
              <p:cNvSpPr txBox="1"/>
              <p:nvPr/>
            </p:nvSpPr>
            <p:spPr>
              <a:xfrm>
                <a:off x="3424876" y="520768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B24EAA-A25C-4EF7-A322-B7BB356D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6" y="5207683"/>
                <a:ext cx="365806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B026D013-CBDE-4B1B-B2E6-1EF9689B6A60}"/>
              </a:ext>
            </a:extLst>
          </p:cNvPr>
          <p:cNvSpPr/>
          <p:nvPr/>
        </p:nvSpPr>
        <p:spPr>
          <a:xfrm>
            <a:off x="3765059" y="533553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FE3DE4-B2FC-4358-AEE0-72334A5FEA39}"/>
                  </a:ext>
                </a:extLst>
              </p:cNvPr>
              <p:cNvSpPr txBox="1"/>
              <p:nvPr/>
            </p:nvSpPr>
            <p:spPr>
              <a:xfrm>
                <a:off x="4459079" y="520768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FE3DE4-B2FC-4358-AEE0-72334A5F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9" y="5207683"/>
                <a:ext cx="365806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tar: 5 Points 81">
            <a:extLst>
              <a:ext uri="{FF2B5EF4-FFF2-40B4-BE49-F238E27FC236}">
                <a16:creationId xmlns:a16="http://schemas.microsoft.com/office/drawing/2014/main" id="{4B42E9FA-AE5B-4A3A-8044-BB7540149683}"/>
              </a:ext>
            </a:extLst>
          </p:cNvPr>
          <p:cNvSpPr/>
          <p:nvPr/>
        </p:nvSpPr>
        <p:spPr>
          <a:xfrm>
            <a:off x="4799262" y="533553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872763-0C34-4AC0-9290-4CD7F4D3DAC8}"/>
                  </a:ext>
                </a:extLst>
              </p:cNvPr>
              <p:cNvSpPr txBox="1"/>
              <p:nvPr/>
            </p:nvSpPr>
            <p:spPr>
              <a:xfrm>
                <a:off x="5397045" y="518753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872763-0C34-4AC0-9290-4CD7F4D3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45" y="5187533"/>
                <a:ext cx="365806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866553CA-D991-4127-9F89-AC1746A265FB}"/>
              </a:ext>
            </a:extLst>
          </p:cNvPr>
          <p:cNvSpPr/>
          <p:nvPr/>
        </p:nvSpPr>
        <p:spPr>
          <a:xfrm>
            <a:off x="5737228" y="5315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011E2-B39B-45C7-97DE-F53C9CB409D4}"/>
              </a:ext>
            </a:extLst>
          </p:cNvPr>
          <p:cNvSpPr txBox="1"/>
          <p:nvPr/>
        </p:nvSpPr>
        <p:spPr>
          <a:xfrm>
            <a:off x="4148980" y="52076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216213-5961-4A12-BE51-4EAC77FBF051}"/>
              </a:ext>
            </a:extLst>
          </p:cNvPr>
          <p:cNvSpPr txBox="1"/>
          <p:nvPr/>
        </p:nvSpPr>
        <p:spPr>
          <a:xfrm>
            <a:off x="5146747" y="52076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857F2-0B7F-4A84-B973-649204D5E6CC}"/>
              </a:ext>
            </a:extLst>
          </p:cNvPr>
          <p:cNvSpPr txBox="1"/>
          <p:nvPr/>
        </p:nvSpPr>
        <p:spPr>
          <a:xfrm>
            <a:off x="6250434" y="52015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=</a:t>
            </a:r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id="{52B84146-7F56-491D-A601-CC8965003B7E}"/>
              </a:ext>
            </a:extLst>
          </p:cNvPr>
          <p:cNvSpPr/>
          <p:nvPr/>
        </p:nvSpPr>
        <p:spPr>
          <a:xfrm>
            <a:off x="6726982" y="5315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391F3-1670-4B5A-B1D0-C1D6D4156B06}"/>
              </a:ext>
            </a:extLst>
          </p:cNvPr>
          <p:cNvSpPr txBox="1"/>
          <p:nvPr/>
        </p:nvSpPr>
        <p:spPr>
          <a:xfrm>
            <a:off x="368419" y="5368427"/>
            <a:ext cx="273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Unweighted KNN prediction: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7015E37-2C46-4B1C-8155-3067350AA03A}"/>
                  </a:ext>
                </a:extLst>
              </p:cNvPr>
              <p:cNvSpPr txBox="1"/>
              <p:nvPr/>
            </p:nvSpPr>
            <p:spPr>
              <a:xfrm>
                <a:off x="3424876" y="5946882"/>
                <a:ext cx="365805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7015E37-2C46-4B1C-8155-3067350A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6" y="5946882"/>
                <a:ext cx="365805" cy="6127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0EA6E94F-098D-43DD-A96B-B8FB0E73E631}"/>
              </a:ext>
            </a:extLst>
          </p:cNvPr>
          <p:cNvSpPr/>
          <p:nvPr/>
        </p:nvSpPr>
        <p:spPr>
          <a:xfrm>
            <a:off x="3765059" y="607473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F19EA6-770C-4F2F-9DA1-2CF0E489F589}"/>
                  </a:ext>
                </a:extLst>
              </p:cNvPr>
              <p:cNvSpPr txBox="1"/>
              <p:nvPr/>
            </p:nvSpPr>
            <p:spPr>
              <a:xfrm>
                <a:off x="4459079" y="5946882"/>
                <a:ext cx="36580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F19EA6-770C-4F2F-9DA1-2CF0E489F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9" y="5946882"/>
                <a:ext cx="365806" cy="6127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D9DA6828-C9D9-476E-B222-D6627954439A}"/>
              </a:ext>
            </a:extLst>
          </p:cNvPr>
          <p:cNvSpPr/>
          <p:nvPr/>
        </p:nvSpPr>
        <p:spPr>
          <a:xfrm>
            <a:off x="4799262" y="60747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666BB0-F568-45BD-B74D-47971AE3C4B9}"/>
                  </a:ext>
                </a:extLst>
              </p:cNvPr>
              <p:cNvSpPr txBox="1"/>
              <p:nvPr/>
            </p:nvSpPr>
            <p:spPr>
              <a:xfrm>
                <a:off x="5397045" y="5926732"/>
                <a:ext cx="365805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666BB0-F568-45BD-B74D-47971AE3C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45" y="5926732"/>
                <a:ext cx="365805" cy="612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Star: 5 Points 97">
            <a:extLst>
              <a:ext uri="{FF2B5EF4-FFF2-40B4-BE49-F238E27FC236}">
                <a16:creationId xmlns:a16="http://schemas.microsoft.com/office/drawing/2014/main" id="{87385507-F75B-4C3D-94EE-3AAB1114A643}"/>
              </a:ext>
            </a:extLst>
          </p:cNvPr>
          <p:cNvSpPr/>
          <p:nvPr/>
        </p:nvSpPr>
        <p:spPr>
          <a:xfrm>
            <a:off x="5737228" y="605458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8EFFE8-B615-4C32-AF1B-5648608EE0C1}"/>
              </a:ext>
            </a:extLst>
          </p:cNvPr>
          <p:cNvSpPr txBox="1"/>
          <p:nvPr/>
        </p:nvSpPr>
        <p:spPr>
          <a:xfrm>
            <a:off x="4148980" y="59468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ABF098-F29E-48B2-95C0-2710740DC126}"/>
              </a:ext>
            </a:extLst>
          </p:cNvPr>
          <p:cNvSpPr txBox="1"/>
          <p:nvPr/>
        </p:nvSpPr>
        <p:spPr>
          <a:xfrm>
            <a:off x="5146747" y="59468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D4FEC-9131-4589-9186-2905491410CE}"/>
              </a:ext>
            </a:extLst>
          </p:cNvPr>
          <p:cNvSpPr txBox="1"/>
          <p:nvPr/>
        </p:nvSpPr>
        <p:spPr>
          <a:xfrm>
            <a:off x="6250434" y="594071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=</a:t>
            </a:r>
          </a:p>
        </p:txBody>
      </p:sp>
      <p:sp>
        <p:nvSpPr>
          <p:cNvPr id="102" name="Star: 5 Points 101">
            <a:extLst>
              <a:ext uri="{FF2B5EF4-FFF2-40B4-BE49-F238E27FC236}">
                <a16:creationId xmlns:a16="http://schemas.microsoft.com/office/drawing/2014/main" id="{B42C0A93-0A18-4FED-907C-57E5F3CFEF41}"/>
              </a:ext>
            </a:extLst>
          </p:cNvPr>
          <p:cNvSpPr/>
          <p:nvPr/>
        </p:nvSpPr>
        <p:spPr>
          <a:xfrm>
            <a:off x="6726982" y="605458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594D60-6796-4F28-A7C9-41B408AD797A}"/>
              </a:ext>
            </a:extLst>
          </p:cNvPr>
          <p:cNvSpPr txBox="1"/>
          <p:nvPr/>
        </p:nvSpPr>
        <p:spPr>
          <a:xfrm>
            <a:off x="368419" y="6107626"/>
            <a:ext cx="24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Weighted KNN prediction: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2AE0C3D4-5B82-4F0F-8E8F-77085C39EE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19998" y="5117573"/>
            <a:ext cx="1010687" cy="965223"/>
          </a:xfrm>
          <a:prstGeom prst="rect">
            <a:avLst/>
          </a:prstGeom>
        </p:spPr>
      </p:pic>
      <p:sp>
        <p:nvSpPr>
          <p:cNvPr id="105" name="Speech Bubble: Rectangle 104">
            <a:extLst>
              <a:ext uri="{FF2B5EF4-FFF2-40B4-BE49-F238E27FC236}">
                <a16:creationId xmlns:a16="http://schemas.microsoft.com/office/drawing/2014/main" id="{D338652E-2D61-42B8-8DD2-812ED68F082E}"/>
              </a:ext>
            </a:extLst>
          </p:cNvPr>
          <p:cNvSpPr/>
          <p:nvPr/>
        </p:nvSpPr>
        <p:spPr>
          <a:xfrm>
            <a:off x="7246294" y="5163976"/>
            <a:ext cx="3797397" cy="1277246"/>
          </a:xfrm>
          <a:prstGeom prst="wedgeRectCallout">
            <a:avLst>
              <a:gd name="adj1" fmla="val 62284"/>
              <a:gd name="adj2" fmla="val -174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 weighted approach, a single red training input is being given 3 times more importance than the other two green inputs since it is sort of “three times” closer to the test input than the other two green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Speech Bubble: Rectangle 105">
                <a:extLst>
                  <a:ext uri="{FF2B5EF4-FFF2-40B4-BE49-F238E27FC236}">
                    <a16:creationId xmlns:a16="http://schemas.microsoft.com/office/drawing/2014/main" id="{8D758533-2113-479D-B480-9E88EF344DA0}"/>
                  </a:ext>
                </a:extLst>
              </p:cNvPr>
              <p:cNvSpPr/>
              <p:nvPr/>
            </p:nvSpPr>
            <p:spPr>
              <a:xfrm>
                <a:off x="9880506" y="6324563"/>
                <a:ext cx="2193423" cy="436866"/>
              </a:xfrm>
              <a:prstGeom prst="wedgeRectCallout">
                <a:avLst>
                  <a:gd name="adj1" fmla="val 24397"/>
                  <a:gd name="adj2" fmla="val -19478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-NN can also be made weighted likewise</a:t>
                </a:r>
              </a:p>
            </p:txBody>
          </p:sp>
        </mc:Choice>
        <mc:Fallback xmlns="">
          <p:sp>
            <p:nvSpPr>
              <p:cNvPr id="106" name="Speech Bubble: Rectangle 105">
                <a:extLst>
                  <a:ext uri="{FF2B5EF4-FFF2-40B4-BE49-F238E27FC236}">
                    <a16:creationId xmlns:a16="http://schemas.microsoft.com/office/drawing/2014/main" id="{8D758533-2113-479D-B480-9E88EF344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506" y="6324563"/>
                <a:ext cx="2193423" cy="436866"/>
              </a:xfrm>
              <a:prstGeom prst="wedgeRectCallout">
                <a:avLst>
                  <a:gd name="adj1" fmla="val 24397"/>
                  <a:gd name="adj2" fmla="val -194787"/>
                </a:avLst>
              </a:prstGeom>
              <a:blipFill>
                <a:blip r:embed="rId14"/>
                <a:stretch>
                  <a:fillRect l="-1377" b="-1263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5183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885"/>
    </mc:Choice>
    <mc:Fallback xmlns="">
      <p:transition spd="slow" advTm="2808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4" grpId="0"/>
      <p:bldP spid="67" grpId="0"/>
      <p:bldP spid="7" grpId="0"/>
      <p:bldP spid="69" grpId="0" animBg="1"/>
      <p:bldP spid="71" grpId="0"/>
      <p:bldP spid="82" grpId="0" animBg="1"/>
      <p:bldP spid="84" grpId="0"/>
      <p:bldP spid="90" grpId="0" animBg="1"/>
      <p:bldP spid="8" grpId="0"/>
      <p:bldP spid="91" grpId="0"/>
      <p:bldP spid="9" grpId="0"/>
      <p:bldP spid="92" grpId="0" animBg="1"/>
      <p:bldP spid="10" grpId="0"/>
      <p:bldP spid="93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/>
      <p:bldP spid="101" grpId="0"/>
      <p:bldP spid="102" grpId="0" animBg="1"/>
      <p:bldP spid="103" grpId="0"/>
      <p:bldP spid="105" grpId="0" animBg="1"/>
      <p:bldP spid="1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apply KNN/𝜖-NN for other supervised learning problems as well, such 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Multi-class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Tagging/multi-label learning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multi-class, simply used the same majority rule like in binary </a:t>
            </a:r>
            <a:r>
              <a:rPr lang="en-GB" dirty="0" err="1">
                <a:latin typeface="Abadi Extra Light" panose="020B0204020104020204" pitchFamily="34" charset="0"/>
              </a:rPr>
              <a:t>classfn</a:t>
            </a:r>
            <a:r>
              <a:rPr lang="en-GB" dirty="0">
                <a:latin typeface="Abadi Extra Light" panose="020B0204020104020204" pitchFamily="34" charset="0"/>
              </a:rPr>
              <a:t> case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a simple difference that now we have more than 2 classes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regression, simply compute the average of the outputs of nearest </a:t>
            </a:r>
            <a:r>
              <a:rPr lang="en-GB" dirty="0" err="1">
                <a:latin typeface="Abadi Extra Light" panose="020B0204020104020204" pitchFamily="34" charset="0"/>
              </a:rPr>
              <a:t>neighbors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multi-label learning, each output is a binary vector (presence/absence of tag)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compute the average of the binary vectors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Result won’t be a binary vector but we can report the best tags based on magnitudes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i="1" dirty="0">
                    <a:solidFill>
                      <a:schemeClr val="accent2">
                        <a:lumMod val="75000"/>
                      </a:schemeClr>
                    </a:solidFill>
                  </a:rPr>
                  <a:t>K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NN/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 for Other Supervised Learning Problems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5"/>
                <a:stretch>
                  <a:fillRect l="-2130" t="-15556" r="-1195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B8B7A-9CAF-4497-BEE2-63D2E1F50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7008" y="1635819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16D092C-8900-46F5-842C-E9024309C50B}"/>
              </a:ext>
            </a:extLst>
          </p:cNvPr>
          <p:cNvSpPr/>
          <p:nvPr/>
        </p:nvSpPr>
        <p:spPr>
          <a:xfrm>
            <a:off x="7023304" y="1682222"/>
            <a:ext cx="3797397" cy="779624"/>
          </a:xfrm>
          <a:prstGeom prst="wedgeRectCallout">
            <a:avLst>
              <a:gd name="adj1" fmla="val 62284"/>
              <a:gd name="adj2" fmla="val -174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We can also try the weighted versions for such problems, just like we did in the case of binary classification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993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230"/>
    </mc:Choice>
    <mc:Fallback xmlns="">
      <p:transition spd="slow" advTm="214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denote the set of </a:t>
                </a:r>
                <a:r>
                  <a:rPr lang="en-GB" i="1" dirty="0">
                    <a:latin typeface="Abadi Extra Light" panose="020B0204020104020204" pitchFamily="34" charset="0"/>
                  </a:rPr>
                  <a:t>K </a:t>
                </a:r>
                <a:r>
                  <a:rPr lang="en-GB" dirty="0">
                    <a:latin typeface="Abadi Extra Light" panose="020B0204020104020204" pitchFamily="34" charset="0"/>
                  </a:rPr>
                  <a:t>nearest </a:t>
                </a:r>
                <a:r>
                  <a:rPr lang="en-GB" dirty="0" err="1">
                    <a:latin typeface="Abadi Extra Light" panose="020B0204020104020204" pitchFamily="34" charset="0"/>
                  </a:rPr>
                  <a:t>neighbors</a:t>
                </a:r>
                <a:r>
                  <a:rPr lang="en-GB" dirty="0">
                    <a:latin typeface="Abadi Extra Light" panose="020B0204020104020204" pitchFamily="34" charset="0"/>
                  </a:rPr>
                  <a:t> of an input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by</a:t>
                </a:r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b="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 The unweighted KNN prediction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a test input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be written as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form makes direct sense of regression and for cases where the each output is a vector (e.g.,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multi-class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classification</a:t>
                </a:r>
                <a:r>
                  <a:rPr lang="en-GB" dirty="0">
                    <a:latin typeface="Abadi Extra Light" panose="020B0204020104020204" pitchFamily="34" charset="0"/>
                  </a:rPr>
                  <a:t> where each output is a discrete value which can be represented as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one-hot vector</a:t>
                </a:r>
                <a:r>
                  <a:rPr lang="en-GB" dirty="0">
                    <a:latin typeface="Abadi Extra Light" panose="020B0204020104020204" pitchFamily="34" charset="0"/>
                  </a:rPr>
                  <a:t>, or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tagging/multi-label classification </a:t>
                </a:r>
                <a:r>
                  <a:rPr lang="en-GB" dirty="0">
                    <a:latin typeface="Abadi Extra Light" panose="020B0204020104020204" pitchFamily="34" charset="0"/>
                  </a:rPr>
                  <a:t>where each output is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vector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binary classification, assuming labels as +1/-1, we 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I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IN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25"/>
                          </m:rPr>
                          <a:rPr lang="en-IN" b="1" dirty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1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NN Prediction Rule: The Mathematical Form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C828CC-4A30-4E60-817F-D6523CF83D12}"/>
                  </a:ext>
                </a:extLst>
              </p:cNvPr>
              <p:cNvSpPr txBox="1"/>
              <p:nvPr/>
            </p:nvSpPr>
            <p:spPr>
              <a:xfrm>
                <a:off x="3681045" y="2808417"/>
                <a:ext cx="2587695" cy="110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5"/>
                                </m:r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5"/>
                            </m:rPr>
                            <a:rPr lang="en-IN" sz="28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C828CC-4A30-4E60-817F-D6523CF8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045" y="2808417"/>
                <a:ext cx="2587695" cy="1101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6F35F7E-5C30-4440-AA51-F659CA047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6068" y="2737788"/>
            <a:ext cx="1010687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8E830C0-E38F-4F03-A196-4FD459DC7D5B}"/>
              </a:ext>
            </a:extLst>
          </p:cNvPr>
          <p:cNvSpPr/>
          <p:nvPr/>
        </p:nvSpPr>
        <p:spPr>
          <a:xfrm>
            <a:off x="6658709" y="2669831"/>
            <a:ext cx="3981760" cy="1309736"/>
          </a:xfrm>
          <a:prstGeom prst="wedgeRectCallout">
            <a:avLst>
              <a:gd name="adj1" fmla="val 62284"/>
              <a:gd name="adj2" fmla="val -174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Assuming discrete labels with 5 possible values, the one-hot representation will be a all zeros vector of size 5, except a single 1 denoting the value of the discrete label, e.g., if label = 3 then one-hot vector = 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[0,0,</a:t>
            </a:r>
            <a:r>
              <a:rPr lang="en-IN" sz="16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1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,0,0]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6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709"/>
    </mc:Choice>
    <mc:Fallback xmlns="">
      <p:transition spd="slow" advTm="243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3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 old, classic but still very widely used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sometimes give deep neural networks a run for their money 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Can work very well in practical with the right distance function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Comes with very nice theoretical guarantees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Also called a memory-based or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instance-based</a:t>
            </a:r>
            <a:r>
              <a:rPr lang="en-GB" dirty="0">
                <a:latin typeface="Abadi Extra Light" panose="020B0204020104020204" pitchFamily="34" charset="0"/>
              </a:rPr>
              <a:t> or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non-parametric</a:t>
            </a:r>
            <a:r>
              <a:rPr lang="en-GB" dirty="0">
                <a:latin typeface="Abadi Extra Light" panose="020B0204020104020204" pitchFamily="34" charset="0"/>
              </a:rPr>
              <a:t>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 “model” is learned here (unlike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). Prediction step uses all the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Requires lots of storage (need to keep all the training data at test time)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Prediction step can be slow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each test point, need to compute its distance from all the training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Clever data-structures or data-summarization techniques can provide speed-ups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4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789"/>
    </mc:Choice>
    <mc:Fallback xmlns="">
      <p:transition spd="slow" advTm="2667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Next Lecture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Hyperparameter/model selection via cross-validation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with Decision Trees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49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42"/>
    </mc:Choice>
    <mc:Fallback xmlns="">
      <p:transition spd="slow" advTm="261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16661A94-83CC-4D43-B547-A721293DD2C8}"/>
              </a:ext>
            </a:extLst>
          </p:cNvPr>
          <p:cNvSpPr/>
          <p:nvPr/>
        </p:nvSpPr>
        <p:spPr>
          <a:xfrm>
            <a:off x="3526413" y="12047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E6F4BAA2-7249-48A4-8D48-861AC6A63B51}"/>
              </a:ext>
            </a:extLst>
          </p:cNvPr>
          <p:cNvSpPr/>
          <p:nvPr/>
        </p:nvSpPr>
        <p:spPr>
          <a:xfrm>
            <a:off x="4201579" y="113466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157D6F5-3A67-4984-AF4F-F1350C02AB3F}"/>
              </a:ext>
            </a:extLst>
          </p:cNvPr>
          <p:cNvSpPr/>
          <p:nvPr/>
        </p:nvSpPr>
        <p:spPr>
          <a:xfrm>
            <a:off x="2870642" y="21096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A3625DEA-EAE0-4FA9-958F-53406C6FA076}"/>
              </a:ext>
            </a:extLst>
          </p:cNvPr>
          <p:cNvSpPr/>
          <p:nvPr/>
        </p:nvSpPr>
        <p:spPr>
          <a:xfrm>
            <a:off x="4552168" y="24525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5D3EC759-FE01-4440-AAA7-AD68D1346791}"/>
              </a:ext>
            </a:extLst>
          </p:cNvPr>
          <p:cNvSpPr/>
          <p:nvPr/>
        </p:nvSpPr>
        <p:spPr>
          <a:xfrm>
            <a:off x="4942693" y="13571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E154AD0A-03F4-4AEE-A7A7-C016CF3817E2}"/>
              </a:ext>
            </a:extLst>
          </p:cNvPr>
          <p:cNvSpPr/>
          <p:nvPr/>
        </p:nvSpPr>
        <p:spPr>
          <a:xfrm>
            <a:off x="3180568" y="268723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A8355CEC-9911-41AE-9690-DB353C3F151D}"/>
              </a:ext>
            </a:extLst>
          </p:cNvPr>
          <p:cNvSpPr/>
          <p:nvPr/>
        </p:nvSpPr>
        <p:spPr>
          <a:xfrm>
            <a:off x="4809343" y="188742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6C6EDA2E-1981-43C8-9A6F-ECD636031C1A}"/>
              </a:ext>
            </a:extLst>
          </p:cNvPr>
          <p:cNvSpPr/>
          <p:nvPr/>
        </p:nvSpPr>
        <p:spPr>
          <a:xfrm>
            <a:off x="4466443" y="166493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017E1B27-973E-498A-9B45-07D7E20E9873}"/>
              </a:ext>
            </a:extLst>
          </p:cNvPr>
          <p:cNvSpPr/>
          <p:nvPr/>
        </p:nvSpPr>
        <p:spPr>
          <a:xfrm>
            <a:off x="3018643" y="162043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EB17A92E-FC62-4A28-A64E-28A1DCC04709}"/>
              </a:ext>
            </a:extLst>
          </p:cNvPr>
          <p:cNvSpPr/>
          <p:nvPr/>
        </p:nvSpPr>
        <p:spPr>
          <a:xfrm>
            <a:off x="3877729" y="281106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9C626A0-8356-41EE-AB8F-BD4001A92703}"/>
              </a:ext>
            </a:extLst>
          </p:cNvPr>
          <p:cNvSpPr/>
          <p:nvPr/>
        </p:nvSpPr>
        <p:spPr>
          <a:xfrm>
            <a:off x="3390105" y="17511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596EE2DF-7FB9-4380-AB54-A2CFB6C4A710}"/>
              </a:ext>
            </a:extLst>
          </p:cNvPr>
          <p:cNvSpPr/>
          <p:nvPr/>
        </p:nvSpPr>
        <p:spPr>
          <a:xfrm>
            <a:off x="4163843" y="251905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CA0E490A-48CC-4A15-A04D-32ED365E74E0}"/>
              </a:ext>
            </a:extLst>
          </p:cNvPr>
          <p:cNvSpPr/>
          <p:nvPr/>
        </p:nvSpPr>
        <p:spPr>
          <a:xfrm>
            <a:off x="7281428" y="13090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57C45B1C-097E-4EA7-9B57-BDC42C7EF3B6}"/>
              </a:ext>
            </a:extLst>
          </p:cNvPr>
          <p:cNvSpPr/>
          <p:nvPr/>
        </p:nvSpPr>
        <p:spPr>
          <a:xfrm>
            <a:off x="7810468" y="14614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9CAA1BD6-7513-49D8-B8F8-56EC52DC6B1B}"/>
              </a:ext>
            </a:extLst>
          </p:cNvPr>
          <p:cNvSpPr/>
          <p:nvPr/>
        </p:nvSpPr>
        <p:spPr>
          <a:xfrm>
            <a:off x="6664522" y="16900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2B4249F-5A68-4631-A7C9-61D2148C060F}"/>
              </a:ext>
            </a:extLst>
          </p:cNvPr>
          <p:cNvSpPr/>
          <p:nvPr/>
        </p:nvSpPr>
        <p:spPr>
          <a:xfrm>
            <a:off x="8404615" y="254777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B4A9D564-5ABF-4C54-8C0B-6705C509ABF0}"/>
              </a:ext>
            </a:extLst>
          </p:cNvPr>
          <p:cNvSpPr/>
          <p:nvPr/>
        </p:nvSpPr>
        <p:spPr>
          <a:xfrm>
            <a:off x="8402433" y="14869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710BF30F-8031-40C1-B555-A06450149FE6}"/>
              </a:ext>
            </a:extLst>
          </p:cNvPr>
          <p:cNvSpPr/>
          <p:nvPr/>
        </p:nvSpPr>
        <p:spPr>
          <a:xfrm>
            <a:off x="7089456" y="23730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AFFADE1B-0ED7-428A-8427-033FC6801335}"/>
              </a:ext>
            </a:extLst>
          </p:cNvPr>
          <p:cNvSpPr/>
          <p:nvPr/>
        </p:nvSpPr>
        <p:spPr>
          <a:xfrm>
            <a:off x="8697689" y="202190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72EDAA31-D6A1-4C4D-82BF-89C8D4BF213E}"/>
              </a:ext>
            </a:extLst>
          </p:cNvPr>
          <p:cNvSpPr/>
          <p:nvPr/>
        </p:nvSpPr>
        <p:spPr>
          <a:xfrm>
            <a:off x="8075293" y="210962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C4D3B56B-6D04-4E46-A9E2-1503CED9FFDE}"/>
              </a:ext>
            </a:extLst>
          </p:cNvPr>
          <p:cNvSpPr/>
          <p:nvPr/>
        </p:nvSpPr>
        <p:spPr>
          <a:xfrm>
            <a:off x="7097508" y="170317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76C111E2-7750-4B30-B19D-4812690F9CD8}"/>
              </a:ext>
            </a:extLst>
          </p:cNvPr>
          <p:cNvSpPr/>
          <p:nvPr/>
        </p:nvSpPr>
        <p:spPr>
          <a:xfrm>
            <a:off x="7185069" y="293526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E76E4485-E37B-447F-AD04-733B4774B237}"/>
              </a:ext>
            </a:extLst>
          </p:cNvPr>
          <p:cNvSpPr/>
          <p:nvPr/>
        </p:nvSpPr>
        <p:spPr>
          <a:xfrm>
            <a:off x="6641417" y="238243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4FD7CC3F-C813-4D49-8CEE-F5CA71FA93E0}"/>
              </a:ext>
            </a:extLst>
          </p:cNvPr>
          <p:cNvSpPr/>
          <p:nvPr/>
        </p:nvSpPr>
        <p:spPr>
          <a:xfrm>
            <a:off x="7859508" y="279841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6727821D-AE03-45E9-8614-52A7B62A18B0}"/>
              </a:ext>
            </a:extLst>
          </p:cNvPr>
          <p:cNvSpPr/>
          <p:nvPr/>
        </p:nvSpPr>
        <p:spPr>
          <a:xfrm>
            <a:off x="8021433" y="109016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/>
              <p:nvPr/>
            </p:nvSpPr>
            <p:spPr>
              <a:xfrm>
                <a:off x="3779219" y="1540166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19" y="1540166"/>
                <a:ext cx="55245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/>
              <p:nvPr/>
            </p:nvSpPr>
            <p:spPr>
              <a:xfrm>
                <a:off x="7468974" y="165237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74" y="1652375"/>
                <a:ext cx="55245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A805B741-C327-40C7-B867-AF8A82B88E5D}"/>
              </a:ext>
            </a:extLst>
          </p:cNvPr>
          <p:cNvSpPr/>
          <p:nvPr/>
        </p:nvSpPr>
        <p:spPr>
          <a:xfrm>
            <a:off x="7641523" y="2147727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EA4C04C6-0051-4E64-9B86-49B50BCC02F4}"/>
              </a:ext>
            </a:extLst>
          </p:cNvPr>
          <p:cNvSpPr/>
          <p:nvPr/>
        </p:nvSpPr>
        <p:spPr>
          <a:xfrm>
            <a:off x="3900863" y="2021906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Speech Bubble: Rectangle 66">
                <a:extLst>
                  <a:ext uri="{FF2B5EF4-FFF2-40B4-BE49-F238E27FC236}">
                    <a16:creationId xmlns:a16="http://schemas.microsoft.com/office/drawing/2014/main" id="{7B5D74AD-488E-4A83-B19D-DF0B0EDC98AB}"/>
                  </a:ext>
                </a:extLst>
              </p:cNvPr>
              <p:cNvSpPr/>
              <p:nvPr/>
            </p:nvSpPr>
            <p:spPr>
              <a:xfrm>
                <a:off x="265245" y="5508675"/>
                <a:ext cx="5207827" cy="1006425"/>
              </a:xfrm>
              <a:prstGeom prst="wedgeRectCallout">
                <a:avLst>
                  <a:gd name="adj1" fmla="val -3272"/>
                  <a:gd name="adj2" fmla="val -7221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 the “score” of a test point </a:t>
                </a:r>
                <a14:m>
                  <m:oMath xmlns:m="http://schemas.openxmlformats.org/officeDocument/2006/math">
                    <m:r>
                      <a:rPr lang="en-I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weighted sum of its similarities with each of the 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training inputs. Many supervised learning models have 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this form as we will see later</a:t>
                </a:r>
              </a:p>
            </p:txBody>
          </p:sp>
        </mc:Choice>
        <mc:Fallback xmlns="">
          <p:sp>
            <p:nvSpPr>
              <p:cNvPr id="67" name="Speech Bubble: Rectangle 66">
                <a:extLst>
                  <a:ext uri="{FF2B5EF4-FFF2-40B4-BE49-F238E27FC236}">
                    <a16:creationId xmlns:a16="http://schemas.microsoft.com/office/drawing/2014/main" id="{7B5D74AD-488E-4A83-B19D-DF0B0EDC9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5508675"/>
                <a:ext cx="5207827" cy="1006425"/>
              </a:xfrm>
              <a:prstGeom prst="wedgeRectCallout">
                <a:avLst>
                  <a:gd name="adj1" fmla="val -3272"/>
                  <a:gd name="adj2" fmla="val -72218"/>
                </a:avLst>
              </a:prstGeom>
              <a:blipFill>
                <a:blip r:embed="rId7"/>
                <a:stretch>
                  <a:fillRect l="-583" r="-2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/>
              <p:nvPr/>
            </p:nvSpPr>
            <p:spPr>
              <a:xfrm>
                <a:off x="248798" y="1324604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98" y="1324604"/>
                <a:ext cx="2077620" cy="785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/>
              <p:nvPr/>
            </p:nvSpPr>
            <p:spPr>
              <a:xfrm>
                <a:off x="9498674" y="1246831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674" y="1246831"/>
                <a:ext cx="2077620" cy="7850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124366FF-7C1E-4BD0-B8BC-4C33EE78D4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37774" y="323653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/>
              <p:nvPr/>
            </p:nvSpPr>
            <p:spPr>
              <a:xfrm>
                <a:off x="7701405" y="3178975"/>
                <a:ext cx="3353652" cy="1039544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LwP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the prototype vectors (or their difference) define the “</a:t>
                </a:r>
                <a:r>
                  <a:rPr lang="en-IN" sz="1600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model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”.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(or just </a:t>
                </a:r>
                <a14:m>
                  <m:oMath xmlns:m="http://schemas.openxmlformats.org/officeDocument/2006/math">
                    <m:r>
                      <a:rPr lang="en-I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the Euclidean distance case) are the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model parameters.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05" y="3178975"/>
                <a:ext cx="3353652" cy="1039544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blipFill>
                <a:blip r:embed="rId11"/>
                <a:stretch>
                  <a:fillRect l="-623" t="-2299" b="-74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F3F709-77A1-49CF-B5BE-949ABB7D7E9E}"/>
              </a:ext>
            </a:extLst>
          </p:cNvPr>
          <p:cNvCxnSpPr>
            <a:cxnSpLocks/>
          </p:cNvCxnSpPr>
          <p:nvPr/>
        </p:nvCxnSpPr>
        <p:spPr>
          <a:xfrm>
            <a:off x="4081882" y="2192225"/>
            <a:ext cx="3777626" cy="13238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945ED7-9FDF-4EB0-8F6C-D89C3662CDB7}"/>
                  </a:ext>
                </a:extLst>
              </p:cNvPr>
              <p:cNvSpPr/>
              <p:nvPr/>
            </p:nvSpPr>
            <p:spPr>
              <a:xfrm>
                <a:off x="5966676" y="1817600"/>
                <a:ext cx="5565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945ED7-9FDF-4EB0-8F6C-D89C3662C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676" y="1817600"/>
                <a:ext cx="55656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0593E5-ED1C-48F4-9A49-E20A7EA41F55}"/>
              </a:ext>
            </a:extLst>
          </p:cNvPr>
          <p:cNvCxnSpPr>
            <a:cxnSpLocks/>
          </p:cNvCxnSpPr>
          <p:nvPr/>
        </p:nvCxnSpPr>
        <p:spPr>
          <a:xfrm flipH="1">
            <a:off x="5728841" y="1031804"/>
            <a:ext cx="160343" cy="253152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052FE39-6654-4BE3-915D-6C6896B84CE7}"/>
                  </a:ext>
                </a:extLst>
              </p:cNvPr>
              <p:cNvSpPr/>
              <p:nvPr/>
            </p:nvSpPr>
            <p:spPr>
              <a:xfrm>
                <a:off x="9436032" y="2063003"/>
                <a:ext cx="23961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IN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052FE39-6654-4BE3-915D-6C6896B84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32" y="2063003"/>
                <a:ext cx="239610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8529B25-87FF-4BB6-B296-E892E1E03972}"/>
              </a:ext>
            </a:extLst>
          </p:cNvPr>
          <p:cNvSpPr txBox="1"/>
          <p:nvPr/>
        </p:nvSpPr>
        <p:spPr>
          <a:xfrm>
            <a:off x="4155619" y="3454979"/>
            <a:ext cx="3441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</a:t>
            </a:r>
            <a:r>
              <a:rPr lang="en-IN" dirty="0">
                <a:latin typeface="Abadi Extra Light" panose="020B0204020104020204" pitchFamily="34" charset="0"/>
              </a:rPr>
              <a:t>Decision boundary</a:t>
            </a:r>
          </a:p>
          <a:p>
            <a:r>
              <a:rPr lang="en-IN" dirty="0">
                <a:latin typeface="Abadi Extra Light" panose="020B0204020104020204" pitchFamily="34" charset="0"/>
              </a:rPr>
              <a:t>(perpendicular bisector of line joining the class prototype vectors)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54656-A88C-4FCF-B81E-A13130212733}"/>
                  </a:ext>
                </a:extLst>
              </p:cNvPr>
              <p:cNvSpPr txBox="1"/>
              <p:nvPr/>
            </p:nvSpPr>
            <p:spPr>
              <a:xfrm>
                <a:off x="145672" y="3232069"/>
                <a:ext cx="4379757" cy="37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/>
                  <a:t>                    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54656-A88C-4FCF-B81E-A1313021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2" y="3232069"/>
                <a:ext cx="4379757" cy="377989"/>
              </a:xfrm>
              <a:prstGeom prst="rect">
                <a:avLst/>
              </a:prstGeom>
              <a:blipFill>
                <a:blip r:embed="rId1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A27754F-CBE0-4A10-92FB-1A9D2A83480B}"/>
                  </a:ext>
                </a:extLst>
              </p:cNvPr>
              <p:cNvSpPr txBox="1"/>
              <p:nvPr/>
            </p:nvSpPr>
            <p:spPr>
              <a:xfrm>
                <a:off x="197131" y="3609530"/>
                <a:ext cx="4254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&gt; 0 then predict +1 otherwise -1)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A27754F-CBE0-4A10-92FB-1A9D2A834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1" y="3609530"/>
                <a:ext cx="4254660" cy="369332"/>
              </a:xfrm>
              <a:prstGeom prst="rect">
                <a:avLst/>
              </a:prstGeom>
              <a:blipFill>
                <a:blip r:embed="rId1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F8A225E5-483E-4223-BE8D-19F27744A757}"/>
              </a:ext>
            </a:extLst>
          </p:cNvPr>
          <p:cNvSpPr/>
          <p:nvPr/>
        </p:nvSpPr>
        <p:spPr>
          <a:xfrm>
            <a:off x="8852654" y="2655914"/>
            <a:ext cx="3105824" cy="336123"/>
          </a:xfrm>
          <a:prstGeom prst="wedgeRectCallout">
            <a:avLst>
              <a:gd name="adj1" fmla="val -4523"/>
              <a:gd name="adj2" fmla="val -850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Euclidean distance used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F5DDB54C-2EF9-4320-9C47-0E602515B73A}"/>
              </a:ext>
            </a:extLst>
          </p:cNvPr>
          <p:cNvSpPr/>
          <p:nvPr/>
        </p:nvSpPr>
        <p:spPr>
          <a:xfrm>
            <a:off x="7421358" y="4424668"/>
            <a:ext cx="4652618" cy="972949"/>
          </a:xfrm>
          <a:prstGeom prst="wedgeRectCallout">
            <a:avLst>
              <a:gd name="adj1" fmla="val -3873"/>
              <a:gd name="adj2" fmla="val -692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throw away training data after computing the prototypes and just need to keep the model parameters for the test time in such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“parametric”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models</a:t>
            </a:r>
          </a:p>
        </p:txBody>
      </p: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8557D4A6-C663-484E-803F-C495DD021853}"/>
              </a:ext>
            </a:extLst>
          </p:cNvPr>
          <p:cNvSpPr/>
          <p:nvPr/>
        </p:nvSpPr>
        <p:spPr>
          <a:xfrm>
            <a:off x="228778" y="2349659"/>
            <a:ext cx="2292365" cy="707509"/>
          </a:xfrm>
          <a:prstGeom prst="wedgeRectCallout">
            <a:avLst>
              <a:gd name="adj1" fmla="val -42656"/>
              <a:gd name="adj2" fmla="val 828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Prediction rule for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(for binary classification with Euclidean distance)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9210DC-DE24-43F0-8074-6E2A8C8F5D6A}"/>
                  </a:ext>
                </a:extLst>
              </p:cNvPr>
              <p:cNvSpPr txBox="1"/>
              <p:nvPr/>
            </p:nvSpPr>
            <p:spPr>
              <a:xfrm>
                <a:off x="1068910" y="4446633"/>
                <a:ext cx="2904466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9210DC-DE24-43F0-8074-6E2A8C8F5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0" y="4446633"/>
                <a:ext cx="2904466" cy="8712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249E4A3-B57E-4FD0-B279-EDA593BF95CC}"/>
              </a:ext>
            </a:extLst>
          </p:cNvPr>
          <p:cNvSpPr txBox="1"/>
          <p:nvPr/>
        </p:nvSpPr>
        <p:spPr>
          <a:xfrm>
            <a:off x="43539" y="4181703"/>
            <a:ext cx="413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badi Extra Light" panose="020B0204020104020204" pitchFamily="34" charset="0"/>
              </a:rPr>
              <a:t>Exercise:</a:t>
            </a:r>
            <a:r>
              <a:rPr lang="en-IN" dirty="0">
                <a:latin typeface="Abadi Extra Light" panose="020B0204020104020204" pitchFamily="34" charset="0"/>
              </a:rPr>
              <a:t> Show that for the bin. </a:t>
            </a:r>
            <a:r>
              <a:rPr lang="en-IN" dirty="0" err="1">
                <a:latin typeface="Abadi Extra Light" panose="020B0204020104020204" pitchFamily="34" charset="0"/>
              </a:rPr>
              <a:t>classfn</a:t>
            </a:r>
            <a:r>
              <a:rPr lang="en-IN" dirty="0">
                <a:latin typeface="Abadi Extra Light" panose="020B0204020104020204" pitchFamily="34" charset="0"/>
              </a:rPr>
              <a:t>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peech Bubble: Rectangle 56">
                <a:extLst>
                  <a:ext uri="{FF2B5EF4-FFF2-40B4-BE49-F238E27FC236}">
                    <a16:creationId xmlns:a16="http://schemas.microsoft.com/office/drawing/2014/main" id="{66278876-7629-474C-B9A8-3F3515E17F71}"/>
                  </a:ext>
                </a:extLst>
              </p:cNvPr>
              <p:cNvSpPr/>
              <p:nvPr/>
            </p:nvSpPr>
            <p:spPr>
              <a:xfrm>
                <a:off x="4109454" y="4452859"/>
                <a:ext cx="3169305" cy="1006425"/>
              </a:xfrm>
              <a:prstGeom prst="wedgeRectCallout">
                <a:avLst>
                  <a:gd name="adj1" fmla="val -59782"/>
                  <a:gd name="adj2" fmla="val -182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Even though</a:t>
                </a:r>
                <a14:m>
                  <m:oMath xmlns:m="http://schemas.openxmlformats.org/officeDocument/2006/math">
                    <m: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expressed in this form, if </a:t>
                </a:r>
                <a:r>
                  <a:rPr lang="en-IN" sz="14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 &gt; D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this may be more expensive to compute (O(N) time)as compared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(O(D) time). </a:t>
                </a:r>
              </a:p>
            </p:txBody>
          </p:sp>
        </mc:Choice>
        <mc:Fallback xmlns="">
          <p:sp>
            <p:nvSpPr>
              <p:cNvPr id="57" name="Speech Bubble: Rectangle 56">
                <a:extLst>
                  <a:ext uri="{FF2B5EF4-FFF2-40B4-BE49-F238E27FC236}">
                    <a16:creationId xmlns:a16="http://schemas.microsoft.com/office/drawing/2014/main" id="{66278876-7629-474C-B9A8-3F3515E17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54" y="4452859"/>
                <a:ext cx="3169305" cy="1006425"/>
              </a:xfrm>
              <a:prstGeom prst="wedgeRectCallout">
                <a:avLst>
                  <a:gd name="adj1" fmla="val -59782"/>
                  <a:gd name="adj2" fmla="val -18221"/>
                </a:avLst>
              </a:prstGeom>
              <a:blipFill>
                <a:blip r:embed="rId17"/>
                <a:stretch>
                  <a:fillRect r="-520" b="-177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F6C7E38B-C1C9-4637-B333-2D83D2DB8DB9}"/>
                  </a:ext>
                </a:extLst>
              </p:cNvPr>
              <p:cNvSpPr/>
              <p:nvPr/>
            </p:nvSpPr>
            <p:spPr>
              <a:xfrm>
                <a:off x="5651153" y="5716358"/>
                <a:ext cx="5095144" cy="497545"/>
              </a:xfrm>
              <a:prstGeom prst="wedgeRectCallout">
                <a:avLst>
                  <a:gd name="adj1" fmla="val -41033"/>
                  <a:gd name="adj2" fmla="val -108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However the form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6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still very useful as we will see later when we discuss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kernel methods</a:t>
                </a:r>
              </a:p>
            </p:txBody>
          </p:sp>
        </mc:Choice>
        <mc:Fallback xmlns="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F6C7E38B-C1C9-4637-B333-2D83D2DB8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53" y="5716358"/>
                <a:ext cx="5095144" cy="497545"/>
              </a:xfrm>
              <a:prstGeom prst="wedgeRectCallout">
                <a:avLst>
                  <a:gd name="adj1" fmla="val -41033"/>
                  <a:gd name="adj2" fmla="val -108471"/>
                </a:avLst>
              </a:prstGeom>
              <a:blipFill>
                <a:blip r:embed="rId18"/>
                <a:stretch>
                  <a:fillRect l="-477" t="-12782" b="-4586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381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964"/>
    </mc:Choice>
    <mc:Fallback xmlns="">
      <p:transition spd="slow" advTm="457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0" grpId="0" animBg="1"/>
      <p:bldP spid="30" grpId="1" animBg="1"/>
      <p:bldP spid="36" grpId="0" animBg="1"/>
      <p:bldP spid="3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" grpId="0"/>
      <p:bldP spid="51" grpId="0"/>
      <p:bldP spid="52" grpId="0" animBg="1"/>
      <p:bldP spid="53" grpId="0" animBg="1"/>
      <p:bldP spid="67" grpId="0" animBg="1"/>
      <p:bldP spid="63" grpId="0"/>
      <p:bldP spid="70" grpId="0"/>
      <p:bldP spid="72" grpId="0" animBg="1"/>
      <p:bldP spid="68" grpId="0"/>
      <p:bldP spid="73" grpId="0"/>
      <p:bldP spid="9" grpId="0"/>
      <p:bldP spid="75" grpId="0"/>
      <p:bldP spid="76" grpId="0" animBg="1"/>
      <p:bldP spid="54" grpId="0" animBg="1"/>
      <p:bldP spid="55" grpId="0" animBg="1"/>
      <p:bldP spid="6" grpId="0"/>
      <p:bldP spid="57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Improving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when classes are complex-shaped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59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Using weighted Euclidean or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 distance can sometimes help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Note: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 distance also has the effect of rotating the axes which helps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EF3896A5-C135-4CE9-88BF-E6D74707F25B}"/>
              </a:ext>
            </a:extLst>
          </p:cNvPr>
          <p:cNvSpPr/>
          <p:nvPr/>
        </p:nvSpPr>
        <p:spPr>
          <a:xfrm>
            <a:off x="2574792" y="179546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1BB693B-8D49-47B7-8774-6E0A1FF45FDD}"/>
              </a:ext>
            </a:extLst>
          </p:cNvPr>
          <p:cNvSpPr/>
          <p:nvPr/>
        </p:nvSpPr>
        <p:spPr>
          <a:xfrm>
            <a:off x="3352143" y="177641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51E1C08F-3126-4964-99D9-D8C0CE148FC3}"/>
              </a:ext>
            </a:extLst>
          </p:cNvPr>
          <p:cNvSpPr/>
          <p:nvPr/>
        </p:nvSpPr>
        <p:spPr>
          <a:xfrm>
            <a:off x="645760" y="243712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C4F9F0CB-0499-41C2-A723-D3FE5AB4F142}"/>
              </a:ext>
            </a:extLst>
          </p:cNvPr>
          <p:cNvSpPr/>
          <p:nvPr/>
        </p:nvSpPr>
        <p:spPr>
          <a:xfrm>
            <a:off x="2335195" y="276571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8A6A521-CC0D-4BDC-B215-F87ADE701328}"/>
              </a:ext>
            </a:extLst>
          </p:cNvPr>
          <p:cNvSpPr/>
          <p:nvPr/>
        </p:nvSpPr>
        <p:spPr>
          <a:xfrm>
            <a:off x="3237072" y="275241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EA4C57DC-6F90-40EC-84E5-8D8A086C944B}"/>
              </a:ext>
            </a:extLst>
          </p:cNvPr>
          <p:cNvSpPr/>
          <p:nvPr/>
        </p:nvSpPr>
        <p:spPr>
          <a:xfrm>
            <a:off x="933633" y="206658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C0FB40F5-F01D-438D-9F0F-FA7114D874F8}"/>
              </a:ext>
            </a:extLst>
          </p:cNvPr>
          <p:cNvSpPr/>
          <p:nvPr/>
        </p:nvSpPr>
        <p:spPr>
          <a:xfrm>
            <a:off x="4198756" y="191314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A46B0F04-77E6-438B-936E-B70A42B73D23}"/>
              </a:ext>
            </a:extLst>
          </p:cNvPr>
          <p:cNvSpPr/>
          <p:nvPr/>
        </p:nvSpPr>
        <p:spPr>
          <a:xfrm>
            <a:off x="4723133" y="223179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E07F7F4-BE81-44A7-90D4-02149C5547D1}"/>
              </a:ext>
            </a:extLst>
          </p:cNvPr>
          <p:cNvSpPr/>
          <p:nvPr/>
        </p:nvSpPr>
        <p:spPr>
          <a:xfrm>
            <a:off x="1661242" y="186338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EDE170B9-2C8D-4B24-9E63-FEAF37511632}"/>
              </a:ext>
            </a:extLst>
          </p:cNvPr>
          <p:cNvSpPr/>
          <p:nvPr/>
        </p:nvSpPr>
        <p:spPr>
          <a:xfrm>
            <a:off x="3977024" y="269704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BBC9EDA-B075-42AA-A4EC-285075C5F4C4}"/>
              </a:ext>
            </a:extLst>
          </p:cNvPr>
          <p:cNvSpPr/>
          <p:nvPr/>
        </p:nvSpPr>
        <p:spPr>
          <a:xfrm>
            <a:off x="1461580" y="254464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6522ADDC-F1D7-4961-827B-495B8A98317E}"/>
              </a:ext>
            </a:extLst>
          </p:cNvPr>
          <p:cNvSpPr/>
          <p:nvPr/>
        </p:nvSpPr>
        <p:spPr>
          <a:xfrm>
            <a:off x="3864472" y="232733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9C6CCE3E-400A-4075-AD40-76C8CB87C8E0}"/>
              </a:ext>
            </a:extLst>
          </p:cNvPr>
          <p:cNvSpPr/>
          <p:nvPr/>
        </p:nvSpPr>
        <p:spPr>
          <a:xfrm>
            <a:off x="6990827" y="149437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7BF68AB0-6E10-4C5E-ACDF-0084ACA40C90}"/>
              </a:ext>
            </a:extLst>
          </p:cNvPr>
          <p:cNvSpPr/>
          <p:nvPr/>
        </p:nvSpPr>
        <p:spPr>
          <a:xfrm>
            <a:off x="6628268" y="195610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D625C772-C5A5-4813-B495-500C6078A71A}"/>
              </a:ext>
            </a:extLst>
          </p:cNvPr>
          <p:cNvSpPr/>
          <p:nvPr/>
        </p:nvSpPr>
        <p:spPr>
          <a:xfrm>
            <a:off x="7480275" y="226032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EE2ADAD9-776A-4C33-ABCB-128E2D016060}"/>
              </a:ext>
            </a:extLst>
          </p:cNvPr>
          <p:cNvSpPr/>
          <p:nvPr/>
        </p:nvSpPr>
        <p:spPr>
          <a:xfrm>
            <a:off x="7471573" y="156280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C5774B3D-2766-4F30-B2BB-8F4ADAEE4E2C}"/>
              </a:ext>
            </a:extLst>
          </p:cNvPr>
          <p:cNvSpPr/>
          <p:nvPr/>
        </p:nvSpPr>
        <p:spPr>
          <a:xfrm>
            <a:off x="6674630" y="25446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90E175D2-674E-43B8-B257-54E106007A28}"/>
              </a:ext>
            </a:extLst>
          </p:cNvPr>
          <p:cNvSpPr/>
          <p:nvPr/>
        </p:nvSpPr>
        <p:spPr>
          <a:xfrm>
            <a:off x="7062855" y="251861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BF29FADD-18E8-4924-847B-823DE59E2D00}"/>
              </a:ext>
            </a:extLst>
          </p:cNvPr>
          <p:cNvSpPr/>
          <p:nvPr/>
        </p:nvSpPr>
        <p:spPr>
          <a:xfrm>
            <a:off x="7525619" y="185705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8658FCE2-967A-4060-9C84-65CB42FBDCD8}"/>
              </a:ext>
            </a:extLst>
          </p:cNvPr>
          <p:cNvSpPr/>
          <p:nvPr/>
        </p:nvSpPr>
        <p:spPr>
          <a:xfrm>
            <a:off x="6636678" y="160721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D462499C-1556-485D-8298-5E5F4F6E835D}"/>
              </a:ext>
            </a:extLst>
          </p:cNvPr>
          <p:cNvSpPr/>
          <p:nvPr/>
        </p:nvSpPr>
        <p:spPr>
          <a:xfrm>
            <a:off x="7359756" y="262652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34AFA3-1E89-4447-9BE3-C649BF1EB6F7}"/>
                  </a:ext>
                </a:extLst>
              </p:cNvPr>
              <p:cNvSpPr txBox="1"/>
              <p:nvPr/>
            </p:nvSpPr>
            <p:spPr>
              <a:xfrm>
                <a:off x="2220614" y="216818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34AFA3-1E89-4447-9BE3-C649BF1EB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14" y="2168185"/>
                <a:ext cx="55245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2167A6-A9C6-45A9-A309-D8D9AA31FC3D}"/>
                  </a:ext>
                </a:extLst>
              </p:cNvPr>
              <p:cNvSpPr txBox="1"/>
              <p:nvPr/>
            </p:nvSpPr>
            <p:spPr>
              <a:xfrm>
                <a:off x="6988924" y="1638182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2167A6-A9C6-45A9-A309-D8D9AA31F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924" y="1638182"/>
                <a:ext cx="55245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9BED7E99-ECF2-40CC-8F8D-B80E74A5F370}"/>
              </a:ext>
            </a:extLst>
          </p:cNvPr>
          <p:cNvSpPr/>
          <p:nvPr/>
        </p:nvSpPr>
        <p:spPr>
          <a:xfrm>
            <a:off x="7097723" y="2075384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CA411F94-E5CA-407E-B263-F9B680D99783}"/>
              </a:ext>
            </a:extLst>
          </p:cNvPr>
          <p:cNvSpPr/>
          <p:nvPr/>
        </p:nvSpPr>
        <p:spPr>
          <a:xfrm>
            <a:off x="2767156" y="2318722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9A04DAAA-34C0-4223-921D-27B5C8148B8F}"/>
              </a:ext>
            </a:extLst>
          </p:cNvPr>
          <p:cNvSpPr/>
          <p:nvPr/>
        </p:nvSpPr>
        <p:spPr>
          <a:xfrm>
            <a:off x="5355380" y="2777303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1AA9D7-0867-4BF0-AF3F-6EBC780C8EC1}"/>
              </a:ext>
            </a:extLst>
          </p:cNvPr>
          <p:cNvCxnSpPr>
            <a:cxnSpLocks/>
          </p:cNvCxnSpPr>
          <p:nvPr/>
        </p:nvCxnSpPr>
        <p:spPr>
          <a:xfrm>
            <a:off x="2925002" y="2507404"/>
            <a:ext cx="2557319" cy="457098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F4D7E2-DA1B-4680-8B2A-CCFA39C928C2}"/>
              </a:ext>
            </a:extLst>
          </p:cNvPr>
          <p:cNvCxnSpPr>
            <a:cxnSpLocks/>
          </p:cNvCxnSpPr>
          <p:nvPr/>
        </p:nvCxnSpPr>
        <p:spPr>
          <a:xfrm flipV="1">
            <a:off x="5447945" y="2276795"/>
            <a:ext cx="1784262" cy="709087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972885E3-F314-491D-8975-E9BCA36BE0B6}"/>
              </a:ext>
            </a:extLst>
          </p:cNvPr>
          <p:cNvSpPr/>
          <p:nvPr/>
        </p:nvSpPr>
        <p:spPr>
          <a:xfrm>
            <a:off x="4969118" y="20191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79622DB7-BB9B-4CEF-9F59-1ECC20336901}"/>
              </a:ext>
            </a:extLst>
          </p:cNvPr>
          <p:cNvSpPr/>
          <p:nvPr/>
        </p:nvSpPr>
        <p:spPr>
          <a:xfrm>
            <a:off x="4522606" y="258216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A80820AF-42C0-47F2-9148-BD49DECA1548}"/>
              </a:ext>
            </a:extLst>
          </p:cNvPr>
          <p:cNvSpPr/>
          <p:nvPr/>
        </p:nvSpPr>
        <p:spPr>
          <a:xfrm>
            <a:off x="5158471" y="241724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FB309101-B2E5-4D6C-B6E6-B277D25707D5}"/>
              </a:ext>
            </a:extLst>
          </p:cNvPr>
          <p:cNvSpPr/>
          <p:nvPr/>
        </p:nvSpPr>
        <p:spPr>
          <a:xfrm>
            <a:off x="265245" y="236129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3DD4B3D3-8663-45A0-91D5-CC1E8C127AA7}"/>
              </a:ext>
            </a:extLst>
          </p:cNvPr>
          <p:cNvSpPr/>
          <p:nvPr/>
        </p:nvSpPr>
        <p:spPr>
          <a:xfrm>
            <a:off x="5355380" y="27729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3EC122-B85E-40A3-BB69-6648DEBD671C}"/>
                  </a:ext>
                </a:extLst>
              </p:cNvPr>
              <p:cNvSpPr txBox="1"/>
              <p:nvPr/>
            </p:nvSpPr>
            <p:spPr>
              <a:xfrm>
                <a:off x="8847256" y="1627268"/>
                <a:ext cx="3150997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3EC122-B85E-40A3-BB69-6648DEBD6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256" y="1627268"/>
                <a:ext cx="3150997" cy="727507"/>
              </a:xfrm>
              <a:prstGeom prst="rect">
                <a:avLst/>
              </a:prstGeom>
              <a:blipFill>
                <a:blip r:embed="rId7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Speech Bubble: Rectangle 82">
                <a:extLst>
                  <a:ext uri="{FF2B5EF4-FFF2-40B4-BE49-F238E27FC236}">
                    <a16:creationId xmlns:a16="http://schemas.microsoft.com/office/drawing/2014/main" id="{217322C7-405D-42E9-B572-D79D6AE9A0FA}"/>
                  </a:ext>
                </a:extLst>
              </p:cNvPr>
              <p:cNvSpPr/>
              <p:nvPr/>
            </p:nvSpPr>
            <p:spPr>
              <a:xfrm>
                <a:off x="9191640" y="2471674"/>
                <a:ext cx="2928052" cy="562805"/>
              </a:xfrm>
              <a:prstGeom prst="wedgeRectCallout">
                <a:avLst>
                  <a:gd name="adj1" fmla="val 7031"/>
                  <a:gd name="adj2" fmla="val -9534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Use a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the horizontal axis feature in this example </a:t>
                </a:r>
              </a:p>
            </p:txBody>
          </p:sp>
        </mc:Choice>
        <mc:Fallback xmlns="">
          <p:sp>
            <p:nvSpPr>
              <p:cNvPr id="83" name="Speech Bubble: Rectangle 82">
                <a:extLst>
                  <a:ext uri="{FF2B5EF4-FFF2-40B4-BE49-F238E27FC236}">
                    <a16:creationId xmlns:a16="http://schemas.microsoft.com/office/drawing/2014/main" id="{217322C7-405D-42E9-B572-D79D6AE9A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40" y="2471674"/>
                <a:ext cx="2928052" cy="562805"/>
              </a:xfrm>
              <a:prstGeom prst="wedgeRectCallout">
                <a:avLst>
                  <a:gd name="adj1" fmla="val 7031"/>
                  <a:gd name="adj2" fmla="val -95348"/>
                </a:avLst>
              </a:prstGeom>
              <a:blipFill>
                <a:blip r:embed="rId8"/>
                <a:stretch>
                  <a:fillRect l="-1035" r="-2277" b="-86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tar: 5 Points 83">
            <a:extLst>
              <a:ext uri="{FF2B5EF4-FFF2-40B4-BE49-F238E27FC236}">
                <a16:creationId xmlns:a16="http://schemas.microsoft.com/office/drawing/2014/main" id="{231447AC-E7AA-4F4E-95C5-5170B81E742D}"/>
              </a:ext>
            </a:extLst>
          </p:cNvPr>
          <p:cNvSpPr/>
          <p:nvPr/>
        </p:nvSpPr>
        <p:spPr>
          <a:xfrm>
            <a:off x="883787" y="433490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0C2D6E52-C223-4715-AB59-A9B1330AD2D8}"/>
              </a:ext>
            </a:extLst>
          </p:cNvPr>
          <p:cNvSpPr/>
          <p:nvPr/>
        </p:nvSpPr>
        <p:spPr>
          <a:xfrm>
            <a:off x="1207637" y="46678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4AD0862D-CB6F-4C6C-9368-427B72D0AFA6}"/>
              </a:ext>
            </a:extLst>
          </p:cNvPr>
          <p:cNvSpPr/>
          <p:nvPr/>
        </p:nvSpPr>
        <p:spPr>
          <a:xfrm>
            <a:off x="443732" y="41418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76BFEA7F-04EF-412E-9AFF-3289AB999D15}"/>
              </a:ext>
            </a:extLst>
          </p:cNvPr>
          <p:cNvSpPr/>
          <p:nvPr/>
        </p:nvSpPr>
        <p:spPr>
          <a:xfrm>
            <a:off x="2186729" y="565702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A278FF72-6345-4BA8-9AD8-B70660B5F6E3}"/>
              </a:ext>
            </a:extLst>
          </p:cNvPr>
          <p:cNvSpPr/>
          <p:nvPr/>
        </p:nvSpPr>
        <p:spPr>
          <a:xfrm>
            <a:off x="1179778" y="52882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6A35B9BF-3B2E-4F2E-B168-3D20D63878A2}"/>
              </a:ext>
            </a:extLst>
          </p:cNvPr>
          <p:cNvSpPr/>
          <p:nvPr/>
        </p:nvSpPr>
        <p:spPr>
          <a:xfrm>
            <a:off x="2139563" y="593742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E340769A-B4AB-41E3-859E-5230854F3069}"/>
              </a:ext>
            </a:extLst>
          </p:cNvPr>
          <p:cNvSpPr/>
          <p:nvPr/>
        </p:nvSpPr>
        <p:spPr>
          <a:xfrm>
            <a:off x="1706873" y="50963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73802B70-75C5-4F65-99D4-CCA8294CDBD0}"/>
              </a:ext>
            </a:extLst>
          </p:cNvPr>
          <p:cNvSpPr/>
          <p:nvPr/>
        </p:nvSpPr>
        <p:spPr>
          <a:xfrm>
            <a:off x="2002607" y="536868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id="{2763E253-46D1-4E3B-ABB7-0FB1052DAA8D}"/>
              </a:ext>
            </a:extLst>
          </p:cNvPr>
          <p:cNvSpPr/>
          <p:nvPr/>
        </p:nvSpPr>
        <p:spPr>
          <a:xfrm>
            <a:off x="561706" y="457446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Star: 5 Points 92">
            <a:extLst>
              <a:ext uri="{FF2B5EF4-FFF2-40B4-BE49-F238E27FC236}">
                <a16:creationId xmlns:a16="http://schemas.microsoft.com/office/drawing/2014/main" id="{A19CE946-6731-482A-8992-133909FF1DDC}"/>
              </a:ext>
            </a:extLst>
          </p:cNvPr>
          <p:cNvSpPr/>
          <p:nvPr/>
        </p:nvSpPr>
        <p:spPr>
          <a:xfrm>
            <a:off x="1555646" y="543514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3E8E075E-F7F9-48C1-A5A7-155E73203E01}"/>
              </a:ext>
            </a:extLst>
          </p:cNvPr>
          <p:cNvSpPr/>
          <p:nvPr/>
        </p:nvSpPr>
        <p:spPr>
          <a:xfrm>
            <a:off x="851206" y="49439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Star: 5 Points 94">
            <a:extLst>
              <a:ext uri="{FF2B5EF4-FFF2-40B4-BE49-F238E27FC236}">
                <a16:creationId xmlns:a16="http://schemas.microsoft.com/office/drawing/2014/main" id="{6112D74A-8294-4B62-9533-1489B3FD6711}"/>
              </a:ext>
            </a:extLst>
          </p:cNvPr>
          <p:cNvSpPr/>
          <p:nvPr/>
        </p:nvSpPr>
        <p:spPr>
          <a:xfrm>
            <a:off x="1760050" y="572012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72DE4596-96CE-4A37-BA31-A05A68EBD842}"/>
              </a:ext>
            </a:extLst>
          </p:cNvPr>
          <p:cNvSpPr/>
          <p:nvPr/>
        </p:nvSpPr>
        <p:spPr>
          <a:xfrm>
            <a:off x="3073372" y="54386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Star: 5 Points 96">
            <a:extLst>
              <a:ext uri="{FF2B5EF4-FFF2-40B4-BE49-F238E27FC236}">
                <a16:creationId xmlns:a16="http://schemas.microsoft.com/office/drawing/2014/main" id="{62083D67-A3E0-4DE3-9A12-ABDC724FC5E9}"/>
              </a:ext>
            </a:extLst>
          </p:cNvPr>
          <p:cNvSpPr/>
          <p:nvPr/>
        </p:nvSpPr>
        <p:spPr>
          <a:xfrm>
            <a:off x="2432443" y="505789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Star: 5 Points 97">
            <a:extLst>
              <a:ext uri="{FF2B5EF4-FFF2-40B4-BE49-F238E27FC236}">
                <a16:creationId xmlns:a16="http://schemas.microsoft.com/office/drawing/2014/main" id="{A359FB1C-59A6-42EE-9DA4-C1E7E246DF3D}"/>
              </a:ext>
            </a:extLst>
          </p:cNvPr>
          <p:cNvSpPr/>
          <p:nvPr/>
        </p:nvSpPr>
        <p:spPr>
          <a:xfrm>
            <a:off x="3659410" y="54386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Star: 5 Points 98">
            <a:extLst>
              <a:ext uri="{FF2B5EF4-FFF2-40B4-BE49-F238E27FC236}">
                <a16:creationId xmlns:a16="http://schemas.microsoft.com/office/drawing/2014/main" id="{DF6D4B37-6EDE-4634-AFB1-B3E42B829BA8}"/>
              </a:ext>
            </a:extLst>
          </p:cNvPr>
          <p:cNvSpPr/>
          <p:nvPr/>
        </p:nvSpPr>
        <p:spPr>
          <a:xfrm>
            <a:off x="3003368" y="510276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Star: 5 Points 99">
            <a:extLst>
              <a:ext uri="{FF2B5EF4-FFF2-40B4-BE49-F238E27FC236}">
                <a16:creationId xmlns:a16="http://schemas.microsoft.com/office/drawing/2014/main" id="{2942BA6C-A928-4527-A2EF-018CB1066CFB}"/>
              </a:ext>
            </a:extLst>
          </p:cNvPr>
          <p:cNvSpPr/>
          <p:nvPr/>
        </p:nvSpPr>
        <p:spPr>
          <a:xfrm>
            <a:off x="2756611" y="534545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Star: 5 Points 100">
            <a:extLst>
              <a:ext uri="{FF2B5EF4-FFF2-40B4-BE49-F238E27FC236}">
                <a16:creationId xmlns:a16="http://schemas.microsoft.com/office/drawing/2014/main" id="{50FAEEB8-3D9D-42D7-912F-627DA86143B4}"/>
              </a:ext>
            </a:extLst>
          </p:cNvPr>
          <p:cNvSpPr/>
          <p:nvPr/>
        </p:nvSpPr>
        <p:spPr>
          <a:xfrm>
            <a:off x="3261254" y="523588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Star: 5 Points 101">
            <a:extLst>
              <a:ext uri="{FF2B5EF4-FFF2-40B4-BE49-F238E27FC236}">
                <a16:creationId xmlns:a16="http://schemas.microsoft.com/office/drawing/2014/main" id="{F2954371-C15B-45AC-9D81-3C59A5A8DBA0}"/>
              </a:ext>
            </a:extLst>
          </p:cNvPr>
          <p:cNvSpPr/>
          <p:nvPr/>
        </p:nvSpPr>
        <p:spPr>
          <a:xfrm>
            <a:off x="3402758" y="510026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Star: 5 Points 102">
            <a:extLst>
              <a:ext uri="{FF2B5EF4-FFF2-40B4-BE49-F238E27FC236}">
                <a16:creationId xmlns:a16="http://schemas.microsoft.com/office/drawing/2014/main" id="{02307644-C25A-45B0-943F-893AC7EB2BC3}"/>
              </a:ext>
            </a:extLst>
          </p:cNvPr>
          <p:cNvSpPr/>
          <p:nvPr/>
        </p:nvSpPr>
        <p:spPr>
          <a:xfrm>
            <a:off x="2460774" y="47174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Star: 5 Points 103">
            <a:extLst>
              <a:ext uri="{FF2B5EF4-FFF2-40B4-BE49-F238E27FC236}">
                <a16:creationId xmlns:a16="http://schemas.microsoft.com/office/drawing/2014/main" id="{32503E21-F352-4332-BBBB-5EE07EBEA0D0}"/>
              </a:ext>
            </a:extLst>
          </p:cNvPr>
          <p:cNvSpPr/>
          <p:nvPr/>
        </p:nvSpPr>
        <p:spPr>
          <a:xfrm>
            <a:off x="3237377" y="576288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6644043-090B-4E76-9F5A-DFDE1272A6F8}"/>
                  </a:ext>
                </a:extLst>
              </p:cNvPr>
              <p:cNvSpPr txBox="1"/>
              <p:nvPr/>
            </p:nvSpPr>
            <p:spPr>
              <a:xfrm>
                <a:off x="1503628" y="4657711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6644043-090B-4E76-9F5A-DFDE1272A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28" y="4657711"/>
                <a:ext cx="55245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7758EC5-7772-4FCB-A0DB-6487B93AB580}"/>
                  </a:ext>
                </a:extLst>
              </p:cNvPr>
              <p:cNvSpPr txBox="1"/>
              <p:nvPr/>
            </p:nvSpPr>
            <p:spPr>
              <a:xfrm>
                <a:off x="3637183" y="5036303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7758EC5-7772-4FCB-A0DB-6487B93A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183" y="5036303"/>
                <a:ext cx="552459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Star: 5 Points 106">
            <a:extLst>
              <a:ext uri="{FF2B5EF4-FFF2-40B4-BE49-F238E27FC236}">
                <a16:creationId xmlns:a16="http://schemas.microsoft.com/office/drawing/2014/main" id="{D6DEA433-90B5-4021-A28D-6BAAA1D34B93}"/>
              </a:ext>
            </a:extLst>
          </p:cNvPr>
          <p:cNvSpPr/>
          <p:nvPr/>
        </p:nvSpPr>
        <p:spPr>
          <a:xfrm>
            <a:off x="3250524" y="5351070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Star: 5 Points 107">
            <a:extLst>
              <a:ext uri="{FF2B5EF4-FFF2-40B4-BE49-F238E27FC236}">
                <a16:creationId xmlns:a16="http://schemas.microsoft.com/office/drawing/2014/main" id="{A3E7B40F-1993-4B15-B644-3C39C1EE991D}"/>
              </a:ext>
            </a:extLst>
          </p:cNvPr>
          <p:cNvSpPr/>
          <p:nvPr/>
        </p:nvSpPr>
        <p:spPr>
          <a:xfrm>
            <a:off x="1245710" y="5012105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Star: 5 Points 108">
            <a:extLst>
              <a:ext uri="{FF2B5EF4-FFF2-40B4-BE49-F238E27FC236}">
                <a16:creationId xmlns:a16="http://schemas.microsoft.com/office/drawing/2014/main" id="{7E1BFBC4-4A1B-4AA2-8075-CEA39D4B4EB2}"/>
              </a:ext>
            </a:extLst>
          </p:cNvPr>
          <p:cNvSpPr/>
          <p:nvPr/>
        </p:nvSpPr>
        <p:spPr>
          <a:xfrm>
            <a:off x="2505164" y="6059616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23AC3D3-AB5D-4AA3-9924-30EE682AA13A}"/>
              </a:ext>
            </a:extLst>
          </p:cNvPr>
          <p:cNvCxnSpPr>
            <a:cxnSpLocks/>
          </p:cNvCxnSpPr>
          <p:nvPr/>
        </p:nvCxnSpPr>
        <p:spPr>
          <a:xfrm flipH="1" flipV="1">
            <a:off x="1413962" y="5181265"/>
            <a:ext cx="1264506" cy="1083992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27986DF-6F89-4913-BEC2-F49E7A4C7714}"/>
              </a:ext>
            </a:extLst>
          </p:cNvPr>
          <p:cNvCxnSpPr>
            <a:cxnSpLocks/>
          </p:cNvCxnSpPr>
          <p:nvPr/>
        </p:nvCxnSpPr>
        <p:spPr>
          <a:xfrm flipV="1">
            <a:off x="2656956" y="5538186"/>
            <a:ext cx="723095" cy="727072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tar: 5 Points 111">
            <a:extLst>
              <a:ext uri="{FF2B5EF4-FFF2-40B4-BE49-F238E27FC236}">
                <a16:creationId xmlns:a16="http://schemas.microsoft.com/office/drawing/2014/main" id="{49EFC573-D561-4981-8E08-55E8526A6181}"/>
              </a:ext>
            </a:extLst>
          </p:cNvPr>
          <p:cNvSpPr/>
          <p:nvPr/>
        </p:nvSpPr>
        <p:spPr>
          <a:xfrm>
            <a:off x="3974619" y="572299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Star: 5 Points 112">
            <a:extLst>
              <a:ext uri="{FF2B5EF4-FFF2-40B4-BE49-F238E27FC236}">
                <a16:creationId xmlns:a16="http://schemas.microsoft.com/office/drawing/2014/main" id="{464EFFDB-8B89-4A10-AA16-1EDB6CA1E905}"/>
              </a:ext>
            </a:extLst>
          </p:cNvPr>
          <p:cNvSpPr/>
          <p:nvPr/>
        </p:nvSpPr>
        <p:spPr>
          <a:xfrm>
            <a:off x="2855307" y="477955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Star: 5 Points 119">
            <a:extLst>
              <a:ext uri="{FF2B5EF4-FFF2-40B4-BE49-F238E27FC236}">
                <a16:creationId xmlns:a16="http://schemas.microsoft.com/office/drawing/2014/main" id="{19913596-E30E-42F8-BFEC-48E67BDCBFB4}"/>
              </a:ext>
            </a:extLst>
          </p:cNvPr>
          <p:cNvSpPr/>
          <p:nvPr/>
        </p:nvSpPr>
        <p:spPr>
          <a:xfrm>
            <a:off x="3620312" y="584548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Star: 5 Points 120">
            <a:extLst>
              <a:ext uri="{FF2B5EF4-FFF2-40B4-BE49-F238E27FC236}">
                <a16:creationId xmlns:a16="http://schemas.microsoft.com/office/drawing/2014/main" id="{E4DF5124-15D4-4E56-B933-649CAE906F8F}"/>
              </a:ext>
            </a:extLst>
          </p:cNvPr>
          <p:cNvSpPr/>
          <p:nvPr/>
        </p:nvSpPr>
        <p:spPr>
          <a:xfrm>
            <a:off x="2505164" y="605414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06F5AEE-C42B-49A6-8730-26784C559880}"/>
              </a:ext>
            </a:extLst>
          </p:cNvPr>
          <p:cNvCxnSpPr>
            <a:cxnSpLocks/>
          </p:cNvCxnSpPr>
          <p:nvPr/>
        </p:nvCxnSpPr>
        <p:spPr>
          <a:xfrm flipV="1">
            <a:off x="239635" y="3955281"/>
            <a:ext cx="0" cy="2544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414FC16-7743-4F44-BF18-3DF28E8A413A}"/>
              </a:ext>
            </a:extLst>
          </p:cNvPr>
          <p:cNvCxnSpPr>
            <a:cxnSpLocks/>
          </p:cNvCxnSpPr>
          <p:nvPr/>
        </p:nvCxnSpPr>
        <p:spPr>
          <a:xfrm flipV="1">
            <a:off x="198020" y="6499717"/>
            <a:ext cx="42069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A18C0FC-06E4-457C-9F03-D188DF62C998}"/>
              </a:ext>
            </a:extLst>
          </p:cNvPr>
          <p:cNvCxnSpPr>
            <a:cxnSpLocks/>
          </p:cNvCxnSpPr>
          <p:nvPr/>
        </p:nvCxnSpPr>
        <p:spPr>
          <a:xfrm flipV="1">
            <a:off x="5895510" y="4525598"/>
            <a:ext cx="1333198" cy="1954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9CE0BF2-7F03-4647-B061-7AEF3A2C0400}"/>
              </a:ext>
            </a:extLst>
          </p:cNvPr>
          <p:cNvCxnSpPr>
            <a:cxnSpLocks/>
          </p:cNvCxnSpPr>
          <p:nvPr/>
        </p:nvCxnSpPr>
        <p:spPr>
          <a:xfrm>
            <a:off x="5884385" y="6480547"/>
            <a:ext cx="4535792" cy="39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Star: 5 Points 226">
            <a:extLst>
              <a:ext uri="{FF2B5EF4-FFF2-40B4-BE49-F238E27FC236}">
                <a16:creationId xmlns:a16="http://schemas.microsoft.com/office/drawing/2014/main" id="{B5558604-5BCD-4351-8636-0B924892E959}"/>
              </a:ext>
            </a:extLst>
          </p:cNvPr>
          <p:cNvSpPr/>
          <p:nvPr/>
        </p:nvSpPr>
        <p:spPr>
          <a:xfrm>
            <a:off x="8079672" y="443306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E86978EA-8EB2-4586-96F4-5E9604B0CCA0}"/>
              </a:ext>
            </a:extLst>
          </p:cNvPr>
          <p:cNvSpPr/>
          <p:nvPr/>
        </p:nvSpPr>
        <p:spPr>
          <a:xfrm>
            <a:off x="8089545" y="480461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9" name="Star: 5 Points 228">
            <a:extLst>
              <a:ext uri="{FF2B5EF4-FFF2-40B4-BE49-F238E27FC236}">
                <a16:creationId xmlns:a16="http://schemas.microsoft.com/office/drawing/2014/main" id="{D2B421FF-B442-4383-B8CC-9B37C64E31EB}"/>
              </a:ext>
            </a:extLst>
          </p:cNvPr>
          <p:cNvSpPr/>
          <p:nvPr/>
        </p:nvSpPr>
        <p:spPr>
          <a:xfrm>
            <a:off x="7836082" y="473368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0" name="Star: 5 Points 229">
            <a:extLst>
              <a:ext uri="{FF2B5EF4-FFF2-40B4-BE49-F238E27FC236}">
                <a16:creationId xmlns:a16="http://schemas.microsoft.com/office/drawing/2014/main" id="{CD752FB0-C9F5-40DF-8CC3-54ACCAA5BB0C}"/>
              </a:ext>
            </a:extLst>
          </p:cNvPr>
          <p:cNvSpPr/>
          <p:nvPr/>
        </p:nvSpPr>
        <p:spPr>
          <a:xfrm>
            <a:off x="7310046" y="537130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C53E15E3-69B4-4161-A498-9394DE81CBD4}"/>
              </a:ext>
            </a:extLst>
          </p:cNvPr>
          <p:cNvSpPr/>
          <p:nvPr/>
        </p:nvSpPr>
        <p:spPr>
          <a:xfrm>
            <a:off x="7682210" y="568323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24223205-4CE8-421E-BAD5-95DE0B4D8B89}"/>
              </a:ext>
            </a:extLst>
          </p:cNvPr>
          <p:cNvSpPr/>
          <p:nvPr/>
        </p:nvSpPr>
        <p:spPr>
          <a:xfrm>
            <a:off x="8092584" y="517617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Star: 5 Points 232">
            <a:extLst>
              <a:ext uri="{FF2B5EF4-FFF2-40B4-BE49-F238E27FC236}">
                <a16:creationId xmlns:a16="http://schemas.microsoft.com/office/drawing/2014/main" id="{81C6BC13-446F-4A30-9E7F-4FF4A8E96A56}"/>
              </a:ext>
            </a:extLst>
          </p:cNvPr>
          <p:cNvSpPr/>
          <p:nvPr/>
        </p:nvSpPr>
        <p:spPr>
          <a:xfrm>
            <a:off x="7768334" y="59914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49D685E2-6CEE-4098-9ADF-148FB375B58C}"/>
              </a:ext>
            </a:extLst>
          </p:cNvPr>
          <p:cNvSpPr/>
          <p:nvPr/>
        </p:nvSpPr>
        <p:spPr>
          <a:xfrm>
            <a:off x="7578164" y="454171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B9E71AE2-EA7B-4BF4-8109-D9DC2CC77ED5}"/>
              </a:ext>
            </a:extLst>
          </p:cNvPr>
          <p:cNvSpPr/>
          <p:nvPr/>
        </p:nvSpPr>
        <p:spPr>
          <a:xfrm>
            <a:off x="7310046" y="584770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Star: 5 Points 235">
            <a:extLst>
              <a:ext uri="{FF2B5EF4-FFF2-40B4-BE49-F238E27FC236}">
                <a16:creationId xmlns:a16="http://schemas.microsoft.com/office/drawing/2014/main" id="{393FBF6A-B570-4FE7-9E9C-4F2109066E80}"/>
              </a:ext>
            </a:extLst>
          </p:cNvPr>
          <p:cNvSpPr/>
          <p:nvPr/>
        </p:nvSpPr>
        <p:spPr>
          <a:xfrm>
            <a:off x="7578164" y="497074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Star: 5 Points 236">
            <a:extLst>
              <a:ext uri="{FF2B5EF4-FFF2-40B4-BE49-F238E27FC236}">
                <a16:creationId xmlns:a16="http://schemas.microsoft.com/office/drawing/2014/main" id="{F3ACCE92-2A92-4489-A92C-392E6B3D0FC5}"/>
              </a:ext>
            </a:extLst>
          </p:cNvPr>
          <p:cNvSpPr/>
          <p:nvPr/>
        </p:nvSpPr>
        <p:spPr>
          <a:xfrm>
            <a:off x="7971388" y="561758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74635BD-D2AA-4F52-870C-273B6175D8B7}"/>
                  </a:ext>
                </a:extLst>
              </p:cNvPr>
              <p:cNvSpPr txBox="1"/>
              <p:nvPr/>
            </p:nvSpPr>
            <p:spPr>
              <a:xfrm>
                <a:off x="7306389" y="4976556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74635BD-D2AA-4F52-870C-273B6175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89" y="4976556"/>
                <a:ext cx="55245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Star: 5 Points 238">
            <a:extLst>
              <a:ext uri="{FF2B5EF4-FFF2-40B4-BE49-F238E27FC236}">
                <a16:creationId xmlns:a16="http://schemas.microsoft.com/office/drawing/2014/main" id="{5CCD69C2-1E30-4452-96FD-DD64153642B7}"/>
              </a:ext>
            </a:extLst>
          </p:cNvPr>
          <p:cNvSpPr/>
          <p:nvPr/>
        </p:nvSpPr>
        <p:spPr>
          <a:xfrm>
            <a:off x="7765695" y="5286284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F4FD1D2E-5264-4A22-A383-9FA82E8941C6}"/>
              </a:ext>
            </a:extLst>
          </p:cNvPr>
          <p:cNvSpPr/>
          <p:nvPr/>
        </p:nvSpPr>
        <p:spPr>
          <a:xfrm>
            <a:off x="9544842" y="511368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3" name="Star: 5 Points 242">
            <a:extLst>
              <a:ext uri="{FF2B5EF4-FFF2-40B4-BE49-F238E27FC236}">
                <a16:creationId xmlns:a16="http://schemas.microsoft.com/office/drawing/2014/main" id="{6093AD45-FED2-4819-9E5E-16C43E8F4223}"/>
              </a:ext>
            </a:extLst>
          </p:cNvPr>
          <p:cNvSpPr/>
          <p:nvPr/>
        </p:nvSpPr>
        <p:spPr>
          <a:xfrm>
            <a:off x="8903913" y="47328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4" name="Star: 5 Points 243">
            <a:extLst>
              <a:ext uri="{FF2B5EF4-FFF2-40B4-BE49-F238E27FC236}">
                <a16:creationId xmlns:a16="http://schemas.microsoft.com/office/drawing/2014/main" id="{4D4B26A3-14DA-4625-9695-597008660A88}"/>
              </a:ext>
            </a:extLst>
          </p:cNvPr>
          <p:cNvSpPr/>
          <p:nvPr/>
        </p:nvSpPr>
        <p:spPr>
          <a:xfrm>
            <a:off x="9615999" y="565538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BE50B234-BB4E-41D6-9E8A-F818BC4186FD}"/>
              </a:ext>
            </a:extLst>
          </p:cNvPr>
          <p:cNvSpPr/>
          <p:nvPr/>
        </p:nvSpPr>
        <p:spPr>
          <a:xfrm>
            <a:off x="9345764" y="48241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6" name="Star: 5 Points 245">
            <a:extLst>
              <a:ext uri="{FF2B5EF4-FFF2-40B4-BE49-F238E27FC236}">
                <a16:creationId xmlns:a16="http://schemas.microsoft.com/office/drawing/2014/main" id="{B625A5A4-7B00-41F3-8718-BE98E88D08EB}"/>
              </a:ext>
            </a:extLst>
          </p:cNvPr>
          <p:cNvSpPr/>
          <p:nvPr/>
        </p:nvSpPr>
        <p:spPr>
          <a:xfrm>
            <a:off x="9098909" y="509225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" name="Star: 5 Points 246">
            <a:extLst>
              <a:ext uri="{FF2B5EF4-FFF2-40B4-BE49-F238E27FC236}">
                <a16:creationId xmlns:a16="http://schemas.microsoft.com/office/drawing/2014/main" id="{19D69FFC-DE5B-4721-ADCE-79E155F81731}"/>
              </a:ext>
            </a:extLst>
          </p:cNvPr>
          <p:cNvSpPr/>
          <p:nvPr/>
        </p:nvSpPr>
        <p:spPr>
          <a:xfrm>
            <a:off x="9732724" y="491087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501D6C6-FF8D-4E39-BD89-CD4B982BA5A7}"/>
              </a:ext>
            </a:extLst>
          </p:cNvPr>
          <p:cNvSpPr/>
          <p:nvPr/>
        </p:nvSpPr>
        <p:spPr>
          <a:xfrm>
            <a:off x="9780657" y="53144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Star: 5 Points 248">
            <a:extLst>
              <a:ext uri="{FF2B5EF4-FFF2-40B4-BE49-F238E27FC236}">
                <a16:creationId xmlns:a16="http://schemas.microsoft.com/office/drawing/2014/main" id="{5D95D07B-7D9F-467F-813E-25FFB675ADB1}"/>
              </a:ext>
            </a:extLst>
          </p:cNvPr>
          <p:cNvSpPr/>
          <p:nvPr/>
        </p:nvSpPr>
        <p:spPr>
          <a:xfrm>
            <a:off x="8932244" y="439243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0" name="Star: 5 Points 249">
            <a:extLst>
              <a:ext uri="{FF2B5EF4-FFF2-40B4-BE49-F238E27FC236}">
                <a16:creationId xmlns:a16="http://schemas.microsoft.com/office/drawing/2014/main" id="{2ED22966-F9DC-4DBC-800D-164E1C188083}"/>
              </a:ext>
            </a:extLst>
          </p:cNvPr>
          <p:cNvSpPr/>
          <p:nvPr/>
        </p:nvSpPr>
        <p:spPr>
          <a:xfrm>
            <a:off x="9308723" y="542681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8AD02A0-8562-4030-A239-D6E38789930D}"/>
                  </a:ext>
                </a:extLst>
              </p:cNvPr>
              <p:cNvSpPr txBox="1"/>
              <p:nvPr/>
            </p:nvSpPr>
            <p:spPr>
              <a:xfrm>
                <a:off x="10108653" y="4711299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8AD02A0-8562-4030-A239-D6E387899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653" y="4711299"/>
                <a:ext cx="55245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Star: 5 Points 251">
            <a:extLst>
              <a:ext uri="{FF2B5EF4-FFF2-40B4-BE49-F238E27FC236}">
                <a16:creationId xmlns:a16="http://schemas.microsoft.com/office/drawing/2014/main" id="{16A6CBFE-E2F0-40A8-B785-5DFCAD77082C}"/>
              </a:ext>
            </a:extLst>
          </p:cNvPr>
          <p:cNvSpPr/>
          <p:nvPr/>
        </p:nvSpPr>
        <p:spPr>
          <a:xfrm>
            <a:off x="9465448" y="5097397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Star: 5 Points 252">
            <a:extLst>
              <a:ext uri="{FF2B5EF4-FFF2-40B4-BE49-F238E27FC236}">
                <a16:creationId xmlns:a16="http://schemas.microsoft.com/office/drawing/2014/main" id="{D081D917-24BD-4BB8-92A2-9FBAC41A1DF5}"/>
              </a:ext>
            </a:extLst>
          </p:cNvPr>
          <p:cNvSpPr/>
          <p:nvPr/>
        </p:nvSpPr>
        <p:spPr>
          <a:xfrm>
            <a:off x="8189982" y="6024558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9ABE909-9459-4F82-9DA9-CF6F85F09304}"/>
              </a:ext>
            </a:extLst>
          </p:cNvPr>
          <p:cNvCxnSpPr>
            <a:cxnSpLocks/>
          </p:cNvCxnSpPr>
          <p:nvPr/>
        </p:nvCxnSpPr>
        <p:spPr>
          <a:xfrm flipV="1">
            <a:off x="8351417" y="5327627"/>
            <a:ext cx="1275956" cy="87154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Star: 5 Points 254">
            <a:extLst>
              <a:ext uri="{FF2B5EF4-FFF2-40B4-BE49-F238E27FC236}">
                <a16:creationId xmlns:a16="http://schemas.microsoft.com/office/drawing/2014/main" id="{6F83FD12-D170-404F-B285-6A7DF974F388}"/>
              </a:ext>
            </a:extLst>
          </p:cNvPr>
          <p:cNvSpPr/>
          <p:nvPr/>
        </p:nvSpPr>
        <p:spPr>
          <a:xfrm>
            <a:off x="10072173" y="558598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6" name="Star: 5 Points 255">
            <a:extLst>
              <a:ext uri="{FF2B5EF4-FFF2-40B4-BE49-F238E27FC236}">
                <a16:creationId xmlns:a16="http://schemas.microsoft.com/office/drawing/2014/main" id="{17378767-457D-45F1-A18E-9C5ADD28B13C}"/>
              </a:ext>
            </a:extLst>
          </p:cNvPr>
          <p:cNvSpPr/>
          <p:nvPr/>
        </p:nvSpPr>
        <p:spPr>
          <a:xfrm>
            <a:off x="9326777" y="445455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14FEA102-EFC7-4549-9D72-1F1D39D21F4B}"/>
              </a:ext>
            </a:extLst>
          </p:cNvPr>
          <p:cNvSpPr/>
          <p:nvPr/>
        </p:nvSpPr>
        <p:spPr>
          <a:xfrm>
            <a:off x="9869119" y="580900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8" name="Star: 5 Points 257">
            <a:extLst>
              <a:ext uri="{FF2B5EF4-FFF2-40B4-BE49-F238E27FC236}">
                <a16:creationId xmlns:a16="http://schemas.microsoft.com/office/drawing/2014/main" id="{155F92D8-1D3B-47F5-BB0B-F3897C906B5F}"/>
              </a:ext>
            </a:extLst>
          </p:cNvPr>
          <p:cNvSpPr/>
          <p:nvPr/>
        </p:nvSpPr>
        <p:spPr>
          <a:xfrm>
            <a:off x="8198133" y="60255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D5867FE-7EB7-4C24-AF49-4490DAC9EC06}"/>
              </a:ext>
            </a:extLst>
          </p:cNvPr>
          <p:cNvCxnSpPr>
            <a:cxnSpLocks/>
            <a:endCxn id="239" idx="3"/>
          </p:cNvCxnSpPr>
          <p:nvPr/>
        </p:nvCxnSpPr>
        <p:spPr>
          <a:xfrm flipH="1" flipV="1">
            <a:off x="8027695" y="5591083"/>
            <a:ext cx="386786" cy="608084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Arrow: Right 262">
            <a:extLst>
              <a:ext uri="{FF2B5EF4-FFF2-40B4-BE49-F238E27FC236}">
                <a16:creationId xmlns:a16="http://schemas.microsoft.com/office/drawing/2014/main" id="{DBB5BE00-D306-4426-A37E-EBB9E7033FDF}"/>
              </a:ext>
            </a:extLst>
          </p:cNvPr>
          <p:cNvSpPr/>
          <p:nvPr/>
        </p:nvSpPr>
        <p:spPr>
          <a:xfrm>
            <a:off x="4736169" y="4931955"/>
            <a:ext cx="1163762" cy="4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F996C80-1289-492A-A68C-41B0A6D38E24}"/>
                  </a:ext>
                </a:extLst>
              </p:cNvPr>
              <p:cNvSpPr txBox="1"/>
              <p:nvPr/>
            </p:nvSpPr>
            <p:spPr>
              <a:xfrm>
                <a:off x="3733626" y="4566786"/>
                <a:ext cx="296631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F996C80-1289-492A-A68C-41B0A6D3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626" y="4566786"/>
                <a:ext cx="2966313" cy="260905"/>
              </a:xfrm>
              <a:prstGeom prst="rect">
                <a:avLst/>
              </a:prstGeom>
              <a:blipFill>
                <a:blip r:embed="rId13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Speech Bubble: Rectangle 264">
            <a:extLst>
              <a:ext uri="{FF2B5EF4-FFF2-40B4-BE49-F238E27FC236}">
                <a16:creationId xmlns:a16="http://schemas.microsoft.com/office/drawing/2014/main" id="{9EEA17EF-EC13-4972-B55F-28CEE67CA71E}"/>
              </a:ext>
            </a:extLst>
          </p:cNvPr>
          <p:cNvSpPr/>
          <p:nvPr/>
        </p:nvSpPr>
        <p:spPr>
          <a:xfrm>
            <a:off x="5480085" y="3792333"/>
            <a:ext cx="3206977" cy="562805"/>
          </a:xfrm>
          <a:prstGeom prst="wedgeRectCallout">
            <a:avLst>
              <a:gd name="adj1" fmla="val -41414"/>
              <a:gd name="adj2" fmla="val 858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W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be a 2x2 symmetric matrix in this case (chosen by us or learned)</a:t>
            </a: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18B38CE3-00B8-43A0-BDEF-BFD0B50CA6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29291" y="4991500"/>
            <a:ext cx="1010687" cy="965223"/>
          </a:xfrm>
          <a:prstGeom prst="rect">
            <a:avLst/>
          </a:prstGeom>
        </p:spPr>
      </p:pic>
      <p:sp>
        <p:nvSpPr>
          <p:cNvPr id="270" name="Speech Bubble: Rectangle 269">
            <a:extLst>
              <a:ext uri="{FF2B5EF4-FFF2-40B4-BE49-F238E27FC236}">
                <a16:creationId xmlns:a16="http://schemas.microsoft.com/office/drawing/2014/main" id="{A592A62A-0D3E-4009-A675-A2DD4B1FCC33}"/>
              </a:ext>
            </a:extLst>
          </p:cNvPr>
          <p:cNvSpPr/>
          <p:nvPr/>
        </p:nvSpPr>
        <p:spPr>
          <a:xfrm>
            <a:off x="9744167" y="3630193"/>
            <a:ext cx="2284537" cy="963128"/>
          </a:xfrm>
          <a:prstGeom prst="wedgeRectCallout">
            <a:avLst>
              <a:gd name="adj1" fmla="val 24888"/>
              <a:gd name="adj2" fmla="val 1005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good 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W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help bring points from same class closer and move different classes apart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4E511AB1-A45A-4918-87CA-D0E0CA837B58}"/>
              </a:ext>
            </a:extLst>
          </p:cNvPr>
          <p:cNvSpPr/>
          <p:nvPr/>
        </p:nvSpPr>
        <p:spPr>
          <a:xfrm>
            <a:off x="5355016" y="276901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1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381"/>
    </mc:Choice>
    <mc:Fallback xmlns="">
      <p:transition spd="slow" advTm="2783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6" grpId="0" animBg="1"/>
      <p:bldP spid="36" grpId="1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  <p:bldP spid="107" grpId="0" animBg="1"/>
      <p:bldP spid="108" grpId="0" animBg="1"/>
      <p:bldP spid="109" grpId="0" animBg="1"/>
      <p:bldP spid="112" grpId="0" animBg="1"/>
      <p:bldP spid="113" grpId="0" animBg="1"/>
      <p:bldP spid="120" grpId="0" animBg="1"/>
      <p:bldP spid="121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/>
      <p:bldP spid="239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3" grpId="0" animBg="1"/>
      <p:bldP spid="264" grpId="0"/>
      <p:bldP spid="265" grpId="0" animBg="1"/>
      <p:bldP spid="270" grpId="0" animBg="1"/>
      <p:bldP spid="2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Improving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when classes are complex-shaped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4259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Even with weighted Euclidean or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Mahalanobis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dist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still a linear classifier </a:t>
                </a:r>
                <a:r>
                  <a:rPr lang="en-GB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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dirty="0">
                    <a:latin typeface="Abadi Extra Light" panose="020B0204020104020204" pitchFamily="34" charset="0"/>
                  </a:rPr>
                  <a:t>Exercise:</a:t>
                </a:r>
                <a:r>
                  <a:rPr lang="en-GB" dirty="0">
                    <a:latin typeface="Abadi Extra Light" panose="020B0204020104020204" pitchFamily="34" charset="0"/>
                  </a:rPr>
                  <a:t> Prove the above fact. You may use the following hint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Abadi Extra Light" panose="020B0204020104020204" pitchFamily="34" charset="0"/>
                  </a:rPr>
                  <a:t>Mahalanobis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dist</a:t>
                </a:r>
                <a:r>
                  <a:rPr lang="en-GB" dirty="0">
                    <a:latin typeface="Abadi Extra Light" panose="020B0204020104020204" pitchFamily="34" charset="0"/>
                  </a:rPr>
                  <a:t> can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𝐖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ra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a symmetric matrix and thus can be written as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𝐀𝐀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⊤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any matrix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en-GB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Showing for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Mahalabonis</a:t>
                </a:r>
                <a:r>
                  <a:rPr lang="en-GB" dirty="0">
                    <a:latin typeface="Abadi Extra Light" panose="020B0204020104020204" pitchFamily="34" charset="0"/>
                  </a:rPr>
                  <a:t> is enough. Weighted Euclidean is a special case with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diag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GB" b="1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can be extended to learn nonlinear decision boundaries if we use nonlinear distances/similarities(more on this when we talk about kernels)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259" y="1130786"/>
                <a:ext cx="11740617" cy="5557532"/>
              </a:xfrm>
              <a:blipFill>
                <a:blip r:embed="rId5"/>
                <a:stretch>
                  <a:fillRect l="-935" t="-1974" r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Star: 5 Points 113">
            <a:extLst>
              <a:ext uri="{FF2B5EF4-FFF2-40B4-BE49-F238E27FC236}">
                <a16:creationId xmlns:a16="http://schemas.microsoft.com/office/drawing/2014/main" id="{E30365EF-E37B-479F-842C-F79E11F630B4}"/>
              </a:ext>
            </a:extLst>
          </p:cNvPr>
          <p:cNvSpPr/>
          <p:nvPr/>
        </p:nvSpPr>
        <p:spPr>
          <a:xfrm>
            <a:off x="2870830" y="465133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Star: 5 Points 114">
            <a:extLst>
              <a:ext uri="{FF2B5EF4-FFF2-40B4-BE49-F238E27FC236}">
                <a16:creationId xmlns:a16="http://schemas.microsoft.com/office/drawing/2014/main" id="{15656636-3201-4B6F-8B73-60C3D0891A6B}"/>
              </a:ext>
            </a:extLst>
          </p:cNvPr>
          <p:cNvSpPr/>
          <p:nvPr/>
        </p:nvSpPr>
        <p:spPr>
          <a:xfrm>
            <a:off x="3562818" y="457152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6" name="Star: 5 Points 115">
            <a:extLst>
              <a:ext uri="{FF2B5EF4-FFF2-40B4-BE49-F238E27FC236}">
                <a16:creationId xmlns:a16="http://schemas.microsoft.com/office/drawing/2014/main" id="{D3032C56-F709-4410-9FEB-6EB744D46399}"/>
              </a:ext>
            </a:extLst>
          </p:cNvPr>
          <p:cNvSpPr/>
          <p:nvPr/>
        </p:nvSpPr>
        <p:spPr>
          <a:xfrm>
            <a:off x="2215059" y="555621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Star: 5 Points 116">
            <a:extLst>
              <a:ext uri="{FF2B5EF4-FFF2-40B4-BE49-F238E27FC236}">
                <a16:creationId xmlns:a16="http://schemas.microsoft.com/office/drawing/2014/main" id="{7BDCFC51-05E6-4501-8491-A8D477ECAA82}"/>
              </a:ext>
            </a:extLst>
          </p:cNvPr>
          <p:cNvSpPr/>
          <p:nvPr/>
        </p:nvSpPr>
        <p:spPr>
          <a:xfrm>
            <a:off x="4400678" y="518643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Star: 5 Points 117">
            <a:extLst>
              <a:ext uri="{FF2B5EF4-FFF2-40B4-BE49-F238E27FC236}">
                <a16:creationId xmlns:a16="http://schemas.microsoft.com/office/drawing/2014/main" id="{08E439AE-3013-495D-B749-020C7EB04A1B}"/>
              </a:ext>
            </a:extLst>
          </p:cNvPr>
          <p:cNvSpPr/>
          <p:nvPr/>
        </p:nvSpPr>
        <p:spPr>
          <a:xfrm>
            <a:off x="3270849" y="486352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Star: 5 Points 118">
            <a:extLst>
              <a:ext uri="{FF2B5EF4-FFF2-40B4-BE49-F238E27FC236}">
                <a16:creationId xmlns:a16="http://schemas.microsoft.com/office/drawing/2014/main" id="{6EFFA3E3-2EE1-45AD-8CE2-4C1B0A62F68C}"/>
              </a:ext>
            </a:extLst>
          </p:cNvPr>
          <p:cNvSpPr/>
          <p:nvPr/>
        </p:nvSpPr>
        <p:spPr>
          <a:xfrm>
            <a:off x="3108924" y="625760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Star: 5 Points 121">
            <a:extLst>
              <a:ext uri="{FF2B5EF4-FFF2-40B4-BE49-F238E27FC236}">
                <a16:creationId xmlns:a16="http://schemas.microsoft.com/office/drawing/2014/main" id="{9405B718-CB6E-447D-90BC-F180D602D66F}"/>
              </a:ext>
            </a:extLst>
          </p:cNvPr>
          <p:cNvSpPr/>
          <p:nvPr/>
        </p:nvSpPr>
        <p:spPr>
          <a:xfrm>
            <a:off x="3962837" y="484406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Star: 5 Points 122">
            <a:extLst>
              <a:ext uri="{FF2B5EF4-FFF2-40B4-BE49-F238E27FC236}">
                <a16:creationId xmlns:a16="http://schemas.microsoft.com/office/drawing/2014/main" id="{411A3793-9D5A-4A12-8BE5-EA0F9023C7D9}"/>
              </a:ext>
            </a:extLst>
          </p:cNvPr>
          <p:cNvSpPr/>
          <p:nvPr/>
        </p:nvSpPr>
        <p:spPr>
          <a:xfrm>
            <a:off x="3705366" y="51847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Star: 5 Points 123">
            <a:extLst>
              <a:ext uri="{FF2B5EF4-FFF2-40B4-BE49-F238E27FC236}">
                <a16:creationId xmlns:a16="http://schemas.microsoft.com/office/drawing/2014/main" id="{BBD8DA79-B40B-4E5F-B4A0-DB0C21AFDF8C}"/>
              </a:ext>
            </a:extLst>
          </p:cNvPr>
          <p:cNvSpPr/>
          <p:nvPr/>
        </p:nvSpPr>
        <p:spPr>
          <a:xfrm>
            <a:off x="2363060" y="506702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Star: 5 Points 124">
            <a:extLst>
              <a:ext uri="{FF2B5EF4-FFF2-40B4-BE49-F238E27FC236}">
                <a16:creationId xmlns:a16="http://schemas.microsoft.com/office/drawing/2014/main" id="{AF903C96-2438-4AAB-BD86-5295535C0255}"/>
              </a:ext>
            </a:extLst>
          </p:cNvPr>
          <p:cNvSpPr/>
          <p:nvPr/>
        </p:nvSpPr>
        <p:spPr>
          <a:xfrm>
            <a:off x="2572597" y="579473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Star: 5 Points 125">
            <a:extLst>
              <a:ext uri="{FF2B5EF4-FFF2-40B4-BE49-F238E27FC236}">
                <a16:creationId xmlns:a16="http://schemas.microsoft.com/office/drawing/2014/main" id="{E10560C9-11AA-4180-9DF1-E564B1D7A78D}"/>
              </a:ext>
            </a:extLst>
          </p:cNvPr>
          <p:cNvSpPr/>
          <p:nvPr/>
        </p:nvSpPr>
        <p:spPr>
          <a:xfrm>
            <a:off x="2896756" y="592429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Star: 5 Points 126">
            <a:extLst>
              <a:ext uri="{FF2B5EF4-FFF2-40B4-BE49-F238E27FC236}">
                <a16:creationId xmlns:a16="http://schemas.microsoft.com/office/drawing/2014/main" id="{572DBF23-8A07-458B-A6A6-5088116A679B}"/>
              </a:ext>
            </a:extLst>
          </p:cNvPr>
          <p:cNvSpPr/>
          <p:nvPr/>
        </p:nvSpPr>
        <p:spPr>
          <a:xfrm>
            <a:off x="2655029" y="485139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Star: 5 Points 129">
            <a:extLst>
              <a:ext uri="{FF2B5EF4-FFF2-40B4-BE49-F238E27FC236}">
                <a16:creationId xmlns:a16="http://schemas.microsoft.com/office/drawing/2014/main" id="{65AFD28A-8F3C-4054-9723-92F75EE4FDC1}"/>
              </a:ext>
            </a:extLst>
          </p:cNvPr>
          <p:cNvSpPr/>
          <p:nvPr/>
        </p:nvSpPr>
        <p:spPr>
          <a:xfrm>
            <a:off x="2572597" y="618837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Star: 5 Points 130">
            <a:extLst>
              <a:ext uri="{FF2B5EF4-FFF2-40B4-BE49-F238E27FC236}">
                <a16:creationId xmlns:a16="http://schemas.microsoft.com/office/drawing/2014/main" id="{DFE58E20-74F5-4690-BC0E-5096CA5C8B3E}"/>
              </a:ext>
            </a:extLst>
          </p:cNvPr>
          <p:cNvSpPr/>
          <p:nvPr/>
        </p:nvSpPr>
        <p:spPr>
          <a:xfrm>
            <a:off x="2562715" y="544227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Star: 5 Points 131">
            <a:extLst>
              <a:ext uri="{FF2B5EF4-FFF2-40B4-BE49-F238E27FC236}">
                <a16:creationId xmlns:a16="http://schemas.microsoft.com/office/drawing/2014/main" id="{2F2DEA93-44BF-499B-9C1F-A9B3CFA0EDE2}"/>
              </a:ext>
            </a:extLst>
          </p:cNvPr>
          <p:cNvSpPr/>
          <p:nvPr/>
        </p:nvSpPr>
        <p:spPr>
          <a:xfrm>
            <a:off x="5040493" y="578029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EE860254-6DD3-4F9E-8F66-960DB54C8214}"/>
              </a:ext>
            </a:extLst>
          </p:cNvPr>
          <p:cNvSpPr/>
          <p:nvPr/>
        </p:nvSpPr>
        <p:spPr>
          <a:xfrm>
            <a:off x="4524267" y="47239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Star: 5 Points 133">
            <a:extLst>
              <a:ext uri="{FF2B5EF4-FFF2-40B4-BE49-F238E27FC236}">
                <a16:creationId xmlns:a16="http://schemas.microsoft.com/office/drawing/2014/main" id="{B086B7A9-CA7F-4840-AE13-A2D4454D6863}"/>
              </a:ext>
            </a:extLst>
          </p:cNvPr>
          <p:cNvSpPr/>
          <p:nvPr/>
        </p:nvSpPr>
        <p:spPr>
          <a:xfrm>
            <a:off x="3739769" y="566798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Star: 5 Points 134">
            <a:extLst>
              <a:ext uri="{FF2B5EF4-FFF2-40B4-BE49-F238E27FC236}">
                <a16:creationId xmlns:a16="http://schemas.microsoft.com/office/drawing/2014/main" id="{D97CBF9C-1389-430C-8FF7-D95C9B699422}"/>
              </a:ext>
            </a:extLst>
          </p:cNvPr>
          <p:cNvSpPr/>
          <p:nvPr/>
        </p:nvSpPr>
        <p:spPr>
          <a:xfrm>
            <a:off x="5433213" y="558315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Star: 5 Points 135">
            <a:extLst>
              <a:ext uri="{FF2B5EF4-FFF2-40B4-BE49-F238E27FC236}">
                <a16:creationId xmlns:a16="http://schemas.microsoft.com/office/drawing/2014/main" id="{3C83FB12-A6A6-4F23-BAD8-B6374EF2AC6F}"/>
              </a:ext>
            </a:extLst>
          </p:cNvPr>
          <p:cNvSpPr/>
          <p:nvPr/>
        </p:nvSpPr>
        <p:spPr>
          <a:xfrm>
            <a:off x="4841085" y="491727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Star: 5 Points 136">
            <a:extLst>
              <a:ext uri="{FF2B5EF4-FFF2-40B4-BE49-F238E27FC236}">
                <a16:creationId xmlns:a16="http://schemas.microsoft.com/office/drawing/2014/main" id="{DA623C7B-310E-4901-870D-6B6FFD428CDB}"/>
              </a:ext>
            </a:extLst>
          </p:cNvPr>
          <p:cNvSpPr/>
          <p:nvPr/>
        </p:nvSpPr>
        <p:spPr>
          <a:xfrm>
            <a:off x="4112956" y="598523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Star: 5 Points 137">
            <a:extLst>
              <a:ext uri="{FF2B5EF4-FFF2-40B4-BE49-F238E27FC236}">
                <a16:creationId xmlns:a16="http://schemas.microsoft.com/office/drawing/2014/main" id="{E692C3CE-0749-4185-A52F-EBEC8C5956BC}"/>
              </a:ext>
            </a:extLst>
          </p:cNvPr>
          <p:cNvSpPr/>
          <p:nvPr/>
        </p:nvSpPr>
        <p:spPr>
          <a:xfrm>
            <a:off x="5764811" y="52924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2DBA5BE9-358E-47EF-BB25-6B45CAE964D1}"/>
              </a:ext>
            </a:extLst>
          </p:cNvPr>
          <p:cNvSpPr/>
          <p:nvPr/>
        </p:nvSpPr>
        <p:spPr>
          <a:xfrm>
            <a:off x="5308129" y="519589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8C23DC4-2920-4F5F-854E-54A6229374A5}"/>
              </a:ext>
            </a:extLst>
          </p:cNvPr>
          <p:cNvSpPr/>
          <p:nvPr/>
        </p:nvSpPr>
        <p:spPr>
          <a:xfrm>
            <a:off x="4589028" y="583283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Star: 5 Points 140">
            <a:extLst>
              <a:ext uri="{FF2B5EF4-FFF2-40B4-BE49-F238E27FC236}">
                <a16:creationId xmlns:a16="http://schemas.microsoft.com/office/drawing/2014/main" id="{E813DAFE-C8D6-44A2-AC87-3AD5530454BD}"/>
              </a:ext>
            </a:extLst>
          </p:cNvPr>
          <p:cNvSpPr/>
          <p:nvPr/>
        </p:nvSpPr>
        <p:spPr>
          <a:xfrm>
            <a:off x="3432774" y="57817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Star: 5 Points 141">
            <a:extLst>
              <a:ext uri="{FF2B5EF4-FFF2-40B4-BE49-F238E27FC236}">
                <a16:creationId xmlns:a16="http://schemas.microsoft.com/office/drawing/2014/main" id="{84EBAC04-747E-41FE-809E-285F8DF977CB}"/>
              </a:ext>
            </a:extLst>
          </p:cNvPr>
          <p:cNvSpPr/>
          <p:nvPr/>
        </p:nvSpPr>
        <p:spPr>
          <a:xfrm>
            <a:off x="3058372" y="518470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Star: 5 Points 142">
            <a:extLst>
              <a:ext uri="{FF2B5EF4-FFF2-40B4-BE49-F238E27FC236}">
                <a16:creationId xmlns:a16="http://schemas.microsoft.com/office/drawing/2014/main" id="{ABB7E04D-7A9E-4200-BC8D-1BD2B816D102}"/>
              </a:ext>
            </a:extLst>
          </p:cNvPr>
          <p:cNvSpPr/>
          <p:nvPr/>
        </p:nvSpPr>
        <p:spPr>
          <a:xfrm>
            <a:off x="4856908" y="54146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Star: 5 Points 143">
            <a:extLst>
              <a:ext uri="{FF2B5EF4-FFF2-40B4-BE49-F238E27FC236}">
                <a16:creationId xmlns:a16="http://schemas.microsoft.com/office/drawing/2014/main" id="{2A85822F-7D0E-4B01-95AB-56572320F84C}"/>
              </a:ext>
            </a:extLst>
          </p:cNvPr>
          <p:cNvSpPr/>
          <p:nvPr/>
        </p:nvSpPr>
        <p:spPr>
          <a:xfrm>
            <a:off x="3220297" y="54146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339720DE-5C4E-43D2-BD40-CB151D998118}"/>
              </a:ext>
            </a:extLst>
          </p:cNvPr>
          <p:cNvSpPr/>
          <p:nvPr/>
        </p:nvSpPr>
        <p:spPr>
          <a:xfrm>
            <a:off x="4203656" y="55670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376949C5-AB37-40B7-B77E-FEC415E73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645" y="4702760"/>
            <a:ext cx="1010687" cy="965223"/>
          </a:xfrm>
          <a:prstGeom prst="rect">
            <a:avLst/>
          </a:prstGeom>
        </p:spPr>
      </p:pic>
      <p:sp>
        <p:nvSpPr>
          <p:cNvPr id="147" name="Speech Bubble: Rectangle 146">
            <a:extLst>
              <a:ext uri="{FF2B5EF4-FFF2-40B4-BE49-F238E27FC236}">
                <a16:creationId xmlns:a16="http://schemas.microsoft.com/office/drawing/2014/main" id="{E4D168A5-EEA9-4C6B-8FF1-975F7620702F}"/>
              </a:ext>
            </a:extLst>
          </p:cNvPr>
          <p:cNvSpPr/>
          <p:nvPr/>
        </p:nvSpPr>
        <p:spPr>
          <a:xfrm>
            <a:off x="6989012" y="4723921"/>
            <a:ext cx="3549752" cy="1769249"/>
          </a:xfrm>
          <a:prstGeom prst="wedgeRectCallout">
            <a:avLst>
              <a:gd name="adj1" fmla="val 68225"/>
              <a:gd name="adj2" fmla="val -296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Modeling each class by not just a mean by a probability distribution can also help in learning nonlinear decision boundaries. More on this when we discuss probabilistic models for classification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5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179"/>
    </mc:Choice>
    <mc:Fallback xmlns="">
      <p:transition spd="slow" advTm="2101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as a subroutine in other ML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For data-clustering (unsupervised learning), </a:t>
            </a:r>
            <a:r>
              <a:rPr lang="en-GB" sz="2400" i="1" dirty="0">
                <a:latin typeface="Abadi Extra Light" panose="020B0204020104020204" pitchFamily="34" charset="0"/>
              </a:rPr>
              <a:t>K</a:t>
            </a:r>
            <a:r>
              <a:rPr lang="en-GB" sz="2400" dirty="0">
                <a:latin typeface="Abadi Extra Light" panose="020B0204020104020204" pitchFamily="34" charset="0"/>
              </a:rPr>
              <a:t>-means clustering is a popular algo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i="1" dirty="0">
                <a:latin typeface="Abadi Extra Light" panose="020B0204020104020204" pitchFamily="34" charset="0"/>
              </a:rPr>
              <a:t>K</a:t>
            </a:r>
            <a:r>
              <a:rPr lang="en-GB" sz="2400" dirty="0">
                <a:latin typeface="Abadi Extra Light" panose="020B0204020104020204" pitchFamily="34" charset="0"/>
              </a:rPr>
              <a:t>-means also computes means/centres/prototypes of groups of </a:t>
            </a:r>
            <a:r>
              <a:rPr lang="en-GB" sz="2400" u="sng" dirty="0" err="1">
                <a:latin typeface="Abadi Extra Light" panose="020B0204020104020204" pitchFamily="34" charset="0"/>
              </a:rPr>
              <a:t>unlabeled</a:t>
            </a:r>
            <a:r>
              <a:rPr lang="en-GB" sz="2400" dirty="0">
                <a:latin typeface="Abadi Extra Light" panose="020B0204020104020204" pitchFamily="34" charset="0"/>
              </a:rPr>
              <a:t>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Harder than </a:t>
            </a:r>
            <a:r>
              <a:rPr lang="en-GB" sz="2400" dirty="0" err="1">
                <a:latin typeface="Abadi Extra Light" panose="020B0204020104020204" pitchFamily="34" charset="0"/>
              </a:rPr>
              <a:t>LwP</a:t>
            </a:r>
            <a:r>
              <a:rPr lang="en-GB" sz="2400" dirty="0">
                <a:latin typeface="Abadi Extra Light" panose="020B0204020104020204" pitchFamily="34" charset="0"/>
              </a:rPr>
              <a:t> since labels are unknown. But we can do the following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Guess the label of each point, compute means using guess labels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Refine labels using these means (assign each point to the current closest mean)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Repeat until means don’t change anymore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Many other models also use </a:t>
            </a:r>
            <a:r>
              <a:rPr lang="en-GB" sz="2400" dirty="0" err="1">
                <a:latin typeface="Abadi Extra Light" panose="020B0204020104020204" pitchFamily="34" charset="0"/>
              </a:rPr>
              <a:t>LwP</a:t>
            </a:r>
            <a:r>
              <a:rPr lang="en-GB" sz="2400" dirty="0">
                <a:latin typeface="Abadi Extra Light" panose="020B0204020104020204" pitchFamily="34" charset="0"/>
              </a:rPr>
              <a:t> as a subroutine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E174F0D8-A406-4C88-BB3F-51B94D3D94F2}"/>
              </a:ext>
            </a:extLst>
          </p:cNvPr>
          <p:cNvSpPr/>
          <p:nvPr/>
        </p:nvSpPr>
        <p:spPr>
          <a:xfrm rot="2538787">
            <a:off x="2976233" y="216576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53EC5A38-B6A8-4933-BE59-F11BE90FBDDA}"/>
              </a:ext>
            </a:extLst>
          </p:cNvPr>
          <p:cNvSpPr/>
          <p:nvPr/>
        </p:nvSpPr>
        <p:spPr>
          <a:xfrm rot="2538787">
            <a:off x="3651399" y="209567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C9E1E218-86E3-4CE2-BB44-985DBACCA726}"/>
              </a:ext>
            </a:extLst>
          </p:cNvPr>
          <p:cNvSpPr/>
          <p:nvPr/>
        </p:nvSpPr>
        <p:spPr>
          <a:xfrm rot="2538787">
            <a:off x="2320462" y="307064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09C96DFF-F55A-4E87-9E89-E5EDE4B50B3C}"/>
              </a:ext>
            </a:extLst>
          </p:cNvPr>
          <p:cNvSpPr/>
          <p:nvPr/>
        </p:nvSpPr>
        <p:spPr>
          <a:xfrm rot="2538787">
            <a:off x="4001988" y="341354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D617CE2-89C4-43B5-A392-A553CD1CBEF4}"/>
              </a:ext>
            </a:extLst>
          </p:cNvPr>
          <p:cNvSpPr/>
          <p:nvPr/>
        </p:nvSpPr>
        <p:spPr>
          <a:xfrm rot="2538787">
            <a:off x="4392513" y="231816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AC599CBE-4CA6-429B-B189-D76972B253DA}"/>
              </a:ext>
            </a:extLst>
          </p:cNvPr>
          <p:cNvSpPr/>
          <p:nvPr/>
        </p:nvSpPr>
        <p:spPr>
          <a:xfrm rot="2538787">
            <a:off x="2630388" y="364825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8DDE3A0D-2427-4A0A-9497-5F9272FE89BD}"/>
              </a:ext>
            </a:extLst>
          </p:cNvPr>
          <p:cNvSpPr/>
          <p:nvPr/>
        </p:nvSpPr>
        <p:spPr>
          <a:xfrm rot="2538787">
            <a:off x="4259163" y="284843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6EE0A302-537C-4A08-B4CC-54BD14BF7F9B}"/>
              </a:ext>
            </a:extLst>
          </p:cNvPr>
          <p:cNvSpPr/>
          <p:nvPr/>
        </p:nvSpPr>
        <p:spPr>
          <a:xfrm rot="2538787">
            <a:off x="3916263" y="262594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6DB4C3D-A92D-4C9D-9BC6-6578ED0D32D9}"/>
              </a:ext>
            </a:extLst>
          </p:cNvPr>
          <p:cNvSpPr/>
          <p:nvPr/>
        </p:nvSpPr>
        <p:spPr>
          <a:xfrm rot="2538787">
            <a:off x="2468463" y="258145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DEF1B2F-2979-44E0-A299-6EE786B6C4A9}"/>
              </a:ext>
            </a:extLst>
          </p:cNvPr>
          <p:cNvSpPr/>
          <p:nvPr/>
        </p:nvSpPr>
        <p:spPr>
          <a:xfrm rot="2538787">
            <a:off x="3130835" y="376751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13B2994-1948-4AE3-9B51-931A929D0C98}"/>
              </a:ext>
            </a:extLst>
          </p:cNvPr>
          <p:cNvSpPr/>
          <p:nvPr/>
        </p:nvSpPr>
        <p:spPr>
          <a:xfrm rot="2538787">
            <a:off x="2839925" y="271214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75295246-48FE-40D1-9598-803F7EE8EFE3}"/>
              </a:ext>
            </a:extLst>
          </p:cNvPr>
          <p:cNvSpPr/>
          <p:nvPr/>
        </p:nvSpPr>
        <p:spPr>
          <a:xfrm rot="2538787">
            <a:off x="3613663" y="3480072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8D573CA1-57BF-4C4F-9F8B-34886EF61E59}"/>
              </a:ext>
            </a:extLst>
          </p:cNvPr>
          <p:cNvSpPr/>
          <p:nvPr/>
        </p:nvSpPr>
        <p:spPr>
          <a:xfrm rot="2538787">
            <a:off x="3174367" y="314536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C50102F7-AE3C-4417-806A-894D37F395C4}"/>
              </a:ext>
            </a:extLst>
          </p:cNvPr>
          <p:cNvSpPr/>
          <p:nvPr/>
        </p:nvSpPr>
        <p:spPr>
          <a:xfrm rot="2538787">
            <a:off x="3678138" y="294979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CAC64252-0E3E-425B-9479-6268C10E4614}"/>
              </a:ext>
            </a:extLst>
          </p:cNvPr>
          <p:cNvSpPr/>
          <p:nvPr/>
        </p:nvSpPr>
        <p:spPr>
          <a:xfrm>
            <a:off x="8382709" y="199727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2D43000F-A07A-4021-B6D5-BCFC2B333696}"/>
              </a:ext>
            </a:extLst>
          </p:cNvPr>
          <p:cNvSpPr/>
          <p:nvPr/>
        </p:nvSpPr>
        <p:spPr>
          <a:xfrm>
            <a:off x="8509014" y="231737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38355D8A-B891-450A-AECA-66EA0DB15FB8}"/>
              </a:ext>
            </a:extLst>
          </p:cNvPr>
          <p:cNvSpPr/>
          <p:nvPr/>
        </p:nvSpPr>
        <p:spPr>
          <a:xfrm>
            <a:off x="7463942" y="284438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0DB27735-99A4-4BA7-88C8-C31AA1EC3D97}"/>
              </a:ext>
            </a:extLst>
          </p:cNvPr>
          <p:cNvSpPr/>
          <p:nvPr/>
        </p:nvSpPr>
        <p:spPr>
          <a:xfrm>
            <a:off x="9145468" y="318728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C4C73AC5-4011-4B3E-85B6-F337C86FDC54}"/>
              </a:ext>
            </a:extLst>
          </p:cNvPr>
          <p:cNvSpPr/>
          <p:nvPr/>
        </p:nvSpPr>
        <p:spPr>
          <a:xfrm>
            <a:off x="9535993" y="2091905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CA1B90E6-CD47-4784-AA11-CEB144544ACC}"/>
              </a:ext>
            </a:extLst>
          </p:cNvPr>
          <p:cNvSpPr/>
          <p:nvPr/>
        </p:nvSpPr>
        <p:spPr>
          <a:xfrm>
            <a:off x="7773868" y="342199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C0FFEBBA-CF3B-42CA-9943-D4FBCEC0F93B}"/>
              </a:ext>
            </a:extLst>
          </p:cNvPr>
          <p:cNvSpPr/>
          <p:nvPr/>
        </p:nvSpPr>
        <p:spPr>
          <a:xfrm>
            <a:off x="9402643" y="262217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AA8BC5FB-C053-4C6D-B59E-C918CE17F4BD}"/>
              </a:ext>
            </a:extLst>
          </p:cNvPr>
          <p:cNvSpPr/>
          <p:nvPr/>
        </p:nvSpPr>
        <p:spPr>
          <a:xfrm>
            <a:off x="9059743" y="239968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1E93F99B-88A2-41DF-A71E-6C712C51D19E}"/>
              </a:ext>
            </a:extLst>
          </p:cNvPr>
          <p:cNvSpPr/>
          <p:nvPr/>
        </p:nvSpPr>
        <p:spPr>
          <a:xfrm>
            <a:off x="8264132" y="2861523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1D16A7E3-F212-43F1-A807-8D644908B438}"/>
              </a:ext>
            </a:extLst>
          </p:cNvPr>
          <p:cNvSpPr/>
          <p:nvPr/>
        </p:nvSpPr>
        <p:spPr>
          <a:xfrm>
            <a:off x="8471029" y="3545815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7E86B6E4-F3BF-413B-A29D-61852618EF4F}"/>
              </a:ext>
            </a:extLst>
          </p:cNvPr>
          <p:cNvSpPr/>
          <p:nvPr/>
        </p:nvSpPr>
        <p:spPr>
          <a:xfrm>
            <a:off x="7983405" y="248588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A2083C29-2886-44A2-A763-52661E8D874B}"/>
              </a:ext>
            </a:extLst>
          </p:cNvPr>
          <p:cNvSpPr/>
          <p:nvPr/>
        </p:nvSpPr>
        <p:spPr>
          <a:xfrm>
            <a:off x="8757143" y="325381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DF8494F0-0130-4616-8E35-F7C55CE67D6A}"/>
              </a:ext>
            </a:extLst>
          </p:cNvPr>
          <p:cNvSpPr/>
          <p:nvPr/>
        </p:nvSpPr>
        <p:spPr>
          <a:xfrm>
            <a:off x="8821618" y="272353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3D50737D-3C77-4893-8770-C11A98FD5DBB}"/>
              </a:ext>
            </a:extLst>
          </p:cNvPr>
          <p:cNvSpPr/>
          <p:nvPr/>
        </p:nvSpPr>
        <p:spPr>
          <a:xfrm>
            <a:off x="9135943" y="1931892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A2833663-8D00-4562-9715-D87AB41B0927}"/>
              </a:ext>
            </a:extLst>
          </p:cNvPr>
          <p:cNvSpPr/>
          <p:nvPr/>
        </p:nvSpPr>
        <p:spPr>
          <a:xfrm>
            <a:off x="5541382" y="244849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F56016DE-8C37-4AB3-B59A-1F5C43DA3DF6}"/>
              </a:ext>
            </a:extLst>
          </p:cNvPr>
          <p:cNvSpPr/>
          <p:nvPr/>
        </p:nvSpPr>
        <p:spPr>
          <a:xfrm>
            <a:off x="5667687" y="2768607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13A61085-775C-4199-851E-CFC2C594978F}"/>
              </a:ext>
            </a:extLst>
          </p:cNvPr>
          <p:cNvSpPr/>
          <p:nvPr/>
        </p:nvSpPr>
        <p:spPr>
          <a:xfrm>
            <a:off x="6056735" y="334423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E519B67E-15C0-45F5-882A-F7C34B90406D}"/>
              </a:ext>
            </a:extLst>
          </p:cNvPr>
          <p:cNvSpPr/>
          <p:nvPr/>
        </p:nvSpPr>
        <p:spPr>
          <a:xfrm>
            <a:off x="6694666" y="2543134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322EE6B7-30D6-442A-AC89-14494493EB9A}"/>
              </a:ext>
            </a:extLst>
          </p:cNvPr>
          <p:cNvSpPr/>
          <p:nvPr/>
        </p:nvSpPr>
        <p:spPr>
          <a:xfrm>
            <a:off x="6561316" y="3073407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9E4A6DB2-39D7-436D-B9E2-E4F5E67897BF}"/>
              </a:ext>
            </a:extLst>
          </p:cNvPr>
          <p:cNvSpPr/>
          <p:nvPr/>
        </p:nvSpPr>
        <p:spPr>
          <a:xfrm>
            <a:off x="6218416" y="2850917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837C0997-4E44-4EC2-9E5D-51F7BAA13701}"/>
              </a:ext>
            </a:extLst>
          </p:cNvPr>
          <p:cNvSpPr/>
          <p:nvPr/>
        </p:nvSpPr>
        <p:spPr>
          <a:xfrm rot="2538787">
            <a:off x="4155980" y="164753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09A30284-475D-4749-A166-D0A902E0A435}"/>
              </a:ext>
            </a:extLst>
          </p:cNvPr>
          <p:cNvSpPr/>
          <p:nvPr/>
        </p:nvSpPr>
        <p:spPr>
          <a:xfrm>
            <a:off x="5142078" y="293710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7FB4B0B7-C43A-4AD7-A3AC-E8D1AD4FB257}"/>
              </a:ext>
            </a:extLst>
          </p:cNvPr>
          <p:cNvSpPr/>
          <p:nvPr/>
        </p:nvSpPr>
        <p:spPr>
          <a:xfrm>
            <a:off x="5609925" y="340654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564937CB-5CDA-4AC0-99D8-2F33533A65B3}"/>
              </a:ext>
            </a:extLst>
          </p:cNvPr>
          <p:cNvSpPr/>
          <p:nvPr/>
        </p:nvSpPr>
        <p:spPr>
          <a:xfrm>
            <a:off x="6294616" y="238312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CA3E699-FEB1-4F51-B359-A3297FDAD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175" y="5014778"/>
            <a:ext cx="1010687" cy="965223"/>
          </a:xfrm>
          <a:prstGeom prst="rect">
            <a:avLst/>
          </a:prstGeom>
        </p:spPr>
      </p:pic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CC7662D3-7F54-40F4-B564-01A4AC7F8C5F}"/>
              </a:ext>
            </a:extLst>
          </p:cNvPr>
          <p:cNvSpPr/>
          <p:nvPr/>
        </p:nvSpPr>
        <p:spPr>
          <a:xfrm>
            <a:off x="9371336" y="5164409"/>
            <a:ext cx="1623839" cy="562805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K-means in detail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8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262"/>
    </mc:Choice>
    <mc:Fallback xmlns="">
      <p:transition spd="slow" advTm="148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2567800"/>
            <a:ext cx="9859107" cy="1722399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Supervised Learning using</a:t>
            </a:r>
            <a:br>
              <a:rPr lang="en-IN" sz="7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       Nearest </a:t>
            </a:r>
            <a:r>
              <a:rPr lang="en-IN" sz="72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endParaRPr lang="en-IN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68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71"/>
    </mc:Choice>
    <mc:Fallback xmlns="">
      <p:transition spd="slow" advTm="129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Another supervised learning technique based on computing distances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simple idea. Simply do the following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Compute distance of </a:t>
            </a:r>
            <a:r>
              <a:rPr lang="en-GB" dirty="0" err="1">
                <a:latin typeface="Abadi Extra Light" panose="020B0204020104020204" pitchFamily="34" charset="0"/>
              </a:rPr>
              <a:t>of</a:t>
            </a:r>
            <a:r>
              <a:rPr lang="en-GB" dirty="0">
                <a:latin typeface="Abadi Extra Light" panose="020B0204020104020204" pitchFamily="34" charset="0"/>
              </a:rPr>
              <a:t> the test point from all the training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Sort the distances to find the “nearest” input(s) in training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 the label using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majority</a:t>
            </a:r>
            <a:r>
              <a:rPr lang="en-GB" dirty="0">
                <a:latin typeface="Abadi Extra Light" panose="020B0204020104020204" pitchFamily="34" charset="0"/>
              </a:rPr>
              <a:t> or </a:t>
            </a: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avg</a:t>
            </a:r>
            <a:r>
              <a:rPr lang="en-GB" dirty="0">
                <a:latin typeface="Abadi Extra Light" panose="020B0204020104020204" pitchFamily="34" charset="0"/>
              </a:rPr>
              <a:t> label of these inputs</a:t>
            </a:r>
          </a:p>
          <a:p>
            <a:pPr marL="457200" lvl="1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use Euclidean or other </a:t>
            </a:r>
            <a:r>
              <a:rPr lang="en-GB" dirty="0" err="1">
                <a:latin typeface="Abadi Extra Light" panose="020B0204020104020204" pitchFamily="34" charset="0"/>
              </a:rPr>
              <a:t>dist</a:t>
            </a:r>
            <a:r>
              <a:rPr lang="en-GB" dirty="0">
                <a:latin typeface="Abadi Extra Light" panose="020B0204020104020204" pitchFamily="34" charset="0"/>
              </a:rPr>
              <a:t> (e.g.,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). Choice imp just 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Unlike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which does prototype based comparison, nearest </a:t>
            </a:r>
            <a:r>
              <a:rPr lang="en-GB" dirty="0" err="1">
                <a:latin typeface="Abadi Extra Light" panose="020B0204020104020204" pitchFamily="34" charset="0"/>
              </a:rPr>
              <a:t>neighbors</a:t>
            </a:r>
            <a:r>
              <a:rPr lang="en-GB" dirty="0">
                <a:latin typeface="Abadi Extra Light" panose="020B0204020104020204" pitchFamily="34" charset="0"/>
              </a:rPr>
              <a:t> method looks at the labels of individual training inputs to make prediction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Applicable to both </a:t>
            </a:r>
            <a:r>
              <a:rPr lang="en-GB" dirty="0" err="1">
                <a:latin typeface="Abadi Extra Light" panose="020B0204020104020204" pitchFamily="34" charset="0"/>
              </a:rPr>
              <a:t>classifn</a:t>
            </a:r>
            <a:r>
              <a:rPr lang="en-GB" dirty="0">
                <a:latin typeface="Abadi Extra Light" panose="020B0204020104020204" pitchFamily="34" charset="0"/>
              </a:rPr>
              <a:t> as well as regression (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only works for </a:t>
            </a:r>
            <a:r>
              <a:rPr lang="en-GB" dirty="0" err="1">
                <a:latin typeface="Abadi Extra Light" panose="020B0204020104020204" pitchFamily="34" charset="0"/>
              </a:rPr>
              <a:t>classifn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3DC35B-E272-4DD9-BB5B-4337FD88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44" y="765515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254F9F0-AF3F-415C-BA76-4A8619F55C79}"/>
              </a:ext>
            </a:extLst>
          </p:cNvPr>
          <p:cNvSpPr/>
          <p:nvPr/>
        </p:nvSpPr>
        <p:spPr>
          <a:xfrm>
            <a:off x="8078185" y="1622798"/>
            <a:ext cx="2916990" cy="761934"/>
          </a:xfrm>
          <a:prstGeom prst="wedgeRectCallout">
            <a:avLst>
              <a:gd name="adj1" fmla="val 62785"/>
              <a:gd name="adj2" fmla="val -563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Wait. Did you say distance from ALL the training points? That’s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gonna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be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sooooo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expensive!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2A4F4-3D8B-4FCE-916F-9395CC21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244" y="2558567"/>
            <a:ext cx="1010687" cy="9652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48655CD-D13F-41B3-A291-F17D42370B8F}"/>
              </a:ext>
            </a:extLst>
          </p:cNvPr>
          <p:cNvSpPr/>
          <p:nvPr/>
        </p:nvSpPr>
        <p:spPr>
          <a:xfrm>
            <a:off x="8886092" y="2670284"/>
            <a:ext cx="2297368" cy="1106873"/>
          </a:xfrm>
          <a:prstGeom prst="wedgeRectCallout">
            <a:avLst>
              <a:gd name="adj1" fmla="val 59347"/>
              <a:gd name="adj2" fmla="val -211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Yes, but let’s not worry about that at the moment. There are ways to speed up this step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5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350"/>
    </mc:Choice>
    <mc:Fallback xmlns="">
      <p:transition spd="slow" advTm="171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7" y="2289658"/>
            <a:ext cx="10351007" cy="1760333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sz="5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 for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2826154"/>
            <a:ext cx="11740617" cy="162880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9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2"/>
    </mc:Choice>
    <mc:Fallback xmlns="">
      <p:transition spd="slow" advTm="111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EF37FB8-D86A-4437-996D-E63A70AB33CD}"/>
              </a:ext>
            </a:extLst>
          </p:cNvPr>
          <p:cNvSpPr/>
          <p:nvPr/>
        </p:nvSpPr>
        <p:spPr>
          <a:xfrm>
            <a:off x="201082" y="1603507"/>
            <a:ext cx="7999327" cy="41289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(or “One”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A90B923-F3FA-4A3D-A938-C42FC85B48FF}"/>
              </a:ext>
            </a:extLst>
          </p:cNvPr>
          <p:cNvSpPr/>
          <p:nvPr/>
        </p:nvSpPr>
        <p:spPr>
          <a:xfrm>
            <a:off x="521817" y="36570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7D3F9201-3E99-444D-8694-6F25143BB735}"/>
              </a:ext>
            </a:extLst>
          </p:cNvPr>
          <p:cNvSpPr/>
          <p:nvPr/>
        </p:nvSpPr>
        <p:spPr>
          <a:xfrm>
            <a:off x="762203" y="2667489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4776F7E-617F-46AA-8B6D-16194BA0C7AB}"/>
              </a:ext>
            </a:extLst>
          </p:cNvPr>
          <p:cNvSpPr/>
          <p:nvPr/>
        </p:nvSpPr>
        <p:spPr>
          <a:xfrm>
            <a:off x="1283819" y="462583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8A884C2D-8D79-4424-8E20-3E56C488657D}"/>
              </a:ext>
            </a:extLst>
          </p:cNvPr>
          <p:cNvSpPr/>
          <p:nvPr/>
        </p:nvSpPr>
        <p:spPr>
          <a:xfrm>
            <a:off x="1475496" y="349955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4AD3E196-B639-4341-924F-BBB8A9C9F8AC}"/>
              </a:ext>
            </a:extLst>
          </p:cNvPr>
          <p:cNvSpPr/>
          <p:nvPr/>
        </p:nvSpPr>
        <p:spPr>
          <a:xfrm>
            <a:off x="2037962" y="269204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241AAFD-FA68-49C3-BAF8-06FD16633A30}"/>
              </a:ext>
            </a:extLst>
          </p:cNvPr>
          <p:cNvSpPr/>
          <p:nvPr/>
        </p:nvSpPr>
        <p:spPr>
          <a:xfrm>
            <a:off x="1929553" y="174363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6C6B1FBC-CF57-4C81-BCF6-1F5CBC887C89}"/>
              </a:ext>
            </a:extLst>
          </p:cNvPr>
          <p:cNvSpPr/>
          <p:nvPr/>
        </p:nvSpPr>
        <p:spPr>
          <a:xfrm>
            <a:off x="3031704" y="288707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2DFBAE4A-5332-4BA8-BA64-AC4855C1FE9A}"/>
              </a:ext>
            </a:extLst>
          </p:cNvPr>
          <p:cNvSpPr/>
          <p:nvPr/>
        </p:nvSpPr>
        <p:spPr>
          <a:xfrm>
            <a:off x="2466883" y="42181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9DB6DC10-3BCF-4DB9-896C-75DFB887C68D}"/>
              </a:ext>
            </a:extLst>
          </p:cNvPr>
          <p:cNvSpPr/>
          <p:nvPr/>
        </p:nvSpPr>
        <p:spPr>
          <a:xfrm>
            <a:off x="4805739" y="35732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9D09611-583A-433C-832E-DE9C2B39EFC6}"/>
              </a:ext>
            </a:extLst>
          </p:cNvPr>
          <p:cNvSpPr/>
          <p:nvPr/>
        </p:nvSpPr>
        <p:spPr>
          <a:xfrm>
            <a:off x="5200097" y="254744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266EBC04-0779-4349-A15A-A7C22E34CD57}"/>
              </a:ext>
            </a:extLst>
          </p:cNvPr>
          <p:cNvSpPr/>
          <p:nvPr/>
        </p:nvSpPr>
        <p:spPr>
          <a:xfrm>
            <a:off x="5949527" y="31241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034A8152-54E7-43E3-A695-741B70E199D2}"/>
              </a:ext>
            </a:extLst>
          </p:cNvPr>
          <p:cNvSpPr/>
          <p:nvPr/>
        </p:nvSpPr>
        <p:spPr>
          <a:xfrm>
            <a:off x="5182811" y="458499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49EE726F-1224-469F-9FE4-AB876285364D}"/>
              </a:ext>
            </a:extLst>
          </p:cNvPr>
          <p:cNvSpPr/>
          <p:nvPr/>
        </p:nvSpPr>
        <p:spPr>
          <a:xfrm>
            <a:off x="6511995" y="23130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7A466541-85A5-4F73-BBDA-4E91243501B3}"/>
              </a:ext>
            </a:extLst>
          </p:cNvPr>
          <p:cNvSpPr/>
          <p:nvPr/>
        </p:nvSpPr>
        <p:spPr>
          <a:xfrm>
            <a:off x="5776701" y="183314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16B49B47-B37B-4FC8-AE7D-F82540A7CA38}"/>
              </a:ext>
            </a:extLst>
          </p:cNvPr>
          <p:cNvSpPr/>
          <p:nvPr/>
        </p:nvSpPr>
        <p:spPr>
          <a:xfrm>
            <a:off x="7446821" y="201714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4CEAFD59-C0B8-4C91-8082-108BC02C1C21}"/>
              </a:ext>
            </a:extLst>
          </p:cNvPr>
          <p:cNvSpPr/>
          <p:nvPr/>
        </p:nvSpPr>
        <p:spPr>
          <a:xfrm>
            <a:off x="6138063" y="403391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1AD69E1-0863-4F8C-A1AF-875CE97E6E3E}"/>
              </a:ext>
            </a:extLst>
          </p:cNvPr>
          <p:cNvSpPr/>
          <p:nvPr/>
        </p:nvSpPr>
        <p:spPr>
          <a:xfrm>
            <a:off x="7069749" y="31241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F45F2D-BF85-43B2-8B93-CEB3E561C425}"/>
              </a:ext>
            </a:extLst>
          </p:cNvPr>
          <p:cNvSpPr/>
          <p:nvPr/>
        </p:nvSpPr>
        <p:spPr>
          <a:xfrm>
            <a:off x="7335270" y="397351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BD90867F-A328-4E73-86E3-196CAD7C3D33}"/>
              </a:ext>
            </a:extLst>
          </p:cNvPr>
          <p:cNvSpPr/>
          <p:nvPr/>
        </p:nvSpPr>
        <p:spPr>
          <a:xfrm>
            <a:off x="3025420" y="4865208"/>
            <a:ext cx="377072" cy="358219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08F58AD9-D2E7-4BD0-9E4D-8D52F98A8427}"/>
              </a:ext>
            </a:extLst>
          </p:cNvPr>
          <p:cNvSpPr/>
          <p:nvPr/>
        </p:nvSpPr>
        <p:spPr>
          <a:xfrm>
            <a:off x="4511149" y="4943216"/>
            <a:ext cx="377072" cy="358219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7A5D7C-1D7E-4B5B-A051-C2C81877F594}"/>
              </a:ext>
            </a:extLst>
          </p:cNvPr>
          <p:cNvCxnSpPr>
            <a:stCxn id="13" idx="3"/>
          </p:cNvCxnSpPr>
          <p:nvPr/>
        </p:nvCxnSpPr>
        <p:spPr>
          <a:xfrm>
            <a:off x="2771940" y="4576396"/>
            <a:ext cx="442016" cy="4868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2770D8-4F37-4B74-AAB2-EBA8BCDEC52F}"/>
              </a:ext>
            </a:extLst>
          </p:cNvPr>
          <p:cNvCxnSpPr>
            <a:cxnSpLocks/>
          </p:cNvCxnSpPr>
          <p:nvPr/>
        </p:nvCxnSpPr>
        <p:spPr>
          <a:xfrm flipH="1">
            <a:off x="4699685" y="4799687"/>
            <a:ext cx="656476" cy="32263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44DA6A-A7D8-4DC4-874F-45AEC473E3D3}"/>
              </a:ext>
            </a:extLst>
          </p:cNvPr>
          <p:cNvCxnSpPr>
            <a:cxnSpLocks/>
          </p:cNvCxnSpPr>
          <p:nvPr/>
        </p:nvCxnSpPr>
        <p:spPr>
          <a:xfrm>
            <a:off x="782625" y="1619174"/>
            <a:ext cx="795324" cy="850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E9311-9AF9-4672-8DCE-D7A9C03F23F7}"/>
              </a:ext>
            </a:extLst>
          </p:cNvPr>
          <p:cNvCxnSpPr>
            <a:cxnSpLocks/>
          </p:cNvCxnSpPr>
          <p:nvPr/>
        </p:nvCxnSpPr>
        <p:spPr>
          <a:xfrm flipH="1">
            <a:off x="1569768" y="2429237"/>
            <a:ext cx="1214021" cy="22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A0C027-D8BE-4FE8-8495-DE4BBC3F4333}"/>
              </a:ext>
            </a:extLst>
          </p:cNvPr>
          <p:cNvCxnSpPr>
            <a:cxnSpLocks/>
          </p:cNvCxnSpPr>
          <p:nvPr/>
        </p:nvCxnSpPr>
        <p:spPr>
          <a:xfrm>
            <a:off x="192769" y="3202725"/>
            <a:ext cx="985608" cy="285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697457-8BDB-47B4-94AD-45F68B1AC565}"/>
              </a:ext>
            </a:extLst>
          </p:cNvPr>
          <p:cNvCxnSpPr>
            <a:cxnSpLocks/>
          </p:cNvCxnSpPr>
          <p:nvPr/>
        </p:nvCxnSpPr>
        <p:spPr>
          <a:xfrm flipH="1">
            <a:off x="1179139" y="3098661"/>
            <a:ext cx="349233" cy="386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31EC6E-7613-4B35-9BA2-31EBB45AB6A7}"/>
              </a:ext>
            </a:extLst>
          </p:cNvPr>
          <p:cNvCxnSpPr>
            <a:cxnSpLocks/>
          </p:cNvCxnSpPr>
          <p:nvPr/>
        </p:nvCxnSpPr>
        <p:spPr>
          <a:xfrm flipH="1">
            <a:off x="186138" y="4247071"/>
            <a:ext cx="1130839" cy="850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B165AA-91A9-4573-B39D-EDD88D7B1F39}"/>
              </a:ext>
            </a:extLst>
          </p:cNvPr>
          <p:cNvCxnSpPr>
            <a:cxnSpLocks/>
          </p:cNvCxnSpPr>
          <p:nvPr/>
        </p:nvCxnSpPr>
        <p:spPr>
          <a:xfrm flipH="1" flipV="1">
            <a:off x="1319211" y="4247072"/>
            <a:ext cx="657478" cy="39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77A7C51-0773-4F1F-BF30-AC7EEB749561}"/>
              </a:ext>
            </a:extLst>
          </p:cNvPr>
          <p:cNvCxnSpPr>
            <a:cxnSpLocks/>
          </p:cNvCxnSpPr>
          <p:nvPr/>
        </p:nvCxnSpPr>
        <p:spPr>
          <a:xfrm flipH="1" flipV="1">
            <a:off x="1983320" y="4264199"/>
            <a:ext cx="374268" cy="148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C83FFCF-1522-409F-A795-785EFBCECED4}"/>
              </a:ext>
            </a:extLst>
          </p:cNvPr>
          <p:cNvCxnSpPr>
            <a:cxnSpLocks/>
          </p:cNvCxnSpPr>
          <p:nvPr/>
        </p:nvCxnSpPr>
        <p:spPr>
          <a:xfrm flipV="1">
            <a:off x="1971517" y="3626466"/>
            <a:ext cx="524306" cy="659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C04736C-76C0-46E1-B90F-3EC9A7D2349C}"/>
              </a:ext>
            </a:extLst>
          </p:cNvPr>
          <p:cNvCxnSpPr>
            <a:cxnSpLocks/>
          </p:cNvCxnSpPr>
          <p:nvPr/>
        </p:nvCxnSpPr>
        <p:spPr>
          <a:xfrm flipH="1" flipV="1">
            <a:off x="1528372" y="3054709"/>
            <a:ext cx="967451" cy="60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972B12-040A-4AC9-AA9A-D2A625BE15D9}"/>
              </a:ext>
            </a:extLst>
          </p:cNvPr>
          <p:cNvCxnSpPr>
            <a:cxnSpLocks/>
          </p:cNvCxnSpPr>
          <p:nvPr/>
        </p:nvCxnSpPr>
        <p:spPr>
          <a:xfrm flipV="1">
            <a:off x="2495823" y="2429237"/>
            <a:ext cx="287966" cy="12278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D1796B-4BD1-468A-BCAE-6F8110994CA4}"/>
              </a:ext>
            </a:extLst>
          </p:cNvPr>
          <p:cNvCxnSpPr>
            <a:cxnSpLocks/>
          </p:cNvCxnSpPr>
          <p:nvPr/>
        </p:nvCxnSpPr>
        <p:spPr>
          <a:xfrm flipH="1" flipV="1">
            <a:off x="2481593" y="3637213"/>
            <a:ext cx="1408193" cy="53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1296CC-8969-4098-AF1C-10FD49D626B7}"/>
              </a:ext>
            </a:extLst>
          </p:cNvPr>
          <p:cNvCxnSpPr>
            <a:cxnSpLocks/>
          </p:cNvCxnSpPr>
          <p:nvPr/>
        </p:nvCxnSpPr>
        <p:spPr>
          <a:xfrm flipH="1">
            <a:off x="1518640" y="2455977"/>
            <a:ext cx="59310" cy="63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916E3C7-29C4-41F2-995A-BAC1BA970F6F}"/>
              </a:ext>
            </a:extLst>
          </p:cNvPr>
          <p:cNvCxnSpPr>
            <a:cxnSpLocks/>
          </p:cNvCxnSpPr>
          <p:nvPr/>
        </p:nvCxnSpPr>
        <p:spPr>
          <a:xfrm>
            <a:off x="1192848" y="3482353"/>
            <a:ext cx="73690" cy="824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E50F874-D35C-4F75-A54A-B13B35736AD9}"/>
              </a:ext>
            </a:extLst>
          </p:cNvPr>
          <p:cNvCxnSpPr>
            <a:cxnSpLocks/>
          </p:cNvCxnSpPr>
          <p:nvPr/>
        </p:nvCxnSpPr>
        <p:spPr>
          <a:xfrm flipH="1">
            <a:off x="2783790" y="1568443"/>
            <a:ext cx="956191" cy="864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D2E3AC3-E558-42DC-8662-2AF33E3FE766}"/>
              </a:ext>
            </a:extLst>
          </p:cNvPr>
          <p:cNvCxnSpPr>
            <a:cxnSpLocks/>
            <a:stCxn id="108" idx="0"/>
          </p:cNvCxnSpPr>
          <p:nvPr/>
        </p:nvCxnSpPr>
        <p:spPr>
          <a:xfrm>
            <a:off x="4200746" y="1603507"/>
            <a:ext cx="116569" cy="1314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09B4A3A-F8AC-4B70-88C7-3F2B4C96E99B}"/>
              </a:ext>
            </a:extLst>
          </p:cNvPr>
          <p:cNvCxnSpPr>
            <a:cxnSpLocks/>
          </p:cNvCxnSpPr>
          <p:nvPr/>
        </p:nvCxnSpPr>
        <p:spPr>
          <a:xfrm>
            <a:off x="4457592" y="1601886"/>
            <a:ext cx="1664501" cy="1075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E83216B-868C-424B-A188-5DBF7D818164}"/>
              </a:ext>
            </a:extLst>
          </p:cNvPr>
          <p:cNvCxnSpPr>
            <a:cxnSpLocks/>
          </p:cNvCxnSpPr>
          <p:nvPr/>
        </p:nvCxnSpPr>
        <p:spPr>
          <a:xfrm>
            <a:off x="6774480" y="1619174"/>
            <a:ext cx="557959" cy="1105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A14387F-A85B-4D2B-9EB4-631B16CE3523}"/>
              </a:ext>
            </a:extLst>
          </p:cNvPr>
          <p:cNvCxnSpPr>
            <a:cxnSpLocks/>
          </p:cNvCxnSpPr>
          <p:nvPr/>
        </p:nvCxnSpPr>
        <p:spPr>
          <a:xfrm>
            <a:off x="5628238" y="4142103"/>
            <a:ext cx="795369" cy="1590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6ABB1E-0498-4A93-A81D-8430666C1B0C}"/>
              </a:ext>
            </a:extLst>
          </p:cNvPr>
          <p:cNvCxnSpPr>
            <a:cxnSpLocks/>
          </p:cNvCxnSpPr>
          <p:nvPr/>
        </p:nvCxnSpPr>
        <p:spPr>
          <a:xfrm flipH="1">
            <a:off x="6826114" y="3818492"/>
            <a:ext cx="62953" cy="1913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8D1052C-6025-4565-B5EC-4F06907CB357}"/>
              </a:ext>
            </a:extLst>
          </p:cNvPr>
          <p:cNvCxnSpPr>
            <a:cxnSpLocks/>
          </p:cNvCxnSpPr>
          <p:nvPr/>
        </p:nvCxnSpPr>
        <p:spPr>
          <a:xfrm flipH="1">
            <a:off x="6889067" y="3544437"/>
            <a:ext cx="1367372" cy="291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D450B3C-BD42-45EA-ACA3-56B19D767CF4}"/>
              </a:ext>
            </a:extLst>
          </p:cNvPr>
          <p:cNvCxnSpPr>
            <a:cxnSpLocks/>
          </p:cNvCxnSpPr>
          <p:nvPr/>
        </p:nvCxnSpPr>
        <p:spPr>
          <a:xfrm flipH="1">
            <a:off x="6700531" y="2734920"/>
            <a:ext cx="634739" cy="368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BCFB990-8709-45AC-B2AB-DA6427E627D0}"/>
              </a:ext>
            </a:extLst>
          </p:cNvPr>
          <p:cNvCxnSpPr>
            <a:cxnSpLocks/>
          </p:cNvCxnSpPr>
          <p:nvPr/>
        </p:nvCxnSpPr>
        <p:spPr>
          <a:xfrm flipH="1" flipV="1">
            <a:off x="7331777" y="2734920"/>
            <a:ext cx="868633" cy="308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A8CC0C5-F60C-46ED-9321-7D067B715109}"/>
              </a:ext>
            </a:extLst>
          </p:cNvPr>
          <p:cNvCxnSpPr>
            <a:cxnSpLocks/>
          </p:cNvCxnSpPr>
          <p:nvPr/>
        </p:nvCxnSpPr>
        <p:spPr>
          <a:xfrm flipH="1">
            <a:off x="5652083" y="3626466"/>
            <a:ext cx="946216" cy="24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B92553D-28B6-40F6-85FA-64BAAA4DDB13}"/>
              </a:ext>
            </a:extLst>
          </p:cNvPr>
          <p:cNvCxnSpPr>
            <a:cxnSpLocks/>
          </p:cNvCxnSpPr>
          <p:nvPr/>
        </p:nvCxnSpPr>
        <p:spPr>
          <a:xfrm flipH="1" flipV="1">
            <a:off x="5411535" y="3312727"/>
            <a:ext cx="248894" cy="57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7F77B7B-4AEA-483A-98D6-1B25E33B0655}"/>
              </a:ext>
            </a:extLst>
          </p:cNvPr>
          <p:cNvCxnSpPr>
            <a:cxnSpLocks/>
          </p:cNvCxnSpPr>
          <p:nvPr/>
        </p:nvCxnSpPr>
        <p:spPr>
          <a:xfrm flipH="1">
            <a:off x="5428821" y="2678620"/>
            <a:ext cx="709242" cy="666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CAF9761-10D9-4446-8B1F-DE2F73C75D18}"/>
              </a:ext>
            </a:extLst>
          </p:cNvPr>
          <p:cNvCxnSpPr>
            <a:cxnSpLocks/>
          </p:cNvCxnSpPr>
          <p:nvPr/>
        </p:nvCxnSpPr>
        <p:spPr>
          <a:xfrm flipH="1">
            <a:off x="4164305" y="4142103"/>
            <a:ext cx="1464238" cy="478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252A732-9CDB-4A2C-8F73-3534F1001079}"/>
              </a:ext>
            </a:extLst>
          </p:cNvPr>
          <p:cNvCxnSpPr>
            <a:cxnSpLocks/>
          </p:cNvCxnSpPr>
          <p:nvPr/>
        </p:nvCxnSpPr>
        <p:spPr>
          <a:xfrm flipV="1">
            <a:off x="3892228" y="4601024"/>
            <a:ext cx="239417" cy="1131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8F5433C-8BB4-4229-A546-8148C389014F}"/>
              </a:ext>
            </a:extLst>
          </p:cNvPr>
          <p:cNvCxnSpPr>
            <a:cxnSpLocks/>
          </p:cNvCxnSpPr>
          <p:nvPr/>
        </p:nvCxnSpPr>
        <p:spPr>
          <a:xfrm flipH="1" flipV="1">
            <a:off x="3877847" y="4143193"/>
            <a:ext cx="271514" cy="482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968336F-E97D-4E5D-9BAE-72AEA4D7A7C4}"/>
              </a:ext>
            </a:extLst>
          </p:cNvPr>
          <p:cNvCxnSpPr>
            <a:cxnSpLocks/>
          </p:cNvCxnSpPr>
          <p:nvPr/>
        </p:nvCxnSpPr>
        <p:spPr>
          <a:xfrm>
            <a:off x="6139637" y="2702421"/>
            <a:ext cx="567940" cy="430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5817758-146C-4CC3-BB20-8A86C1D408BB}"/>
              </a:ext>
            </a:extLst>
          </p:cNvPr>
          <p:cNvCxnSpPr>
            <a:cxnSpLocks/>
          </p:cNvCxnSpPr>
          <p:nvPr/>
        </p:nvCxnSpPr>
        <p:spPr>
          <a:xfrm flipH="1">
            <a:off x="6565583" y="3090296"/>
            <a:ext cx="115627" cy="553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8A5D4DF-7D5E-460D-9132-05438BD10F5B}"/>
              </a:ext>
            </a:extLst>
          </p:cNvPr>
          <p:cNvCxnSpPr>
            <a:cxnSpLocks/>
          </p:cNvCxnSpPr>
          <p:nvPr/>
        </p:nvCxnSpPr>
        <p:spPr>
          <a:xfrm flipH="1" flipV="1">
            <a:off x="4322733" y="2916609"/>
            <a:ext cx="1099365" cy="41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BF3500A-6786-4920-A0E3-49FA19F6F348}"/>
              </a:ext>
            </a:extLst>
          </p:cNvPr>
          <p:cNvCxnSpPr>
            <a:cxnSpLocks/>
          </p:cNvCxnSpPr>
          <p:nvPr/>
        </p:nvCxnSpPr>
        <p:spPr>
          <a:xfrm flipV="1">
            <a:off x="6125191" y="1619175"/>
            <a:ext cx="649288" cy="1006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9C7A93F-EE0B-4FD5-B3A5-FA82A0061B79}"/>
              </a:ext>
            </a:extLst>
          </p:cNvPr>
          <p:cNvCxnSpPr>
            <a:cxnSpLocks/>
          </p:cNvCxnSpPr>
          <p:nvPr/>
        </p:nvCxnSpPr>
        <p:spPr>
          <a:xfrm>
            <a:off x="6574658" y="3608852"/>
            <a:ext cx="322723" cy="227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EEF8582-77D3-42E1-AE06-3DD75D2661EE}"/>
              </a:ext>
            </a:extLst>
          </p:cNvPr>
          <p:cNvCxnSpPr>
            <a:cxnSpLocks/>
          </p:cNvCxnSpPr>
          <p:nvPr/>
        </p:nvCxnSpPr>
        <p:spPr>
          <a:xfrm flipH="1">
            <a:off x="3875657" y="2871155"/>
            <a:ext cx="465085" cy="12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CC54BD5-FC0A-46C7-9592-AA0BFDF55C96}"/>
              </a:ext>
            </a:extLst>
          </p:cNvPr>
          <p:cNvCxnSpPr>
            <a:cxnSpLocks/>
          </p:cNvCxnSpPr>
          <p:nvPr/>
        </p:nvCxnSpPr>
        <p:spPr>
          <a:xfrm flipV="1">
            <a:off x="5618517" y="3867682"/>
            <a:ext cx="31225" cy="307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Star: 5 Points 262">
            <a:extLst>
              <a:ext uri="{FF2B5EF4-FFF2-40B4-BE49-F238E27FC236}">
                <a16:creationId xmlns:a16="http://schemas.microsoft.com/office/drawing/2014/main" id="{CA99B25B-3186-41B2-AA7B-801DD4E15B28}"/>
              </a:ext>
            </a:extLst>
          </p:cNvPr>
          <p:cNvSpPr/>
          <p:nvPr/>
        </p:nvSpPr>
        <p:spPr>
          <a:xfrm>
            <a:off x="3038376" y="48563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CFF5C99A-55E7-489B-8B5B-5E98AE4F65CF}"/>
              </a:ext>
            </a:extLst>
          </p:cNvPr>
          <p:cNvSpPr/>
          <p:nvPr/>
        </p:nvSpPr>
        <p:spPr>
          <a:xfrm>
            <a:off x="4526093" y="4959353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853A05E-BF22-4387-941A-824527CA9C8F}"/>
              </a:ext>
            </a:extLst>
          </p:cNvPr>
          <p:cNvSpPr txBox="1"/>
          <p:nvPr/>
        </p:nvSpPr>
        <p:spPr>
          <a:xfrm>
            <a:off x="2668348" y="5249661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point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BCFDA7F-7D1D-40A6-9056-1D21188C59BE}"/>
              </a:ext>
            </a:extLst>
          </p:cNvPr>
          <p:cNvSpPr txBox="1"/>
          <p:nvPr/>
        </p:nvSpPr>
        <p:spPr>
          <a:xfrm>
            <a:off x="4123681" y="5299986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point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757829D-2330-4D3A-9346-A922029AF255}"/>
              </a:ext>
            </a:extLst>
          </p:cNvPr>
          <p:cNvCxnSpPr>
            <a:cxnSpLocks/>
          </p:cNvCxnSpPr>
          <p:nvPr/>
        </p:nvCxnSpPr>
        <p:spPr>
          <a:xfrm>
            <a:off x="4193904" y="1614431"/>
            <a:ext cx="116569" cy="131460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C5634F2-7893-41BC-A2B5-964090D4F031}"/>
              </a:ext>
            </a:extLst>
          </p:cNvPr>
          <p:cNvCxnSpPr>
            <a:cxnSpLocks/>
          </p:cNvCxnSpPr>
          <p:nvPr/>
        </p:nvCxnSpPr>
        <p:spPr>
          <a:xfrm flipH="1">
            <a:off x="3852139" y="2920623"/>
            <a:ext cx="465085" cy="126566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95E55B5-8FCC-467E-AF7C-5C2162BC819D}"/>
              </a:ext>
            </a:extLst>
          </p:cNvPr>
          <p:cNvCxnSpPr>
            <a:cxnSpLocks/>
          </p:cNvCxnSpPr>
          <p:nvPr/>
        </p:nvCxnSpPr>
        <p:spPr>
          <a:xfrm flipH="1" flipV="1">
            <a:off x="3884570" y="4134648"/>
            <a:ext cx="271514" cy="48263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025DCECC-63F3-4F9E-A66B-B66B6001C7AE}"/>
              </a:ext>
            </a:extLst>
          </p:cNvPr>
          <p:cNvCxnSpPr>
            <a:cxnSpLocks/>
          </p:cNvCxnSpPr>
          <p:nvPr/>
        </p:nvCxnSpPr>
        <p:spPr>
          <a:xfrm flipV="1">
            <a:off x="3889021" y="4588621"/>
            <a:ext cx="239417" cy="113142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E30E9CAA-1AA3-496A-979A-635685D3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408" y="1463453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5284FA6A-96CE-45B7-A10A-9A573BE13582}"/>
              </a:ext>
            </a:extLst>
          </p:cNvPr>
          <p:cNvSpPr/>
          <p:nvPr/>
        </p:nvSpPr>
        <p:spPr>
          <a:xfrm>
            <a:off x="8490087" y="983476"/>
            <a:ext cx="2833842" cy="754625"/>
          </a:xfrm>
          <a:prstGeom prst="wedgeRectCallout">
            <a:avLst>
              <a:gd name="adj1" fmla="val 40324"/>
              <a:gd name="adj2" fmla="val 9539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Interesting. Even with Euclidean distances, it can learn nonlinear decision boundaries?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AC6555E-5A5E-4427-B955-26929A4C8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503" y="2874654"/>
            <a:ext cx="1010687" cy="965223"/>
          </a:xfrm>
          <a:prstGeom prst="rect">
            <a:avLst/>
          </a:prstGeom>
        </p:spPr>
      </p:pic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1F2D55FF-A5E0-4DD9-85A7-537C352FBF74}"/>
              </a:ext>
            </a:extLst>
          </p:cNvPr>
          <p:cNvSpPr/>
          <p:nvPr/>
        </p:nvSpPr>
        <p:spPr>
          <a:xfrm>
            <a:off x="8669377" y="2777704"/>
            <a:ext cx="2580394" cy="1323956"/>
          </a:xfrm>
          <a:prstGeom prst="wedgeRectCallout">
            <a:avLst>
              <a:gd name="adj1" fmla="val 59138"/>
              <a:gd name="adj2" fmla="val -1102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Indeed. And that’s possible since it is a “local” method (looks at a local </a:t>
            </a:r>
            <a:r>
              <a:rPr lang="en-IN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neighborhood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 of the test point to make prediction)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44E0D3-BADC-451B-AE1D-DDF41774069A}"/>
              </a:ext>
            </a:extLst>
          </p:cNvPr>
          <p:cNvCxnSpPr>
            <a:cxnSpLocks/>
          </p:cNvCxnSpPr>
          <p:nvPr/>
        </p:nvCxnSpPr>
        <p:spPr>
          <a:xfrm flipH="1">
            <a:off x="4292591" y="1217486"/>
            <a:ext cx="928262" cy="615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D4F86F-B697-4865-B809-FB9AC73356F1}"/>
              </a:ext>
            </a:extLst>
          </p:cNvPr>
          <p:cNvSpPr txBox="1"/>
          <p:nvPr/>
        </p:nvSpPr>
        <p:spPr>
          <a:xfrm>
            <a:off x="5207810" y="983476"/>
            <a:ext cx="18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Decision boundary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411F8E-F96A-486C-82DD-CDF658134343}"/>
              </a:ext>
            </a:extLst>
          </p:cNvPr>
          <p:cNvSpPr txBox="1"/>
          <p:nvPr/>
        </p:nvSpPr>
        <p:spPr>
          <a:xfrm>
            <a:off x="8454115" y="4909616"/>
            <a:ext cx="3562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badi Extra Light" panose="020B0204020104020204" pitchFamily="34" charset="0"/>
              </a:rPr>
              <a:t>Nearest neighbour approach induces a </a:t>
            </a:r>
            <a:r>
              <a:rPr lang="en-IN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Voronoi tessellation</a:t>
            </a:r>
            <a:r>
              <a:rPr lang="en-IN" b="1" dirty="0">
                <a:latin typeface="Abadi Extra Light" panose="020B0204020104020204" pitchFamily="34" charset="0"/>
              </a:rPr>
              <a:t>/partition </a:t>
            </a:r>
            <a:r>
              <a:rPr lang="en-IN" dirty="0">
                <a:latin typeface="Abadi Extra Light" panose="020B0204020104020204" pitchFamily="34" charset="0"/>
              </a:rPr>
              <a:t>of the input space (all test points falling in a cell will get the label of the training input in that cell)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6AB4C5-5D3C-4303-B9CF-EE45C92A160C}"/>
              </a:ext>
            </a:extLst>
          </p:cNvPr>
          <p:cNvCxnSpPr>
            <a:cxnSpLocks/>
          </p:cNvCxnSpPr>
          <p:nvPr/>
        </p:nvCxnSpPr>
        <p:spPr>
          <a:xfrm flipH="1" flipV="1">
            <a:off x="8011938" y="5050971"/>
            <a:ext cx="693478" cy="266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762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60"/>
    </mc:Choice>
    <mc:Fallback xmlns="">
      <p:transition spd="slow" advTm="259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5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500"/>
                            </p:stCondLst>
                            <p:childTnLst>
                              <p:par>
                                <p:cTn id="1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0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500"/>
                            </p:stCondLst>
                            <p:childTnLst>
                              <p:par>
                                <p:cTn id="1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5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000"/>
                            </p:stCondLst>
                            <p:childTnLst>
                              <p:par>
                                <p:cTn id="1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9500"/>
                            </p:stCondLst>
                            <p:childTnLst>
                              <p:par>
                                <p:cTn id="1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4000"/>
                            </p:stCondLst>
                            <p:childTnLst>
                              <p:par>
                                <p:cTn id="2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4500"/>
                            </p:stCondLst>
                            <p:childTnLst>
                              <p:par>
                                <p:cTn id="2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2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63" grpId="0" animBg="1"/>
      <p:bldP spid="264" grpId="0" animBg="1"/>
      <p:bldP spid="265" grpId="0"/>
      <p:bldP spid="266" grpId="0"/>
      <p:bldP spid="72" grpId="0" animBg="1"/>
      <p:bldP spid="74" grpId="0" animBg="1"/>
      <p:bldP spid="22" grpId="0"/>
      <p:bldP spid="7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.1|1.8|2.6|0.8|1.2|0.7|0.8|1|7.2|3.1|11.5|20.1|28.2|38.2|7.1|0.3|41.9|57.7|54.6|12.2|19.5|60.4|6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36.5|12.7|9.8|11.8|5|0.8|3.8|26.5|1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3|9.5|27.1|49.6|51.3|60.6|7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.6|5.2|5.9|36.9|30.3|7.5|23.9|15.6|27.9|31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17.9|8.6|19.8|55.1|59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5.6|14.4|9.6|18.5|120.8|8.9|15.5|37.2|3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6.5|10.8|3.3|5.3|6.6|1.4|48.2|4.7|17.1|26|7.9|14.3|27.6|29.9|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3.7|20.5|5.1|16.2|43.1|49.5|1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9.5|30.3|9.9|18.1|13.9|22.1|20.2|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7.1|10|9.7|14.3|9.6|24.4|29.9|13.8|3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1.7|15.5|12.9|3|7.4|7|3.3|26.3|65.5|0.8|23.5|36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8|17.1|7.4|1.5|11.2|1.1|2.5|25|19.8|42.8|58.3|7.5|36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6706</TotalTime>
  <Words>1588</Words>
  <Application>Microsoft Office PowerPoint</Application>
  <PresentationFormat>Widescreen</PresentationFormat>
  <Paragraphs>266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Learning by Computing Distances (2): Wrapping-up LwP, Nearest Neighbors</vt:lpstr>
      <vt:lpstr>Learning with Prototypes (LwP)</vt:lpstr>
      <vt:lpstr>Improving LwP when classes are complex-shaped</vt:lpstr>
      <vt:lpstr>Improving LwP when classes are complex-shaped</vt:lpstr>
      <vt:lpstr>LwP as a subroutine in other ML models</vt:lpstr>
      <vt:lpstr>Supervised Learning using        Nearest Neighbors</vt:lpstr>
      <vt:lpstr>Nearest Neighbors</vt:lpstr>
      <vt:lpstr>Nearest Neighbors for Classification</vt:lpstr>
      <vt:lpstr>Nearest Neighbor (or “One” Nearest Neighbor)</vt:lpstr>
      <vt:lpstr>K Nearest Neighbors (KNN)</vt:lpstr>
      <vt:lpstr>ϵ-Ball Nearest Neighbors (ϵ-NN)</vt:lpstr>
      <vt:lpstr>Distance-weighted KNN and ϵ-NN</vt:lpstr>
      <vt:lpstr>KNN/ϵ-NN for Other Supervised Learning Problems</vt:lpstr>
      <vt:lpstr>KNN Prediction Rule: The Mathematical Form</vt:lpstr>
      <vt:lpstr>Nearest Neighbors: Some Comments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611</cp:revision>
  <dcterms:created xsi:type="dcterms:W3CDTF">2020-07-07T20:42:16Z</dcterms:created>
  <dcterms:modified xsi:type="dcterms:W3CDTF">2021-08-01T11:19:10Z</dcterms:modified>
</cp:coreProperties>
</file>