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34" r:id="rId3"/>
    <p:sldId id="336" r:id="rId4"/>
    <p:sldId id="337" r:id="rId5"/>
    <p:sldId id="338" r:id="rId6"/>
    <p:sldId id="339" r:id="rId7"/>
    <p:sldId id="340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66" y="2781479"/>
            <a:ext cx="11492918" cy="821886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Linear Models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36"/>
    </mc:Choice>
    <mc:Fallback>
      <p:transition spd="slow" advTm="209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Consider learning to map an input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to the corresponding (say real-valued) output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Assume the output to be a linear weighted combination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input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be used 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Linear Regression</a:t>
                </a: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also be used as a “building block” for more complex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Even classification (binary/multiclass/multi-output/multi-label) and various other ML/deep learning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Even unsupervised learning problems (e.g., dimensionality reduction models)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445F87-8B37-4BCE-A491-D7D47145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5" y="2613583"/>
            <a:ext cx="6668799" cy="170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54184-E0FE-4A6C-8A87-7180B9E58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527" y="261358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/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defines a linear model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parameters given by a “weight vector”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6"/>
                <a:stretch>
                  <a:fillRect l="-1550" t="-4348" b="-124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/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of these weights have a simple 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“weight” or importance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feature in making this prediction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blipFill>
                <a:blip r:embed="rId7"/>
                <a:stretch>
                  <a:fillRect l="-1217" r="-365" b="-1590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28C92F1-DF49-4C97-8300-0C9446561C08}"/>
              </a:ext>
            </a:extLst>
          </p:cNvPr>
          <p:cNvSpPr/>
          <p:nvPr/>
        </p:nvSpPr>
        <p:spPr>
          <a:xfrm>
            <a:off x="7858563" y="4458451"/>
            <a:ext cx="4215651" cy="888418"/>
          </a:xfrm>
          <a:prstGeom prst="wedgeRectCallout">
            <a:avLst>
              <a:gd name="adj1" fmla="val 76"/>
              <a:gd name="adj2" fmla="val -649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“optimal” weights are unknown and have to be learned by solving an 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optimization problem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, using some </a:t>
            </a:r>
            <a:r>
              <a:rPr lang="en-IN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data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909"/>
    </mc:Choice>
    <mc:Fallback>
      <p:transition spd="slow" advTm="268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Simple Linear Models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In some regression problems, each output itself is a real-valued vector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Example: Given a full body image of a person, predict height, weight, hand size, and leg size (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=4)</m:t>
                    </m:r>
                  </m:oMath>
                </a14:m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Such problems are commonly known as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multi-output regression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We can assume a separate linear model for each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8A7E13-3509-4AFD-9DF2-58E5FDAF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29" y="3593637"/>
            <a:ext cx="3016997" cy="15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81C68-CF57-46B0-86E5-37267DC56814}"/>
                  </a:ext>
                </a:extLst>
              </p:cNvPr>
              <p:cNvSpPr txBox="1"/>
              <p:nvPr/>
            </p:nvSpPr>
            <p:spPr>
              <a:xfrm>
                <a:off x="5857805" y="3741483"/>
                <a:ext cx="20765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81C68-CF57-46B0-86E5-37267DC56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5" y="3741483"/>
                <a:ext cx="207659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A751E-A675-4A7C-8920-6145EEB28C57}"/>
                  </a:ext>
                </a:extLst>
              </p:cNvPr>
              <p:cNvSpPr txBox="1"/>
              <p:nvPr/>
            </p:nvSpPr>
            <p:spPr>
              <a:xfrm>
                <a:off x="5857805" y="4465383"/>
                <a:ext cx="16033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A751E-A675-4A7C-8920-6145EEB28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5" y="4465383"/>
                <a:ext cx="160338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6B2D860-3E57-4C89-AFA8-F26490C09BC0}"/>
              </a:ext>
            </a:extLst>
          </p:cNvPr>
          <p:cNvSpPr/>
          <p:nvPr/>
        </p:nvSpPr>
        <p:spPr>
          <a:xfrm>
            <a:off x="6104964" y="5082496"/>
            <a:ext cx="142875" cy="140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42335-B2AB-452B-91DE-E5064D2BF4AF}"/>
              </a:ext>
            </a:extLst>
          </p:cNvPr>
          <p:cNvSpPr/>
          <p:nvPr/>
        </p:nvSpPr>
        <p:spPr>
          <a:xfrm>
            <a:off x="6653545" y="5063829"/>
            <a:ext cx="1407302" cy="140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B2347B-31B7-4F7F-862C-B772F703F5AD}"/>
              </a:ext>
            </a:extLst>
          </p:cNvPr>
          <p:cNvSpPr/>
          <p:nvPr/>
        </p:nvSpPr>
        <p:spPr>
          <a:xfrm>
            <a:off x="8160565" y="5080238"/>
            <a:ext cx="136839" cy="10117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EF1C3-DD41-4A93-AB43-90DC2CF1A089}"/>
                  </a:ext>
                </a:extLst>
              </p:cNvPr>
              <p:cNvSpPr txBox="1"/>
              <p:nvPr/>
            </p:nvSpPr>
            <p:spPr>
              <a:xfrm>
                <a:off x="7164859" y="5097475"/>
                <a:ext cx="36221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EF1C3-DD41-4A93-AB43-90DC2CF1A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59" y="5097475"/>
                <a:ext cx="362214" cy="279628"/>
              </a:xfrm>
              <a:prstGeom prst="rect">
                <a:avLst/>
              </a:prstGeom>
              <a:blipFill>
                <a:blip r:embed="rId7"/>
                <a:stretch>
                  <a:fillRect l="-8333" t="-2174" r="-6667" b="-1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2E26B-C79D-4ECB-B77A-A1337C7BF3A3}"/>
                  </a:ext>
                </a:extLst>
              </p:cNvPr>
              <p:cNvSpPr txBox="1"/>
              <p:nvPr/>
            </p:nvSpPr>
            <p:spPr>
              <a:xfrm>
                <a:off x="7176089" y="5404259"/>
                <a:ext cx="36221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2E26B-C79D-4ECB-B77A-A1337C7BF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9" y="5404259"/>
                <a:ext cx="362214" cy="280141"/>
              </a:xfrm>
              <a:prstGeom prst="rect">
                <a:avLst/>
              </a:prstGeom>
              <a:blipFill>
                <a:blip r:embed="rId8"/>
                <a:stretch>
                  <a:fillRect l="-8333" t="-2222" r="-6667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D32A33-D7F1-42CE-90B4-DC971B9C3CB3}"/>
                  </a:ext>
                </a:extLst>
              </p:cNvPr>
              <p:cNvSpPr txBox="1"/>
              <p:nvPr/>
            </p:nvSpPr>
            <p:spPr>
              <a:xfrm>
                <a:off x="7198257" y="6170303"/>
                <a:ext cx="395173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D32A33-D7F1-42CE-90B4-DC971B9C3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257" y="6170303"/>
                <a:ext cx="395173" cy="280270"/>
              </a:xfrm>
              <a:prstGeom prst="rect">
                <a:avLst/>
              </a:prstGeom>
              <a:blipFill>
                <a:blip r:embed="rId9"/>
                <a:stretch>
                  <a:fillRect l="-9231" t="-2174" r="-4615" b="-1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914916-1D36-4A4B-9E16-214B092EF54B}"/>
              </a:ext>
            </a:extLst>
          </p:cNvPr>
          <p:cNvCxnSpPr>
            <a:cxnSpLocks/>
          </p:cNvCxnSpPr>
          <p:nvPr/>
        </p:nvCxnSpPr>
        <p:spPr>
          <a:xfrm>
            <a:off x="6653545" y="52659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439F10-AC8C-4919-AD66-90FE4AD6BC9D}"/>
              </a:ext>
            </a:extLst>
          </p:cNvPr>
          <p:cNvCxnSpPr>
            <a:cxnSpLocks/>
          </p:cNvCxnSpPr>
          <p:nvPr/>
        </p:nvCxnSpPr>
        <p:spPr>
          <a:xfrm>
            <a:off x="6686943" y="6323204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AB9F7-25EB-4E3C-A55C-89582384D743}"/>
              </a:ext>
            </a:extLst>
          </p:cNvPr>
          <p:cNvCxnSpPr>
            <a:cxnSpLocks/>
          </p:cNvCxnSpPr>
          <p:nvPr/>
        </p:nvCxnSpPr>
        <p:spPr>
          <a:xfrm>
            <a:off x="6664775" y="55707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85EB64-1CB6-406A-80A8-90C34FA40A5B}"/>
              </a:ext>
            </a:extLst>
          </p:cNvPr>
          <p:cNvCxnSpPr>
            <a:cxnSpLocks/>
          </p:cNvCxnSpPr>
          <p:nvPr/>
        </p:nvCxnSpPr>
        <p:spPr>
          <a:xfrm>
            <a:off x="7527073" y="5265930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E5988-F671-44F7-8DC4-A5039C7FA3C6}"/>
              </a:ext>
            </a:extLst>
          </p:cNvPr>
          <p:cNvCxnSpPr>
            <a:cxnSpLocks/>
          </p:cNvCxnSpPr>
          <p:nvPr/>
        </p:nvCxnSpPr>
        <p:spPr>
          <a:xfrm>
            <a:off x="7527073" y="55707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2F19C-21FB-4567-A68A-1A83023B4CC1}"/>
              </a:ext>
            </a:extLst>
          </p:cNvPr>
          <p:cNvCxnSpPr>
            <a:cxnSpLocks/>
          </p:cNvCxnSpPr>
          <p:nvPr/>
        </p:nvCxnSpPr>
        <p:spPr>
          <a:xfrm>
            <a:off x="7549533" y="6323204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FB3F50-5F8C-477E-9BF5-0ECA5D2FCE7C}"/>
              </a:ext>
            </a:extLst>
          </p:cNvPr>
          <p:cNvCxnSpPr>
            <a:cxnSpLocks/>
          </p:cNvCxnSpPr>
          <p:nvPr/>
        </p:nvCxnSpPr>
        <p:spPr>
          <a:xfrm>
            <a:off x="7322082" y="5684400"/>
            <a:ext cx="0" cy="48590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9AF6C-2A02-4326-B8F5-12A4896D419A}"/>
                  </a:ext>
                </a:extLst>
              </p:cNvPr>
              <p:cNvSpPr txBox="1"/>
              <p:nvPr/>
            </p:nvSpPr>
            <p:spPr>
              <a:xfrm>
                <a:off x="6087037" y="6514142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9AF6C-2A02-4326-B8F5-12A4896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37" y="6514142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32258" r="-3225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554148-723D-4B17-91F9-8E6C9CE25E97}"/>
                  </a:ext>
                </a:extLst>
              </p:cNvPr>
              <p:cNvSpPr txBox="1"/>
              <p:nvPr/>
            </p:nvSpPr>
            <p:spPr>
              <a:xfrm>
                <a:off x="7216933" y="6482671"/>
                <a:ext cx="280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554148-723D-4B17-91F9-8E6C9CE2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933" y="6482671"/>
                <a:ext cx="280526" cy="276999"/>
              </a:xfrm>
              <a:prstGeom prst="rect">
                <a:avLst/>
              </a:prstGeom>
              <a:blipFill>
                <a:blip r:embed="rId11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6C93AF-F094-4DC8-8291-6D89E7C65D1C}"/>
                  </a:ext>
                </a:extLst>
              </p:cNvPr>
              <p:cNvSpPr txBox="1"/>
              <p:nvPr/>
            </p:nvSpPr>
            <p:spPr>
              <a:xfrm>
                <a:off x="8134229" y="607074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6C93AF-F094-4DC8-8291-6D89E7C6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229" y="6070743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1F8B844-D5AB-44A7-BD57-C8EA54DA1FF8}"/>
                  </a:ext>
                </a:extLst>
              </p:cNvPr>
              <p:cNvSpPr/>
              <p:nvPr/>
            </p:nvSpPr>
            <p:spPr>
              <a:xfrm>
                <a:off x="8496304" y="3333750"/>
                <a:ext cx="3430451" cy="969403"/>
              </a:xfrm>
              <a:prstGeom prst="wedgeRectCallout">
                <a:avLst>
                  <a:gd name="adj1" fmla="val -67305"/>
                  <a:gd name="adj2" fmla="val 1969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Now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</a:t>
                </a:r>
                <a:r>
                  <a:rPr lang="en-IN" sz="20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weight vector for predicting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output 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1F8B844-D5AB-44A7-BD57-C8EA54DA1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4" y="3333750"/>
                <a:ext cx="3430451" cy="969403"/>
              </a:xfrm>
              <a:prstGeom prst="wedgeRectCallout">
                <a:avLst>
                  <a:gd name="adj1" fmla="val -67305"/>
                  <a:gd name="adj2" fmla="val 19695"/>
                </a:avLst>
              </a:prstGeom>
              <a:blipFill>
                <a:blip r:embed="rId13"/>
                <a:stretch>
                  <a:fillRect t="-4969" r="-1351" b="-124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BB2ADCE1-8995-4C7C-BB7E-C9DDE726B91C}"/>
                  </a:ext>
                </a:extLst>
              </p:cNvPr>
              <p:cNvSpPr/>
              <p:nvPr/>
            </p:nvSpPr>
            <p:spPr>
              <a:xfrm>
                <a:off x="7782730" y="4357344"/>
                <a:ext cx="3732995" cy="556111"/>
              </a:xfrm>
              <a:prstGeom prst="wedgeRectCallout">
                <a:avLst>
                  <a:gd name="adj1" fmla="val -61275"/>
                  <a:gd name="adj2" fmla="val -486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an </a:t>
                </a:r>
                <a:r>
                  <a:rPr lang="en-IN" sz="2000" i="1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MxD</a:t>
                </a:r>
                <a:r>
                  <a:rPr lang="en-IN" sz="20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 matrix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with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row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BB2ADCE1-8995-4C7C-BB7E-C9DDE726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30" y="4357344"/>
                <a:ext cx="3732995" cy="556111"/>
              </a:xfrm>
              <a:prstGeom prst="wedgeRectCallout">
                <a:avLst>
                  <a:gd name="adj1" fmla="val -61275"/>
                  <a:gd name="adj2" fmla="val -4869"/>
                </a:avLst>
              </a:prstGeom>
              <a:blipFill>
                <a:blip r:embed="rId14"/>
                <a:stretch>
                  <a:fillRect t="-18280" b="-311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5A24B4C1-BCD9-4B3E-851D-7B920738F57E}"/>
                  </a:ext>
                </a:extLst>
              </p:cNvPr>
              <p:cNvSpPr/>
              <p:nvPr/>
            </p:nvSpPr>
            <p:spPr>
              <a:xfrm>
                <a:off x="8562946" y="5237289"/>
                <a:ext cx="3219479" cy="1156327"/>
              </a:xfrm>
              <a:prstGeom prst="wedgeRectCallout">
                <a:avLst>
                  <a:gd name="adj1" fmla="val -37"/>
                  <a:gd name="adj2" fmla="val -820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Learning this model will require us to learn this weight matrix (or equivalently, the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vectors)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5A24B4C1-BCD9-4B3E-851D-7B920738F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46" y="5237289"/>
                <a:ext cx="3219479" cy="1156327"/>
              </a:xfrm>
              <a:prstGeom prst="wedgeRectCallout">
                <a:avLst>
                  <a:gd name="adj1" fmla="val -37"/>
                  <a:gd name="adj2" fmla="val -82047"/>
                </a:avLst>
              </a:prstGeom>
              <a:blipFill>
                <a:blip r:embed="rId15"/>
                <a:stretch>
                  <a:fillRect l="-1887" r="-1321" b="-114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40550663-5B7C-4A5C-BDC7-C4193E5F96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385" y="571905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8EAE0CDB-77FC-4820-82B8-5F4BE5DAA4E3}"/>
                  </a:ext>
                </a:extLst>
              </p:cNvPr>
              <p:cNvSpPr/>
              <p:nvPr/>
            </p:nvSpPr>
            <p:spPr>
              <a:xfrm>
                <a:off x="1350749" y="5268081"/>
                <a:ext cx="4451927" cy="1491589"/>
              </a:xfrm>
              <a:prstGeom prst="wedgeRectCallout">
                <a:avLst>
                  <a:gd name="adj1" fmla="val -62782"/>
                  <a:gd name="adj2" fmla="val -29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Learning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separate models may not be ideal these multiple outputs are somewhat correlated with each other. But this model can be extended to handle such situation (techniques are a bit advanced to be discussed right now – but if curious, you may look up more about </a:t>
                </a:r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multitask learning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techniques)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8EAE0CDB-77FC-4820-82B8-5F4BE5DAA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49" y="5268081"/>
                <a:ext cx="4451927" cy="1491589"/>
              </a:xfrm>
              <a:prstGeom prst="wedgeRectCallout">
                <a:avLst>
                  <a:gd name="adj1" fmla="val -62782"/>
                  <a:gd name="adj2" fmla="val -2917"/>
                </a:avLst>
              </a:prstGeom>
              <a:blipFill>
                <a:blip r:embed="rId17"/>
                <a:stretch>
                  <a:fillRect t="-2834" r="-1329" b="-68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003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027"/>
    </mc:Choice>
    <mc:Fallback>
      <p:transition spd="slow" advTm="318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5" grpId="0" animBg="1"/>
      <p:bldP spid="15" grpId="0" animBg="1"/>
      <p:bldP spid="16" grpId="0" animBg="1"/>
      <p:bldP spid="6" grpId="0"/>
      <p:bldP spid="18" grpId="0"/>
      <p:bldP spid="19" grpId="0"/>
      <p:bldP spid="23" grpId="0"/>
      <p:bldP spid="33" grpId="0"/>
      <p:bldP spid="34" grpId="0"/>
      <p:bldP spid="35" grpId="0" animBg="1"/>
      <p:bldP spid="36" grpId="0" animBg="1"/>
      <p:bldP spid="37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Simple Linear Models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 linear model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can also be used in classification problems</a:t>
                </a:r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</a:t>
                </a:r>
                <a:r>
                  <a:rPr lang="en-GB" sz="24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classfn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can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“score” of input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400" u="sng" dirty="0">
                    <a:latin typeface="Abadi Extra Light" panose="020B0204020104020204" pitchFamily="34" charset="0"/>
                  </a:rPr>
                  <a:t>threshold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to get binary label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3EEA2C-BD9C-4009-9256-D1419152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472280"/>
            <a:ext cx="6024562" cy="19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989DB5-742F-4035-9DE9-7A4F7AFD5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567" y="2898847"/>
            <a:ext cx="1010687" cy="96522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688B9843-6B87-4F08-A1ED-1758449FDC4F}"/>
              </a:ext>
            </a:extLst>
          </p:cNvPr>
          <p:cNvSpPr/>
          <p:nvPr/>
        </p:nvSpPr>
        <p:spPr>
          <a:xfrm>
            <a:off x="6853975" y="2613583"/>
            <a:ext cx="3857508" cy="965224"/>
          </a:xfrm>
          <a:prstGeom prst="wedgeRectCallout">
            <a:avLst>
              <a:gd name="adj1" fmla="val 63847"/>
              <a:gd name="adj2" fmla="val 2146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Recall that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model can also be seen as a linear model (although it wasn’t formulated like this)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56CC4F98-5479-45CD-9FAD-E327A7BD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4" y="4666627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264C2CB1-D305-4787-990D-D82A74C2D1A0}"/>
                  </a:ext>
                </a:extLst>
              </p:cNvPr>
              <p:cNvSpPr/>
              <p:nvPr/>
            </p:nvSpPr>
            <p:spPr>
              <a:xfrm>
                <a:off x="1798312" y="4827255"/>
                <a:ext cx="2459363" cy="1912691"/>
              </a:xfrm>
              <a:prstGeom prst="wedgeRectCallout">
                <a:avLst>
                  <a:gd name="adj1" fmla="val -84283"/>
                  <a:gd name="adj2" fmla="val -1504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Wait – when discussing 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wasn’t the linear model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? Where did the “bias” term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go? </a:t>
                </a:r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264C2CB1-D305-4787-990D-D82A74C2D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12" y="4827255"/>
                <a:ext cx="2459363" cy="1912691"/>
              </a:xfrm>
              <a:prstGeom prst="wedgeRectCallout">
                <a:avLst>
                  <a:gd name="adj1" fmla="val -84283"/>
                  <a:gd name="adj2" fmla="val -15047"/>
                </a:avLst>
              </a:prstGeom>
              <a:blipFill>
                <a:blip r:embed="rId7"/>
                <a:stretch>
                  <a:fillRect t="-1577" r="-3279" b="-504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CB515741-C3CE-41FE-ABC8-5D8D927108D9}"/>
                  </a:ext>
                </a:extLst>
              </p:cNvPr>
              <p:cNvSpPr/>
              <p:nvPr/>
            </p:nvSpPr>
            <p:spPr>
              <a:xfrm>
                <a:off x="7056447" y="3787942"/>
                <a:ext cx="4402128" cy="841207"/>
              </a:xfrm>
              <a:prstGeom prst="wedgeRectCallout">
                <a:avLst>
                  <a:gd name="adj1" fmla="val 45621"/>
                  <a:gd name="adj2" fmla="val -9493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Don’t worry. Can easily fold-in the bias term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here as shown in the figure below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CB515741-C3CE-41FE-ABC8-5D8D92710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7" y="3787942"/>
                <a:ext cx="4402128" cy="841207"/>
              </a:xfrm>
              <a:prstGeom prst="wedgeRectCallout">
                <a:avLst>
                  <a:gd name="adj1" fmla="val 45621"/>
                  <a:gd name="adj2" fmla="val -94931"/>
                </a:avLst>
              </a:prstGeom>
              <a:blipFill>
                <a:blip r:embed="rId8"/>
                <a:stretch>
                  <a:fillRect l="-1381" b="-294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E8C95804-B788-4094-9EDC-061F5B5D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53" y="4731983"/>
            <a:ext cx="3269901" cy="19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28244BA1-ECB2-4119-8C75-DC1F452BD4D7}"/>
                  </a:ext>
                </a:extLst>
              </p:cNvPr>
              <p:cNvSpPr/>
              <p:nvPr/>
            </p:nvSpPr>
            <p:spPr>
              <a:xfrm>
                <a:off x="4486109" y="4838284"/>
                <a:ext cx="4019809" cy="1912690"/>
              </a:xfrm>
              <a:prstGeom prst="wedgeRectCallout">
                <a:avLst>
                  <a:gd name="adj1" fmla="val 39418"/>
                  <a:gd name="adj2" fmla="val -6414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append a constant feature “1” for each input and rewrite as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now both </a:t>
                </a: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endParaRPr lang="en-GB" sz="20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assume the same and omit the explicit bias for simplicity of notation</a:t>
                </a:r>
                <a:endParaRPr lang="en-IN" sz="20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28244BA1-ECB2-4119-8C75-DC1F452BD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09" y="4838284"/>
                <a:ext cx="4019809" cy="1912690"/>
              </a:xfrm>
              <a:prstGeom prst="wedgeRectCallout">
                <a:avLst>
                  <a:gd name="adj1" fmla="val 39418"/>
                  <a:gd name="adj2" fmla="val -64141"/>
                </a:avLst>
              </a:prstGeom>
              <a:blipFill>
                <a:blip r:embed="rId10"/>
                <a:stretch>
                  <a:fillRect l="-1513" r="-2874" b="-5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8828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623"/>
    </mc:Choice>
    <mc:Fallback>
      <p:transition spd="slow" advTm="20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Simple Linear Models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Linear models are also used in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multiclass classification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problems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classes, we can assume the following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Can think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score of the input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class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Once learned (using some optimization technique), these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weight vectors (one for each class) can sometimes have nice interpretations, especially when the inputs are images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/>
              <p:nvPr/>
            </p:nvSpPr>
            <p:spPr>
              <a:xfrm>
                <a:off x="3629025" y="2433637"/>
                <a:ext cx="4781758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3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3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25" y="2433637"/>
                <a:ext cx="4781758" cy="562398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9CAA694-502F-498B-9A2E-58548ED2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8" y="4717563"/>
            <a:ext cx="10287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B5924C-EF19-4C2E-BC52-15A0019D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68" y="4746138"/>
            <a:ext cx="100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57B095-CC00-4616-9ECD-4A629502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72" y="4755663"/>
            <a:ext cx="1000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41B1FDB-75C4-4B4F-B2B5-BF2140A0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76" y="4777823"/>
            <a:ext cx="981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/>
              <p:nvPr/>
            </p:nvSpPr>
            <p:spPr>
              <a:xfrm>
                <a:off x="3579718" y="5760973"/>
                <a:ext cx="52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18" y="5760973"/>
                <a:ext cx="529440" cy="276999"/>
              </a:xfrm>
              <a:prstGeom prst="rect">
                <a:avLst/>
              </a:prstGeom>
              <a:blipFill>
                <a:blip r:embed="rId9"/>
                <a:stretch>
                  <a:fillRect l="-5747" r="-2299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/>
              <p:nvPr/>
            </p:nvSpPr>
            <p:spPr>
              <a:xfrm>
                <a:off x="4783910" y="5754696"/>
                <a:ext cx="63331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𝑓𝑟𝑜𝑔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910" y="5754696"/>
                <a:ext cx="633314" cy="299569"/>
              </a:xfrm>
              <a:prstGeom prst="rect">
                <a:avLst/>
              </a:prstGeom>
              <a:blipFill>
                <a:blip r:embed="rId10"/>
                <a:stretch>
                  <a:fillRect l="-4808" r="-6731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/>
              <p:nvPr/>
            </p:nvSpPr>
            <p:spPr>
              <a:xfrm>
                <a:off x="6184085" y="5754696"/>
                <a:ext cx="71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h𝑜𝑟𝑠𝑒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85" y="5754696"/>
                <a:ext cx="715132" cy="276999"/>
              </a:xfrm>
              <a:prstGeom prst="rect">
                <a:avLst/>
              </a:prstGeom>
              <a:blipFill>
                <a:blip r:embed="rId11"/>
                <a:stretch>
                  <a:fillRect l="-4237" r="-254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/>
              <p:nvPr/>
            </p:nvSpPr>
            <p:spPr>
              <a:xfrm>
                <a:off x="7565987" y="5746263"/>
                <a:ext cx="512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87" y="5746263"/>
                <a:ext cx="512576" cy="276999"/>
              </a:xfrm>
              <a:prstGeom prst="rect">
                <a:avLst/>
              </a:prstGeom>
              <a:blipFill>
                <a:blip r:embed="rId12"/>
                <a:stretch>
                  <a:fillRect l="-5952" r="-3571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8F742B2-DBE0-4449-9C93-00FA57FCA7F9}"/>
              </a:ext>
            </a:extLst>
          </p:cNvPr>
          <p:cNvSpPr/>
          <p:nvPr/>
        </p:nvSpPr>
        <p:spPr>
          <a:xfrm>
            <a:off x="314551" y="4774714"/>
            <a:ext cx="2481942" cy="1913604"/>
          </a:xfrm>
          <a:prstGeom prst="wedgeRectCallout">
            <a:avLst>
              <a:gd name="adj1" fmla="val 68529"/>
              <a:gd name="adj2" fmla="val -117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learned weight vectors of each of the 4 classes visualized as images – they kind of look like a “template” of what the images from that class should look like</a:t>
            </a:r>
            <a:endParaRPr lang="en-IN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3" name="Picture 22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3EB349C7-0466-40F7-BB56-63EBDEB3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292" y="4463834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B664BBC-231C-489E-A3ED-F5E0F4705047}"/>
              </a:ext>
            </a:extLst>
          </p:cNvPr>
          <p:cNvSpPr/>
          <p:nvPr/>
        </p:nvSpPr>
        <p:spPr>
          <a:xfrm>
            <a:off x="8914985" y="4661893"/>
            <a:ext cx="2037975" cy="1178141"/>
          </a:xfrm>
          <a:prstGeom prst="wedgeRectCallout">
            <a:avLst>
              <a:gd name="adj1" fmla="val 63231"/>
              <a:gd name="adj2" fmla="val -155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These images sort of look like class prototypes if I were using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784462-190B-414D-A91B-BA6C552031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40507" y="5840034"/>
            <a:ext cx="1010687" cy="965223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820C74F-9AC1-4E0A-B111-499CF1DDAA5C}"/>
              </a:ext>
            </a:extLst>
          </p:cNvPr>
          <p:cNvSpPr/>
          <p:nvPr/>
        </p:nvSpPr>
        <p:spPr>
          <a:xfrm>
            <a:off x="8627823" y="5961631"/>
            <a:ext cx="2130600" cy="843625"/>
          </a:xfrm>
          <a:prstGeom prst="wedgeRectCallout">
            <a:avLst>
              <a:gd name="adj1" fmla="val 63847"/>
              <a:gd name="adj2" fmla="val 2146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Yeah, “sort of”.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No wonder why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LwP</a:t>
            </a:r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 (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with Euclidean distances) acts like a linear model. 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EE7F629-5418-4396-9392-950170A85726}"/>
              </a:ext>
            </a:extLst>
          </p:cNvPr>
          <p:cNvSpPr/>
          <p:nvPr/>
        </p:nvSpPr>
        <p:spPr>
          <a:xfrm>
            <a:off x="3078576" y="6122537"/>
            <a:ext cx="5481773" cy="562399"/>
          </a:xfrm>
          <a:prstGeom prst="wedgeRectCallout">
            <a:avLst>
              <a:gd name="adj1" fmla="val -55734"/>
              <a:gd name="adj2" fmla="val -173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That’s why the dot product of each of these weight vectors with an image from the correct class will be expected to be the largest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725"/>
    </mc:Choice>
    <mc:Fallback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/>
      <p:bldP spid="20" grpId="0"/>
      <p:bldP spid="21" grpId="0"/>
      <p:bldP spid="22" grpId="0" animBg="1"/>
      <p:bldP spid="24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Simple Linear Models as Building Blocks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Linear models are building blocks for </a:t>
            </a:r>
            <a:r>
              <a:rPr lang="en-IN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dimensionality reduction </a:t>
            </a:r>
            <a:r>
              <a:rPr lang="en-IN" sz="2400" dirty="0">
                <a:latin typeface="Abadi Extra Light" panose="020B0204020104020204" pitchFamily="34" charset="0"/>
              </a:rPr>
              <a:t>methods like PCA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Linear models are building blocks for even </a:t>
            </a:r>
            <a:r>
              <a:rPr lang="en-IN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deep learning </a:t>
            </a:r>
            <a:r>
              <a:rPr lang="en-IN" sz="2400" dirty="0">
                <a:latin typeface="Abadi Extra Light" panose="020B0204020104020204" pitchFamily="34" charset="0"/>
              </a:rPr>
              <a:t>model (each layer is like a multi-output linear model, followed by a nonlinearity)</a:t>
            </a: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720327-95BA-4BD3-9077-14763604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44" y="1762401"/>
            <a:ext cx="3696999" cy="14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3FE50-87CE-4FA3-9AE2-C14C8296A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579" y="187214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E91DCD6-7F5E-400C-8897-2FB4DA6E004D}"/>
                  </a:ext>
                </a:extLst>
              </p:cNvPr>
              <p:cNvSpPr/>
              <p:nvPr/>
            </p:nvSpPr>
            <p:spPr>
              <a:xfrm>
                <a:off x="6296025" y="1872148"/>
                <a:ext cx="4337959" cy="1250487"/>
              </a:xfrm>
              <a:prstGeom prst="wedgeRectCallout">
                <a:avLst>
                  <a:gd name="adj1" fmla="val 61370"/>
                  <a:gd name="adj2" fmla="val -1966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looks very similar to the multi-output model, except that the values of the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latent features are not known and have to be learned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E91DCD6-7F5E-400C-8897-2FB4DA6E0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25" y="1872148"/>
                <a:ext cx="4337959" cy="1250487"/>
              </a:xfrm>
              <a:prstGeom prst="wedgeRectCallout">
                <a:avLst>
                  <a:gd name="adj1" fmla="val 61370"/>
                  <a:gd name="adj2" fmla="val -19663"/>
                </a:avLst>
              </a:prstGeom>
              <a:blipFill>
                <a:blip r:embed="rId5"/>
                <a:stretch>
                  <a:fillRect l="-1255" t="-4348" b="-1062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22A16EE4-138E-4363-ACA0-FD508FFF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48" y="4173373"/>
            <a:ext cx="3361311" cy="260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309B23-7D7B-4637-BEA9-9A8D6896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595" y="4476727"/>
            <a:ext cx="1010687" cy="965223"/>
          </a:xfrm>
          <a:prstGeom prst="rect">
            <a:avLst/>
          </a:prstGeom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FBC0B41-D4B1-4CFE-95E9-12E1A407CC86}"/>
              </a:ext>
            </a:extLst>
          </p:cNvPr>
          <p:cNvSpPr/>
          <p:nvPr/>
        </p:nvSpPr>
        <p:spPr>
          <a:xfrm>
            <a:off x="5376356" y="4562474"/>
            <a:ext cx="4720942" cy="1829473"/>
          </a:xfrm>
          <a:prstGeom prst="wedgeRectCallout">
            <a:avLst>
              <a:gd name="adj1" fmla="val 63861"/>
              <a:gd name="adj2" fmla="val -219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a deep learning model, each layer learns a latent feature representation of the inputs using a model like a multi-output linear model, followed by a nonlinearity</a:t>
            </a:r>
          </a:p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last (output) layer can have one or more outputs</a:t>
            </a:r>
          </a:p>
          <a:p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More on this when we discuss deep learning later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4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679"/>
    </mc:Choice>
    <mc:Fallback>
      <p:transition spd="slow" advTm="3046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Linear Models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C371FA-B167-4298-99C8-324FA471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537"/>
            <a:ext cx="7370589" cy="43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F6BFD3F-5DED-4766-8F3A-30CAA509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95" y="2741473"/>
            <a:ext cx="444836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A948B-C3D4-4204-B2DD-0ACA7B41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93" y="5590463"/>
            <a:ext cx="10284031" cy="930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760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94"/>
    </mc:Choice>
    <mc:Fallback>
      <p:transition spd="slow" advTm="512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Lecture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Linear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60"/>
    </mc:Choice>
    <mc:Fallback>
      <p:transition spd="slow" advTm="1926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8.7|13.3|38.1|41.8|37.8|15.8|30.8|13.3|3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9.8|24.2|19.6|24.4|23.6|17.5|12.5|12.8|15.4|34.2|2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21|77.2|40.7|32.7|7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3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824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Linear Models</vt:lpstr>
      <vt:lpstr>Linear Models</vt:lpstr>
      <vt:lpstr>Simple Linear Models as Building Blocks</vt:lpstr>
      <vt:lpstr>Simple Linear Models as Building Blocks</vt:lpstr>
      <vt:lpstr>Simple Linear Models as Building Blocks</vt:lpstr>
      <vt:lpstr>Simple Linear Models as Building Blocks</vt:lpstr>
      <vt:lpstr>Learning Linear Models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858</cp:revision>
  <dcterms:created xsi:type="dcterms:W3CDTF">2020-07-07T20:42:16Z</dcterms:created>
  <dcterms:modified xsi:type="dcterms:W3CDTF">2020-09-14T11:35:15Z</dcterms:modified>
</cp:coreProperties>
</file>