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14" r:id="rId4"/>
    <p:sldId id="325" r:id="rId5"/>
    <p:sldId id="327" r:id="rId6"/>
    <p:sldId id="328" r:id="rId7"/>
    <p:sldId id="329" r:id="rId8"/>
    <p:sldId id="330" r:id="rId9"/>
    <p:sldId id="331" r:id="rId10"/>
    <p:sldId id="332" r:id="rId11"/>
    <p:sldId id="335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440257"/>
            <a:ext cx="11492918" cy="1410758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Decision Trees (Wrap-up) </a:t>
            </a: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and Linear Models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7"/>
    </mc:Choice>
    <mc:Fallback>
      <p:transition spd="slow" advTm="19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Gini-index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defined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an alternative to IG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DT regression</a:t>
                </a:r>
                <a:r>
                  <a:rPr lang="en-GB" sz="2400" baseline="30000" dirty="0">
                    <a:latin typeface="Abadi Extra Light" panose="020B0204020104020204" pitchFamily="34" charset="0"/>
                  </a:rPr>
                  <a:t>1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variance in the outputs can be used to assess purity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When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features are real-valued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(no finite possible values to try), things are a bit more tricky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tests based on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thresholding</a:t>
                </a:r>
                <a:r>
                  <a:rPr lang="en-GB" dirty="0">
                    <a:latin typeface="Abadi Extra Light" panose="020B0204020104020204" pitchFamily="34" charset="0"/>
                  </a:rPr>
                  <a:t> feature values (recall our synthetic data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to be careful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number of threshold points, how fine each range is,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More sophisticated decision rules at the internal nodes can also be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need some rule that splits inputs at an internal node into homogeneous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rule can even be a machine learning classification algo (e.g.,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or a deep learner)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DTs, we want the tests to be fast so single feature based rules are preferred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Need to take care handling training or test inputs that have some features missing</a:t>
                </a: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5D39-5605-458A-A9FF-13AA271E0D94}"/>
              </a:ext>
            </a:extLst>
          </p:cNvPr>
          <p:cNvSpPr txBox="1"/>
          <p:nvPr/>
        </p:nvSpPr>
        <p:spPr>
          <a:xfrm>
            <a:off x="0" y="6520145"/>
            <a:ext cx="720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Abadi Extra Light" panose="020B0204020104020204" pitchFamily="34" charset="0"/>
              </a:rPr>
              <a:t>1</a:t>
            </a:r>
            <a:r>
              <a:rPr lang="en-GB" sz="1400" dirty="0">
                <a:latin typeface="Abadi Extra Light" panose="020B0204020104020204" pitchFamily="34" charset="0"/>
              </a:rPr>
              <a:t>Breiman, Leo; Friedman, J. H.; </a:t>
            </a:r>
            <a:r>
              <a:rPr lang="en-GB" sz="1400" dirty="0" err="1">
                <a:latin typeface="Abadi Extra Light" panose="020B0204020104020204" pitchFamily="34" charset="0"/>
              </a:rPr>
              <a:t>Olshen</a:t>
            </a:r>
            <a:r>
              <a:rPr lang="en-GB" sz="1400" dirty="0">
                <a:latin typeface="Abadi Extra Light" panose="020B0204020104020204" pitchFamily="34" charset="0"/>
              </a:rPr>
              <a:t>, R. A.; Stone, C. J. (1984). Classification and regression trees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079CC-5E5B-45AC-9F45-60AEA013E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284" y="1732717"/>
            <a:ext cx="1010687" cy="96522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9672C0-038D-450A-8032-4EAB9B814A71}"/>
              </a:ext>
            </a:extLst>
          </p:cNvPr>
          <p:cNvSpPr/>
          <p:nvPr/>
        </p:nvSpPr>
        <p:spPr>
          <a:xfrm>
            <a:off x="8698523" y="169682"/>
            <a:ext cx="3228232" cy="1563035"/>
          </a:xfrm>
          <a:prstGeom prst="wedgeRectCallout">
            <a:avLst>
              <a:gd name="adj1" fmla="val 35910"/>
              <a:gd name="adj2" fmla="val 6314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regression, outputs are real-valued and we don’t have a “set” of classes, so quantities like entropy/IG/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gini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etc. are undefined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EC1F38A-52CB-49EB-A412-62C68110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3688616"/>
            <a:ext cx="2638105" cy="7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8508D-9D4F-4479-8901-407DE5C90FFF}"/>
              </a:ext>
            </a:extLst>
          </p:cNvPr>
          <p:cNvCxnSpPr>
            <a:cxnSpLocks/>
          </p:cNvCxnSpPr>
          <p:nvPr/>
        </p:nvCxnSpPr>
        <p:spPr>
          <a:xfrm flipV="1">
            <a:off x="9363075" y="4437926"/>
            <a:ext cx="657225" cy="410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0FADC6-95CD-403F-956B-39A2EC841ED1}"/>
              </a:ext>
            </a:extLst>
          </p:cNvPr>
          <p:cNvSpPr/>
          <p:nvPr/>
        </p:nvSpPr>
        <p:spPr>
          <a:xfrm>
            <a:off x="4928466" y="2217693"/>
            <a:ext cx="3548784" cy="307777"/>
          </a:xfrm>
          <a:prstGeom prst="wedgeRectCallout">
            <a:avLst>
              <a:gd name="adj1" fmla="val -45577"/>
              <a:gd name="adj2" fmla="val 1941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illustration on the next slide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12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611"/>
    </mc:Choice>
    <mc:Fallback>
      <p:transition spd="slow" advTm="3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Illustration: DT with Real-Valued Features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1A6AFE1-57F9-4BA8-9DFA-54ADD1F729D5}"/>
              </a:ext>
            </a:extLst>
          </p:cNvPr>
          <p:cNvSpPr/>
          <p:nvPr/>
        </p:nvSpPr>
        <p:spPr>
          <a:xfrm>
            <a:off x="6374468" y="1601707"/>
            <a:ext cx="1481044" cy="2040500"/>
          </a:xfrm>
          <a:custGeom>
            <a:avLst/>
            <a:gdLst>
              <a:gd name="connsiteX0" fmla="*/ 0 w 1481044"/>
              <a:gd name="connsiteY0" fmla="*/ 0 h 2040500"/>
              <a:gd name="connsiteX1" fmla="*/ 1140954 w 1481044"/>
              <a:gd name="connsiteY1" fmla="*/ 0 h 2040500"/>
              <a:gd name="connsiteX2" fmla="*/ 1481044 w 1481044"/>
              <a:gd name="connsiteY2" fmla="*/ 340090 h 2040500"/>
              <a:gd name="connsiteX3" fmla="*/ 1481044 w 1481044"/>
              <a:gd name="connsiteY3" fmla="*/ 1700410 h 2040500"/>
              <a:gd name="connsiteX4" fmla="*/ 1140954 w 1481044"/>
              <a:gd name="connsiteY4" fmla="*/ 2040500 h 2040500"/>
              <a:gd name="connsiteX5" fmla="*/ 0 w 1481044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044" h="2040500">
                <a:moveTo>
                  <a:pt x="0" y="0"/>
                </a:moveTo>
                <a:lnTo>
                  <a:pt x="1140954" y="0"/>
                </a:lnTo>
                <a:cubicBezTo>
                  <a:pt x="1328781" y="0"/>
                  <a:pt x="1481044" y="152263"/>
                  <a:pt x="1481044" y="340090"/>
                </a:cubicBezTo>
                <a:lnTo>
                  <a:pt x="1481044" y="1700410"/>
                </a:lnTo>
                <a:cubicBezTo>
                  <a:pt x="1481044" y="1888237"/>
                  <a:pt x="1328781" y="2040500"/>
                  <a:pt x="1140954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6453A83-8655-4A70-B373-3A389862A4DF}"/>
              </a:ext>
            </a:extLst>
          </p:cNvPr>
          <p:cNvSpPr/>
          <p:nvPr/>
        </p:nvSpPr>
        <p:spPr>
          <a:xfrm>
            <a:off x="4342604" y="1601707"/>
            <a:ext cx="2031864" cy="2040500"/>
          </a:xfrm>
          <a:custGeom>
            <a:avLst/>
            <a:gdLst>
              <a:gd name="connsiteX0" fmla="*/ 340090 w 2031864"/>
              <a:gd name="connsiteY0" fmla="*/ 0 h 2040500"/>
              <a:gd name="connsiteX1" fmla="*/ 2031864 w 2031864"/>
              <a:gd name="connsiteY1" fmla="*/ 0 h 2040500"/>
              <a:gd name="connsiteX2" fmla="*/ 2031864 w 2031864"/>
              <a:gd name="connsiteY2" fmla="*/ 2040500 h 2040500"/>
              <a:gd name="connsiteX3" fmla="*/ 340090 w 2031864"/>
              <a:gd name="connsiteY3" fmla="*/ 2040500 h 2040500"/>
              <a:gd name="connsiteX4" fmla="*/ 0 w 2031864"/>
              <a:gd name="connsiteY4" fmla="*/ 1700410 h 2040500"/>
              <a:gd name="connsiteX5" fmla="*/ 0 w 2031864"/>
              <a:gd name="connsiteY5" fmla="*/ 340090 h 2040500"/>
              <a:gd name="connsiteX6" fmla="*/ 340090 w 2031864"/>
              <a:gd name="connsiteY6" fmla="*/ 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864" h="2040500">
                <a:moveTo>
                  <a:pt x="340090" y="0"/>
                </a:moveTo>
                <a:lnTo>
                  <a:pt x="2031864" y="0"/>
                </a:lnTo>
                <a:lnTo>
                  <a:pt x="2031864" y="2040500"/>
                </a:lnTo>
                <a:lnTo>
                  <a:pt x="340090" y="2040500"/>
                </a:lnTo>
                <a:cubicBezTo>
                  <a:pt x="152263" y="2040500"/>
                  <a:pt x="0" y="1888237"/>
                  <a:pt x="0" y="1700410"/>
                </a:cubicBezTo>
                <a:lnTo>
                  <a:pt x="0" y="340090"/>
                </a:lnTo>
                <a:cubicBezTo>
                  <a:pt x="0" y="152263"/>
                  <a:pt x="152263" y="0"/>
                  <a:pt x="340090" y="0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88AD2AF1-FECE-4BCD-9C74-598ACD54B096}"/>
              </a:ext>
            </a:extLst>
          </p:cNvPr>
          <p:cNvSpPr>
            <a:spLocks noChangeAspect="1"/>
          </p:cNvSpPr>
          <p:nvPr/>
        </p:nvSpPr>
        <p:spPr>
          <a:xfrm>
            <a:off x="4339549" y="1607849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C54753-1888-41D1-9B8C-EA08234D17C4}"/>
              </a:ext>
            </a:extLst>
          </p:cNvPr>
          <p:cNvGrpSpPr/>
          <p:nvPr/>
        </p:nvGrpSpPr>
        <p:grpSpPr>
          <a:xfrm>
            <a:off x="3505439" y="2753598"/>
            <a:ext cx="5181128" cy="1527979"/>
            <a:chOff x="3505439" y="2628099"/>
            <a:chExt cx="5181128" cy="152797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F675C3-30A8-4067-83BA-64E4CDD59DC5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3505439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D6F4BC-D0A8-4426-9E37-0972D402BE8C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852457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A7425D-EA38-4A7F-BF39-194DF9C45058}"/>
              </a:ext>
            </a:extLst>
          </p:cNvPr>
          <p:cNvGrpSpPr/>
          <p:nvPr/>
        </p:nvGrpSpPr>
        <p:grpSpPr>
          <a:xfrm>
            <a:off x="4674846" y="1904536"/>
            <a:ext cx="1373938" cy="1531682"/>
            <a:chOff x="4674843" y="1550437"/>
            <a:chExt cx="1373938" cy="153168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AA9503-E6DA-4442-8B0F-0451BFD70C97}"/>
                </a:ext>
              </a:extLst>
            </p:cNvPr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AFB5FC-5CD7-475E-9162-B79E6DA43918}"/>
                </a:ext>
              </a:extLst>
            </p:cNvPr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8A7AC0-A90D-4A9E-9AB0-F21BF862D7F8}"/>
                </a:ext>
              </a:extLst>
            </p:cNvPr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A8E8C7-E1FF-469A-9369-14026FBA7EAF}"/>
                </a:ext>
              </a:extLst>
            </p:cNvPr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EADFC3-45D1-4CCE-BE90-23A0FF14D64B}"/>
                </a:ext>
              </a:extLst>
            </p:cNvPr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E2921-3EC7-4505-AC7E-0F5E03C5DB95}"/>
              </a:ext>
            </a:extLst>
          </p:cNvPr>
          <p:cNvGrpSpPr/>
          <p:nvPr/>
        </p:nvGrpSpPr>
        <p:grpSpPr>
          <a:xfrm>
            <a:off x="6486738" y="1904536"/>
            <a:ext cx="1135302" cy="1483566"/>
            <a:chOff x="6486735" y="1550437"/>
            <a:chExt cx="1135302" cy="14835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839A17-CD1A-4AE0-B28F-D81E912E5D25}"/>
                </a:ext>
              </a:extLst>
            </p:cNvPr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E58DC0-2F09-4178-8D2E-443503BC95B7}"/>
                </a:ext>
              </a:extLst>
            </p:cNvPr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5497B2-6C3B-4260-9DD1-88D1DB4FAABE}"/>
                </a:ext>
              </a:extLst>
            </p:cNvPr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53C3DE-AF48-4F22-BD7B-3A72EAFBC5C5}"/>
                </a:ext>
              </a:extLst>
            </p:cNvPr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35CC1C4-4BED-4CAA-8BE3-EA9F9CB40FCF}"/>
                </a:ext>
              </a:extLst>
            </p:cNvPr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6229815D-6F02-4A12-94F6-11EAF4630F3C}"/>
              </a:ext>
            </a:extLst>
          </p:cNvPr>
          <p:cNvSpPr>
            <a:spLocks noChangeAspect="1"/>
          </p:cNvSpPr>
          <p:nvPr/>
        </p:nvSpPr>
        <p:spPr>
          <a:xfrm>
            <a:off x="1288818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F7F9E2EB-DD99-4EDE-AA51-CE6A05B1AFD8}"/>
              </a:ext>
            </a:extLst>
          </p:cNvPr>
          <p:cNvSpPr>
            <a:spLocks noChangeAspect="1"/>
          </p:cNvSpPr>
          <p:nvPr/>
        </p:nvSpPr>
        <p:spPr>
          <a:xfrm>
            <a:off x="7598382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43779B-4186-4905-BBCC-A6F5B0A7DF0F}"/>
              </a:ext>
            </a:extLst>
          </p:cNvPr>
          <p:cNvSpPr/>
          <p:nvPr/>
        </p:nvSpPr>
        <p:spPr>
          <a:xfrm>
            <a:off x="5940459" y="114741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DA2C1-3A72-4AB2-B265-8361D5FA21ED}"/>
              </a:ext>
            </a:extLst>
          </p:cNvPr>
          <p:cNvCxnSpPr/>
          <p:nvPr/>
        </p:nvCxnSpPr>
        <p:spPr>
          <a:xfrm>
            <a:off x="6371413" y="1147411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5031-9819-4B49-AF09-C7F56FB3324A}"/>
              </a:ext>
            </a:extLst>
          </p:cNvPr>
          <p:cNvCxnSpPr/>
          <p:nvPr/>
        </p:nvCxnSpPr>
        <p:spPr>
          <a:xfrm flipH="1">
            <a:off x="3982568" y="2472556"/>
            <a:ext cx="432403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5AC46-DDE5-4FF0-88B7-EF7D95C6CE50}"/>
              </a:ext>
            </a:extLst>
          </p:cNvPr>
          <p:cNvSpPr/>
          <p:nvPr/>
        </p:nvSpPr>
        <p:spPr>
          <a:xfrm>
            <a:off x="1143109" y="2318866"/>
            <a:ext cx="149810" cy="108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BAC2CB-7267-4DC1-9720-6C0AAE7DEBC6}"/>
              </a:ext>
            </a:extLst>
          </p:cNvPr>
          <p:cNvSpPr/>
          <p:nvPr/>
        </p:nvSpPr>
        <p:spPr>
          <a:xfrm>
            <a:off x="1506774" y="2678866"/>
            <a:ext cx="149810" cy="72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4EF0F5-2F50-471E-834C-FB089578B633}"/>
              </a:ext>
            </a:extLst>
          </p:cNvPr>
          <p:cNvCxnSpPr/>
          <p:nvPr/>
        </p:nvCxnSpPr>
        <p:spPr>
          <a:xfrm>
            <a:off x="906330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19C04-8DEF-4B76-A087-100ABBB4713B}"/>
              </a:ext>
            </a:extLst>
          </p:cNvPr>
          <p:cNvSpPr/>
          <p:nvPr/>
        </p:nvSpPr>
        <p:spPr>
          <a:xfrm>
            <a:off x="2394051" y="2662021"/>
            <a:ext cx="149810" cy="72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63562-9703-44E9-A0C5-755AB64CC160}"/>
              </a:ext>
            </a:extLst>
          </p:cNvPr>
          <p:cNvSpPr/>
          <p:nvPr/>
        </p:nvSpPr>
        <p:spPr>
          <a:xfrm>
            <a:off x="2757716" y="2302021"/>
            <a:ext cx="149810" cy="108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54616B-F15F-465B-A10F-4974C118081C}"/>
              </a:ext>
            </a:extLst>
          </p:cNvPr>
          <p:cNvCxnSpPr/>
          <p:nvPr/>
        </p:nvCxnSpPr>
        <p:spPr>
          <a:xfrm>
            <a:off x="2157272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1667B8-6244-463A-ACAF-C508A5A96095}"/>
              </a:ext>
            </a:extLst>
          </p:cNvPr>
          <p:cNvSpPr txBox="1"/>
          <p:nvPr/>
        </p:nvSpPr>
        <p:spPr>
          <a:xfrm>
            <a:off x="335026" y="1120657"/>
            <a:ext cx="3605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 (purest possible) Horizontal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BF512-9C2A-4A8C-8B0B-54F7C8DA3909}"/>
              </a:ext>
            </a:extLst>
          </p:cNvPr>
          <p:cNvSpPr/>
          <p:nvPr/>
        </p:nvSpPr>
        <p:spPr>
          <a:xfrm>
            <a:off x="9228140" y="1948102"/>
            <a:ext cx="149810" cy="144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D7D68-A1B5-4B5B-ABC2-331A63FE8B8C}"/>
              </a:ext>
            </a:extLst>
          </p:cNvPr>
          <p:cNvSpPr/>
          <p:nvPr/>
        </p:nvSpPr>
        <p:spPr>
          <a:xfrm>
            <a:off x="9591805" y="3028102"/>
            <a:ext cx="149810" cy="36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028990-7FF6-4AB0-87CD-9405E087414A}"/>
              </a:ext>
            </a:extLst>
          </p:cNvPr>
          <p:cNvCxnSpPr/>
          <p:nvPr/>
        </p:nvCxnSpPr>
        <p:spPr>
          <a:xfrm>
            <a:off x="8991361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A9DA7-1DB3-48D8-9E41-662931431897}"/>
              </a:ext>
            </a:extLst>
          </p:cNvPr>
          <p:cNvSpPr/>
          <p:nvPr/>
        </p:nvSpPr>
        <p:spPr>
          <a:xfrm>
            <a:off x="10479082" y="3048711"/>
            <a:ext cx="149810" cy="36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27A3F-8C81-45EC-A982-8119C6EBB25D}"/>
              </a:ext>
            </a:extLst>
          </p:cNvPr>
          <p:cNvSpPr/>
          <p:nvPr/>
        </p:nvSpPr>
        <p:spPr>
          <a:xfrm>
            <a:off x="10842747" y="1968711"/>
            <a:ext cx="149810" cy="144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5EE108-F5DF-44F0-8D3F-ED560DCE422A}"/>
              </a:ext>
            </a:extLst>
          </p:cNvPr>
          <p:cNvCxnSpPr/>
          <p:nvPr/>
        </p:nvCxnSpPr>
        <p:spPr>
          <a:xfrm>
            <a:off x="10242303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96008F-AC26-48CF-9F63-FB0160D5D870}"/>
              </a:ext>
            </a:extLst>
          </p:cNvPr>
          <p:cNvSpPr txBox="1"/>
          <p:nvPr/>
        </p:nvSpPr>
        <p:spPr>
          <a:xfrm>
            <a:off x="8369750" y="1060310"/>
            <a:ext cx="3557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“Best”(purest possible) Vertical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2983DC-8ABC-4E38-A4C6-745041C028B4}"/>
              </a:ext>
            </a:extLst>
          </p:cNvPr>
          <p:cNvSpPr txBox="1"/>
          <p:nvPr/>
        </p:nvSpPr>
        <p:spPr>
          <a:xfrm>
            <a:off x="656705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Up        Down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FD69CA-B229-4AD7-9890-B7266D57E630}"/>
              </a:ext>
            </a:extLst>
          </p:cNvPr>
          <p:cNvSpPr txBox="1"/>
          <p:nvPr/>
        </p:nvSpPr>
        <p:spPr>
          <a:xfrm>
            <a:off x="8760694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174B6-598F-42B3-909C-A158BFF13026}"/>
              </a:ext>
            </a:extLst>
          </p:cNvPr>
          <p:cNvSpPr txBox="1"/>
          <p:nvPr/>
        </p:nvSpPr>
        <p:spPr>
          <a:xfrm>
            <a:off x="6251544" y="833591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example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1F92817-103B-4A49-9228-45778F0F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07" y="5870605"/>
            <a:ext cx="1010687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C2366FCF-1D62-4BA4-A2BC-3F8C90FF6D81}"/>
              </a:ext>
            </a:extLst>
          </p:cNvPr>
          <p:cNvSpPr/>
          <p:nvPr/>
        </p:nvSpPr>
        <p:spPr>
          <a:xfrm>
            <a:off x="4515349" y="4455666"/>
            <a:ext cx="3712127" cy="1391782"/>
          </a:xfrm>
          <a:prstGeom prst="wedgeRectCallout">
            <a:avLst>
              <a:gd name="adj1" fmla="val 5376"/>
              <a:gd name="adj2" fmla="val 699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Between the best horizontal vs best vertical split, the vertical split is better (more pure), hence we use this rule for the internal node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BDB88A-BECB-49DD-BF39-2834EA2ACD9D}"/>
              </a:ext>
            </a:extLst>
          </p:cNvPr>
          <p:cNvSpPr txBox="1"/>
          <p:nvPr/>
        </p:nvSpPr>
        <p:spPr>
          <a:xfrm>
            <a:off x="0" y="6520145"/>
            <a:ext cx="2627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This illustration’s credit: </a:t>
            </a:r>
            <a:r>
              <a:rPr lang="en-GB" sz="1200" dirty="0" err="1">
                <a:latin typeface="Abadi Extra Light" panose="020B0204020104020204" pitchFamily="34" charset="0"/>
              </a:rPr>
              <a:t>Purushottam</a:t>
            </a:r>
            <a:r>
              <a:rPr lang="en-GB" sz="1200" dirty="0">
                <a:latin typeface="Abadi Extra Light" panose="020B0204020104020204" pitchFamily="34" charset="0"/>
              </a:rPr>
              <a:t> Kar</a:t>
            </a:r>
            <a:endParaRPr lang="en-IN" sz="12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9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084"/>
    </mc:Choice>
    <mc:Fallback>
      <p:transition spd="slow" advTm="207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0105 0.1557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579 L -0.00039 -0.1099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96 L 3.54167E-6 1.85185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612 0.0020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00209 L 0.11289 0.002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00209 L 3.95833E-6 -3.7037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8372 -0.0062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06666 -0.00278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2384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5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5 L -0.27031 0.59143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4" grpId="0" animBg="1"/>
      <p:bldP spid="35" grpId="0" animBg="1"/>
      <p:bldP spid="37" grpId="0" animBg="1"/>
      <p:bldP spid="38" grpId="0" animBg="1"/>
      <p:bldP spid="40" grpId="0"/>
      <p:bldP spid="41" grpId="0" animBg="1"/>
      <p:bldP spid="42" grpId="0" animBg="1"/>
      <p:bldP spid="44" grpId="0" animBg="1"/>
      <p:bldP spid="45" grpId="0" animBg="1"/>
      <p:bldP spid="48" grpId="0"/>
      <p:bldP spid="49" grpId="0"/>
      <p:bldP spid="50" grpId="0"/>
      <p:bldP spid="10" grpId="0"/>
      <p:bldP spid="10" grpId="1"/>
      <p:bldP spid="63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A 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Abadi Extra Light" panose="020B0204020104020204" pitchFamily="34" charset="0"/>
              </a:rPr>
              <a:t>Some key strengths: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Simple and easy to interpret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Nice example of “divide and conquer”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paradigm in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Easily handle different types of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features (real, categorical,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fast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Multiple DTs can be combined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via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ensemble methods</a:t>
            </a:r>
            <a:r>
              <a:rPr lang="en-GB" dirty="0">
                <a:latin typeface="Abadi Extra Light" panose="020B0204020104020204" pitchFamily="34" charset="0"/>
              </a:rPr>
              <a:t>: more powerful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(e.g., Decision Forests; will see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Used in several real-world ML applications, e.g., recommender systems, gaming (Kinect)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Some key weaknesses: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optimal DT is (NP-hard) intractable. Existing algos mostly greedy heuristics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become very complex unless some pruning is applied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9EA6D-364E-46A3-8997-C0909D063105}"/>
              </a:ext>
            </a:extLst>
          </p:cNvPr>
          <p:cNvGrpSpPr/>
          <p:nvPr/>
        </p:nvGrpSpPr>
        <p:grpSpPr>
          <a:xfrm>
            <a:off x="5290296" y="1748453"/>
            <a:ext cx="6829405" cy="2905009"/>
            <a:chOff x="245990" y="1627455"/>
            <a:chExt cx="11668324" cy="4096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289F57-8845-4247-B57D-ACC50EF330DF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321981-B096-440F-8C31-67A6B4159669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7A406D-35F5-4796-A6AD-4821302C4B8F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57CB116-B5A9-44C6-89D8-C002047F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18BC7DA-070B-4A20-BBC4-062F4312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92C0BB4B-4E1B-400A-AE2E-6FB1A0DA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5B45ED7-C1B8-4378-ACE2-D556D7D0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2E4F24D-9F01-4AB0-B225-4DDBE816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787D5779-BCD6-4645-9B18-79B43D06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7BB6C21-1E90-43FE-9D05-846E0D66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7E5A1BC-1583-4D9F-A782-B20C90F8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35921F0D-51EE-41A7-912A-5A01CA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C1D5169-6B70-4B18-B8E5-278B2478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73B5A65-B3A5-4529-821A-D7A8F640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E7EC4A3E-1F4F-4E2F-A95B-8F87F134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18EEFC5B-C541-4AE4-A227-050346F5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7BE900F9-C4D9-4683-BE33-18D2DE31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6D26677A-94D6-4DD5-9D7D-42287761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3A698B14-F035-43C2-A081-B0578AF6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4D25A125-0411-4133-AFC9-22893CD6A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03E59F2-8254-40B7-A976-2FD13B2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4F44892C-D060-420F-8AD3-A6468C60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92B0346C-FE3A-4330-8A82-C38585B2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1E49514E-8067-494E-A9E7-F79C2995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5A7C197A-F7C8-4BAF-A849-85D1B5A1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C678E6D-EA97-4CE0-A4BF-3414B12F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74E25212-5D6C-4664-9A6A-184DF078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AA6EE0BB-6EA5-471A-AA71-91FBAF4A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2EE8E531-3C55-42BF-AE99-5CABA8A8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6DD6B7A4-2CCD-4AF7-9E14-DED5DD47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D81CA508-AA1A-466B-BA45-B112B33B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2DD59366-2F01-4E69-BABF-46AF04DA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A319EAE6-5C70-4FA0-A724-1BD98B4A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B7847AD5-1EC9-49C9-BFCC-8E221935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71B7F693-2DB0-4098-AE1B-EB07C230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C67ACEA7-1F1F-48B0-8620-1A8043B9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DF51E217-FE52-45EA-8CAE-1B0CDF6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98A3DE46-9C4E-49DD-96BE-02C36672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0C0725A9-CC3C-41F1-95AF-1228F9A8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32C4E39D-DFA0-49E8-8E9E-7B261D83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86399B84-C6C7-4328-9401-C868918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1B060140-2ADF-4C46-8965-A494D175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66FB7261-497A-4E1A-A5A2-11758ABE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CC481EBB-3754-42ED-8313-CAAD9E76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DA424A2F-8BFA-4835-8495-66EB1197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9">
              <a:extLst>
                <a:ext uri="{FF2B5EF4-FFF2-40B4-BE49-F238E27FC236}">
                  <a16:creationId xmlns:a16="http://schemas.microsoft.com/office/drawing/2014/main" id="{96056C5D-9788-4C92-8159-DFAD9CC9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61FA1C68-9AAC-4064-9A67-7408827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740694D-7325-44D8-BD91-AA26528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F99C2DAE-80BA-4755-AAFC-B8E1CF5D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868A2017-C5BA-4430-A5A3-C07CA6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A74D70AC-0E21-42D1-A191-0BD47EF4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726AF9-0AF6-42BB-868F-27C7C535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5628A-5845-441F-9572-2CFE20E5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43F91A-5BBC-4740-AC4B-FA502B837DA7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56CE28-26BD-4BCC-9ED6-595BAF6B8F37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ED394A-9F2B-4FD4-A106-B26FE516A992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FCCD37-88A1-4DAF-B87E-CF347630C4D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7A4528-D1A4-4081-AF9C-8239E25E790D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5FF2CF-8B11-48AF-B724-F543FB48FFD1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3B58FD-20B0-45CA-A0C2-49362A5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FC44C4-99B1-487E-A8D5-F055EAC57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2B75DB-00DB-4465-8D82-53CB8B300074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2933F-96EA-4F05-9558-04DA6C1219DF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31D3B9-B507-4FA1-B4BA-DF276E8E873F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9F0D6A-933D-4782-B00D-F87A2F5462C4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917557-CAF5-4F69-AFFC-C2984C3A14A6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CAFE54D1-CB85-4694-BBB4-654C41E853CE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23D3C7-AE27-4B7A-BF84-1A11DD998F4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14416E-28C8-4DA7-98D0-A299907DC12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9887C1-2100-47CA-9CB3-B58634205361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87933081-9DF4-421B-8D63-4A91A6ACEE14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37E2736-951E-47EA-BB9C-4F3EFC55EC4C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15AA2AE-2192-4083-AC71-4B61584F5578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F0A476E-C6C4-4088-AD04-9215DF6584A5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93D961D-ED1E-4A92-A599-42A74E01B9F3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FE117570-40BA-44EF-9FA1-38E6334DCAE5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D873F58-ED7E-4284-9206-407947375B05}"/>
                </a:ext>
              </a:extLst>
            </p:cNvPr>
            <p:cNvCxnSpPr>
              <a:cxnSpLocks/>
              <a:stCxn id="79" idx="1"/>
              <a:endCxn id="82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1245BF84-A0C9-4EBB-97CD-8102465774C5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1D276E-A036-4BB8-8334-30EB09DB1B24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C543A2F-ACAA-4DB6-A978-375BC46C13D7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2477077-D866-4E46-8912-96286578A131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9D2D079B-C977-4491-B44B-E7006C7682DE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DF65B7E-0D21-47D6-8A83-729AA7B997BD}"/>
                </a:ext>
              </a:extLst>
            </p:cNvPr>
            <p:cNvCxnSpPr>
              <a:cxnSpLocks/>
              <a:stCxn id="86" idx="1"/>
              <a:endCxn id="89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5594CF-45E1-4264-9C52-025A6AA7FEAD}"/>
                </a:ext>
              </a:extLst>
            </p:cNvPr>
            <p:cNvCxnSpPr>
              <a:cxnSpLocks/>
              <a:stCxn id="75" idx="1"/>
              <a:endCxn id="86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079E9-2E9D-4207-93A4-A20AE4B2E4AA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56840F-D50A-4B96-82A8-1C6BC575BC49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37DA7A-FF5D-45F6-9EAB-63C35645D544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EB6600-C1D4-4561-B294-931CCEC11935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3CBA6E-9FE5-49F9-870A-76E0875E6E6C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3458CA-F039-49A5-8FC2-E9401DFB94D4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15073AC-E431-474B-A346-8951CF31117E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A19D9BB8-19D1-4753-972E-E8421E23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04031E98-AC8B-46AC-A8B8-1146757F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1D546A-C23B-4888-979C-EF2715EEB45E}"/>
                </a:ext>
              </a:extLst>
            </p:cNvPr>
            <p:cNvSpPr/>
            <p:nvPr/>
          </p:nvSpPr>
          <p:spPr>
            <a:xfrm>
              <a:off x="852598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71E8F54D-1705-43D9-B3E9-DA93946C28C8}"/>
              </a:ext>
            </a:extLst>
          </p:cNvPr>
          <p:cNvSpPr/>
          <p:nvPr/>
        </p:nvSpPr>
        <p:spPr>
          <a:xfrm>
            <a:off x="9914487" y="4292273"/>
            <a:ext cx="1835852" cy="57591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Human-body pose estimation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999E57CE-A7F3-4CBD-B1C6-400B8D41B42A}"/>
              </a:ext>
            </a:extLst>
          </p:cNvPr>
          <p:cNvSpPr/>
          <p:nvPr/>
        </p:nvSpPr>
        <p:spPr>
          <a:xfrm>
            <a:off x="4516246" y="895537"/>
            <a:ext cx="4208233" cy="57591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.. thus helping us learn complex rule as a combination of several simpler rules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696"/>
    </mc:Choice>
    <mc:Fallback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Wrap-up the discussion of decision trees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How to learn decision trees from training data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Introduction to Linear Models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for today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41"/>
    </mc:Choice>
    <mc:Fallback>
      <p:transition spd="slow" advTm="20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Constructing 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AC9B4-1A92-4577-A67D-5755096C462D}"/>
              </a:ext>
            </a:extLst>
          </p:cNvPr>
          <p:cNvGrpSpPr/>
          <p:nvPr/>
        </p:nvGrpSpPr>
        <p:grpSpPr>
          <a:xfrm>
            <a:off x="265245" y="1223926"/>
            <a:ext cx="6829405" cy="2905009"/>
            <a:chOff x="245990" y="1627455"/>
            <a:chExt cx="11668324" cy="409683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2382602-1F3B-49CC-9A68-974867924F9E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E27D4D-D146-48E3-B034-231A14A245DF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93F13-D3F0-4CFC-927C-717BF6AB10CA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F6DD28-3C78-4045-9FA4-37C5785A1CF0}"/>
                </a:ext>
              </a:extLst>
            </p:cNvPr>
            <p:cNvSpPr/>
            <p:nvPr/>
          </p:nvSpPr>
          <p:spPr>
            <a:xfrm>
              <a:off x="852597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9">
              <a:extLst>
                <a:ext uri="{FF2B5EF4-FFF2-40B4-BE49-F238E27FC236}">
                  <a16:creationId xmlns:a16="http://schemas.microsoft.com/office/drawing/2014/main" id="{BDE0799D-4664-4043-B2B9-A92DD6DC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482A9334-C703-4B18-BF68-6BC65D7A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Oval 9">
              <a:extLst>
                <a:ext uri="{FF2B5EF4-FFF2-40B4-BE49-F238E27FC236}">
                  <a16:creationId xmlns:a16="http://schemas.microsoft.com/office/drawing/2014/main" id="{78B0C695-00FD-416E-8BF7-A8DBDEF5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Oval 9">
              <a:extLst>
                <a:ext uri="{FF2B5EF4-FFF2-40B4-BE49-F238E27FC236}">
                  <a16:creationId xmlns:a16="http://schemas.microsoft.com/office/drawing/2014/main" id="{2BCD588C-B793-4832-B443-244D9423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Oval 9">
              <a:extLst>
                <a:ext uri="{FF2B5EF4-FFF2-40B4-BE49-F238E27FC236}">
                  <a16:creationId xmlns:a16="http://schemas.microsoft.com/office/drawing/2014/main" id="{CDD8CE60-F8AC-4B99-9F9B-31C366BD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Oval 9">
              <a:extLst>
                <a:ext uri="{FF2B5EF4-FFF2-40B4-BE49-F238E27FC236}">
                  <a16:creationId xmlns:a16="http://schemas.microsoft.com/office/drawing/2014/main" id="{696CB172-5C71-4329-909F-1429F9DF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02679E8F-9B36-46D6-AB82-85B5ECC6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" name="Oval 9">
              <a:extLst>
                <a:ext uri="{FF2B5EF4-FFF2-40B4-BE49-F238E27FC236}">
                  <a16:creationId xmlns:a16="http://schemas.microsoft.com/office/drawing/2014/main" id="{F7BAD65C-1D32-49FE-BE08-8B459779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Oval 9">
              <a:extLst>
                <a:ext uri="{FF2B5EF4-FFF2-40B4-BE49-F238E27FC236}">
                  <a16:creationId xmlns:a16="http://schemas.microsoft.com/office/drawing/2014/main" id="{98226EF2-8981-4751-9285-CA34D59D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Oval 9">
              <a:extLst>
                <a:ext uri="{FF2B5EF4-FFF2-40B4-BE49-F238E27FC236}">
                  <a16:creationId xmlns:a16="http://schemas.microsoft.com/office/drawing/2014/main" id="{DBA84320-E17A-4091-83A6-7CCEAF9D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Oval 9">
              <a:extLst>
                <a:ext uri="{FF2B5EF4-FFF2-40B4-BE49-F238E27FC236}">
                  <a16:creationId xmlns:a16="http://schemas.microsoft.com/office/drawing/2014/main" id="{431CEA02-B414-447E-9A00-7E453BB2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Oval 9">
              <a:extLst>
                <a:ext uri="{FF2B5EF4-FFF2-40B4-BE49-F238E27FC236}">
                  <a16:creationId xmlns:a16="http://schemas.microsoft.com/office/drawing/2014/main" id="{C9735E16-34E7-489B-AC5A-48A3AD44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Oval 9">
              <a:extLst>
                <a:ext uri="{FF2B5EF4-FFF2-40B4-BE49-F238E27FC236}">
                  <a16:creationId xmlns:a16="http://schemas.microsoft.com/office/drawing/2014/main" id="{4486431F-5F3D-4340-8DE6-57E32ED4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Oval 9">
              <a:extLst>
                <a:ext uri="{FF2B5EF4-FFF2-40B4-BE49-F238E27FC236}">
                  <a16:creationId xmlns:a16="http://schemas.microsoft.com/office/drawing/2014/main" id="{E2BB83B0-5CAC-42B5-8E48-C757DF2F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Oval 9">
              <a:extLst>
                <a:ext uri="{FF2B5EF4-FFF2-40B4-BE49-F238E27FC236}">
                  <a16:creationId xmlns:a16="http://schemas.microsoft.com/office/drawing/2014/main" id="{80679F1B-3054-499B-B9DD-D43CAAE5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Oval 9">
              <a:extLst>
                <a:ext uri="{FF2B5EF4-FFF2-40B4-BE49-F238E27FC236}">
                  <a16:creationId xmlns:a16="http://schemas.microsoft.com/office/drawing/2014/main" id="{8DC4D318-40D3-4F27-9AC4-508F53DA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Oval 9">
              <a:extLst>
                <a:ext uri="{FF2B5EF4-FFF2-40B4-BE49-F238E27FC236}">
                  <a16:creationId xmlns:a16="http://schemas.microsoft.com/office/drawing/2014/main" id="{AD1C0420-72E4-4C44-984E-04E37FB4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Oval 9">
              <a:extLst>
                <a:ext uri="{FF2B5EF4-FFF2-40B4-BE49-F238E27FC236}">
                  <a16:creationId xmlns:a16="http://schemas.microsoft.com/office/drawing/2014/main" id="{F1171659-45CE-4A15-BAEE-2322C4E5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Oval 9">
              <a:extLst>
                <a:ext uri="{FF2B5EF4-FFF2-40B4-BE49-F238E27FC236}">
                  <a16:creationId xmlns:a16="http://schemas.microsoft.com/office/drawing/2014/main" id="{16769378-A137-4D55-979C-20508440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Oval 9">
              <a:extLst>
                <a:ext uri="{FF2B5EF4-FFF2-40B4-BE49-F238E27FC236}">
                  <a16:creationId xmlns:a16="http://schemas.microsoft.com/office/drawing/2014/main" id="{6C2BBF82-C9B1-4299-9255-1BAAA05A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Oval 9">
              <a:extLst>
                <a:ext uri="{FF2B5EF4-FFF2-40B4-BE49-F238E27FC236}">
                  <a16:creationId xmlns:a16="http://schemas.microsoft.com/office/drawing/2014/main" id="{9B4C367D-15F1-46E9-84C3-8E6DDC86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Oval 9">
              <a:extLst>
                <a:ext uri="{FF2B5EF4-FFF2-40B4-BE49-F238E27FC236}">
                  <a16:creationId xmlns:a16="http://schemas.microsoft.com/office/drawing/2014/main" id="{EC668988-4AF8-4CB2-A419-3F8BADB3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Oval 9">
              <a:extLst>
                <a:ext uri="{FF2B5EF4-FFF2-40B4-BE49-F238E27FC236}">
                  <a16:creationId xmlns:a16="http://schemas.microsoft.com/office/drawing/2014/main" id="{8B51EDE9-2AA7-43ED-BF88-BB73149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Oval 9">
              <a:extLst>
                <a:ext uri="{FF2B5EF4-FFF2-40B4-BE49-F238E27FC236}">
                  <a16:creationId xmlns:a16="http://schemas.microsoft.com/office/drawing/2014/main" id="{B99D3D0D-FF7E-4DD5-82CB-55BE0138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Oval 9">
              <a:extLst>
                <a:ext uri="{FF2B5EF4-FFF2-40B4-BE49-F238E27FC236}">
                  <a16:creationId xmlns:a16="http://schemas.microsoft.com/office/drawing/2014/main" id="{E9436275-D47F-4639-9E0E-14A96C69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Oval 9">
              <a:extLst>
                <a:ext uri="{FF2B5EF4-FFF2-40B4-BE49-F238E27FC236}">
                  <a16:creationId xmlns:a16="http://schemas.microsoft.com/office/drawing/2014/main" id="{3D257BE8-C656-447F-856C-C4EA0426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Oval 9">
              <a:extLst>
                <a:ext uri="{FF2B5EF4-FFF2-40B4-BE49-F238E27FC236}">
                  <a16:creationId xmlns:a16="http://schemas.microsoft.com/office/drawing/2014/main" id="{85A21BD8-80F0-40E7-80B8-4BAB3FFC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Oval 9">
              <a:extLst>
                <a:ext uri="{FF2B5EF4-FFF2-40B4-BE49-F238E27FC236}">
                  <a16:creationId xmlns:a16="http://schemas.microsoft.com/office/drawing/2014/main" id="{AA6D1661-9430-45A6-80E9-41BF7A37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Oval 9">
              <a:extLst>
                <a:ext uri="{FF2B5EF4-FFF2-40B4-BE49-F238E27FC236}">
                  <a16:creationId xmlns:a16="http://schemas.microsoft.com/office/drawing/2014/main" id="{5DDAA1F6-DA45-4D09-9385-66ACB9F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Oval 9">
              <a:extLst>
                <a:ext uri="{FF2B5EF4-FFF2-40B4-BE49-F238E27FC236}">
                  <a16:creationId xmlns:a16="http://schemas.microsoft.com/office/drawing/2014/main" id="{35E85925-0C20-4A24-B422-35293573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Oval 9">
              <a:extLst>
                <a:ext uri="{FF2B5EF4-FFF2-40B4-BE49-F238E27FC236}">
                  <a16:creationId xmlns:a16="http://schemas.microsoft.com/office/drawing/2014/main" id="{136B4032-30A8-4EEF-97BB-04D2CB38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Oval 9">
              <a:extLst>
                <a:ext uri="{FF2B5EF4-FFF2-40B4-BE49-F238E27FC236}">
                  <a16:creationId xmlns:a16="http://schemas.microsoft.com/office/drawing/2014/main" id="{535E8643-C088-469A-974C-8805AFB3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Oval 9">
              <a:extLst>
                <a:ext uri="{FF2B5EF4-FFF2-40B4-BE49-F238E27FC236}">
                  <a16:creationId xmlns:a16="http://schemas.microsoft.com/office/drawing/2014/main" id="{83BD0111-DFAD-4CF7-9954-82E8D9DC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Oval 9">
              <a:extLst>
                <a:ext uri="{FF2B5EF4-FFF2-40B4-BE49-F238E27FC236}">
                  <a16:creationId xmlns:a16="http://schemas.microsoft.com/office/drawing/2014/main" id="{0278A1E9-CF81-44A0-9E3A-0A57DDC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Oval 9">
              <a:extLst>
                <a:ext uri="{FF2B5EF4-FFF2-40B4-BE49-F238E27FC236}">
                  <a16:creationId xmlns:a16="http://schemas.microsoft.com/office/drawing/2014/main" id="{24BA26B7-9030-4925-813C-5B6A107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Oval 9">
              <a:extLst>
                <a:ext uri="{FF2B5EF4-FFF2-40B4-BE49-F238E27FC236}">
                  <a16:creationId xmlns:a16="http://schemas.microsoft.com/office/drawing/2014/main" id="{B51736E6-C3EC-4762-9997-6F84EB8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Oval 9">
              <a:extLst>
                <a:ext uri="{FF2B5EF4-FFF2-40B4-BE49-F238E27FC236}">
                  <a16:creationId xmlns:a16="http://schemas.microsoft.com/office/drawing/2014/main" id="{953E7521-EFCC-4D94-9C94-1A22059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Oval 9">
              <a:extLst>
                <a:ext uri="{FF2B5EF4-FFF2-40B4-BE49-F238E27FC236}">
                  <a16:creationId xmlns:a16="http://schemas.microsoft.com/office/drawing/2014/main" id="{6BD6F2F8-935D-4481-AF76-4915F13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Oval 9">
              <a:extLst>
                <a:ext uri="{FF2B5EF4-FFF2-40B4-BE49-F238E27FC236}">
                  <a16:creationId xmlns:a16="http://schemas.microsoft.com/office/drawing/2014/main" id="{9DB0638C-5119-44A6-A893-96DE9D00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Oval 9">
              <a:extLst>
                <a:ext uri="{FF2B5EF4-FFF2-40B4-BE49-F238E27FC236}">
                  <a16:creationId xmlns:a16="http://schemas.microsoft.com/office/drawing/2014/main" id="{34E32A99-B1CF-4105-9CBA-B2FA2989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3B7B1513-A21C-4058-BFF4-16BF62AD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Oval 9">
              <a:extLst>
                <a:ext uri="{FF2B5EF4-FFF2-40B4-BE49-F238E27FC236}">
                  <a16:creationId xmlns:a16="http://schemas.microsoft.com/office/drawing/2014/main" id="{ECBB27A5-CE93-4485-B1FD-2DFC44C5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Oval 9">
              <a:extLst>
                <a:ext uri="{FF2B5EF4-FFF2-40B4-BE49-F238E27FC236}">
                  <a16:creationId xmlns:a16="http://schemas.microsoft.com/office/drawing/2014/main" id="{D022E5F6-BCA0-415A-8355-2E0F69D7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Oval 9">
              <a:extLst>
                <a:ext uri="{FF2B5EF4-FFF2-40B4-BE49-F238E27FC236}">
                  <a16:creationId xmlns:a16="http://schemas.microsoft.com/office/drawing/2014/main" id="{9744FEDE-2890-468F-B921-389FAFAC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Oval 9">
              <a:extLst>
                <a:ext uri="{FF2B5EF4-FFF2-40B4-BE49-F238E27FC236}">
                  <a16:creationId xmlns:a16="http://schemas.microsoft.com/office/drawing/2014/main" id="{7E8F6DB2-C796-45A6-94F8-F257DCEA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Oval 9">
              <a:extLst>
                <a:ext uri="{FF2B5EF4-FFF2-40B4-BE49-F238E27FC236}">
                  <a16:creationId xmlns:a16="http://schemas.microsoft.com/office/drawing/2014/main" id="{3D8D2903-07F6-468D-9CA8-383DC34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0" name="Oval 9">
              <a:extLst>
                <a:ext uri="{FF2B5EF4-FFF2-40B4-BE49-F238E27FC236}">
                  <a16:creationId xmlns:a16="http://schemas.microsoft.com/office/drawing/2014/main" id="{75768394-BBCF-44D5-9B36-DA83C052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Oval 9">
              <a:extLst>
                <a:ext uri="{FF2B5EF4-FFF2-40B4-BE49-F238E27FC236}">
                  <a16:creationId xmlns:a16="http://schemas.microsoft.com/office/drawing/2014/main" id="{44B7D1FC-ACA2-4984-8821-90F6EA1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1969463-8898-43DA-8E65-9B92A0E2A3E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0255379-4F09-4B06-B61A-1A9976F0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B2A5670-8EAF-4F49-9E62-6E9228E880E0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0C1EE1D-1F93-47EC-A179-D2FDA3546D24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BD05CB4-01C4-42E0-A6FB-015AFF3D539C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AA05506-32C8-476E-A9DC-AF3664317BC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ED70314-5750-4EC8-AE83-861F27F1712E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F359AFB-94F5-4C13-BD24-3392720EC9A8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A519A03-B8F6-44B0-98A9-9F56A5E66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731009D-0D39-4E63-ABB1-02ECACEC6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61629AC-C0AB-4007-BEB2-13FBE88E1B09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05AF348-6B6C-477B-8ECC-715AE86FDFF4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89DA43D-E69D-4229-82FB-E2C1E6F88CD5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7824C60-3CAE-4C05-BA06-89F5B729F92E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376ED41-D81C-4BB2-BB77-5C8B1ABD34E9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DA7EA184-BC1D-4472-A8D2-F6B2DD480F09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1B0557DC-7355-42DD-B767-A340D0BA1A8C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F86312-6889-4948-8B9E-22F7969E5657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2A74C8E-EF64-41E4-B0C7-6883B7A9E478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7E7D0FE-6BB0-4A54-B7AF-4E3D7F80AAFC}"/>
                </a:ext>
              </a:extLst>
            </p:cNvPr>
            <p:cNvCxnSpPr>
              <a:stCxn id="3" idx="3"/>
              <a:endCxn id="72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02E7665-EDC9-4E19-B404-E4624CEA60CE}"/>
                </a:ext>
              </a:extLst>
            </p:cNvPr>
            <p:cNvCxnSpPr>
              <a:cxnSpLocks/>
              <a:stCxn id="72" idx="3"/>
              <a:endCxn id="7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E41ABDA2-FB33-409C-B971-D7EF711E106D}"/>
                </a:ext>
              </a:extLst>
            </p:cNvPr>
            <p:cNvCxnSpPr>
              <a:cxnSpLocks/>
              <a:stCxn id="72" idx="1"/>
              <a:endCxn id="75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D05A7370-1893-4D7D-ADCE-9FA7A1EDC906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623AE54-C9DA-4401-B788-82B48D8B2983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3087F36-5E04-4B1D-B92E-5531784DED6B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FB12FC2-F115-4BAA-9354-D7828C687D9D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C4D225-B775-44C6-B1FC-4FB260CAFDA6}"/>
                </a:ext>
              </a:extLst>
            </p:cNvPr>
            <p:cNvCxnSpPr>
              <a:cxnSpLocks/>
              <a:stCxn id="88" idx="1"/>
              <a:endCxn id="91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CD86159-59E4-4502-800F-4F9877A3BE9E}"/>
                </a:ext>
              </a:extLst>
            </p:cNvPr>
            <p:cNvCxnSpPr>
              <a:cxnSpLocks/>
              <a:stCxn id="3" idx="1"/>
              <a:endCxn id="88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839AB2-128C-4BAD-B984-640820038810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551EBF7-7DF8-4295-9C37-3C384B8D1996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5E484C-6A75-42C2-9446-A35610F5722B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755DE1-FBDA-422D-A88F-45465963A7AD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6EFC8F-ECE5-4E7E-AFE1-E2A0C9401A10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946EEF-2C64-4249-A018-CAEBC5D6830F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45D473F-1321-406E-8CE5-71729460AF01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9">
              <a:extLst>
                <a:ext uri="{FF2B5EF4-FFF2-40B4-BE49-F238E27FC236}">
                  <a16:creationId xmlns:a16="http://schemas.microsoft.com/office/drawing/2014/main" id="{EC373842-CAF9-4CE0-82FD-C001EE5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2259AF09-BFAD-428B-B60A-09F9C398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BF1A1476-F9D9-4287-8F69-FC7DA4DC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38" y="43245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74AF5DCD-756C-4F46-B64B-81C3639BD306}"/>
              </a:ext>
            </a:extLst>
          </p:cNvPr>
          <p:cNvSpPr/>
          <p:nvPr/>
        </p:nvSpPr>
        <p:spPr>
          <a:xfrm>
            <a:off x="7648868" y="154531"/>
            <a:ext cx="2781606" cy="731065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Given some training data, what’s the “optimal” DT?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9D10E42-10E5-45FA-B100-8D9B9CACF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7944" y="3370595"/>
            <a:ext cx="1010687" cy="965223"/>
          </a:xfrm>
          <a:prstGeom prst="rect">
            <a:avLst/>
          </a:prstGeom>
        </p:spPr>
      </p:pic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059A5D1C-DC37-42FF-B7D7-F0DE773F6EA0}"/>
              </a:ext>
            </a:extLst>
          </p:cNvPr>
          <p:cNvSpPr/>
          <p:nvPr/>
        </p:nvSpPr>
        <p:spPr>
          <a:xfrm>
            <a:off x="7448617" y="3081181"/>
            <a:ext cx="3458344" cy="674649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constructing DT is an intractable problem (NP-hard)</a:t>
            </a: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3E0B0E20-0289-47D3-B608-0894C759F584}"/>
              </a:ext>
            </a:extLst>
          </p:cNvPr>
          <p:cNvSpPr/>
          <p:nvPr/>
        </p:nvSpPr>
        <p:spPr>
          <a:xfrm>
            <a:off x="7087767" y="3866289"/>
            <a:ext cx="3829686" cy="674649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we can use some “greedy” heuristics to construct a “good” DT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254515CD-CAE8-4E12-99C7-155AABC2DEBB}"/>
              </a:ext>
            </a:extLst>
          </p:cNvPr>
          <p:cNvSpPr/>
          <p:nvPr/>
        </p:nvSpPr>
        <p:spPr>
          <a:xfrm>
            <a:off x="7087767" y="4685233"/>
            <a:ext cx="4993556" cy="674649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do so, we use the training data to figure out which rules should be tested at eac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 node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27106F8D-1FFC-4E6C-9720-0D42FE583E6D}"/>
              </a:ext>
            </a:extLst>
          </p:cNvPr>
          <p:cNvSpPr/>
          <p:nvPr/>
        </p:nvSpPr>
        <p:spPr>
          <a:xfrm>
            <a:off x="6917115" y="5504177"/>
            <a:ext cx="4993556" cy="912768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same rules will be applied on the test inputs to route them along the tree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until they reach some leaf node where the prediction is made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0D15993-77C7-47BA-940C-DD4EE593B7E6}"/>
              </a:ext>
            </a:extLst>
          </p:cNvPr>
          <p:cNvSpPr/>
          <p:nvPr/>
        </p:nvSpPr>
        <p:spPr>
          <a:xfrm>
            <a:off x="7549769" y="1161708"/>
            <a:ext cx="3090028" cy="728006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decide which rules to test for and in what order?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9D3B510E-629B-47BA-9517-DB1266730494}"/>
              </a:ext>
            </a:extLst>
          </p:cNvPr>
          <p:cNvSpPr/>
          <p:nvPr/>
        </p:nvSpPr>
        <p:spPr>
          <a:xfrm>
            <a:off x="3550951" y="3819474"/>
            <a:ext cx="3240709" cy="889937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rules are organized in the DT such that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informative rules are tested first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368DC8EB-8D32-495C-AD9F-7E2B707A634B}"/>
              </a:ext>
            </a:extLst>
          </p:cNvPr>
          <p:cNvSpPr/>
          <p:nvPr/>
        </p:nvSpPr>
        <p:spPr>
          <a:xfrm>
            <a:off x="7372105" y="2029435"/>
            <a:ext cx="4451012" cy="4342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assess informativeness of a rule?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CEEC1F05-4939-4D16-BB05-1EA7D36AFF26}"/>
              </a:ext>
            </a:extLst>
          </p:cNvPr>
          <p:cNvSpPr/>
          <p:nvPr/>
        </p:nvSpPr>
        <p:spPr>
          <a:xfrm>
            <a:off x="2826975" y="4940138"/>
            <a:ext cx="4044494" cy="1281483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Informativeness of a rule is of related to the extent of the purity of the split arising due to that rule.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informative rules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yield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pure splits</a:t>
            </a:r>
          </a:p>
        </p:txBody>
      </p:sp>
      <p:pic>
        <p:nvPicPr>
          <p:cNvPr id="132" name="Picture 131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2F153669-D5AD-446A-9EB1-7A47A223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2" y="542201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3FCF03C3-C85E-4D78-8BDA-CEAA1FABE69A}"/>
              </a:ext>
            </a:extLst>
          </p:cNvPr>
          <p:cNvSpPr/>
          <p:nvPr/>
        </p:nvSpPr>
        <p:spPr>
          <a:xfrm>
            <a:off x="303540" y="4260080"/>
            <a:ext cx="2454931" cy="1178141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Hmm.. So DTs are like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“20 questions”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game (ask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useful questions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irst)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161"/>
    </mc:Choice>
    <mc:Fallback>
      <p:transition spd="slow" advTm="29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9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Let’s consider the playing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Question: Why does it make more sense to test the feature “outlook” first?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Answer: Of all the 4 features, it’s the most informative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has the highest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information gain </a:t>
            </a:r>
            <a:r>
              <a:rPr lang="en-GB" dirty="0">
                <a:latin typeface="Abadi Extra Light" panose="020B0204020104020204" pitchFamily="34" charset="0"/>
              </a:rPr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6" y="2178295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498"/>
    </mc:Choice>
    <mc:Fallback>
      <p:transition spd="slow" advTm="165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set of labelled inputs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GB" b="1" dirty="0">
                    <a:latin typeface="Abadi Extra Light" panose="020B0204020104020204" pitchFamily="34" charset="0"/>
                  </a:rPr>
                  <a:t>from </a:t>
                </a:r>
                <a:r>
                  <a:rPr lang="en-GB" b="1" i="1" dirty="0">
                    <a:latin typeface="Abadi Extra Light" panose="020B0204020104020204" pitchFamily="34" charset="0"/>
                  </a:rPr>
                  <a:t>C</a:t>
                </a:r>
                <a:r>
                  <a:rPr lang="en-GB" b="1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>
                    <a:latin typeface="Abadi Extra Light" panose="020B0204020104020204" pitchFamily="34" charset="0"/>
                  </a:rPr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as fraction of class c inputs</a:t>
                </a:r>
                <a:endParaRPr lang="en-GB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latin typeface="Abadi Extra Light" panose="020B0204020104020204" pitchFamily="34" charset="0"/>
                  </a:rPr>
                  <a:t>Entropy</a:t>
                </a:r>
                <a:r>
                  <a:rPr lang="en-GB" u="sng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b="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a rule splits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Reduction in entropy after the split is called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D1FEA-FFFF-45DA-AD84-AE7D5612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90" y="2803685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AAE6E70-4831-49A3-8F76-70D876CA29F7}"/>
              </a:ext>
            </a:extLst>
          </p:cNvPr>
          <p:cNvSpPr/>
          <p:nvPr/>
        </p:nvSpPr>
        <p:spPr>
          <a:xfrm>
            <a:off x="9365346" y="1559289"/>
            <a:ext cx="2719032" cy="1164861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Uniform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(all classe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 roughly equally present)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</a:t>
            </a:r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entropy;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skewed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a low IG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7016"/>
    </mc:Choice>
    <mc:Fallback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7" grpId="0" animBg="1"/>
      <p:bldP spid="3" grpId="0"/>
      <p:bldP spid="4" grpId="0" animBg="1"/>
      <p:bldP spid="5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Consider feature “wind”. Root contains </a:t>
            </a:r>
            <a:r>
              <a:rPr lang="en-IN" sz="2400" u="sng" dirty="0">
                <a:latin typeface="Abadi Extra Light" panose="020B0204020104020204" pitchFamily="34" charset="0"/>
              </a:rPr>
              <a:t>all</a:t>
            </a:r>
            <a:r>
              <a:rPr lang="en-IN" sz="2400" dirty="0">
                <a:latin typeface="Abadi Extra Light" panose="020B0204020104020204" pitchFamily="34" charset="0"/>
              </a:rPr>
              <a:t> examples </a:t>
            </a:r>
            <a:r>
              <a:rPr lang="en-IN" sz="2400" b="1" i="1" dirty="0">
                <a:latin typeface="Abadi Extra Light" panose="020B0204020104020204" pitchFamily="34" charset="0"/>
              </a:rPr>
              <a:t>S</a:t>
            </a:r>
            <a:r>
              <a:rPr lang="en-IN" sz="2400" dirty="0">
                <a:latin typeface="Abadi Extra Light" panose="020B0204020104020204" pitchFamily="34" charset="0"/>
              </a:rPr>
              <a:t> = [9+,5-]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Likewise, at root: </a:t>
            </a:r>
            <a:r>
              <a:rPr lang="en-GB" sz="2400" dirty="0">
                <a:latin typeface="Abadi Extra Light" panose="020B0204020104020204" pitchFamily="34" charset="0"/>
              </a:rPr>
              <a:t>IG(S, outlook) = 0.246, IG(S, humidity) = 0.151, IG(</a:t>
            </a:r>
            <a:r>
              <a:rPr lang="en-GB" sz="2400" dirty="0" err="1">
                <a:latin typeface="Abadi Extra Light" panose="020B0204020104020204" pitchFamily="34" charset="0"/>
              </a:rPr>
              <a:t>S,temp</a:t>
            </a:r>
            <a:r>
              <a:rPr lang="en-GB" sz="2400" dirty="0">
                <a:latin typeface="Abadi Extra Light" panose="020B0204020104020204" pitchFamily="34" charset="0"/>
              </a:rPr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253"/>
    </mc:Choice>
    <mc:Fallback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IG(</a:t>
            </a:r>
            <a:r>
              <a:rPr lang="en-IN" dirty="0" err="1">
                <a:latin typeface="Abadi Extra Light" panose="020B0204020104020204" pitchFamily="34" charset="0"/>
              </a:rPr>
              <a:t>S,temp</a:t>
            </a:r>
            <a:r>
              <a:rPr lang="en-IN" dirty="0">
                <a:latin typeface="Abadi Extra Light" panose="020B0204020104020204" pitchFamily="34" charset="0"/>
              </a:rPr>
              <a:t>) = 0.570, IG(S, humidity) = 0.970, IG(S, wind) = 0.019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need to expand the middle node (already “pure” - all “yes” training examples </a:t>
            </a:r>
            <a:r>
              <a:rPr lang="en-GB" sz="2400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949"/>
    </mc:Choice>
    <mc:Fallback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</a:t>
            </a:r>
            <a:r>
              <a:rPr lang="en-GB" sz="2400" dirty="0">
                <a:latin typeface="Abadi Extra Light" panose="020B0204020104020204" pitchFamily="34" charset="0"/>
              </a:rPr>
              <a:t> No need to obsess too much for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4C86FED1-E46E-47F9-8050-D994D108341C}"/>
              </a:ext>
            </a:extLst>
          </p:cNvPr>
          <p:cNvSpPr/>
          <p:nvPr/>
        </p:nvSpPr>
        <p:spPr>
          <a:xfrm>
            <a:off x="5152370" y="4434541"/>
            <a:ext cx="2657780" cy="57591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To help prevent the tree from growing too much!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265"/>
    </mc:Choice>
    <mc:Fallback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large ensembles of decision stumps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Mainly two approaches to prune a complex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while building the tree (stopping early)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after building the tree (post-pruning)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model complexity control, such as Minimum Description Length (will see later)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B075C4-A0A7-4C55-BFAD-DBA951470241}"/>
              </a:ext>
            </a:extLst>
          </p:cNvPr>
          <p:cNvSpPr/>
          <p:nvPr/>
        </p:nvSpPr>
        <p:spPr>
          <a:xfrm>
            <a:off x="7298348" y="3265308"/>
            <a:ext cx="2350477" cy="725668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Either can be done using a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905"/>
    </mc:Choice>
    <mc:Fallback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5|19.7|6.8|28.7|14.8|22.3|5.6|6|3.1|40.3|1|2.7|9.6|0.9|22.4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6.5|19|15.9|16.3|13.6|43.1|30.1|20.2|5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9|8.5|34.8|21.4|5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6.3|68.7|9.1|53.6|10.4|30.4|18.1|14.2|12.5|32.1|3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8304</TotalTime>
  <Words>1561</Words>
  <Application>Microsoft Office PowerPoint</Application>
  <PresentationFormat>Widescreen</PresentationFormat>
  <Paragraphs>254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Decision Trees (Wrap-up)  and Linear Models</vt:lpstr>
      <vt:lpstr>Plan for today</vt:lpstr>
      <vt:lpstr>Constructing Decision Trees</vt:lpstr>
      <vt:lpstr>Decision Tree Construction: An Example</vt:lpstr>
      <vt:lpstr>Entropy and Information Gain</vt:lpstr>
      <vt:lpstr>Entropy and Information Gain</vt:lpstr>
      <vt:lpstr>Growing the tree</vt:lpstr>
      <vt:lpstr>When to stop growing the tree?</vt:lpstr>
      <vt:lpstr>Avoiding Overfitting in DTs</vt:lpstr>
      <vt:lpstr>Decision Trees: Some Comments</vt:lpstr>
      <vt:lpstr>An Illustration: DT with Real-Valued Features</vt:lpstr>
      <vt:lpstr>Decision Trees: 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848</cp:revision>
  <dcterms:created xsi:type="dcterms:W3CDTF">2020-07-07T20:42:16Z</dcterms:created>
  <dcterms:modified xsi:type="dcterms:W3CDTF">2020-09-14T11:13:56Z</dcterms:modified>
</cp:coreProperties>
</file>