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34" r:id="rId3"/>
    <p:sldId id="340" r:id="rId4"/>
    <p:sldId id="336" r:id="rId5"/>
    <p:sldId id="337" r:id="rId6"/>
    <p:sldId id="339" r:id="rId7"/>
    <p:sldId id="338" r:id="rId8"/>
    <p:sldId id="310" r:id="rId9"/>
    <p:sldId id="335" r:id="rId10"/>
    <p:sldId id="341" r:id="rId11"/>
    <p:sldId id="342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7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60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0.png"/><Relationship Id="rId1" Type="http://schemas.openxmlformats.org/officeDocument/2006/relationships/tags" Target="../tags/tag3.xml"/><Relationship Id="rId6" Type="http://schemas.openxmlformats.org/officeDocument/2006/relationships/image" Target="../media/image110.png"/><Relationship Id="rId11" Type="http://schemas.openxmlformats.org/officeDocument/2006/relationships/image" Target="../media/image150.png"/><Relationship Id="rId5" Type="http://schemas.openxmlformats.org/officeDocument/2006/relationships/image" Target="../media/image100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4" Type="http://schemas.openxmlformats.org/officeDocument/2006/relationships/image" Target="../media/image90.png"/><Relationship Id="rId9" Type="http://schemas.openxmlformats.org/officeDocument/2006/relationships/image" Target="../media/image5.png"/><Relationship Id="rId1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11" Type="http://schemas.openxmlformats.org/officeDocument/2006/relationships/image" Target="../media/image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8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5.png"/><Relationship Id="rId4" Type="http://schemas.openxmlformats.org/officeDocument/2006/relationships/image" Target="../media/image4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.pn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72" y="2807334"/>
            <a:ext cx="11492918" cy="746975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Linear Regression </a:t>
            </a:r>
            <a:endParaRPr lang="en-IN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50"/>
    </mc:Choice>
    <mc:Fallback>
      <p:transition spd="slow" advTm="174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Other Ways to Control Overfitting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defined by other norms,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non-regularization based approaches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Early-stopping (stopping training just when we have a decent val. set accuracy)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Dropout (in each iteration, don’t update some of the weights)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Injecting noise in the inputs 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/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/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nnz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blipFill>
                <a:blip r:embed="rId5"/>
                <a:stretch>
                  <a:fillRect r="-3856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E792E6A0-4D4F-4330-9F67-DBBD518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8" y="270843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/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When should I used these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instead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regularizer?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blipFill>
                <a:blip r:embed="rId7"/>
                <a:stretch>
                  <a:fillRect t="-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CD1A647-4D92-4416-B003-E230697AB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775" y="1908559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403CEE2-F9C6-4320-80E0-BF1A2D8A90C3}"/>
              </a:ext>
            </a:extLst>
          </p:cNvPr>
          <p:cNvSpPr/>
          <p:nvPr/>
        </p:nvSpPr>
        <p:spPr>
          <a:xfrm>
            <a:off x="8003066" y="1635532"/>
            <a:ext cx="2669320" cy="1238250"/>
          </a:xfrm>
          <a:prstGeom prst="wedgeRectCallout">
            <a:avLst>
              <a:gd name="adj1" fmla="val 62699"/>
              <a:gd name="adj2" fmla="val 56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them if you have a very large number of features but many irrelevant features. These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can help in </a:t>
            </a:r>
            <a:r>
              <a:rPr lang="en-IN" sz="16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feature selection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74535C-86A7-4497-8730-F6FEE30DC735}"/>
              </a:ext>
            </a:extLst>
          </p:cNvPr>
          <p:cNvSpPr/>
          <p:nvPr/>
        </p:nvSpPr>
        <p:spPr>
          <a:xfrm>
            <a:off x="1497665" y="3482326"/>
            <a:ext cx="2153469" cy="755912"/>
          </a:xfrm>
          <a:prstGeom prst="wedgeRectCallout">
            <a:avLst>
              <a:gd name="adj1" fmla="val -76021"/>
              <a:gd name="adj2" fmla="val -385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Automatic feature selection? Wow, cool!!! 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how exactly?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/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such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a </a:t>
                </a:r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sparse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solution</a:t>
                </a: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blipFill>
                <a:blip r:embed="rId9"/>
                <a:stretch>
                  <a:fillRect l="-1225" r="-1471" b="-98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/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sparse means many entries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zero or near zero. Thus those features will be considered irrelevant by the model and will not influence prediction</a:t>
                </a: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blipFill>
                <a:blip r:embed="rId10"/>
                <a:stretch>
                  <a:fillRect t="-3689" r="-3023" b="-7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/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/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(counts number of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blipFill>
                <a:blip r:embed="rId12"/>
                <a:stretch>
                  <a:fillRect l="-985" r="-985" b="-10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843566A-2F53-4574-823F-B3840C0AB306}"/>
              </a:ext>
            </a:extLst>
          </p:cNvPr>
          <p:cNvSpPr/>
          <p:nvPr/>
        </p:nvSpPr>
        <p:spPr>
          <a:xfrm>
            <a:off x="8854008" y="5433317"/>
            <a:ext cx="3151854" cy="993848"/>
          </a:xfrm>
          <a:prstGeom prst="wedgeRectCallout">
            <a:avLst>
              <a:gd name="adj1" fmla="val -61428"/>
              <a:gd name="adj2" fmla="val -271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of these are very popular ways to control overfitting in deep learning models. More on these later when we talk about deep learning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50F65B2-3B38-4C7A-964A-4816DA501798}"/>
              </a:ext>
            </a:extLst>
          </p:cNvPr>
          <p:cNvSpPr/>
          <p:nvPr/>
        </p:nvSpPr>
        <p:spPr>
          <a:xfrm>
            <a:off x="8854008" y="136939"/>
            <a:ext cx="3023794" cy="1197336"/>
          </a:xfrm>
          <a:prstGeom prst="wedgeRectCallout">
            <a:avLst>
              <a:gd name="adj1" fmla="val 21495"/>
              <a:gd name="adj2" fmla="val 1014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optimizing loss functions with such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is usually harder than ridge reg. but several advanced techniques exist (we will see some of those later)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652"/>
    </mc:Choice>
    <mc:Fallback>
      <p:transition spd="slow" advTm="406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 as Solving System of Linear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Eqs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form of the lin. reg. model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akin to a system of linear equation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training examples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features each, we have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regression, we rarely have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but rather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Thus we have an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underdetermined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or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overdetermined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system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Methods to solve over/underdetermined systems can be used for </a:t>
                </a:r>
                <a:r>
                  <a:rPr lang="en-GB" sz="2000" dirty="0" err="1">
                    <a:latin typeface="Abadi Extra Light" panose="020B0204020104020204" pitchFamily="34" charset="0"/>
                  </a:rPr>
                  <a:t>lin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-reg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Many of these methods don’t require expensive matrix inversion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/>
              <p:nvPr/>
            </p:nvSpPr>
            <p:spPr>
              <a:xfrm>
                <a:off x="3811849" y="2170545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2170545"/>
                <a:ext cx="4568302" cy="369332"/>
              </a:xfrm>
              <a:prstGeom prst="rect">
                <a:avLst/>
              </a:prstGeom>
              <a:blipFill>
                <a:blip r:embed="rId4"/>
                <a:stretch>
                  <a:fillRect l="-12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/>
              <p:nvPr/>
            </p:nvSpPr>
            <p:spPr>
              <a:xfrm>
                <a:off x="3811849" y="2670122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2670122"/>
                <a:ext cx="4568302" cy="369332"/>
              </a:xfrm>
              <a:prstGeom prst="rect">
                <a:avLst/>
              </a:prstGeom>
              <a:blipFill>
                <a:blip r:embed="rId5"/>
                <a:stretch>
                  <a:fillRect l="-1467" r="-2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/>
              <p:nvPr/>
            </p:nvSpPr>
            <p:spPr>
              <a:xfrm>
                <a:off x="3811849" y="3818547"/>
                <a:ext cx="4762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3818547"/>
                <a:ext cx="4762329" cy="369332"/>
              </a:xfrm>
              <a:prstGeom prst="rect">
                <a:avLst/>
              </a:prstGeom>
              <a:blipFill>
                <a:blip r:embed="rId6"/>
                <a:stretch>
                  <a:fillRect l="-11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A5B6AD-F8A0-4D28-B1A3-05FA86F489A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93013" y="3072115"/>
            <a:ext cx="1" cy="7464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33FBE4-92EC-4A04-948B-0CF00FB6C7E1}"/>
              </a:ext>
            </a:extLst>
          </p:cNvPr>
          <p:cNvSpPr txBox="1"/>
          <p:nvPr/>
        </p:nvSpPr>
        <p:spPr>
          <a:xfrm>
            <a:off x="1154546" y="2179720"/>
            <a:ext cx="22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training example: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1FDCA-B669-47C8-9301-70BBB379631B}"/>
              </a:ext>
            </a:extLst>
          </p:cNvPr>
          <p:cNvSpPr txBox="1"/>
          <p:nvPr/>
        </p:nvSpPr>
        <p:spPr>
          <a:xfrm>
            <a:off x="1154546" y="2652523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Second training example: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3CD90-B8A3-450D-89CB-55FF3323838A}"/>
              </a:ext>
            </a:extLst>
          </p:cNvPr>
          <p:cNvSpPr txBox="1"/>
          <p:nvPr/>
        </p:nvSpPr>
        <p:spPr>
          <a:xfrm>
            <a:off x="1154546" y="3820728"/>
            <a:ext cx="22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N-</a:t>
            </a:r>
            <a:r>
              <a:rPr lang="en-IN" dirty="0" err="1"/>
              <a:t>th</a:t>
            </a:r>
            <a:r>
              <a:rPr lang="en-IN" dirty="0"/>
              <a:t> training 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/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Note: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feature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training example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blipFill>
                <a:blip r:embed="rId7"/>
                <a:stretch>
                  <a:fillRect l="-5651" t="-9420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/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 equations and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 unknowns 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IN" b="0" dirty="0">
                    <a:latin typeface="Abadi Extra Light" panose="020B0204020104020204" pitchFamily="34" charset="0"/>
                  </a:rPr>
                  <a:t>)</a:t>
                </a: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blipFill>
                <a:blip r:embed="rId8"/>
                <a:stretch>
                  <a:fillRect l="-5111" t="-14286" r="-5556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/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blipFill>
                <a:blip r:embed="rId9"/>
                <a:stretch>
                  <a:fillRect l="-1208" r="-2657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/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 </a:t>
                </a:r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blipFill>
                <a:blip r:embed="rId10"/>
                <a:stretch>
                  <a:fillRect l="-1952" t="-28333" b="-4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5507A0-4376-421D-A045-8838564F10F2}"/>
              </a:ext>
            </a:extLst>
          </p:cNvPr>
          <p:cNvSpPr/>
          <p:nvPr/>
        </p:nvSpPr>
        <p:spPr>
          <a:xfrm>
            <a:off x="5635231" y="6077712"/>
            <a:ext cx="683492" cy="16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F4ECF-E3FD-4BFA-A0A8-7FA7BA41DAF4}"/>
              </a:ext>
            </a:extLst>
          </p:cNvPr>
          <p:cNvSpPr/>
          <p:nvPr/>
        </p:nvSpPr>
        <p:spPr>
          <a:xfrm>
            <a:off x="6577341" y="5976150"/>
            <a:ext cx="1163782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/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System of lin.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Eqns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equations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unknowns</a:t>
                </a:r>
              </a:p>
            </p:txBody>
          </p:sp>
        </mc:Choice>
        <mc:Fallback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blipFill>
                <a:blip r:embed="rId11"/>
                <a:stretch>
                  <a:fillRect l="-523" b="-253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4BAA17C-1162-44B2-BFEB-DFAB3CEFF493}"/>
              </a:ext>
            </a:extLst>
          </p:cNvPr>
          <p:cNvSpPr txBox="1"/>
          <p:nvPr/>
        </p:nvSpPr>
        <p:spPr>
          <a:xfrm>
            <a:off x="378593" y="5920754"/>
            <a:ext cx="196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Solving </a:t>
            </a:r>
            <a:r>
              <a:rPr lang="en-IN" dirty="0" err="1">
                <a:latin typeface="Abadi Extra Light" panose="020B0204020104020204" pitchFamily="34" charset="0"/>
              </a:rPr>
              <a:t>lin</a:t>
            </a:r>
            <a:r>
              <a:rPr lang="en-IN" dirty="0">
                <a:latin typeface="Abadi Extra Light" panose="020B0204020104020204" pitchFamily="34" charset="0"/>
              </a:rPr>
              <a:t>-reg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as system of </a:t>
            </a:r>
            <a:r>
              <a:rPr lang="en-IN" dirty="0" err="1">
                <a:latin typeface="Abadi Extra Light" panose="020B0204020104020204" pitchFamily="34" charset="0"/>
              </a:rPr>
              <a:t>lin</a:t>
            </a:r>
            <a:r>
              <a:rPr lang="en-IN" dirty="0">
                <a:latin typeface="Abadi Extra Light" panose="020B0204020104020204" pitchFamily="34" charset="0"/>
              </a:rPr>
              <a:t> eq.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59C4B3-A53E-4B3C-A770-FBC19E3A14BD}"/>
              </a:ext>
            </a:extLst>
          </p:cNvPr>
          <p:cNvSpPr/>
          <p:nvPr/>
        </p:nvSpPr>
        <p:spPr>
          <a:xfrm>
            <a:off x="378593" y="5894753"/>
            <a:ext cx="1960665" cy="64633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9D0B4ED-1A62-4930-B2B4-923DB9D5DAC6}"/>
              </a:ext>
            </a:extLst>
          </p:cNvPr>
          <p:cNvSpPr/>
          <p:nvPr/>
        </p:nvSpPr>
        <p:spPr>
          <a:xfrm>
            <a:off x="7692947" y="5672486"/>
            <a:ext cx="1452434" cy="230834"/>
          </a:xfrm>
          <a:prstGeom prst="wedgeRectCallout">
            <a:avLst>
              <a:gd name="adj1" fmla="val -49624"/>
              <a:gd name="adj2" fmla="val 904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Now solve this!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43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549"/>
    </mc:Choice>
    <mc:Fallback>
      <p:transition spd="slow" advTm="380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Lecture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Solving linear regression using iterative optimization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Faster and don’t require matrix inversion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Brief intro to optimization techniques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69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27"/>
    </mc:Choice>
    <mc:Fallback>
      <p:transition spd="slow" advTm="470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Given: Training data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input-output pairs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Goal: Learn a model to predict the output for new test inputs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the function that approximates the I/O relationship to be a linear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Let’s write the total error or “loss” of this model over the training data as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/>
              <p:nvPr/>
            </p:nvSpPr>
            <p:spPr>
              <a:xfrm>
                <a:off x="1473019" y="3663330"/>
                <a:ext cx="67054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,2,…,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019" y="3663330"/>
                <a:ext cx="670542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FD665-1589-4411-93B9-8B9325660FAF}"/>
                  </a:ext>
                </a:extLst>
              </p:cNvPr>
              <p:cNvSpPr txBox="1"/>
              <p:nvPr/>
            </p:nvSpPr>
            <p:spPr>
              <a:xfrm>
                <a:off x="3490428" y="5124620"/>
                <a:ext cx="4646400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2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FD665-1589-4411-93B9-8B932566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28" y="5124620"/>
                <a:ext cx="4646400" cy="501035"/>
              </a:xfrm>
              <a:prstGeom prst="rect">
                <a:avLst/>
              </a:prstGeom>
              <a:blipFill>
                <a:blip r:embed="rId5"/>
                <a:stretch>
                  <a:fillRect t="-23171" r="-4331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33C9ACA-D149-43CE-883A-4CD785378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831" y="5298828"/>
            <a:ext cx="1004822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E864795-4D0C-4B10-9979-8C8804F8A012}"/>
              </a:ext>
            </a:extLst>
          </p:cNvPr>
          <p:cNvSpPr/>
          <p:nvPr/>
        </p:nvSpPr>
        <p:spPr>
          <a:xfrm>
            <a:off x="8226980" y="4979713"/>
            <a:ext cx="2758699" cy="1284337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34513-DDD9-41D6-8127-BA53D49C8300}"/>
                  </a:ext>
                </a:extLst>
              </p:cNvPr>
              <p:cNvSpPr txBox="1"/>
              <p:nvPr/>
            </p:nvSpPr>
            <p:spPr>
              <a:xfrm>
                <a:off x="8332631" y="5046826"/>
                <a:ext cx="265304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measures the</a:t>
                </a:r>
              </a:p>
              <a:p>
                <a:r>
                  <a:rPr lang="en-IN" dirty="0">
                    <a:latin typeface="Abadi Extra Light" panose="020B0204020104020204" pitchFamily="34" charset="0"/>
                  </a:rPr>
                  <a:t>prediction error or “loss” or “deviation” of the model on a single training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34513-DDD9-41D6-8127-BA53D49C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631" y="5046826"/>
                <a:ext cx="2653048" cy="1107996"/>
              </a:xfrm>
              <a:prstGeom prst="rect">
                <a:avLst/>
              </a:prstGeom>
              <a:blipFill>
                <a:blip r:embed="rId7"/>
                <a:stretch>
                  <a:fillRect l="-5517" t="-7143" r="-6207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7F68490-6775-49FE-A01B-62D580C013AC}"/>
                  </a:ext>
                </a:extLst>
              </p:cNvPr>
              <p:cNvSpPr/>
              <p:nvPr/>
            </p:nvSpPr>
            <p:spPr>
              <a:xfrm>
                <a:off x="111347" y="5124620"/>
                <a:ext cx="3135031" cy="935008"/>
              </a:xfrm>
              <a:prstGeom prst="wedgeRectCallout">
                <a:avLst>
                  <a:gd name="adj1" fmla="val 58487"/>
                  <a:gd name="adj2" fmla="val -2897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Goal of learning is to find the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minimizes this loss + does well on test data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7F68490-6775-49FE-A01B-62D580C01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7" y="5124620"/>
                <a:ext cx="3135031" cy="935008"/>
              </a:xfrm>
              <a:prstGeom prst="wedgeRectCallout">
                <a:avLst>
                  <a:gd name="adj1" fmla="val 58487"/>
                  <a:gd name="adj2" fmla="val -28979"/>
                </a:avLst>
              </a:prstGeom>
              <a:blipFill>
                <a:blip r:embed="rId8"/>
                <a:stretch>
                  <a:fillRect l="-1599" t="-7097" b="-14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044865F-3E0B-4037-A34C-C6218DDF970F}"/>
              </a:ext>
            </a:extLst>
          </p:cNvPr>
          <p:cNvSpPr/>
          <p:nvPr/>
        </p:nvSpPr>
        <p:spPr>
          <a:xfrm>
            <a:off x="3352028" y="5848506"/>
            <a:ext cx="4572772" cy="935008"/>
          </a:xfrm>
          <a:prstGeom prst="wedgeRectCallout">
            <a:avLst>
              <a:gd name="adj1" fmla="val -55717"/>
              <a:gd name="adj2" fmla="val -4206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Unlike models like KNN and DT, here we have an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explicit problem-specific objective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(loss function)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that we wish to optimize for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E408375-DA52-4206-8CAA-82E3F378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65" y="1545416"/>
            <a:ext cx="396447" cy="16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74BFC7F-1531-4515-AF82-8BE0824A6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2" y="1541920"/>
            <a:ext cx="1627285" cy="16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C7F8759-A0C1-4B4E-96AE-E90A4CA7EB20}"/>
                  </a:ext>
                </a:extLst>
              </p:cNvPr>
              <p:cNvSpPr/>
              <p:nvPr/>
            </p:nvSpPr>
            <p:spPr>
              <a:xfrm>
                <a:off x="8443211" y="3554391"/>
                <a:ext cx="3258386" cy="935008"/>
              </a:xfrm>
              <a:prstGeom prst="wedgeRectCallout">
                <a:avLst>
                  <a:gd name="adj1" fmla="val -60989"/>
                  <a:gd name="adj2" fmla="val -823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write all of them compactly using matrix-vector notation as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C7F8759-A0C1-4B4E-96AE-E90A4CA7E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11" y="3554391"/>
                <a:ext cx="3258386" cy="935008"/>
              </a:xfrm>
              <a:prstGeom prst="wedgeRectCallout">
                <a:avLst>
                  <a:gd name="adj1" fmla="val -60989"/>
                  <a:gd name="adj2" fmla="val -8235"/>
                </a:avLst>
              </a:prstGeom>
              <a:blipFill>
                <a:blip r:embed="rId11"/>
                <a:stretch>
                  <a:fillRect t="-6452" b="-14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9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812"/>
    </mc:Choice>
    <mc:Fallback>
      <p:transition spd="slow" advTm="347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5" grpId="0"/>
      <p:bldP spid="10" grpId="0" animBg="1"/>
      <p:bldP spid="11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Linear regression is like fitting a line or (hyper)plane to a set of points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line/plane must also predict outputs the unseen (test) inputs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Regression: Pictorially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B10F3B-633E-4387-8AC6-060989D2CF7E}"/>
              </a:ext>
            </a:extLst>
          </p:cNvPr>
          <p:cNvCxnSpPr>
            <a:cxnSpLocks/>
          </p:cNvCxnSpPr>
          <p:nvPr/>
        </p:nvCxnSpPr>
        <p:spPr>
          <a:xfrm>
            <a:off x="3449163" y="2707257"/>
            <a:ext cx="0" cy="2005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9CC39-08C3-40F2-8252-913DA437375C}"/>
              </a:ext>
            </a:extLst>
          </p:cNvPr>
          <p:cNvCxnSpPr>
            <a:cxnSpLocks/>
          </p:cNvCxnSpPr>
          <p:nvPr/>
        </p:nvCxnSpPr>
        <p:spPr>
          <a:xfrm flipH="1">
            <a:off x="3449163" y="4713013"/>
            <a:ext cx="221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78E5323-E68D-4E94-8F4B-C037C0F7582A}"/>
              </a:ext>
            </a:extLst>
          </p:cNvPr>
          <p:cNvSpPr/>
          <p:nvPr/>
        </p:nvSpPr>
        <p:spPr>
          <a:xfrm>
            <a:off x="3916603" y="4227131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FA27ED-83DE-4747-AB54-54E7E156CDFE}"/>
              </a:ext>
            </a:extLst>
          </p:cNvPr>
          <p:cNvSpPr/>
          <p:nvPr/>
        </p:nvSpPr>
        <p:spPr>
          <a:xfrm>
            <a:off x="4059216" y="399252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A2BA7D-81B3-4BDA-9D4C-594153078AF6}"/>
              </a:ext>
            </a:extLst>
          </p:cNvPr>
          <p:cNvSpPr/>
          <p:nvPr/>
        </p:nvSpPr>
        <p:spPr>
          <a:xfrm>
            <a:off x="4278727" y="399252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E7B1E2-D1A3-4C71-882E-DD48518B8672}"/>
              </a:ext>
            </a:extLst>
          </p:cNvPr>
          <p:cNvSpPr/>
          <p:nvPr/>
        </p:nvSpPr>
        <p:spPr>
          <a:xfrm>
            <a:off x="4350033" y="3722141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E1706B-DD22-4FA0-BE14-4255EB3188A2}"/>
              </a:ext>
            </a:extLst>
          </p:cNvPr>
          <p:cNvSpPr/>
          <p:nvPr/>
        </p:nvSpPr>
        <p:spPr>
          <a:xfrm>
            <a:off x="4589120" y="3520619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B24001-01B0-44BA-A5D8-EE6D9C13FD53}"/>
              </a:ext>
            </a:extLst>
          </p:cNvPr>
          <p:cNvSpPr/>
          <p:nvPr/>
        </p:nvSpPr>
        <p:spPr>
          <a:xfrm>
            <a:off x="4873939" y="3369617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7B2E6A-BE90-4BC1-87FB-7EF81C190021}"/>
              </a:ext>
            </a:extLst>
          </p:cNvPr>
          <p:cNvSpPr/>
          <p:nvPr/>
        </p:nvSpPr>
        <p:spPr>
          <a:xfrm>
            <a:off x="5016552" y="311587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703EB4-0E37-45D6-B8CF-8C9322AE338C}"/>
              </a:ext>
            </a:extLst>
          </p:cNvPr>
          <p:cNvSpPr/>
          <p:nvPr/>
        </p:nvSpPr>
        <p:spPr>
          <a:xfrm>
            <a:off x="5369296" y="2974493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97E1D5-6FF9-4B9B-997F-9B5A6C865431}"/>
              </a:ext>
            </a:extLst>
          </p:cNvPr>
          <p:cNvSpPr/>
          <p:nvPr/>
        </p:nvSpPr>
        <p:spPr>
          <a:xfrm>
            <a:off x="5186029" y="3191373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FC003F-735A-43C2-A357-6536498140F4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3703675" y="2974493"/>
            <a:ext cx="1736928" cy="155385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3CB683D-D303-4F69-9BE8-B897BF05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89" y="2428853"/>
            <a:ext cx="3066988" cy="23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232518-9E05-41EE-9496-B7BB97A3394D}"/>
              </a:ext>
            </a:extLst>
          </p:cNvPr>
          <p:cNvSpPr txBox="1"/>
          <p:nvPr/>
        </p:nvSpPr>
        <p:spPr>
          <a:xfrm>
            <a:off x="7828676" y="4614732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(Feature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131461-526C-4F14-A4F3-E7AAAC5A6125}"/>
              </a:ext>
            </a:extLst>
          </p:cNvPr>
          <p:cNvSpPr txBox="1"/>
          <p:nvPr/>
        </p:nvSpPr>
        <p:spPr>
          <a:xfrm>
            <a:off x="6331024" y="4614732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(Feature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11AEEC-ABCE-4BEF-AF75-58B01010AEB7}"/>
                  </a:ext>
                </a:extLst>
              </p:cNvPr>
              <p:cNvSpPr txBox="1"/>
              <p:nvPr/>
            </p:nvSpPr>
            <p:spPr>
              <a:xfrm rot="16200000">
                <a:off x="5491632" y="3284143"/>
                <a:ext cx="1281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(Output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11AEEC-ABCE-4BEF-AF75-58B01010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91632" y="3284143"/>
                <a:ext cx="1281866" cy="369332"/>
              </a:xfrm>
              <a:prstGeom prst="rect">
                <a:avLst/>
              </a:prstGeom>
              <a:blipFill>
                <a:blip r:embed="rId4"/>
                <a:stretch>
                  <a:fillRect l="-10000" r="-26667" b="-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2320EC2-1FCE-46A1-8EBB-7C38256A5789}"/>
              </a:ext>
            </a:extLst>
          </p:cNvPr>
          <p:cNvSpPr txBox="1"/>
          <p:nvPr/>
        </p:nvSpPr>
        <p:spPr>
          <a:xfrm>
            <a:off x="142613" y="6688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D8E0C9-48C9-4421-A95B-8B6174966E23}"/>
                  </a:ext>
                </a:extLst>
              </p:cNvPr>
              <p:cNvSpPr txBox="1"/>
              <p:nvPr/>
            </p:nvSpPr>
            <p:spPr>
              <a:xfrm>
                <a:off x="3424741" y="4706506"/>
                <a:ext cx="229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(single feature)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D8E0C9-48C9-4421-A95B-8B6174966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41" y="4706506"/>
                <a:ext cx="2294795" cy="369332"/>
              </a:xfrm>
              <a:prstGeom prst="rect">
                <a:avLst/>
              </a:prstGeom>
              <a:blipFill>
                <a:blip r:embed="rId5"/>
                <a:stretch>
                  <a:fillRect l="-2394" t="-8197" r="-212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0DC714-9070-49CD-9785-86D7033D9D54}"/>
                  </a:ext>
                </a:extLst>
              </p:cNvPr>
              <p:cNvSpPr txBox="1"/>
              <p:nvPr/>
            </p:nvSpPr>
            <p:spPr>
              <a:xfrm rot="16200000">
                <a:off x="2610132" y="3506261"/>
                <a:ext cx="1281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(Output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0DC714-9070-49CD-9785-86D7033D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10132" y="3506261"/>
                <a:ext cx="1281866" cy="369332"/>
              </a:xfrm>
              <a:prstGeom prst="rect">
                <a:avLst/>
              </a:prstGeom>
              <a:blipFill>
                <a:blip r:embed="rId6"/>
                <a:stretch>
                  <a:fillRect l="-8197" r="-24590" b="-3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2">
            <a:extLst>
              <a:ext uri="{FF2B5EF4-FFF2-40B4-BE49-F238E27FC236}">
                <a16:creationId xmlns:a16="http://schemas.microsoft.com/office/drawing/2014/main" id="{AAAF2A2F-9B76-4376-9BA8-60BE7DCB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" y="360682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F706E9C-C56D-4273-BE46-C78667929A1A}"/>
              </a:ext>
            </a:extLst>
          </p:cNvPr>
          <p:cNvSpPr/>
          <p:nvPr/>
        </p:nvSpPr>
        <p:spPr>
          <a:xfrm>
            <a:off x="654168" y="2104432"/>
            <a:ext cx="2462861" cy="1479351"/>
          </a:xfrm>
          <a:prstGeom prst="wedgeRectCallout">
            <a:avLst>
              <a:gd name="adj1" fmla="val -46520"/>
              <a:gd name="adj2" fmla="val 822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a line/plane doesn’t model the input-output relationship very well, e.g., if their relationship is better modeled by a nonlinear curve or curved surface?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1F0E801-7718-4CB1-8451-1F5972BF4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0890" y="3001885"/>
            <a:ext cx="828404" cy="7957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777A6A22-372B-4FFC-BE3A-7030801CF23A}"/>
                  </a:ext>
                </a:extLst>
              </p:cNvPr>
              <p:cNvSpPr/>
              <p:nvPr/>
            </p:nvSpPr>
            <p:spPr>
              <a:xfrm>
                <a:off x="9368972" y="3807750"/>
                <a:ext cx="2176979" cy="1272577"/>
              </a:xfrm>
              <a:prstGeom prst="wedgeRectCallout">
                <a:avLst>
                  <a:gd name="adj1" fmla="val 39863"/>
                  <a:gd name="adj2" fmla="val -893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No. We can even fit a curve using a linear model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after suitably transforming the inputs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777A6A22-372B-4FFC-BE3A-7030801CF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72" y="3807750"/>
                <a:ext cx="2176979" cy="1272577"/>
              </a:xfrm>
              <a:prstGeom prst="wedgeRectCallout">
                <a:avLst>
                  <a:gd name="adj1" fmla="val 39863"/>
                  <a:gd name="adj2" fmla="val -89398"/>
                </a:avLst>
              </a:prstGeom>
              <a:blipFill>
                <a:blip r:embed="rId9"/>
                <a:stretch>
                  <a:fillRect l="-1393" b="-340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B71AD510-211D-4CC0-B66F-CE2760D6B7FD}"/>
              </a:ext>
            </a:extLst>
          </p:cNvPr>
          <p:cNvSpPr/>
          <p:nvPr/>
        </p:nvSpPr>
        <p:spPr>
          <a:xfrm>
            <a:off x="1427931" y="3913431"/>
            <a:ext cx="1571534" cy="690051"/>
          </a:xfrm>
          <a:prstGeom prst="wedgeRectCallout">
            <a:avLst>
              <a:gd name="adj1" fmla="val 3938"/>
              <a:gd name="adj2" fmla="val -1013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 linear models become useless in such cases?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Speech Bubble: Rectangle 60">
                <a:extLst>
                  <a:ext uri="{FF2B5EF4-FFF2-40B4-BE49-F238E27FC236}">
                    <a16:creationId xmlns:a16="http://schemas.microsoft.com/office/drawing/2014/main" id="{750C1517-30E6-4F53-8505-D7C1B5E6BBB8}"/>
                  </a:ext>
                </a:extLst>
              </p:cNvPr>
              <p:cNvSpPr/>
              <p:nvPr/>
            </p:nvSpPr>
            <p:spPr>
              <a:xfrm>
                <a:off x="6600092" y="5224244"/>
                <a:ext cx="4712627" cy="708209"/>
              </a:xfrm>
              <a:prstGeom prst="wedgeRectCallout">
                <a:avLst>
                  <a:gd name="adj1" fmla="val 35441"/>
                  <a:gd name="adj2" fmla="val -699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transformation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predefined or learned (e.g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., using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kernel methods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a deep neural network based feature extractor). More on this later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61" name="Speech Bubble: Rectangle 60">
                <a:extLst>
                  <a:ext uri="{FF2B5EF4-FFF2-40B4-BE49-F238E27FC236}">
                    <a16:creationId xmlns:a16="http://schemas.microsoft.com/office/drawing/2014/main" id="{750C1517-30E6-4F53-8505-D7C1B5E6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92" y="5224244"/>
                <a:ext cx="4712627" cy="708209"/>
              </a:xfrm>
              <a:prstGeom prst="wedgeRectCallout">
                <a:avLst>
                  <a:gd name="adj1" fmla="val 35441"/>
                  <a:gd name="adj2" fmla="val -69927"/>
                </a:avLst>
              </a:prstGeom>
              <a:blipFill>
                <a:blip r:embed="rId10"/>
                <a:stretch>
                  <a:fillRect l="-645" b="-1549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79EE5CFD-0CDB-4F04-83A9-B0593D6A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15" y="1710292"/>
            <a:ext cx="1030520" cy="90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89CAE959-672F-4E5F-B28D-F93DD2E4A2FC}"/>
              </a:ext>
            </a:extLst>
          </p:cNvPr>
          <p:cNvSpPr/>
          <p:nvPr/>
        </p:nvSpPr>
        <p:spPr>
          <a:xfrm>
            <a:off x="10115374" y="2088546"/>
            <a:ext cx="604420" cy="126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D8A10CE-5E5E-423C-AE16-9CB954BB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10" y="1620101"/>
            <a:ext cx="1015600" cy="9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A8FF6B5-15DC-4C89-81D9-A8FB3C242FBC}"/>
              </a:ext>
            </a:extLst>
          </p:cNvPr>
          <p:cNvSpPr txBox="1"/>
          <p:nvPr/>
        </p:nvSpPr>
        <p:spPr>
          <a:xfrm>
            <a:off x="8897586" y="2569638"/>
            <a:ext cx="1610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Original (single) feature</a:t>
            </a:r>
          </a:p>
          <a:p>
            <a:r>
              <a:rPr lang="en-IN" sz="1200" dirty="0">
                <a:latin typeface="Abadi Extra Light" panose="020B0204020104020204" pitchFamily="34" charset="0"/>
              </a:rPr>
              <a:t>Nonlinear curve needed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234D01-F676-4CC4-A99E-1018B96B9EC9}"/>
              </a:ext>
            </a:extLst>
          </p:cNvPr>
          <p:cNvSpPr txBox="1"/>
          <p:nvPr/>
        </p:nvSpPr>
        <p:spPr>
          <a:xfrm>
            <a:off x="10541514" y="2533909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      Two features</a:t>
            </a:r>
          </a:p>
          <a:p>
            <a:r>
              <a:rPr lang="en-IN" sz="1200" dirty="0">
                <a:latin typeface="Abadi Extra Light" panose="020B0204020104020204" pitchFamily="34" charset="0"/>
              </a:rPr>
              <a:t>Can fit a plane (linear)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2DB43A-17FF-4DA9-8AC4-07C26D883548}"/>
                  </a:ext>
                </a:extLst>
              </p:cNvPr>
              <p:cNvSpPr txBox="1"/>
              <p:nvPr/>
            </p:nvSpPr>
            <p:spPr>
              <a:xfrm>
                <a:off x="10815373" y="1272570"/>
                <a:ext cx="863377" cy="347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2DB43A-17FF-4DA9-8AC4-07C26D88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373" y="1272570"/>
                <a:ext cx="863377" cy="3475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494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992"/>
    </mc:Choice>
    <mc:Fallback>
      <p:transition spd="slow" advTm="4309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/>
      <p:bldP spid="40" grpId="0"/>
      <p:bldP spid="41" grpId="0"/>
      <p:bldP spid="51" grpId="0"/>
      <p:bldP spid="53" grpId="0"/>
      <p:bldP spid="55" grpId="0" animBg="1"/>
      <p:bldP spid="58" grpId="0" animBg="1"/>
      <p:bldP spid="60" grpId="0" animBg="1"/>
      <p:bldP spid="61" grpId="0" animBg="1"/>
      <p:bldP spid="52" grpId="0" animBg="1"/>
      <p:bldP spid="69" grpId="0"/>
      <p:bldP spid="70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Loss Functions for Regression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Many possible loss functions for regression problems</a:t>
            </a: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B88EBD65-503D-4C17-834E-A70AF545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672" y="2295058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DD9F128E-43E3-4D37-9355-41832EED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09" y="2295058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0D3A6CFF-793E-4129-9B5F-2BD26B51C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8902" y="3642685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C2A608E3-61CA-4131-AA84-04A2C683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139" y="2148736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0E693A-E8A3-4C5E-97FC-95ACE09966D9}"/>
                  </a:ext>
                </a:extLst>
              </p:cNvPr>
              <p:cNvSpPr txBox="1"/>
              <p:nvPr/>
            </p:nvSpPr>
            <p:spPr>
              <a:xfrm>
                <a:off x="4117907" y="3675827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0E693A-E8A3-4C5E-97FC-95ACE099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07" y="3675827"/>
                <a:ext cx="1104611" cy="276999"/>
              </a:xfrm>
              <a:prstGeom prst="rect">
                <a:avLst/>
              </a:prstGeom>
              <a:blipFill>
                <a:blip r:embed="rId3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9BCF3-7506-4218-A82C-48FFA6C29DF1}"/>
                  </a:ext>
                </a:extLst>
              </p:cNvPr>
              <p:cNvSpPr txBox="1"/>
              <p:nvPr/>
            </p:nvSpPr>
            <p:spPr>
              <a:xfrm>
                <a:off x="3500387" y="1945032"/>
                <a:ext cx="1439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9BCF3-7506-4218-A82C-48FFA6C2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387" y="1945032"/>
                <a:ext cx="1439560" cy="276999"/>
              </a:xfrm>
              <a:prstGeom prst="rect">
                <a:avLst/>
              </a:prstGeom>
              <a:blipFill>
                <a:blip r:embed="rId4"/>
                <a:stretch>
                  <a:fillRect l="-5508" t="-4348" r="-169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B3E1BBD-BC3C-43E2-9E39-86CD6243108E}"/>
              </a:ext>
            </a:extLst>
          </p:cNvPr>
          <p:cNvSpPr txBox="1"/>
          <p:nvPr/>
        </p:nvSpPr>
        <p:spPr>
          <a:xfrm>
            <a:off x="2799696" y="18925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43" name="Line 5">
            <a:extLst>
              <a:ext uri="{FF2B5EF4-FFF2-40B4-BE49-F238E27FC236}">
                <a16:creationId xmlns:a16="http://schemas.microsoft.com/office/drawing/2014/main" id="{FAE7DE85-FBCE-4AC3-ABA3-7B5E7F43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2157" y="2220509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7B83F1-A011-401B-9FFA-7A7ACDF17FBA}"/>
                  </a:ext>
                </a:extLst>
              </p:cNvPr>
              <p:cNvSpPr txBox="1"/>
              <p:nvPr/>
            </p:nvSpPr>
            <p:spPr>
              <a:xfrm>
                <a:off x="9499139" y="1964358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7B83F1-A011-401B-9FFA-7A7ACDF1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39" y="1964358"/>
                <a:ext cx="1286571" cy="276999"/>
              </a:xfrm>
              <a:prstGeom prst="rect">
                <a:avLst/>
              </a:prstGeom>
              <a:blipFill>
                <a:blip r:embed="rId5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CAB534A1-A551-4B24-9DE8-AF9B3E17706C}"/>
              </a:ext>
            </a:extLst>
          </p:cNvPr>
          <p:cNvSpPr txBox="1"/>
          <p:nvPr/>
        </p:nvSpPr>
        <p:spPr>
          <a:xfrm>
            <a:off x="8694714" y="19643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60" name="Line 5">
            <a:extLst>
              <a:ext uri="{FF2B5EF4-FFF2-40B4-BE49-F238E27FC236}">
                <a16:creationId xmlns:a16="http://schemas.microsoft.com/office/drawing/2014/main" id="{403547BA-0C30-462B-A1BF-12B5861B3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833" y="4331552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D7B61-8F78-4A0B-957A-C98E40EC0BED}"/>
              </a:ext>
            </a:extLst>
          </p:cNvPr>
          <p:cNvSpPr txBox="1"/>
          <p:nvPr/>
        </p:nvSpPr>
        <p:spPr>
          <a:xfrm>
            <a:off x="2809390" y="40754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68" name="Line 5">
            <a:extLst>
              <a:ext uri="{FF2B5EF4-FFF2-40B4-BE49-F238E27FC236}">
                <a16:creationId xmlns:a16="http://schemas.microsoft.com/office/drawing/2014/main" id="{73DE7BF1-A4D3-4A57-97F4-1E9A8D6E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2536" y="459689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8D5532-A1A4-4E66-A3CD-3E23DB3A8BD4}"/>
                  </a:ext>
                </a:extLst>
              </p:cNvPr>
              <p:cNvSpPr txBox="1"/>
              <p:nvPr/>
            </p:nvSpPr>
            <p:spPr>
              <a:xfrm>
                <a:off x="9476483" y="4235375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8D5532-A1A4-4E66-A3CD-3E23DB3A8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483" y="4235375"/>
                <a:ext cx="1813811" cy="276999"/>
              </a:xfrm>
              <a:prstGeom prst="rect">
                <a:avLst/>
              </a:prstGeom>
              <a:blipFill>
                <a:blip r:embed="rId6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151AA5DD-6F39-4EC3-AB8E-A15098D5C9E7}"/>
              </a:ext>
            </a:extLst>
          </p:cNvPr>
          <p:cNvSpPr txBox="1"/>
          <p:nvPr/>
        </p:nvSpPr>
        <p:spPr>
          <a:xfrm>
            <a:off x="8785093" y="4340746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73" name="Line 7">
            <a:extLst>
              <a:ext uri="{FF2B5EF4-FFF2-40B4-BE49-F238E27FC236}">
                <a16:creationId xmlns:a16="http://schemas.microsoft.com/office/drawing/2014/main" id="{DE53B036-99D4-481F-A49F-7BD1964CE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9399" y="2333690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7">
            <a:extLst>
              <a:ext uri="{FF2B5EF4-FFF2-40B4-BE49-F238E27FC236}">
                <a16:creationId xmlns:a16="http://schemas.microsoft.com/office/drawing/2014/main" id="{09E78CDB-630F-4F11-AB67-A3138A7959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7037" y="2381874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7F16CD50-E5D1-4D09-9FE8-739ABDD2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09" y="4482060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F5F88993-BFAE-4A22-BFFD-625F65C7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610" y="4497167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BABAE257-79DB-4AA8-8F32-C486A5B3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08" y="5480187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8F288AC8-F658-4423-AF48-5CFD289348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43918" y="5467896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" name="Line 7">
            <a:extLst>
              <a:ext uri="{FF2B5EF4-FFF2-40B4-BE49-F238E27FC236}">
                <a16:creationId xmlns:a16="http://schemas.microsoft.com/office/drawing/2014/main" id="{DE49FF86-7D45-4D2B-9F0D-86167A81B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41202" y="4869342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id="{E3617DC9-50AB-4110-92E7-EC6AF933AF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1682" y="4607065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" name="Line 7">
            <a:extLst>
              <a:ext uri="{FF2B5EF4-FFF2-40B4-BE49-F238E27FC236}">
                <a16:creationId xmlns:a16="http://schemas.microsoft.com/office/drawing/2014/main" id="{60271AB6-78E2-41F4-8B71-6F555B943C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31225" y="4632379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" name="Line 7">
            <a:extLst>
              <a:ext uri="{FF2B5EF4-FFF2-40B4-BE49-F238E27FC236}">
                <a16:creationId xmlns:a16="http://schemas.microsoft.com/office/drawing/2014/main" id="{32E8F15E-708B-4BE4-8CB2-2223CDDA6D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5735" y="6075560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51FA34C7-EFC2-4D0B-B503-1FC2B2A8BF3D}"/>
              </a:ext>
            </a:extLst>
          </p:cNvPr>
          <p:cNvSpPr/>
          <p:nvPr/>
        </p:nvSpPr>
        <p:spPr>
          <a:xfrm>
            <a:off x="952556" y="1862522"/>
            <a:ext cx="1551924" cy="286214"/>
          </a:xfrm>
          <a:prstGeom prst="wedgeRectCallout">
            <a:avLst>
              <a:gd name="adj1" fmla="val 37093"/>
              <a:gd name="adj2" fmla="val 873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Squared loss</a:t>
            </a: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1BACE95C-3B8B-41B2-B96C-D1D3D7248560}"/>
              </a:ext>
            </a:extLst>
          </p:cNvPr>
          <p:cNvSpPr/>
          <p:nvPr/>
        </p:nvSpPr>
        <p:spPr>
          <a:xfrm>
            <a:off x="6859069" y="1945032"/>
            <a:ext cx="1551924" cy="286214"/>
          </a:xfrm>
          <a:prstGeom prst="wedgeRectCallout">
            <a:avLst>
              <a:gd name="adj1" fmla="val 37093"/>
              <a:gd name="adj2" fmla="val 873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Absolute loss</a:t>
            </a: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BA2310E0-687F-4B8E-BBA6-7E17839CF39A}"/>
              </a:ext>
            </a:extLst>
          </p:cNvPr>
          <p:cNvSpPr/>
          <p:nvPr/>
        </p:nvSpPr>
        <p:spPr>
          <a:xfrm>
            <a:off x="578717" y="4260067"/>
            <a:ext cx="1521252" cy="286214"/>
          </a:xfrm>
          <a:prstGeom prst="wedgeRectCallout">
            <a:avLst>
              <a:gd name="adj1" fmla="val 46406"/>
              <a:gd name="adj2" fmla="val 918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Huber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14DECFBD-1EFA-4FD9-8A90-740C763B421F}"/>
                  </a:ext>
                </a:extLst>
              </p:cNvPr>
              <p:cNvSpPr/>
              <p:nvPr/>
            </p:nvSpPr>
            <p:spPr>
              <a:xfrm>
                <a:off x="6373200" y="4606749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-insensitive loss</a:t>
                </a: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(a.k.a. 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Vapnik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loss)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14DECFBD-1EFA-4FD9-8A90-740C763B4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0" y="4606749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blipFill>
                <a:blip r:embed="rId7"/>
                <a:stretch>
                  <a:fillRect l="-2381" t="-9434" b="-207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B6D97D91-4B98-475C-A4B6-6D72E3024222}"/>
                  </a:ext>
                </a:extLst>
              </p:cNvPr>
              <p:cNvSpPr/>
              <p:nvPr/>
            </p:nvSpPr>
            <p:spPr>
              <a:xfrm>
                <a:off x="186138" y="4704843"/>
                <a:ext cx="1946107" cy="1180134"/>
              </a:xfrm>
              <a:prstGeom prst="wedgeRectCallout">
                <a:avLst>
                  <a:gd name="adj1" fmla="val -2287"/>
                  <a:gd name="adj2" fmla="val -615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Squared loss for small errors (say up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); absolute loss for larger errors. Good for data with outliers</a:t>
                </a:r>
              </a:p>
            </p:txBody>
          </p:sp>
        </mc:Choice>
        <mc:Fallback xmlns="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B6D97D91-4B98-475C-A4B6-6D72E302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4704843"/>
                <a:ext cx="1946107" cy="1180134"/>
              </a:xfrm>
              <a:prstGeom prst="wedgeRectCallout">
                <a:avLst>
                  <a:gd name="adj1" fmla="val -2287"/>
                  <a:gd name="adj2" fmla="val -61517"/>
                </a:avLst>
              </a:prstGeom>
              <a:blipFill>
                <a:blip r:embed="rId8"/>
                <a:stretch>
                  <a:fillRect l="-1558" r="-3115" b="-105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>
            <a:extLst>
              <a:ext uri="{FF2B5EF4-FFF2-40B4-BE49-F238E27FC236}">
                <a16:creationId xmlns:a16="http://schemas.microsoft.com/office/drawing/2014/main" id="{6A649C07-AF3A-43F6-A401-D5183FC98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8028" y="604330"/>
            <a:ext cx="1004822" cy="965223"/>
          </a:xfrm>
          <a:prstGeom prst="rect">
            <a:avLst/>
          </a:prstGeom>
        </p:spPr>
      </p:pic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93017BE9-24D1-4A13-86CF-55532A215F2A}"/>
              </a:ext>
            </a:extLst>
          </p:cNvPr>
          <p:cNvSpPr/>
          <p:nvPr/>
        </p:nvSpPr>
        <p:spPr>
          <a:xfrm>
            <a:off x="8259177" y="285215"/>
            <a:ext cx="2758699" cy="1284337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Choic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 of loss function usually depends on the nature of the data. Also, some loss functions result in easier optimization problem than others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839FF-6786-4378-8BAF-A38892B36DCB}"/>
                  </a:ext>
                </a:extLst>
              </p:cNvPr>
              <p:cNvSpPr txBox="1"/>
              <p:nvPr/>
            </p:nvSpPr>
            <p:spPr>
              <a:xfrm>
                <a:off x="9686137" y="6095374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839FF-6786-4378-8BAF-A38892B36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137" y="6095374"/>
                <a:ext cx="167610" cy="276999"/>
              </a:xfrm>
              <a:prstGeom prst="rect">
                <a:avLst/>
              </a:prstGeom>
              <a:blipFill>
                <a:blip r:embed="rId10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9CB282-0061-43ED-8AB8-555D284EF2A9}"/>
                  </a:ext>
                </a:extLst>
              </p:cNvPr>
              <p:cNvSpPr txBox="1"/>
              <p:nvPr/>
            </p:nvSpPr>
            <p:spPr>
              <a:xfrm>
                <a:off x="8902816" y="6104409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9CB282-0061-43ED-8AB8-555D284E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816" y="6104409"/>
                <a:ext cx="244554" cy="276999"/>
              </a:xfrm>
              <a:prstGeom prst="rect">
                <a:avLst/>
              </a:prstGeom>
              <a:blipFill>
                <a:blip r:embed="rId11"/>
                <a:stretch>
                  <a:fillRect l="-4878" r="-9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FC6617-6530-4C9A-8FE9-C5BAAC6F7C97}"/>
                  </a:ext>
                </a:extLst>
              </p:cNvPr>
              <p:cNvSpPr txBox="1"/>
              <p:nvPr/>
            </p:nvSpPr>
            <p:spPr>
              <a:xfrm>
                <a:off x="3816933" y="5853003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FC6617-6530-4C9A-8FE9-C5BAAC6F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933" y="5853003"/>
                <a:ext cx="185371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ine 7">
            <a:extLst>
              <a:ext uri="{FF2B5EF4-FFF2-40B4-BE49-F238E27FC236}">
                <a16:creationId xmlns:a16="http://schemas.microsoft.com/office/drawing/2014/main" id="{D98BF393-BB31-43BF-A3C0-76F4D81E5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6110" y="4844692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F0D1C1-C990-41C3-8BCC-8988702952E7}"/>
                  </a:ext>
                </a:extLst>
              </p:cNvPr>
              <p:cNvSpPr txBox="1"/>
              <p:nvPr/>
            </p:nvSpPr>
            <p:spPr>
              <a:xfrm>
                <a:off x="2743738" y="5846403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F0D1C1-C990-41C3-8BCC-89887029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38" y="5846403"/>
                <a:ext cx="262316" cy="276999"/>
              </a:xfrm>
              <a:prstGeom prst="rect">
                <a:avLst/>
              </a:prstGeom>
              <a:blipFill>
                <a:blip r:embed="rId13"/>
                <a:stretch>
                  <a:fillRect l="-4651" r="-1860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Speech Bubble: Rectangle 97">
                <a:extLst>
                  <a:ext uri="{FF2B5EF4-FFF2-40B4-BE49-F238E27FC236}">
                    <a16:creationId xmlns:a16="http://schemas.microsoft.com/office/drawing/2014/main" id="{8074E2B2-C9CC-4416-8651-069040CA56B8}"/>
                  </a:ext>
                </a:extLst>
              </p:cNvPr>
              <p:cNvSpPr/>
              <p:nvPr/>
            </p:nvSpPr>
            <p:spPr>
              <a:xfrm>
                <a:off x="6143822" y="5376341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Zero loss for small errors (say up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); absolute loss for larger errors</a:t>
                </a:r>
              </a:p>
            </p:txBody>
          </p:sp>
        </mc:Choice>
        <mc:Fallback xmlns="">
          <p:sp>
            <p:nvSpPr>
              <p:cNvPr id="98" name="Speech Bubble: Rectangle 97">
                <a:extLst>
                  <a:ext uri="{FF2B5EF4-FFF2-40B4-BE49-F238E27FC236}">
                    <a16:creationId xmlns:a16="http://schemas.microsoft.com/office/drawing/2014/main" id="{8074E2B2-C9CC-4416-8651-069040CA5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822" y="5376341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blipFill>
                <a:blip r:embed="rId14"/>
                <a:stretch>
                  <a:fillRect l="-1289" b="-1172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6CEDA65E-A8AD-45D3-958D-6C8AE168AFB1}"/>
              </a:ext>
            </a:extLst>
          </p:cNvPr>
          <p:cNvSpPr/>
          <p:nvPr/>
        </p:nvSpPr>
        <p:spPr>
          <a:xfrm>
            <a:off x="5673117" y="2480845"/>
            <a:ext cx="2395178" cy="1237575"/>
          </a:xfrm>
          <a:prstGeom prst="wedgeRectCallout">
            <a:avLst>
              <a:gd name="adj1" fmla="val 4014"/>
              <a:gd name="adj2" fmla="val -697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Grows more slowly than squared loss. Thus better suited when data has some outliers (inputs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on which model makes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large errors)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933BB398-4F1B-4A6B-9C0C-D108EDA59EFF}"/>
              </a:ext>
            </a:extLst>
          </p:cNvPr>
          <p:cNvSpPr/>
          <p:nvPr/>
        </p:nvSpPr>
        <p:spPr>
          <a:xfrm>
            <a:off x="307159" y="2323525"/>
            <a:ext cx="1946107" cy="1025144"/>
          </a:xfrm>
          <a:prstGeom prst="wedgeRectCallout">
            <a:avLst>
              <a:gd name="adj1" fmla="val -302"/>
              <a:gd name="adj2" fmla="val -659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Very commonly used for regression. Leads to an easy-to-solve optimization problem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31FEFE8E-7AB9-4257-A123-9584816989FE}"/>
              </a:ext>
            </a:extLst>
          </p:cNvPr>
          <p:cNvSpPr/>
          <p:nvPr/>
        </p:nvSpPr>
        <p:spPr>
          <a:xfrm>
            <a:off x="10112944" y="5187004"/>
            <a:ext cx="1813811" cy="726965"/>
          </a:xfrm>
          <a:prstGeom prst="wedgeRectCallout">
            <a:avLst>
              <a:gd name="adj1" fmla="val -44047"/>
              <a:gd name="adj2" fmla="val -696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Can also use squared loss instead of absolute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40A812-4A0D-4F03-9EF6-6E449BA62FE3}"/>
                  </a:ext>
                </a:extLst>
              </p:cNvPr>
              <p:cNvSpPr txBox="1"/>
              <p:nvPr/>
            </p:nvSpPr>
            <p:spPr>
              <a:xfrm>
                <a:off x="4236539" y="5857189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40A812-4A0D-4F03-9EF6-6E449BA6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539" y="5857189"/>
                <a:ext cx="1104611" cy="276999"/>
              </a:xfrm>
              <a:prstGeom prst="rect">
                <a:avLst/>
              </a:prstGeom>
              <a:blipFill>
                <a:blip r:embed="rId15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Line 4">
            <a:extLst>
              <a:ext uri="{FF2B5EF4-FFF2-40B4-BE49-F238E27FC236}">
                <a16:creationId xmlns:a16="http://schemas.microsoft.com/office/drawing/2014/main" id="{6D1E5A1C-DC92-4213-866F-0FE4EC54C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5161" y="373674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00A819-21D4-4D33-A457-4277B556EAEF}"/>
                  </a:ext>
                </a:extLst>
              </p:cNvPr>
              <p:cNvSpPr txBox="1"/>
              <p:nvPr/>
            </p:nvSpPr>
            <p:spPr>
              <a:xfrm>
                <a:off x="9984265" y="375156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00A819-21D4-4D33-A457-4277B556E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265" y="3751562"/>
                <a:ext cx="1104611" cy="276999"/>
              </a:xfrm>
              <a:prstGeom prst="rect">
                <a:avLst/>
              </a:prstGeom>
              <a:blipFill>
                <a:blip r:embed="rId16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9791E0-B441-4348-9528-4283F7FD4084}"/>
                  </a:ext>
                </a:extLst>
              </p:cNvPr>
              <p:cNvSpPr txBox="1"/>
              <p:nvPr/>
            </p:nvSpPr>
            <p:spPr>
              <a:xfrm>
                <a:off x="10137650" y="6118348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9791E0-B441-4348-9528-4283F7FD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650" y="6118348"/>
                <a:ext cx="1104611" cy="276999"/>
              </a:xfrm>
              <a:prstGeom prst="rect">
                <a:avLst/>
              </a:prstGeom>
              <a:blipFill>
                <a:blip r:embed="rId17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4">
            <a:extLst>
              <a:ext uri="{FF2B5EF4-FFF2-40B4-BE49-F238E27FC236}">
                <a16:creationId xmlns:a16="http://schemas.microsoft.com/office/drawing/2014/main" id="{34CE2737-4B42-471B-BCF9-0582B92D3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0512" y="6093700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" name="Line 4">
            <a:extLst>
              <a:ext uri="{FF2B5EF4-FFF2-40B4-BE49-F238E27FC236}">
                <a16:creationId xmlns:a16="http://schemas.microsoft.com/office/drawing/2014/main" id="{DB12F9D3-27BE-4DD4-AFC8-D738F084E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8286" y="5829252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56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199"/>
    </mc:Choice>
    <mc:Fallback>
      <p:transition spd="slow" advTm="424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37" grpId="0"/>
      <p:bldP spid="9" grpId="0"/>
      <p:bldP spid="38" grpId="0"/>
      <p:bldP spid="43" grpId="0" animBg="1"/>
      <p:bldP spid="46" grpId="0"/>
      <p:bldP spid="48" grpId="0"/>
      <p:bldP spid="60" grpId="0" animBg="1"/>
      <p:bldP spid="64" grpId="0"/>
      <p:bldP spid="68" grpId="0" animBg="1"/>
      <p:bldP spid="71" grpId="0"/>
      <p:bldP spid="72" grpId="0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39" grpId="0"/>
      <p:bldP spid="94" grpId="0"/>
      <p:bldP spid="95" grpId="0"/>
      <p:bldP spid="77" grpId="0" animBg="1"/>
      <p:bldP spid="96" grpId="0"/>
      <p:bldP spid="98" grpId="0" animBg="1"/>
      <p:bldP spid="99" grpId="0" animBg="1"/>
      <p:bldP spid="101" grpId="0" animBg="1"/>
      <p:bldP spid="102" grpId="0" animBg="1"/>
      <p:bldP spid="103" grpId="0"/>
      <p:bldP spid="104" grpId="0" animBg="1"/>
      <p:bldP spid="106" grpId="0"/>
      <p:bldP spid="107" grpId="0"/>
      <p:bldP spid="108" grpId="0" animBg="1"/>
      <p:bldP spid="1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DC3A79-E458-491A-9230-4B04268E7CC7}"/>
              </a:ext>
            </a:extLst>
          </p:cNvPr>
          <p:cNvSpPr/>
          <p:nvPr/>
        </p:nvSpPr>
        <p:spPr>
          <a:xfrm>
            <a:off x="733738" y="5321947"/>
            <a:ext cx="9309789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 with Squared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case, the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find the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that optimizes (minimizes) the above squared loss</a:t>
                </a:r>
                <a:endParaRPr lang="en-GB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need calculus and optimization to do this!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LS problem can be solved easily and has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closed form </a:t>
                </a:r>
                <a:r>
                  <a:rPr lang="en-GB" dirty="0">
                    <a:latin typeface="Abadi Extra Light" panose="020B0204020104020204" pitchFamily="34" charset="0"/>
                  </a:rPr>
                  <a:t>solution</a:t>
                </a:r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/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/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3200" dirty="0"/>
                          <m:t>arg</m:t>
                        </m:r>
                        <m:r>
                          <m:rPr>
                            <m:nor/>
                          </m:rPr>
                          <a:rPr lang="en-IN" sz="3200" dirty="0"/>
                          <m:t> </m:t>
                        </m:r>
                        <m:r>
                          <m:rPr>
                            <m:nor/>
                          </m:rPr>
                          <a:rPr lang="en-IN" sz="3200" dirty="0"/>
                          <m:t>min</m:t>
                        </m:r>
                      </m:e>
                      <m:sub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3200" dirty="0"/>
                          <m:t>arg</m:t>
                        </m:r>
                        <m:r>
                          <m:rPr>
                            <m:nor/>
                          </m:rPr>
                          <a:rPr lang="en-IN" sz="3200" dirty="0"/>
                          <m:t> </m:t>
                        </m:r>
                        <m:r>
                          <m:rPr>
                            <m:nor/>
                          </m:rPr>
                          <a:rPr lang="en-IN" sz="3200" dirty="0"/>
                          <m:t>min</m:t>
                        </m:r>
                      </m:e>
                      <m:sub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blipFill>
                <a:blip r:embed="rId5"/>
                <a:stretch>
                  <a:fillRect t="-23171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blipFill>
                <a:blip r:embed="rId6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/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matrix-vector notation, can write it compactly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blipFill>
                <a:blip r:embed="rId7"/>
                <a:stretch>
                  <a:fillRect l="-1245" t="-5405" r="-224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DFB69396-9A2B-4E0F-873B-D88087CE67D5}"/>
              </a:ext>
            </a:extLst>
          </p:cNvPr>
          <p:cNvSpPr/>
          <p:nvPr/>
        </p:nvSpPr>
        <p:spPr>
          <a:xfrm>
            <a:off x="8363531" y="3128907"/>
            <a:ext cx="3552303" cy="600185"/>
          </a:xfrm>
          <a:prstGeom prst="wedgeRectCallout">
            <a:avLst>
              <a:gd name="adj1" fmla="val -39045"/>
              <a:gd name="adj2" fmla="val -807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“least squares” (LS)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problem Gauss-Legendre, 18</a:t>
            </a:r>
            <a:r>
              <a:rPr lang="en-IN" sz="2000" b="0" baseline="30000" dirty="0">
                <a:solidFill>
                  <a:schemeClr val="tx1"/>
                </a:solidFill>
                <a:latin typeface="Abadi Extra Light" panose="020B0204020104020204" pitchFamily="34" charset="0"/>
              </a:rPr>
              <a:t>th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century)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CDDBA46-C7E6-4918-A151-2166B0F4F9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2019" y="5178497"/>
            <a:ext cx="1004822" cy="965223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AA52F9F-39BD-432F-A337-D8713753DB7C}"/>
              </a:ext>
            </a:extLst>
          </p:cNvPr>
          <p:cNvSpPr/>
          <p:nvPr/>
        </p:nvSpPr>
        <p:spPr>
          <a:xfrm>
            <a:off x="10129372" y="4180548"/>
            <a:ext cx="1982364" cy="965223"/>
          </a:xfrm>
          <a:prstGeom prst="wedgeRectCallout">
            <a:avLst>
              <a:gd name="adj1" fmla="val 2125"/>
              <a:gd name="adj2" fmla="val 770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Closed form solutions to ML problems are rare.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/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inversion – can be expensive. Ways to handle this. Will see later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blipFill>
                <a:blip r:embed="rId12"/>
                <a:stretch>
                  <a:fillRect l="-1350" r="-2429" b="-1851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406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383"/>
    </mc:Choice>
    <mc:Fallback>
      <p:transition spd="slow" advTm="388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  <p:bldP spid="3" grpId="0"/>
      <p:bldP spid="54" grpId="0"/>
      <p:bldP spid="58" grpId="0" animBg="1"/>
      <p:bldP spid="6" grpId="0"/>
      <p:bldP spid="56" grpId="0" animBg="1"/>
      <p:bldP spid="6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Proof: A bit of calculus/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(more on this later)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wanted to find the minima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apply basic rule of calculus: Take first derivative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set to zero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Using the fact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>
                    <a:latin typeface="Abadi Extra Light" panose="020B0204020104020204" pitchFamily="34" charset="0"/>
                  </a:rPr>
                  <a:t>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separate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get a solution, we write the above as </a:t>
                </a: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/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</m:e>
                    </m:nary>
                    <m:d>
                      <m:dPr>
                        <m:ctrlPr>
                          <a:rPr lang="en-I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blipFill>
                <a:blip r:embed="rId4"/>
                <a:stretch>
                  <a:fillRect l="-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/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D6FC9161-EEC4-4201-A3C9-C3524760EC4B}"/>
              </a:ext>
            </a:extLst>
          </p:cNvPr>
          <p:cNvSpPr/>
          <p:nvPr/>
        </p:nvSpPr>
        <p:spPr>
          <a:xfrm>
            <a:off x="5388759" y="5003098"/>
            <a:ext cx="621378" cy="28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/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/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blipFill>
                <a:blip r:embed="rId7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9A66FEF-677B-4A9F-BAF6-2F39827DB4FA}"/>
              </a:ext>
            </a:extLst>
          </p:cNvPr>
          <p:cNvSpPr/>
          <p:nvPr/>
        </p:nvSpPr>
        <p:spPr>
          <a:xfrm>
            <a:off x="9492813" y="2295103"/>
            <a:ext cx="2078080" cy="333667"/>
          </a:xfrm>
          <a:prstGeom prst="wedgeRectCallout">
            <a:avLst>
              <a:gd name="adj1" fmla="val -62067"/>
              <a:gd name="adj2" fmla="val 484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Chain rule of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/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Partial derivative of dot product w.r.t each element of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blipFill>
                <a:blip r:embed="rId8"/>
                <a:stretch>
                  <a:fillRect l="-525" t="-259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/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Result of this derivative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 same size as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blipFill>
                <a:blip r:embed="rId9"/>
                <a:stretch>
                  <a:fillRect t="-3448" b="-1896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/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059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202"/>
    </mc:Choice>
    <mc:Fallback>
      <p:transition spd="slow" advTm="275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20" grpId="0"/>
      <p:bldP spid="24" grpId="0"/>
      <p:bldP spid="11" grpId="0" animBg="1"/>
      <p:bldP spid="12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minimized the objective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got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may not be invertible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This may lead to non-unique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Overfitting since we only minimized loss defined on training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Weights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may become arbitrarily large to fit training data perfectly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Such weights may perform poorly on the test data however</a:t>
                </a: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Solution: Minimize a </a:t>
                </a:r>
                <a:r>
                  <a:rPr lang="en-IN" b="1" dirty="0">
                    <a:latin typeface="Abadi Extra Light" panose="020B0204020104020204" pitchFamily="34" charset="0"/>
                  </a:rPr>
                  <a:t>regularized objective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reg. will prevent the elements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from becoming too large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Reason: Now we are minimizing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training error </a:t>
                </a:r>
                <a:r>
                  <a:rPr lang="en-IN" dirty="0">
                    <a:latin typeface="Abadi Extra Light" panose="020B0204020104020204" pitchFamily="34" charset="0"/>
                  </a:rPr>
                  <a:t>+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magnitude of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0B7C1B5-3176-4080-B64A-BFD8FD179C12}"/>
              </a:ext>
            </a:extLst>
          </p:cNvPr>
          <p:cNvSpPr/>
          <p:nvPr/>
        </p:nvSpPr>
        <p:spPr>
          <a:xfrm>
            <a:off x="6979640" y="5256056"/>
            <a:ext cx="2422839" cy="40651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Problem(s) with the Solution!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blipFill>
                <a:blip r:embed="rId4"/>
                <a:stretch>
                  <a:fillRect t="-2041" b="-418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/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called the </a:t>
                </a:r>
                <a:r>
                  <a:rPr lang="en-IN" sz="2000" b="0" dirty="0" err="1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measures the “magnitude” of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20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blipFill>
                <a:blip r:embed="rId6"/>
                <a:stretch>
                  <a:fillRect l="-1645" t="-11864" r="-658" b="-50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/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reg. </a:t>
                </a:r>
                <a:r>
                  <a:rPr lang="en-IN" sz="1600" b="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hyperparam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C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ontrols how much we wish to regularize (needs to be tuned via cross-validation)</a:t>
                </a:r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blipFill>
                <a:blip r:embed="rId7"/>
                <a:stretch>
                  <a:fillRect r="-801" b="-31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626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841"/>
    </mc:Choice>
    <mc:Fallback>
      <p:transition spd="slow" advTm="433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6" grpId="0"/>
      <p:bldP spid="1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Recall that the regularized objective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possible/popular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: the squared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squared) norm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With this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, we have the regularized least squares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Proceeding just like the LS case, we can find the optimal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which is given by </a:t>
                </a:r>
              </a:p>
              <a:p>
                <a:pPr marL="0" indent="0">
                  <a:buNone/>
                </a:pPr>
                <a:endParaRPr lang="en-IN" i="1" dirty="0">
                  <a:solidFill>
                    <a:srgbClr val="00B050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/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blipFill>
                <a:blip r:embed="rId4"/>
                <a:stretch>
                  <a:fillRect t="-6122" b="-37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533DA38-FEC5-4953-8978-C1D48731F640}"/>
              </a:ext>
            </a:extLst>
          </p:cNvPr>
          <p:cNvSpPr/>
          <p:nvPr/>
        </p:nvSpPr>
        <p:spPr>
          <a:xfrm>
            <a:off x="304297" y="5557644"/>
            <a:ext cx="11667496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Regularized Least Squares (a.k.a. Ridge Regression)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/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8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/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m:rPr>
                        <m:nor/>
                      </m:rPr>
                      <a:rPr lang="en-I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sz="2800" dirty="0"/>
                      <m:t> 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</a:t>
                </a:r>
                <a:r>
                  <a:rPr lang="en-IN" sz="2800" dirty="0"/>
                  <a:t>+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blipFill>
                <a:blip r:embed="rId6"/>
                <a:stretch>
                  <a:fillRect t="-22368" b="-39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/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arg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min</m:t>
                          </m:r>
                        </m:e>
                        <m:sub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I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/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75E9D91B-EC18-48E5-984C-6EFA34C0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" y="360682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BAE2EBB-9AF3-4EF1-86A6-76CE06366C2C}"/>
              </a:ext>
            </a:extLst>
          </p:cNvPr>
          <p:cNvSpPr/>
          <p:nvPr/>
        </p:nvSpPr>
        <p:spPr>
          <a:xfrm>
            <a:off x="1063156" y="4128586"/>
            <a:ext cx="2119486" cy="465897"/>
          </a:xfrm>
          <a:prstGeom prst="wedgeRectCallout">
            <a:avLst>
              <a:gd name="adj1" fmla="val -67837"/>
              <a:gd name="adj2" fmla="val 5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Why is the method called “ridge” regression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26A28D-A33E-4278-B360-B798A1DB65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9502" y="243271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/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Look at the form of the solution. We are adding a small value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the diagonals of the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(like adding a ridge/mountain to some land)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blipFill>
                <a:blip r:embed="rId11"/>
                <a:stretch>
                  <a:fillRect l="-721" r="-2342" b="-905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357"/>
    </mc:Choice>
    <mc:Fallback>
      <p:transition spd="slow" advTm="31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3" grpId="0"/>
      <p:bldP spid="5" grpId="0"/>
      <p:bldP spid="7" grpId="0"/>
      <p:bldP spid="13" grpId="0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A closer look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regularization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3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regularized objective we minimized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gives a solution 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that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Keeps the training error small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Has a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squared norm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Small entries in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are good since they lead to “smooth” models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/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/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Good because, consequently, the individual entries of the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also prevented from becoming too large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blipFill>
                <a:blip r:embed="rId6"/>
                <a:stretch>
                  <a:fillRect r="-914"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8AF9502-2385-4636-8018-57CDE34BB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5102" y="1953497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424ADAB-DDCD-4E40-B5AA-6242C8AE27B5}"/>
              </a:ext>
            </a:extLst>
          </p:cNvPr>
          <p:cNvSpPr/>
          <p:nvPr/>
        </p:nvSpPr>
        <p:spPr>
          <a:xfrm>
            <a:off x="8978233" y="539166"/>
            <a:ext cx="2708578" cy="1297601"/>
          </a:xfrm>
          <a:prstGeom prst="wedgeRectCallout">
            <a:avLst>
              <a:gd name="adj1" fmla="val 38164"/>
              <a:gd name="adj2" fmla="val 786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 – in general, weights with large magnitude are bad since they can cause overfitting on training data and may not work well on test data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7F22197B-A8DF-4E43-AB15-620205CF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00904"/>
              </p:ext>
            </p:extLst>
          </p:nvPr>
        </p:nvGraphicFramePr>
        <p:xfrm>
          <a:off x="1794547" y="4803445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7DFBE7-D7C0-4E0C-9B6D-92522078DB97}"/>
              </a:ext>
            </a:extLst>
          </p:cNvPr>
          <p:cNvSpPr txBox="1"/>
          <p:nvPr/>
        </p:nvSpPr>
        <p:spPr>
          <a:xfrm>
            <a:off x="1877674" y="49101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C09EB-1649-4486-A04B-754CF50AA8F3}"/>
              </a:ext>
            </a:extLst>
          </p:cNvPr>
          <p:cNvSpPr txBox="1"/>
          <p:nvPr/>
        </p:nvSpPr>
        <p:spPr>
          <a:xfrm>
            <a:off x="2341033" y="49101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069CD-5F1D-430A-9500-68D00C82DC53}"/>
              </a:ext>
            </a:extLst>
          </p:cNvPr>
          <p:cNvSpPr txBox="1"/>
          <p:nvPr/>
        </p:nvSpPr>
        <p:spPr>
          <a:xfrm>
            <a:off x="2809578" y="490602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D0700-E2B9-47EA-8FFB-FBA504A756D3}"/>
              </a:ext>
            </a:extLst>
          </p:cNvPr>
          <p:cNvSpPr txBox="1"/>
          <p:nvPr/>
        </p:nvSpPr>
        <p:spPr>
          <a:xfrm>
            <a:off x="3278123" y="490906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8198-7C5C-4395-9AB7-3DF8FABFC8DC}"/>
              </a:ext>
            </a:extLst>
          </p:cNvPr>
          <p:cNvSpPr txBox="1"/>
          <p:nvPr/>
        </p:nvSpPr>
        <p:spPr>
          <a:xfrm>
            <a:off x="380605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198A9-E4BC-4026-9B22-815A88653DE1}"/>
              </a:ext>
            </a:extLst>
          </p:cNvPr>
          <p:cNvSpPr txBox="1"/>
          <p:nvPr/>
        </p:nvSpPr>
        <p:spPr>
          <a:xfrm>
            <a:off x="430433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CCDE4-2765-48E9-A75D-54D2BC19259C}"/>
              </a:ext>
            </a:extLst>
          </p:cNvPr>
          <p:cNvSpPr txBox="1"/>
          <p:nvPr/>
        </p:nvSpPr>
        <p:spPr>
          <a:xfrm>
            <a:off x="480252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4B04A-4D19-43E3-B910-43148C708B49}"/>
              </a:ext>
            </a:extLst>
          </p:cNvPr>
          <p:cNvSpPr txBox="1"/>
          <p:nvPr/>
        </p:nvSpPr>
        <p:spPr>
          <a:xfrm>
            <a:off x="525738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3FAE1CF5-FF89-4EBB-B0E2-6747DAD0B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83932"/>
              </p:ext>
            </p:extLst>
          </p:nvPr>
        </p:nvGraphicFramePr>
        <p:xfrm>
          <a:off x="1794547" y="5433512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FEB8472-6A69-4B90-A696-F7A133263906}"/>
              </a:ext>
            </a:extLst>
          </p:cNvPr>
          <p:cNvSpPr txBox="1"/>
          <p:nvPr/>
        </p:nvSpPr>
        <p:spPr>
          <a:xfrm>
            <a:off x="1877674" y="554024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0895FC-4B85-45CB-B864-9AC964FFF82E}"/>
              </a:ext>
            </a:extLst>
          </p:cNvPr>
          <p:cNvSpPr txBox="1"/>
          <p:nvPr/>
        </p:nvSpPr>
        <p:spPr>
          <a:xfrm>
            <a:off x="2341033" y="55402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58AB6-4BCA-458E-A3B1-EF6E068CF3A2}"/>
              </a:ext>
            </a:extLst>
          </p:cNvPr>
          <p:cNvSpPr txBox="1"/>
          <p:nvPr/>
        </p:nvSpPr>
        <p:spPr>
          <a:xfrm>
            <a:off x="2809578" y="553609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C8261A-0E01-4545-AEA1-A573A5DA3018}"/>
              </a:ext>
            </a:extLst>
          </p:cNvPr>
          <p:cNvSpPr txBox="1"/>
          <p:nvPr/>
        </p:nvSpPr>
        <p:spPr>
          <a:xfrm>
            <a:off x="3278123" y="55391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/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b="1" dirty="0"/>
                  <a:t>0.8 </a:t>
                </a:r>
                <a14:m>
                  <m:oMath xmlns:m="http://schemas.openxmlformats.org/officeDocument/2006/math">
                    <m:r>
                      <a:rPr lang="en-IN" sz="1200" b="1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12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IN" sz="12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blipFill>
                <a:blip r:embed="rId8"/>
                <a:stretch>
                  <a:fillRect l="-95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D71273-FCE1-47AF-93AF-499C50B7883D}"/>
              </a:ext>
            </a:extLst>
          </p:cNvPr>
          <p:cNvSpPr txBox="1"/>
          <p:nvPr/>
        </p:nvSpPr>
        <p:spPr>
          <a:xfrm>
            <a:off x="4304331" y="553609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5808-F96B-4FBD-B491-935C42BD299A}"/>
              </a:ext>
            </a:extLst>
          </p:cNvPr>
          <p:cNvSpPr txBox="1"/>
          <p:nvPr/>
        </p:nvSpPr>
        <p:spPr>
          <a:xfrm>
            <a:off x="480252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E2D6C-0380-4AE8-98C7-C2CD4D1FD908}"/>
              </a:ext>
            </a:extLst>
          </p:cNvPr>
          <p:cNvSpPr txBox="1"/>
          <p:nvPr/>
        </p:nvSpPr>
        <p:spPr>
          <a:xfrm>
            <a:off x="525738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/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blipFill>
                <a:blip r:embed="rId9"/>
                <a:stretch>
                  <a:fillRect l="-5385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/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blipFill>
                <a:blip r:embed="rId10"/>
                <a:stretch>
                  <a:fillRect l="-5036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/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=0.8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blipFill>
                <a:blip r:embed="rId11"/>
                <a:stretch>
                  <a:fillRect l="-5882" r="-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/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blipFill>
                <a:blip r:embed="rId12"/>
                <a:stretch>
                  <a:fillRect l="-4741" r="-43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A8061AB-64F3-42D5-A25C-C5024AD57C01}"/>
              </a:ext>
            </a:extLst>
          </p:cNvPr>
          <p:cNvSpPr/>
          <p:nvPr/>
        </p:nvSpPr>
        <p:spPr>
          <a:xfrm>
            <a:off x="3732983" y="4683371"/>
            <a:ext cx="499926" cy="132080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23FC6-F5C5-46D0-93B5-0DFBC8DF359E}"/>
              </a:ext>
            </a:extLst>
          </p:cNvPr>
          <p:cNvSpPr txBox="1"/>
          <p:nvPr/>
        </p:nvSpPr>
        <p:spPr>
          <a:xfrm>
            <a:off x="2145530" y="595358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Exact same feature vectors only differing in just one feature by a small amount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14BF48-B9ED-42A2-918C-FF43FF73B327}"/>
              </a:ext>
            </a:extLst>
          </p:cNvPr>
          <p:cNvCxnSpPr>
            <a:cxnSpLocks/>
          </p:cNvCxnSpPr>
          <p:nvPr/>
        </p:nvCxnSpPr>
        <p:spPr>
          <a:xfrm flipV="1">
            <a:off x="6722489" y="5720758"/>
            <a:ext cx="189980" cy="232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5FF4A16-7F72-467E-9EC2-87BD0C8C64D2}"/>
              </a:ext>
            </a:extLst>
          </p:cNvPr>
          <p:cNvSpPr txBox="1"/>
          <p:nvPr/>
        </p:nvSpPr>
        <p:spPr>
          <a:xfrm>
            <a:off x="5288910" y="592397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Very different outputs though (maybe one of these two training ex. is an outlier)</a:t>
            </a:r>
          </a:p>
        </p:txBody>
      </p:sp>
      <p:graphicFrame>
        <p:nvGraphicFramePr>
          <p:cNvPr id="44" name="Table 12">
            <a:extLst>
              <a:ext uri="{FF2B5EF4-FFF2-40B4-BE49-F238E27FC236}">
                <a16:creationId xmlns:a16="http://schemas.microsoft.com/office/drawing/2014/main" id="{4A7E16F8-66CB-4ED4-952C-12874E96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5944"/>
              </p:ext>
            </p:extLst>
          </p:nvPr>
        </p:nvGraphicFramePr>
        <p:xfrm>
          <a:off x="7874910" y="4946466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F14BAC1-8985-411B-B2A7-BFAD8E8BE6A0}"/>
              </a:ext>
            </a:extLst>
          </p:cNvPr>
          <p:cNvSpPr txBox="1"/>
          <p:nvPr/>
        </p:nvSpPr>
        <p:spPr>
          <a:xfrm>
            <a:off x="9815606" y="50445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10000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CE8A43-9190-4A8D-9BCF-FF0584FEF673}"/>
              </a:ext>
            </a:extLst>
          </p:cNvPr>
          <p:cNvSpPr txBox="1"/>
          <p:nvPr/>
        </p:nvSpPr>
        <p:spPr>
          <a:xfrm>
            <a:off x="7928862" y="504452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3.2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CA0E59-9E9E-4093-9756-2EAD6B9C62A7}"/>
              </a:ext>
            </a:extLst>
          </p:cNvPr>
          <p:cNvSpPr txBox="1"/>
          <p:nvPr/>
        </p:nvSpPr>
        <p:spPr>
          <a:xfrm>
            <a:off x="841221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0073FE-65B0-4C66-A97E-4F43D7FEDD98}"/>
              </a:ext>
            </a:extLst>
          </p:cNvPr>
          <p:cNvSpPr txBox="1"/>
          <p:nvPr/>
        </p:nvSpPr>
        <p:spPr>
          <a:xfrm>
            <a:off x="8890132" y="504469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1.3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8D584-9658-4B4E-A468-EFD69CF6C3E5}"/>
              </a:ext>
            </a:extLst>
          </p:cNvPr>
          <p:cNvSpPr txBox="1"/>
          <p:nvPr/>
        </p:nvSpPr>
        <p:spPr>
          <a:xfrm>
            <a:off x="9390732" y="505319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C38C7A-4F42-40C9-B888-CBFDC05C058E}"/>
              </a:ext>
            </a:extLst>
          </p:cNvPr>
          <p:cNvSpPr txBox="1"/>
          <p:nvPr/>
        </p:nvSpPr>
        <p:spPr>
          <a:xfrm>
            <a:off x="10350306" y="50366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2.5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19721C-FDF3-4F2C-AF33-E948CD2918AE}"/>
              </a:ext>
            </a:extLst>
          </p:cNvPr>
          <p:cNvSpPr txBox="1"/>
          <p:nvPr/>
        </p:nvSpPr>
        <p:spPr>
          <a:xfrm>
            <a:off x="1085090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3.1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655AE5-4003-44B5-A74A-9894D4AE1A53}"/>
              </a:ext>
            </a:extLst>
          </p:cNvPr>
          <p:cNvSpPr txBox="1"/>
          <p:nvPr/>
        </p:nvSpPr>
        <p:spPr>
          <a:xfrm>
            <a:off x="11351506" y="504586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/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A typical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learned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reg. 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blipFill>
                <a:blip r:embed="rId13"/>
                <a:stretch>
                  <a:fillRect l="-4563" t="-28261" r="-342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182BC9F5-D6CF-4BD8-A3D4-B133FACDCBEA}"/>
              </a:ext>
            </a:extLst>
          </p:cNvPr>
          <p:cNvSpPr/>
          <p:nvPr/>
        </p:nvSpPr>
        <p:spPr>
          <a:xfrm>
            <a:off x="8516493" y="5634937"/>
            <a:ext cx="3410262" cy="876219"/>
          </a:xfrm>
          <a:prstGeom prst="wedgeRectCallout">
            <a:avLst>
              <a:gd name="adj1" fmla="val -5149"/>
              <a:gd name="adj2" fmla="val -7769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Just to fit the training data where one of the inputs was possibly an outlier, this weight became too big. Such a weight vector will possibly do poorly on normal test inputs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2C532004-D75E-4E52-9455-B7683D021C95}"/>
              </a:ext>
            </a:extLst>
          </p:cNvPr>
          <p:cNvSpPr/>
          <p:nvPr/>
        </p:nvSpPr>
        <p:spPr>
          <a:xfrm>
            <a:off x="10172326" y="3016777"/>
            <a:ext cx="1860687" cy="1401245"/>
          </a:xfrm>
          <a:prstGeom prst="wedgeRectCallout">
            <a:avLst>
              <a:gd name="adj1" fmla="val -60745"/>
              <a:gd name="adj2" fmla="val 690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a “smooth” model since its test data predictions may change drastically even with small changes in some feature’s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4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222"/>
    </mc:Choice>
    <mc:Fallback>
      <p:transition spd="slow" advTm="412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7|9.4|27.9|26.1|0.2|60.8|32.7|25|31.6|4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|23.9|6.5|34.7|12.5|26.7|22.4|13.2|10.1|21.4|31.6|19.1|0.8|104.5|13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5|78.2|68.6|26.9|14.6|52.3|86.3|5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1.8|33.4|65.1|27.6|34.1|84.3|57|11.6|46.8|1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.8|9.4|51.8|23.7|13|8.4|17.3|57.9|45.8|26.8|13.8|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3.7|25.4|33.4|15.1|56.2|56.1|1.8|11.4|3.8|7.2|2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.3|3.4|2.6|47.4|15.9|47.2|56.4|23.4|31.2|37.4|69.5|4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6.7|36.5|18.7|9.4|46|32.2|1.2|51.4|21.6|8.6|1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.4|8.7|1.8|17.1|21|13.5|14.9|39.1|92|151.3|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6.4|10.4|4.7|10.1|15.7|24.6|52.3|15.2|28.4|82.8|21|19.2|40|14.6|8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1807</Words>
  <Application>Microsoft Office PowerPoint</Application>
  <PresentationFormat>Widescreen</PresentationFormat>
  <Paragraphs>275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Linear Regression </vt:lpstr>
      <vt:lpstr>Linear Regression</vt:lpstr>
      <vt:lpstr>Linear Regression: Pictorially</vt:lpstr>
      <vt:lpstr>Loss Functions for Regression</vt:lpstr>
      <vt:lpstr>Linear Regression with Squared Loss</vt:lpstr>
      <vt:lpstr>Proof: A bit of calculus/optim. (more on this later)</vt:lpstr>
      <vt:lpstr>Problem(s) with the Solution!</vt:lpstr>
      <vt:lpstr>Regularized Least Squares (a.k.a. Ridge Regression)</vt:lpstr>
      <vt:lpstr>A closer look at ℓ_2 regularization</vt:lpstr>
      <vt:lpstr>Other Ways to Control Overfitting</vt:lpstr>
      <vt:lpstr>Linear Regression as Solving System of Linear Eqs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960</cp:revision>
  <dcterms:created xsi:type="dcterms:W3CDTF">2020-07-07T20:42:16Z</dcterms:created>
  <dcterms:modified xsi:type="dcterms:W3CDTF">2020-09-16T11:54:12Z</dcterms:modified>
</cp:coreProperties>
</file>