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55" r:id="rId3"/>
    <p:sldId id="368" r:id="rId4"/>
    <p:sldId id="360" r:id="rId5"/>
    <p:sldId id="362" r:id="rId6"/>
    <p:sldId id="359" r:id="rId7"/>
    <p:sldId id="358" r:id="rId8"/>
    <p:sldId id="361" r:id="rId9"/>
    <p:sldId id="357" r:id="rId10"/>
    <p:sldId id="364" r:id="rId11"/>
    <p:sldId id="365" r:id="rId12"/>
    <p:sldId id="366" r:id="rId13"/>
    <p:sldId id="367" r:id="rId14"/>
    <p:sldId id="3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830531"/>
            <a:ext cx="11713505" cy="718830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for ML (2)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00"/>
    </mc:Choice>
    <mc:Fallback xmlns="">
      <p:transition spd="slow" advTm="208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non-diff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r>
                  <a:rPr lang="en-GB" dirty="0">
                    <a:latin typeface="Abadi Extra Light" panose="020B0204020104020204" pitchFamily="34" charset="0"/>
                  </a:rPr>
                  <a:t>,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sub-gradients </a:t>
                </a:r>
                <a:r>
                  <a:rPr lang="en-GB" dirty="0">
                    <a:latin typeface="Abadi Extra Light" panose="020B0204020104020204" pitchFamily="34" charset="0"/>
                  </a:rPr>
                  <a:t>at point(s) of non-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differentiabilty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convex,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sub-gradient at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any</a:t>
                </a:r>
                <a:r>
                  <a:rPr lang="en-GB" dirty="0">
                    <a:latin typeface="Abadi Extra Light" panose="020B0204020104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14">
            <a:extLst>
              <a:ext uri="{FF2B5EF4-FFF2-40B4-BE49-F238E27FC236}">
                <a16:creationId xmlns:a16="http://schemas.microsoft.com/office/drawing/2014/main" id="{3A9B6E2F-156A-4CC7-9FCF-1273E3CF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002" y="1894306"/>
            <a:ext cx="4319588" cy="2879725"/>
          </a:xfrm>
          <a:custGeom>
            <a:avLst/>
            <a:gdLst>
              <a:gd name="T0" fmla="*/ 0 w 12001"/>
              <a:gd name="T1" fmla="*/ 0 h 8001"/>
              <a:gd name="T2" fmla="*/ 9549 w 12001"/>
              <a:gd name="T3" fmla="*/ 5800 h 8001"/>
              <a:gd name="T4" fmla="*/ 12000 w 12001"/>
              <a:gd name="T5" fmla="*/ 0 h 8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1" h="8001">
                <a:moveTo>
                  <a:pt x="0" y="0"/>
                </a:moveTo>
                <a:cubicBezTo>
                  <a:pt x="600" y="4300"/>
                  <a:pt x="4149" y="8000"/>
                  <a:pt x="9549" y="5800"/>
                </a:cubicBezTo>
                <a:cubicBezTo>
                  <a:pt x="10849" y="3600"/>
                  <a:pt x="11449" y="1555"/>
                  <a:pt x="12000" y="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0716A955-7EA4-4F17-AB9D-AB9C54D8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690" y="1951456"/>
            <a:ext cx="1476375" cy="233997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061E2B67-DD8C-462D-ACC4-01DFE0C4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894" y="3175418"/>
            <a:ext cx="813132" cy="154420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1CCF6BC1-BAC5-4B4E-8E0C-93BA28FB5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9726" y="3678656"/>
            <a:ext cx="1609039" cy="68262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Oval 75">
            <a:extLst>
              <a:ext uri="{FF2B5EF4-FFF2-40B4-BE49-F238E27FC236}">
                <a16:creationId xmlns:a16="http://schemas.microsoft.com/office/drawing/2014/main" id="{F1D77E07-36E6-4DB9-B95E-698DF32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90" y="2849981"/>
            <a:ext cx="144462" cy="144463"/>
          </a:xfrm>
          <a:prstGeom prst="ellipse">
            <a:avLst/>
          </a:prstGeom>
          <a:solidFill>
            <a:srgbClr val="3333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76">
            <a:extLst>
              <a:ext uri="{FF2B5EF4-FFF2-40B4-BE49-F238E27FC236}">
                <a16:creationId xmlns:a16="http://schemas.microsoft.com/office/drawing/2014/main" id="{D3398097-9AE0-4590-805F-6A54F5EF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3858044"/>
            <a:ext cx="144463" cy="144462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Text Box 77">
            <a:extLst>
              <a:ext uri="{FF2B5EF4-FFF2-40B4-BE49-F238E27FC236}">
                <a16:creationId xmlns:a16="http://schemas.microsoft.com/office/drawing/2014/main" id="{BF4E0FE5-EFEF-48C9-AAD7-D6AB5A6A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240" y="2418181"/>
            <a:ext cx="1481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differentiable</a:t>
            </a:r>
          </a:p>
          <a:p>
            <a:r>
              <a:rPr lang="en-IN" altLang="en-US" dirty="0"/>
              <a:t>       here</a:t>
            </a:r>
          </a:p>
        </p:txBody>
      </p:sp>
      <p:sp>
        <p:nvSpPr>
          <p:cNvPr id="100" name="Line 78">
            <a:extLst>
              <a:ext uri="{FF2B5EF4-FFF2-40B4-BE49-F238E27FC236}">
                <a16:creationId xmlns:a16="http://schemas.microsoft.com/office/drawing/2014/main" id="{40500DC2-C0CE-428D-9A3F-F809A83C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15" y="2815056"/>
            <a:ext cx="434975" cy="10795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79">
            <a:extLst>
              <a:ext uri="{FF2B5EF4-FFF2-40B4-BE49-F238E27FC236}">
                <a16:creationId xmlns:a16="http://schemas.microsoft.com/office/drawing/2014/main" id="{5527E402-9802-44FF-B40A-455453F9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02" y="3175419"/>
            <a:ext cx="1936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non-differentiable</a:t>
            </a:r>
          </a:p>
          <a:p>
            <a:r>
              <a:rPr lang="en-IN" altLang="en-US" dirty="0"/>
              <a:t>          here</a:t>
            </a:r>
          </a:p>
        </p:txBody>
      </p:sp>
      <p:sp>
        <p:nvSpPr>
          <p:cNvPr id="102" name="Line 80">
            <a:extLst>
              <a:ext uri="{FF2B5EF4-FFF2-40B4-BE49-F238E27FC236}">
                <a16:creationId xmlns:a16="http://schemas.microsoft.com/office/drawing/2014/main" id="{19B3471C-A249-4C1E-BC93-C377691B2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802" y="3534194"/>
            <a:ext cx="576263" cy="287337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81">
            <a:extLst>
              <a:ext uri="{FF2B5EF4-FFF2-40B4-BE49-F238E27FC236}">
                <a16:creationId xmlns:a16="http://schemas.microsoft.com/office/drawing/2014/main" id="{88E29FDF-DBFC-4F3A-BC87-D735AED7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940" y="4831181"/>
            <a:ext cx="6408737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82">
            <a:extLst>
              <a:ext uri="{FF2B5EF4-FFF2-40B4-BE49-F238E27FC236}">
                <a16:creationId xmlns:a16="http://schemas.microsoft.com/office/drawing/2014/main" id="{BA849587-4460-4E00-B915-B8408FC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902" y="3030956"/>
            <a:ext cx="1588" cy="1763713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83">
            <a:extLst>
              <a:ext uri="{FF2B5EF4-FFF2-40B4-BE49-F238E27FC236}">
                <a16:creationId xmlns:a16="http://schemas.microsoft.com/office/drawing/2014/main" id="{87574D4C-0DB8-478D-86CB-9D46D530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527" y="4002506"/>
            <a:ext cx="1588" cy="82867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/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Equation of unique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blipFill>
                <a:blip r:embed="rId6"/>
                <a:stretch>
                  <a:fillRect l="-4800" t="-14286"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/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/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One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blipFill>
                <a:blip r:embed="rId8"/>
                <a:stretch>
                  <a:fillRect t="-14286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/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 The other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blipFill>
                <a:blip r:embed="rId9"/>
                <a:stretch>
                  <a:fillRect t="-14130" b="-16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/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Partial Circle 124">
            <a:extLst>
              <a:ext uri="{FF2B5EF4-FFF2-40B4-BE49-F238E27FC236}">
                <a16:creationId xmlns:a16="http://schemas.microsoft.com/office/drawing/2014/main" id="{ED261C15-31CF-4D9B-B193-197C752ACADA}"/>
              </a:ext>
            </a:extLst>
          </p:cNvPr>
          <p:cNvSpPr/>
          <p:nvPr/>
        </p:nvSpPr>
        <p:spPr>
          <a:xfrm rot="18086739">
            <a:off x="6595223" y="3361670"/>
            <a:ext cx="1278349" cy="1171942"/>
          </a:xfrm>
          <a:prstGeom prst="pie">
            <a:avLst>
              <a:gd name="adj1" fmla="val 21389204"/>
              <a:gd name="adj2" fmla="val 22869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Line 78">
            <a:extLst>
              <a:ext uri="{FF2B5EF4-FFF2-40B4-BE49-F238E27FC236}">
                <a16:creationId xmlns:a16="http://schemas.microsoft.com/office/drawing/2014/main" id="{37908D7B-A5D8-4A15-9BFB-55EE65DE5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27" y="3099511"/>
            <a:ext cx="352678" cy="187535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id="{39C5419F-299C-47F1-ABE6-E9F997AFB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494" y="3904035"/>
            <a:ext cx="247296" cy="171009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16">
            <a:extLst>
              <a:ext uri="{FF2B5EF4-FFF2-40B4-BE49-F238E27FC236}">
                <a16:creationId xmlns:a16="http://schemas.microsoft.com/office/drawing/2014/main" id="{EF82CBCB-AD5A-4C76-85FD-09D1C1886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770" y="3287047"/>
            <a:ext cx="1104609" cy="1334016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256B97F8-9678-459D-ADB3-C2A7D8BA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57" y="3451577"/>
            <a:ext cx="1397772" cy="108071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AAFA1FA4-ABE0-4609-A8D2-9ED509573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3416" y="3595509"/>
            <a:ext cx="584368" cy="1636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B875F4-6C60-4E02-9C11-01B7B31A5711}"/>
              </a:ext>
            </a:extLst>
          </p:cNvPr>
          <p:cNvSpPr txBox="1"/>
          <p:nvPr/>
        </p:nvSpPr>
        <p:spPr>
          <a:xfrm>
            <a:off x="8258489" y="3468447"/>
            <a:ext cx="3347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0" dirty="0">
                <a:latin typeface="Abadi Extra Light" panose="020B0204020104020204" pitchFamily="34" charset="0"/>
              </a:rPr>
              <a:t>   Region containing all sub-gradients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/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/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51548E52-77BA-44CD-A93F-1BC4265D2107}"/>
              </a:ext>
            </a:extLst>
          </p:cNvPr>
          <p:cNvSpPr/>
          <p:nvPr/>
        </p:nvSpPr>
        <p:spPr>
          <a:xfrm>
            <a:off x="8455024" y="1680174"/>
            <a:ext cx="2341345" cy="657858"/>
          </a:xfrm>
          <a:prstGeom prst="wedgeRectCallout">
            <a:avLst>
              <a:gd name="adj1" fmla="val -72702"/>
              <a:gd name="adj2" fmla="val -127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Convex, thus lies above all its tangents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8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735"/>
    </mc:Choice>
    <mc:Fallback xmlns="">
      <p:transition spd="slow" advTm="26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97" grpId="0" animBg="1"/>
      <p:bldP spid="98" grpId="0" animBg="1"/>
      <p:bldP spid="99" grpId="0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18" grpId="0"/>
      <p:bldP spid="119" grpId="0"/>
      <p:bldP spid="120" grpId="0"/>
      <p:bldP spid="121" grpId="0"/>
      <p:bldP spid="123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/>
      <p:bldP spid="1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60FFB0-DBDB-4341-9662-B5044CD077F8}"/>
              </a:ext>
            </a:extLst>
          </p:cNvPr>
          <p:cNvSpPr/>
          <p:nvPr/>
        </p:nvSpPr>
        <p:spPr>
          <a:xfrm>
            <a:off x="1906327" y="1687399"/>
            <a:ext cx="7622438" cy="603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Sub-gradients, Sub-differential, and Some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Set of all sub-gradient at a non-diff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sub-differential</a:t>
                </a: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basic rules of sub-diff calculus to keep in mind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Scaling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Sum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Affine trans: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600" b="1" dirty="0"/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we calculate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stationary point for a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if the zero vector belongs to the sub-differential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/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1" i="0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800" b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B39B4AE-58CA-41F3-A4CA-D6C479BCD885}"/>
              </a:ext>
            </a:extLst>
          </p:cNvPr>
          <p:cNvSpPr/>
          <p:nvPr/>
        </p:nvSpPr>
        <p:spPr>
          <a:xfrm>
            <a:off x="9349149" y="2430317"/>
            <a:ext cx="2688438" cy="821500"/>
          </a:xfrm>
          <a:prstGeom prst="wedgeRectCallout">
            <a:avLst>
              <a:gd name="adj1" fmla="val -69395"/>
              <a:gd name="adj2" fmla="val 1243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affine transform rule is a special case of the more general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chain rule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4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232"/>
    </mc:Choice>
    <mc:Fallback xmlns="">
      <p:transition spd="slow" advTm="369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For Absolute Loss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loss function for linear reg. with absolute loss: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Non-differentiable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the affine transform rule of sub-diff calculus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×1=−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[−1,+1]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b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5">
            <a:extLst>
              <a:ext uri="{FF2B5EF4-FFF2-40B4-BE49-F238E27FC236}">
                <a16:creationId xmlns:a16="http://schemas.microsoft.com/office/drawing/2014/main" id="{DF3009E1-A828-4D0F-B269-0D1270CA7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722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56F07776-C685-4A2C-AD61-439AA7286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964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7153BB98-D631-4262-A30B-DDA512729F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9602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E9412E0A-6673-46A8-B4F2-8035C9037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726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/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F3830AF-7950-4F55-97A5-57362AFA4342}"/>
              </a:ext>
            </a:extLst>
          </p:cNvPr>
          <p:cNvSpPr txBox="1"/>
          <p:nvPr/>
        </p:nvSpPr>
        <p:spPr>
          <a:xfrm>
            <a:off x="2574235" y="31124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/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5">
            <a:extLst>
              <a:ext uri="{FF2B5EF4-FFF2-40B4-BE49-F238E27FC236}">
                <a16:creationId xmlns:a16="http://schemas.microsoft.com/office/drawing/2014/main" id="{88CDB4ED-BA95-4CE8-A5A6-6980DD81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899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0BFC8212-44F5-415F-8837-0B3EE5863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0141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ED9269A-B2AC-4228-A429-F69734C6B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7779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1BEE657E-02A6-456D-871C-2C3A53CE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5903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/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A5D6393-37FC-4BD0-BB6E-C344890E0E66}"/>
              </a:ext>
            </a:extLst>
          </p:cNvPr>
          <p:cNvSpPr txBox="1"/>
          <p:nvPr/>
        </p:nvSpPr>
        <p:spPr>
          <a:xfrm>
            <a:off x="7969868" y="3019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/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32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/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/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/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15">
            <a:extLst>
              <a:ext uri="{FF2B5EF4-FFF2-40B4-BE49-F238E27FC236}">
                <a16:creationId xmlns:a16="http://schemas.microsoft.com/office/drawing/2014/main" id="{BC511AFF-9CE7-407F-B927-805E55BF9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077" y="2592197"/>
            <a:ext cx="494534" cy="624833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6C8B5A40-956B-4EE8-B961-03BC94CBD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4801" y="2491965"/>
            <a:ext cx="583852" cy="717112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5E7AA09B-6D78-4503-9215-C9F9D084D22F}"/>
              </a:ext>
            </a:extLst>
          </p:cNvPr>
          <p:cNvSpPr/>
          <p:nvPr/>
        </p:nvSpPr>
        <p:spPr>
          <a:xfrm rot="18086739">
            <a:off x="6809616" y="2533508"/>
            <a:ext cx="614222" cy="699829"/>
          </a:xfrm>
          <a:prstGeom prst="pie">
            <a:avLst>
              <a:gd name="adj1" fmla="val 448581"/>
              <a:gd name="adj2" fmla="val 667221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7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68"/>
    </mc:Choice>
    <mc:Fallback xmlns="">
      <p:transition spd="slow" advTm="207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1" grpId="0"/>
      <p:bldP spid="32" grpId="0"/>
      <p:bldP spid="30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Suppose we have a non-differentiable function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Sub-gradient descent is almost identical to GD except we use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subgradients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12D14-472E-4C08-B19A-C6DDD937392E}"/>
              </a:ext>
            </a:extLst>
          </p:cNvPr>
          <p:cNvSpPr/>
          <p:nvPr/>
        </p:nvSpPr>
        <p:spPr>
          <a:xfrm>
            <a:off x="1567182" y="3024261"/>
            <a:ext cx="8029305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/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sub-gradient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</a:t>
                </a:r>
                <a:r>
                  <a:rPr lang="en-IN" sz="28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subgradient</a:t>
                </a:r>
                <a:endParaRPr lang="en-IN" sz="28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blipFill>
                <a:blip r:embed="rId6"/>
                <a:stretch>
                  <a:fillRect l="-1321" t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59CBCB-D9A4-451E-A0AA-545D3A27D51E}"/>
              </a:ext>
            </a:extLst>
          </p:cNvPr>
          <p:cNvSpPr txBox="1"/>
          <p:nvPr/>
        </p:nvSpPr>
        <p:spPr>
          <a:xfrm>
            <a:off x="3884460" y="2321169"/>
            <a:ext cx="426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Sub-Gradient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/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55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24"/>
    </mc:Choice>
    <mc:Fallback xmlns="">
      <p:transition spd="slow" advTm="79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Making GD faster: Stochastic gradient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Constrained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Co-ordinate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Alternating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Practical issue in optimization for ML</a:t>
            </a: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8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5"/>
    </mc:Choice>
    <mc:Fallback xmlns="">
      <p:transition spd="slow" advTm="419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Plan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Some basic techniques for solving optimization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First-order optimality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Gradient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Dealing with non-differentiable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Sub-gradients and sub-differential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3"/>
    </mc:Choice>
    <mc:Fallback xmlns="">
      <p:transition spd="slow" advTm="50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Problems in 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general form of an optimization problem in ML will usually be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loss function to be optimized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the constraint set that the solution must belong to,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Non-negativity constraint: All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non-negative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Sparsity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sparse vector with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atmost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non-zeros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no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specified, it is an unconstrained optimization problem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Constrained opt. probs can be converted into unconstrained opt. (will see later)</a:t>
                </a:r>
              </a:p>
              <a:p>
                <a:pPr marL="0" indent="0">
                  <a:buNone/>
                </a:pPr>
                <a:endParaRPr lang="en-GB" sz="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now, assume we have an unconstrained optimization problem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/>
              <p:nvPr/>
            </p:nvSpPr>
            <p:spPr>
              <a:xfrm>
                <a:off x="3699545" y="1791049"/>
                <a:ext cx="386920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5" y="1791049"/>
                <a:ext cx="3869201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2AEC60-5B52-48C7-9A26-81B9882DA5AC}"/>
                  </a:ext>
                </a:extLst>
              </p:cNvPr>
              <p:cNvSpPr/>
              <p:nvPr/>
            </p:nvSpPr>
            <p:spPr>
              <a:xfrm>
                <a:off x="9296579" y="3514927"/>
                <a:ext cx="2694083" cy="1001514"/>
              </a:xfrm>
              <a:prstGeom prst="wedgeRectCallout">
                <a:avLst>
                  <a:gd name="adj1" fmla="val -52203"/>
                  <a:gd name="adj2" fmla="val 7384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Linear and ridge regression that we saw were unconstrained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was a real-valued vector)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2AEC60-5B52-48C7-9A26-81B9882DA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579" y="3514927"/>
                <a:ext cx="2694083" cy="1001514"/>
              </a:xfrm>
              <a:prstGeom prst="wedgeRectCallout">
                <a:avLst>
                  <a:gd name="adj1" fmla="val -52203"/>
                  <a:gd name="adj2" fmla="val 73842"/>
                </a:avLst>
              </a:prstGeom>
              <a:blipFill>
                <a:blip r:embed="rId7"/>
                <a:stretch>
                  <a:fillRect t="-43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F946B80-BDD8-4C72-88B7-BD3E9109A654}"/>
              </a:ext>
            </a:extLst>
          </p:cNvPr>
          <p:cNvSpPr/>
          <p:nvPr/>
        </p:nvSpPr>
        <p:spPr>
          <a:xfrm>
            <a:off x="9296579" y="2124003"/>
            <a:ext cx="2488733" cy="1219070"/>
          </a:xfrm>
          <a:prstGeom prst="wedgeRectCallout">
            <a:avLst>
              <a:gd name="adj1" fmla="val -999"/>
              <a:gd name="adj2" fmla="val 66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However, possible to have linear/ridge regression where solution has some constraints (e.g., non-neg, sparsity, or even both)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F617B15-FE70-4300-A8DF-75E85E98F86D}"/>
              </a:ext>
            </a:extLst>
          </p:cNvPr>
          <p:cNvSpPr/>
          <p:nvPr/>
        </p:nvSpPr>
        <p:spPr>
          <a:xfrm>
            <a:off x="205496" y="1593130"/>
            <a:ext cx="3389322" cy="662020"/>
          </a:xfrm>
          <a:prstGeom prst="wedgeRectCallout">
            <a:avLst>
              <a:gd name="adj1" fmla="val -610"/>
              <a:gd name="adj2" fmla="val 7614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a sum of the training error + </a:t>
            </a:r>
            <a:r>
              <a:rPr lang="en-IN" sz="24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</a:t>
            </a:r>
            <a:endParaRPr lang="en-IN" sz="2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30"/>
    </mc:Choice>
    <mc:Fallback xmlns="">
      <p:transition spd="slow" advTm="198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45" y="2567635"/>
            <a:ext cx="6829139" cy="1556309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Methods for Solving Optimization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2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5"/>
    </mc:Choice>
    <mc:Fallback xmlns="">
      <p:transition spd="slow" advTm="60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1: Using First-Order Optimality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simple. Already used this approach for linear and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6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9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48"/>
    </mc:Choice>
    <mc:Fallback xmlns="">
      <p:transition spd="slow" advTm="158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2: Iterative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Optimiz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via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5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9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8E76AF8-9AFC-4978-8C1C-F7B5C75072B5}"/>
              </a:ext>
            </a:extLst>
          </p:cNvPr>
          <p:cNvSpPr/>
          <p:nvPr/>
        </p:nvSpPr>
        <p:spPr>
          <a:xfrm>
            <a:off x="7267066" y="5011580"/>
            <a:ext cx="2191488" cy="646330"/>
          </a:xfrm>
          <a:prstGeom prst="wedgeRectCallout">
            <a:avLst>
              <a:gd name="adj1" fmla="val -73174"/>
              <a:gd name="adj2" fmla="val 301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the justification shortly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02F297-7F63-4BFA-8970-E5B5F9AACF96}"/>
              </a:ext>
            </a:extLst>
          </p:cNvPr>
          <p:cNvSpPr/>
          <p:nvPr/>
        </p:nvSpPr>
        <p:spPr>
          <a:xfrm>
            <a:off x="9828657" y="4990047"/>
            <a:ext cx="2366633" cy="1543546"/>
          </a:xfrm>
          <a:prstGeom prst="wedgeRectCallout">
            <a:avLst>
              <a:gd name="adj1" fmla="val 33015"/>
              <a:gd name="adj2" fmla="val -734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may be tricky to to as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sess convergence? Will see some methods later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761"/>
    </mc:Choice>
    <mc:Fallback xmlns="">
      <p:transition spd="slow" advTm="32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26" grpId="0" animBg="1"/>
      <p:bldP spid="26" grpId="1" animBg="1"/>
      <p:bldP spid="18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729E63-1B7D-4E5E-9701-D2ABD159BA43}"/>
              </a:ext>
            </a:extLst>
          </p:cNvPr>
          <p:cNvCxnSpPr>
            <a:cxnSpLocks/>
          </p:cNvCxnSpPr>
          <p:nvPr/>
        </p:nvCxnSpPr>
        <p:spPr>
          <a:xfrm flipH="1" flipV="1">
            <a:off x="1002047" y="1207031"/>
            <a:ext cx="68511" cy="376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D538AC-BF7C-463B-837C-71281DC87614}"/>
              </a:ext>
            </a:extLst>
          </p:cNvPr>
          <p:cNvCxnSpPr>
            <a:cxnSpLocks/>
          </p:cNvCxnSpPr>
          <p:nvPr/>
        </p:nvCxnSpPr>
        <p:spPr>
          <a:xfrm flipV="1">
            <a:off x="911167" y="4684731"/>
            <a:ext cx="6340678" cy="68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206BED-726A-49B8-9FAF-0452A2F48EB4}"/>
              </a:ext>
            </a:extLst>
          </p:cNvPr>
          <p:cNvSpPr/>
          <p:nvPr/>
        </p:nvSpPr>
        <p:spPr>
          <a:xfrm>
            <a:off x="1253718" y="1651646"/>
            <a:ext cx="5243114" cy="2676976"/>
          </a:xfrm>
          <a:custGeom>
            <a:avLst/>
            <a:gdLst>
              <a:gd name="connsiteX0" fmla="*/ 0 w 3129094"/>
              <a:gd name="connsiteY0" fmla="*/ 0 h 2084689"/>
              <a:gd name="connsiteX1" fmla="*/ 327171 w 3129094"/>
              <a:gd name="connsiteY1" fmla="*/ 1275127 h 2084689"/>
              <a:gd name="connsiteX2" fmla="*/ 1023457 w 3129094"/>
              <a:gd name="connsiteY2" fmla="*/ 293615 h 2084689"/>
              <a:gd name="connsiteX3" fmla="*/ 1803633 w 3129094"/>
              <a:gd name="connsiteY3" fmla="*/ 2080470 h 2084689"/>
              <a:gd name="connsiteX4" fmla="*/ 2323751 w 3129094"/>
              <a:gd name="connsiteY4" fmla="*/ 780176 h 2084689"/>
              <a:gd name="connsiteX5" fmla="*/ 3129094 w 3129094"/>
              <a:gd name="connsiteY5" fmla="*/ 461395 h 2084689"/>
              <a:gd name="connsiteX6" fmla="*/ 3129094 w 3129094"/>
              <a:gd name="connsiteY6" fmla="*/ 461395 h 2084689"/>
              <a:gd name="connsiteX0" fmla="*/ 0 w 3198424"/>
              <a:gd name="connsiteY0" fmla="*/ 0 h 2054993"/>
              <a:gd name="connsiteX1" fmla="*/ 396501 w 3198424"/>
              <a:gd name="connsiteY1" fmla="*/ 1245431 h 2054993"/>
              <a:gd name="connsiteX2" fmla="*/ 1092787 w 3198424"/>
              <a:gd name="connsiteY2" fmla="*/ 263919 h 2054993"/>
              <a:gd name="connsiteX3" fmla="*/ 1872963 w 3198424"/>
              <a:gd name="connsiteY3" fmla="*/ 2050774 h 2054993"/>
              <a:gd name="connsiteX4" fmla="*/ 2393081 w 3198424"/>
              <a:gd name="connsiteY4" fmla="*/ 750480 h 2054993"/>
              <a:gd name="connsiteX5" fmla="*/ 3198424 w 3198424"/>
              <a:gd name="connsiteY5" fmla="*/ 431699 h 2054993"/>
              <a:gd name="connsiteX6" fmla="*/ 3198424 w 3198424"/>
              <a:gd name="connsiteY6" fmla="*/ 431699 h 2054993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156248"/>
              <a:gd name="connsiteX1" fmla="*/ 812481 w 3198424"/>
              <a:gd name="connsiteY1" fmla="*/ 2082870 h 2156248"/>
              <a:gd name="connsiteX2" fmla="*/ 1092787 w 3198424"/>
              <a:gd name="connsiteY2" fmla="*/ 263919 h 2156248"/>
              <a:gd name="connsiteX3" fmla="*/ 1872963 w 3198424"/>
              <a:gd name="connsiteY3" fmla="*/ 2050774 h 2156248"/>
              <a:gd name="connsiteX4" fmla="*/ 2393081 w 3198424"/>
              <a:gd name="connsiteY4" fmla="*/ 750480 h 2156248"/>
              <a:gd name="connsiteX5" fmla="*/ 3198424 w 3198424"/>
              <a:gd name="connsiteY5" fmla="*/ 431699 h 2156248"/>
              <a:gd name="connsiteX6" fmla="*/ 3198424 w 3198424"/>
              <a:gd name="connsiteY6" fmla="*/ 431699 h 2156248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083646"/>
              <a:gd name="connsiteX1" fmla="*/ 812481 w 3198424"/>
              <a:gd name="connsiteY1" fmla="*/ 2082870 h 2083646"/>
              <a:gd name="connsiteX2" fmla="*/ 1092787 w 3198424"/>
              <a:gd name="connsiteY2" fmla="*/ 263919 h 2083646"/>
              <a:gd name="connsiteX3" fmla="*/ 1872963 w 3198424"/>
              <a:gd name="connsiteY3" fmla="*/ 2050774 h 2083646"/>
              <a:gd name="connsiteX4" fmla="*/ 2393081 w 3198424"/>
              <a:gd name="connsiteY4" fmla="*/ 750480 h 2083646"/>
              <a:gd name="connsiteX5" fmla="*/ 3198424 w 3198424"/>
              <a:gd name="connsiteY5" fmla="*/ 431699 h 2083646"/>
              <a:gd name="connsiteX6" fmla="*/ 3198424 w 3198424"/>
              <a:gd name="connsiteY6" fmla="*/ 431699 h 2083646"/>
              <a:gd name="connsiteX0" fmla="*/ 0 w 3198424"/>
              <a:gd name="connsiteY0" fmla="*/ 0 h 2083656"/>
              <a:gd name="connsiteX1" fmla="*/ 812481 w 3198424"/>
              <a:gd name="connsiteY1" fmla="*/ 2082870 h 2083656"/>
              <a:gd name="connsiteX2" fmla="*/ 1092787 w 3198424"/>
              <a:gd name="connsiteY2" fmla="*/ 263919 h 2083656"/>
              <a:gd name="connsiteX3" fmla="*/ 1872963 w 3198424"/>
              <a:gd name="connsiteY3" fmla="*/ 2050774 h 2083656"/>
              <a:gd name="connsiteX4" fmla="*/ 2393081 w 3198424"/>
              <a:gd name="connsiteY4" fmla="*/ 750480 h 2083656"/>
              <a:gd name="connsiteX5" fmla="*/ 3198424 w 3198424"/>
              <a:gd name="connsiteY5" fmla="*/ 431699 h 2083656"/>
              <a:gd name="connsiteX6" fmla="*/ 3198424 w 3198424"/>
              <a:gd name="connsiteY6" fmla="*/ 431699 h 2083656"/>
              <a:gd name="connsiteX0" fmla="*/ 0 w 3198424"/>
              <a:gd name="connsiteY0" fmla="*/ 0 h 2084782"/>
              <a:gd name="connsiteX1" fmla="*/ 812481 w 3198424"/>
              <a:gd name="connsiteY1" fmla="*/ 2082870 h 2084782"/>
              <a:gd name="connsiteX2" fmla="*/ 1545743 w 3198424"/>
              <a:gd name="connsiteY2" fmla="*/ 400523 h 2084782"/>
              <a:gd name="connsiteX3" fmla="*/ 1872963 w 3198424"/>
              <a:gd name="connsiteY3" fmla="*/ 2050774 h 2084782"/>
              <a:gd name="connsiteX4" fmla="*/ 2393081 w 3198424"/>
              <a:gd name="connsiteY4" fmla="*/ 750480 h 2084782"/>
              <a:gd name="connsiteX5" fmla="*/ 3198424 w 3198424"/>
              <a:gd name="connsiteY5" fmla="*/ 431699 h 2084782"/>
              <a:gd name="connsiteX6" fmla="*/ 3198424 w 3198424"/>
              <a:gd name="connsiteY6" fmla="*/ 431699 h 2084782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6" fmla="*/ 3198424 w 3198424"/>
              <a:gd name="connsiteY6" fmla="*/ 431699 h 1927052"/>
              <a:gd name="connsiteX0" fmla="*/ 0 w 3285223"/>
              <a:gd name="connsiteY0" fmla="*/ 0 h 1927052"/>
              <a:gd name="connsiteX1" fmla="*/ 770883 w 3285223"/>
              <a:gd name="connsiteY1" fmla="*/ 1910631 h 1927052"/>
              <a:gd name="connsiteX2" fmla="*/ 1545743 w 3285223"/>
              <a:gd name="connsiteY2" fmla="*/ 400523 h 1927052"/>
              <a:gd name="connsiteX3" fmla="*/ 2080953 w 3285223"/>
              <a:gd name="connsiteY3" fmla="*/ 1421210 h 1927052"/>
              <a:gd name="connsiteX4" fmla="*/ 2393081 w 3285223"/>
              <a:gd name="connsiteY4" fmla="*/ 750480 h 1927052"/>
              <a:gd name="connsiteX5" fmla="*/ 3198424 w 3285223"/>
              <a:gd name="connsiteY5" fmla="*/ 431699 h 1927052"/>
              <a:gd name="connsiteX6" fmla="*/ 3281620 w 3285223"/>
              <a:gd name="connsiteY6" fmla="*/ 384185 h 1927052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868277"/>
              <a:gd name="connsiteX1" fmla="*/ 807859 w 2888750"/>
              <a:gd name="connsiteY1" fmla="*/ 1851238 h 1868277"/>
              <a:gd name="connsiteX2" fmla="*/ 1545743 w 2888750"/>
              <a:gd name="connsiteY2" fmla="*/ 400523 h 1868277"/>
              <a:gd name="connsiteX3" fmla="*/ 2080953 w 2888750"/>
              <a:gd name="connsiteY3" fmla="*/ 1421210 h 1868277"/>
              <a:gd name="connsiteX4" fmla="*/ 2393081 w 2888750"/>
              <a:gd name="connsiteY4" fmla="*/ 750480 h 1868277"/>
              <a:gd name="connsiteX5" fmla="*/ 2888750 w 2888750"/>
              <a:gd name="connsiteY5" fmla="*/ 532666 h 1868277"/>
              <a:gd name="connsiteX0" fmla="*/ 0 w 2888750"/>
              <a:gd name="connsiteY0" fmla="*/ 0 h 1878883"/>
              <a:gd name="connsiteX1" fmla="*/ 807859 w 2888750"/>
              <a:gd name="connsiteY1" fmla="*/ 1851238 h 1878883"/>
              <a:gd name="connsiteX2" fmla="*/ 1545743 w 2888750"/>
              <a:gd name="connsiteY2" fmla="*/ 400523 h 1878883"/>
              <a:gd name="connsiteX3" fmla="*/ 2080953 w 2888750"/>
              <a:gd name="connsiteY3" fmla="*/ 1421210 h 1878883"/>
              <a:gd name="connsiteX4" fmla="*/ 2393081 w 2888750"/>
              <a:gd name="connsiteY4" fmla="*/ 750480 h 1878883"/>
              <a:gd name="connsiteX5" fmla="*/ 2888750 w 2888750"/>
              <a:gd name="connsiteY5" fmla="*/ 532666 h 1878883"/>
              <a:gd name="connsiteX0" fmla="*/ 0 w 2888750"/>
              <a:gd name="connsiteY0" fmla="*/ 0 h 1895260"/>
              <a:gd name="connsiteX1" fmla="*/ 807859 w 2888750"/>
              <a:gd name="connsiteY1" fmla="*/ 1851238 h 1895260"/>
              <a:gd name="connsiteX2" fmla="*/ 1545743 w 2888750"/>
              <a:gd name="connsiteY2" fmla="*/ 400523 h 1895260"/>
              <a:gd name="connsiteX3" fmla="*/ 2080953 w 2888750"/>
              <a:gd name="connsiteY3" fmla="*/ 1421210 h 1895260"/>
              <a:gd name="connsiteX4" fmla="*/ 2393081 w 2888750"/>
              <a:gd name="connsiteY4" fmla="*/ 750480 h 1895260"/>
              <a:gd name="connsiteX5" fmla="*/ 2888750 w 2888750"/>
              <a:gd name="connsiteY5" fmla="*/ 532666 h 189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750" h="1895260">
                <a:moveTo>
                  <a:pt x="0" y="0"/>
                </a:moveTo>
                <a:cubicBezTo>
                  <a:pt x="78297" y="613095"/>
                  <a:pt x="328379" y="2176478"/>
                  <a:pt x="807859" y="1851238"/>
                </a:cubicBezTo>
                <a:cubicBezTo>
                  <a:pt x="1287339" y="1525998"/>
                  <a:pt x="1333561" y="472194"/>
                  <a:pt x="1545743" y="400523"/>
                </a:cubicBezTo>
                <a:cubicBezTo>
                  <a:pt x="1757925" y="328852"/>
                  <a:pt x="1939730" y="1362884"/>
                  <a:pt x="2080953" y="1421210"/>
                </a:cubicBezTo>
                <a:cubicBezTo>
                  <a:pt x="2222176" y="1479536"/>
                  <a:pt x="2258448" y="898571"/>
                  <a:pt x="2393081" y="750480"/>
                </a:cubicBezTo>
                <a:cubicBezTo>
                  <a:pt x="2527714" y="602389"/>
                  <a:pt x="2726794" y="564019"/>
                  <a:pt x="2888750" y="5326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5A6652D-B6BC-47E3-8129-0E6CCFA0A7D8}"/>
              </a:ext>
            </a:extLst>
          </p:cNvPr>
          <p:cNvCxnSpPr>
            <a:cxnSpLocks/>
          </p:cNvCxnSpPr>
          <p:nvPr/>
        </p:nvCxnSpPr>
        <p:spPr>
          <a:xfrm>
            <a:off x="1174108" y="1597461"/>
            <a:ext cx="264861" cy="114573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2F98B90-84B6-4AAD-86C2-984BD17DE6DA}"/>
              </a:ext>
            </a:extLst>
          </p:cNvPr>
          <p:cNvSpPr/>
          <p:nvPr/>
        </p:nvSpPr>
        <p:spPr>
          <a:xfrm>
            <a:off x="1296358" y="1876050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A7B0C2-67A0-46F6-BEB6-5C5C42772428}"/>
              </a:ext>
            </a:extLst>
          </p:cNvPr>
          <p:cNvCxnSpPr>
            <a:cxnSpLocks/>
          </p:cNvCxnSpPr>
          <p:nvPr/>
        </p:nvCxnSpPr>
        <p:spPr>
          <a:xfrm>
            <a:off x="1638236" y="3758723"/>
            <a:ext cx="907383" cy="717554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1E552F6-D77F-42A7-8B2F-7ADEADE362A3}"/>
              </a:ext>
            </a:extLst>
          </p:cNvPr>
          <p:cNvCxnSpPr>
            <a:cxnSpLocks/>
          </p:cNvCxnSpPr>
          <p:nvPr/>
        </p:nvCxnSpPr>
        <p:spPr>
          <a:xfrm flipH="1">
            <a:off x="2615279" y="3910677"/>
            <a:ext cx="639211" cy="51861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0D4990-CC91-41B4-B9D2-014DD0B0B825}"/>
              </a:ext>
            </a:extLst>
          </p:cNvPr>
          <p:cNvSpPr/>
          <p:nvPr/>
        </p:nvSpPr>
        <p:spPr>
          <a:xfrm>
            <a:off x="5654549" y="2475999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B1FDD-FEAB-4F3A-87D5-64E3A0A46CF0}"/>
              </a:ext>
            </a:extLst>
          </p:cNvPr>
          <p:cNvCxnSpPr>
            <a:cxnSpLocks/>
          </p:cNvCxnSpPr>
          <p:nvPr/>
        </p:nvCxnSpPr>
        <p:spPr>
          <a:xfrm flipH="1">
            <a:off x="5456049" y="2448601"/>
            <a:ext cx="539613" cy="373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C3B1A8-4263-4B8A-B1AE-D37358A96E90}"/>
              </a:ext>
            </a:extLst>
          </p:cNvPr>
          <p:cNvCxnSpPr>
            <a:cxnSpLocks/>
          </p:cNvCxnSpPr>
          <p:nvPr/>
        </p:nvCxnSpPr>
        <p:spPr>
          <a:xfrm flipH="1">
            <a:off x="5274627" y="2990489"/>
            <a:ext cx="217071" cy="51944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4A86BC-C947-41EB-B217-941AF9DBC667}"/>
              </a:ext>
            </a:extLst>
          </p:cNvPr>
          <p:cNvCxnSpPr>
            <a:cxnSpLocks/>
          </p:cNvCxnSpPr>
          <p:nvPr/>
        </p:nvCxnSpPr>
        <p:spPr>
          <a:xfrm>
            <a:off x="4711025" y="3244006"/>
            <a:ext cx="189795" cy="36177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E8CD31-1D19-411F-B168-DFB0BB9A0194}"/>
              </a:ext>
            </a:extLst>
          </p:cNvPr>
          <p:cNvSpPr/>
          <p:nvPr/>
        </p:nvSpPr>
        <p:spPr>
          <a:xfrm>
            <a:off x="2403008" y="4663259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/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blipFill>
                <a:blip r:embed="rId5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/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blipFill>
                <a:blip r:embed="rId6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0EE68BA-C676-421D-8154-D58468AE1FC4}"/>
              </a:ext>
            </a:extLst>
          </p:cNvPr>
          <p:cNvSpPr/>
          <p:nvPr/>
        </p:nvSpPr>
        <p:spPr>
          <a:xfrm>
            <a:off x="1296697" y="468473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0F519D-BE45-42FF-937A-A2FFEA7E5F01}"/>
              </a:ext>
            </a:extLst>
          </p:cNvPr>
          <p:cNvSpPr/>
          <p:nvPr/>
        </p:nvSpPr>
        <p:spPr>
          <a:xfrm>
            <a:off x="1954447" y="4665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/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blipFill>
                <a:blip r:embed="rId7"/>
                <a:stretch>
                  <a:fillRect l="-6329" t="-8333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FA28854-0D0B-4772-968C-0B50567ED9D0}"/>
              </a:ext>
            </a:extLst>
          </p:cNvPr>
          <p:cNvSpPr/>
          <p:nvPr/>
        </p:nvSpPr>
        <p:spPr>
          <a:xfrm>
            <a:off x="2901622" y="463929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/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blipFill>
                <a:blip r:embed="rId8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/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blipFill>
                <a:blip r:embed="rId9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5255B978-E872-432B-AB31-63433D684A82}"/>
              </a:ext>
            </a:extLst>
          </p:cNvPr>
          <p:cNvSpPr/>
          <p:nvPr/>
        </p:nvSpPr>
        <p:spPr>
          <a:xfrm>
            <a:off x="5680546" y="4621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5BB1C4-0372-4801-90FA-312A0951847A}"/>
              </a:ext>
            </a:extLst>
          </p:cNvPr>
          <p:cNvSpPr/>
          <p:nvPr/>
        </p:nvSpPr>
        <p:spPr>
          <a:xfrm>
            <a:off x="5313438" y="4631018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/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1CC9C5F-1DEB-496F-8EC1-F16B91577357}"/>
              </a:ext>
            </a:extLst>
          </p:cNvPr>
          <p:cNvSpPr/>
          <p:nvPr/>
        </p:nvSpPr>
        <p:spPr>
          <a:xfrm>
            <a:off x="4738241" y="4631645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75001-68DE-42E9-BDF9-8675EDB41877}"/>
              </a:ext>
            </a:extLst>
          </p:cNvPr>
          <p:cNvSpPr/>
          <p:nvPr/>
        </p:nvSpPr>
        <p:spPr>
          <a:xfrm>
            <a:off x="5032755" y="4648812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/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blipFill>
                <a:blip r:embed="rId11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/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02355C-19FF-4D40-B170-459672BE92EE}"/>
              </a:ext>
            </a:extLst>
          </p:cNvPr>
          <p:cNvCxnSpPr>
            <a:cxnSpLocks/>
          </p:cNvCxnSpPr>
          <p:nvPr/>
        </p:nvCxnSpPr>
        <p:spPr>
          <a:xfrm flipV="1">
            <a:off x="1375246" y="4755010"/>
            <a:ext cx="626935" cy="1650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A70D1F-6165-4D07-A4D6-3AE39FF1BEAA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954447" y="4720148"/>
            <a:ext cx="1040134" cy="24904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2B4718-6550-42BC-BCFC-F609560DD1FA}"/>
              </a:ext>
            </a:extLst>
          </p:cNvPr>
          <p:cNvCxnSpPr>
            <a:cxnSpLocks/>
          </p:cNvCxnSpPr>
          <p:nvPr/>
        </p:nvCxnSpPr>
        <p:spPr>
          <a:xfrm flipH="1" flipV="1">
            <a:off x="2469588" y="4734975"/>
            <a:ext cx="376559" cy="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E46121-BA5A-4108-B31C-3EF2AB19BEFA}"/>
              </a:ext>
            </a:extLst>
          </p:cNvPr>
          <p:cNvCxnSpPr>
            <a:cxnSpLocks/>
          </p:cNvCxnSpPr>
          <p:nvPr/>
        </p:nvCxnSpPr>
        <p:spPr>
          <a:xfrm flipH="1">
            <a:off x="5311397" y="4702594"/>
            <a:ext cx="483724" cy="966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76CB6B-1DC1-43FA-844A-5BF9A1A1253B}"/>
              </a:ext>
            </a:extLst>
          </p:cNvPr>
          <p:cNvCxnSpPr>
            <a:cxnSpLocks/>
          </p:cNvCxnSpPr>
          <p:nvPr/>
        </p:nvCxnSpPr>
        <p:spPr>
          <a:xfrm flipH="1">
            <a:off x="4755229" y="4721446"/>
            <a:ext cx="575197" cy="62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5119F-8645-436C-A7E4-73D23E419F70}"/>
              </a:ext>
            </a:extLst>
          </p:cNvPr>
          <p:cNvCxnSpPr>
            <a:cxnSpLocks/>
          </p:cNvCxnSpPr>
          <p:nvPr/>
        </p:nvCxnSpPr>
        <p:spPr>
          <a:xfrm>
            <a:off x="4820902" y="4702441"/>
            <a:ext cx="383879" cy="8273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F1F602A-70B7-48EF-B132-5EB692BC1732}"/>
              </a:ext>
            </a:extLst>
          </p:cNvPr>
          <p:cNvSpPr/>
          <p:nvPr/>
        </p:nvSpPr>
        <p:spPr>
          <a:xfrm>
            <a:off x="789120" y="5265171"/>
            <a:ext cx="2094422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Woohoo!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Global minima found!!!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2E932A3B-8903-4F9F-9CA9-F10A6ACA684F}"/>
              </a:ext>
            </a:extLst>
          </p:cNvPr>
          <p:cNvSpPr/>
          <p:nvPr/>
        </p:nvSpPr>
        <p:spPr>
          <a:xfrm>
            <a:off x="670316" y="6039651"/>
            <a:ext cx="2695665" cy="648667"/>
          </a:xfrm>
          <a:prstGeom prst="wedgeRectCallout">
            <a:avLst>
              <a:gd name="adj1" fmla="val 2419"/>
              <a:gd name="adj2" fmla="val -770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GD thanks you for the good initialization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/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blipFill>
                <a:blip r:embed="rId13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/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blipFill>
                <a:blip r:embed="rId14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2AED08CE-54F3-4D86-B1BB-F11F8540DF8D}"/>
              </a:ext>
            </a:extLst>
          </p:cNvPr>
          <p:cNvSpPr/>
          <p:nvPr/>
        </p:nvSpPr>
        <p:spPr>
          <a:xfrm>
            <a:off x="2369977" y="4640812"/>
            <a:ext cx="193560" cy="18822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02FDE6C-D933-4DE9-9DB8-516BC62D1DE0}"/>
              </a:ext>
            </a:extLst>
          </p:cNvPr>
          <p:cNvSpPr/>
          <p:nvPr/>
        </p:nvSpPr>
        <p:spPr>
          <a:xfrm>
            <a:off x="5002948" y="4631018"/>
            <a:ext cx="193560" cy="18822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B515A7BE-B636-40CA-8AD6-9229ABEC8146}"/>
              </a:ext>
            </a:extLst>
          </p:cNvPr>
          <p:cNvSpPr/>
          <p:nvPr/>
        </p:nvSpPr>
        <p:spPr>
          <a:xfrm>
            <a:off x="3684628" y="5272315"/>
            <a:ext cx="1771421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Stuck at a local minima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/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Negative gradient 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Let’s move in the positive direction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8BA5A9B-C053-4DE5-B50E-D5DC4BCFC340}"/>
              </a:ext>
            </a:extLst>
          </p:cNvPr>
          <p:cNvSpPr/>
          <p:nvPr/>
        </p:nvSpPr>
        <p:spPr>
          <a:xfrm>
            <a:off x="3352635" y="3758723"/>
            <a:ext cx="1958762" cy="763807"/>
          </a:xfrm>
          <a:prstGeom prst="wedgeRectCallout">
            <a:avLst>
              <a:gd name="adj1" fmla="val -65273"/>
              <a:gd name="adj2" fmla="val 38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Positive gradient here. Let’s move in the negative direction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E5BD4-5BD9-4535-9DD0-356C018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88" y="1490382"/>
            <a:ext cx="3592827" cy="25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3F2991-0F5A-4E7C-BD99-DB2B43F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25" y="4059971"/>
            <a:ext cx="3762574" cy="2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701A71-6A32-4488-9C1F-4A9C134D5EFF}"/>
              </a:ext>
            </a:extLst>
          </p:cNvPr>
          <p:cNvSpPr txBox="1"/>
          <p:nvPr/>
        </p:nvSpPr>
        <p:spPr>
          <a:xfrm>
            <a:off x="7765643" y="964764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 Learning rate is very important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AE09E415-230E-4409-AC50-CC154DD0F774}"/>
              </a:ext>
            </a:extLst>
          </p:cNvPr>
          <p:cNvSpPr/>
          <p:nvPr/>
        </p:nvSpPr>
        <p:spPr>
          <a:xfrm>
            <a:off x="3781838" y="6053394"/>
            <a:ext cx="2314162" cy="648667"/>
          </a:xfrm>
          <a:prstGeom prst="wedgeRectCallout">
            <a:avLst>
              <a:gd name="adj1" fmla="val 119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is very important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/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blipFill>
                <a:blip r:embed="rId18"/>
                <a:stretch>
                  <a:fillRect l="-11111" t="-4444" r="-1666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C4BC71-27D9-4076-B960-E8CBA20C6912}"/>
              </a:ext>
            </a:extLst>
          </p:cNvPr>
          <p:cNvSpPr txBox="1"/>
          <p:nvPr/>
        </p:nvSpPr>
        <p:spPr>
          <a:xfrm>
            <a:off x="5647334" y="2995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/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20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948"/>
    </mc:Choice>
    <mc:Fallback xmlns="">
      <p:transition spd="slow" advTm="434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00023 C 0.00039 0.0037 0.00091 0.00787 0.00221 0.0125 C 0.00273 0.01412 0.00365 0.0155 0.00456 0.01736 C 0.00495 0.0199 0.00612 0.02731 0.00638 0.02939 C 0.00716 0.06875 0.00703 0.06296 0.00846 0.09606 C 0.00859 0.10324 0.00898 0.11944 0.01029 0.1287 C 0.01094 0.13148 0.01172 0.13564 0.01224 0.13865 C 0.01263 0.1405 0.01289 0.14212 0.01315 0.14421 C 0.0138 0.14606 0.01393 0.14861 0.01432 0.15069 C 0.01615 0.15995 0.01706 0.15648 0.01823 0.16782 C 0.01836 0.16944 0.01966 0.18402 0.02031 0.18657 C 0.02057 0.18935 0.02174 0.19097 0.02213 0.19351 C 0.02786 0.21944 0.01927 0.18472 0.02448 0.20555 C 0.02578 0.21203 0.02669 0.21944 0.0293 0.22592 C 0.02982 0.22754 0.03047 0.22916 0.03125 0.23125 C 0.03516 0.24513 0.02865 0.22662 0.03424 0.2412 C 0.03437 0.2449 0.03437 0.24837 0.03516 0.25162 C 0.03633 0.25856 0.03698 0.25972 0.03919 0.26527 C 0.03958 0.26828 0.0401 0.27407 0.04115 0.27754 C 0.04258 0.2831 0.04401 0.28888 0.04609 0.29421 C 0.04674 0.29606 0.0474 0.29791 0.04792 0.29953 C 0.04922 0.30231 0.05052 0.30833 0.05195 0.31157 C 0.05286 0.31296 0.05417 0.31365 0.05508 0.31481 C 0.05599 0.32083 0.05521 0.31805 0.05768 0.32199 L 0.05768 0.32314 L 0.05768 0.32013 " pathEditMode="relative" rAng="0" ptsTypes="AAAAAAAAAAAAAAAAAAAAAAAAAAA">
                                      <p:cBhvr>
                                        <p:cTn id="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8 0.32013 L 0.05768 0.32013 C 0.05768 0.32037 0.0582 0.32083 0.05898 0.32175 C 0.05911 0.32175 0.0599 0.32222 0.06029 0.32245 C 0.06081 0.32291 0.06107 0.32337 0.0612 0.32384 C 0.06146 0.32407 0.0612 0.32453 0.06224 0.32476 L 0.06393 0.325 C 0.06393 0.325 0.06484 0.32615 0.06523 0.32662 C 0.06562 0.32708 0.06667 0.32708 0.06719 0.32731 C 0.06784 0.32754 0.06797 0.32777 0.06849 0.32824 C 0.06888 0.32824 0.06966 0.32847 0.07018 0.3287 C 0.07174 0.32916 0.07253 0.32986 0.07409 0.33009 C 0.075 0.33032 0.07591 0.33032 0.07669 0.33055 C 0.07943 0.33148 0.07786 0.33171 0.08242 0.3324 C 0.09206 0.33356 0.08203 0.33217 0.08815 0.33333 C 0.0888 0.33333 0.08958 0.33356 0.0901 0.33356 C 0.09049 0.33356 0.09115 0.33379 0.0918 0.33402 C 0.09401 0.33449 0.09713 0.33449 0.09896 0.33495 C 0.10234 0.33449 0.10586 0.33449 0.10911 0.33425 C 0.10977 0.33402 0.11029 0.33402 0.1112 0.33402 C 0.11224 0.33356 0.11367 0.33333 0.11497 0.3331 L 0.11849 0.33217 L 0.1207 0.33148 C 0.12109 0.33125 0.12109 0.33101 0.12187 0.33078 C 0.1224 0.33078 0.12318 0.33078 0.12383 0.33055 C 0.12448 0.33032 0.12487 0.33009 0.12565 0.32986 C 0.12604 0.32962 0.12643 0.32939 0.12695 0.32916 C 0.12708 0.3287 0.12825 0.32847 0.12825 0.3287 L 0.12825 0.32847 " pathEditMode="relative" rAng="0" ptsTypes="AAAAAAAAAAAAAAAAAAAAAAAAAAAAA">
                                      <p:cBhvr>
                                        <p:cTn id="10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31458 L 0.1293 0.31481 C 0.12604 0.31782 0.12187 0.3199 0.11966 0.32476 C 0.11823 0.32754 0.11588 0.33287 0.11406 0.33518 C 0.11302 0.33587 0.11185 0.33587 0.1112 0.33657 C 0.11016 0.3375 0.10924 0.33888 0.10833 0.33958 C 0.10651 0.34074 0.10456 0.34166 0.10273 0.34259 L 0.09687 0.3456 C 0.09596 0.34606 0.09492 0.34629 0.09401 0.34699 L 0.09219 0.34861 L 0.09049 0.34861 " pathEditMode="relative" rAng="0" ptsTypes="AAAAAAAAAAA">
                                      <p:cBhvr>
                                        <p:cTn id="14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31 C -0.00143 0.0037 -0.00377 0.00509 -0.0056 0.0074 C -0.00768 0.00995 -0.00781 0.01736 -0.00872 0.0199 C -0.01094 0.02569 -0.00963 0.02291 -0.01263 0.02824 C -0.01393 0.0368 -0.01315 0.03217 -0.01497 0.04212 L -0.01575 0.04629 C -0.01601 0.04768 -0.01614 0.0493 -0.01653 0.05046 C -0.02109 0.0625 -0.01575 0.04745 -0.01888 0.05879 C -0.0194 0.06041 -0.02018 0.06157 -0.02044 0.06296 C -0.02122 0.06574 -0.02148 0.06851 -0.022 0.07129 L -0.02357 0.07962 C -0.02383 0.08101 -0.02396 0.08263 -0.02435 0.08379 C -0.02539 0.08657 -0.02695 0.08888 -0.02747 0.09212 C -0.02773 0.09351 -0.02812 0.0949 -0.02825 0.09629 C -0.0293 0.10347 -0.02799 0.103 -0.03138 0.10601 C -0.03164 0.10625 -0.0319 0.10601 -0.03216 0.10601 L -0.03216 0.10625 " pathEditMode="relative" rAng="0" ptsTypes="AAAAAAAAAAAAAAAAAA">
                                      <p:cBhvr>
                                        <p:cTn id="2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10902 L -0.03607 0.10925 C -0.03737 0.12106 -0.03542 0.12291 -0.03997 0.12708 C -0.04075 0.12754 -0.04153 0.128 -0.04232 0.12847 C -0.04401 0.1368 -0.04232 0.12893 -0.04622 0.14097 C -0.04687 0.14259 -0.047 0.1449 -0.04778 0.14652 C -0.04844 0.14745 -0.04948 0.14722 -0.05013 0.14791 C -0.05104 0.14861 -0.05169 0.15 -0.05247 0.15069 C -0.05403 0.15185 -0.05716 0.15347 -0.05716 0.1537 C -0.05846 0.15254 -0.06002 0.15208 -0.06107 0.15069 C -0.06185 0.14953 -0.06211 0.14768 -0.06263 0.14652 C -0.06341 0.14444 -0.06432 0.14282 -0.06497 0.14097 C -0.07174 0.12384 -0.06497 0.14004 -0.07044 0.12708 L -0.072 0.11875 L -0.072 0.11898 " pathEditMode="relative" rAng="0" ptsTypes="AAAAAAAAAAAAAAA"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8 0.12152 L -0.07278 0.12175 C -0.07174 0.12523 -0.07083 0.12893 -0.06966 0.13263 C -0.06927 0.13402 -0.06862 0.13518 -0.0681 0.1368 C -0.06784 0.13796 -0.06771 0.13958 -0.06732 0.14097 C -0.06693 0.14282 -0.06627 0.14444 -0.06575 0.14652 C -0.06549 0.14768 -0.06549 0.1493 -0.06497 0.15069 C -0.06406 0.15347 -0.06341 0.15717 -0.06185 0.15902 L -0.0595 0.1618 L -0.05325 0.16041 L -0.05325 0.16064 " pathEditMode="relative" rAng="0" ptsTypes="AAAAAAAAAAA">
                                      <p:cBhvr>
                                        <p:cTn id="2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1" animBg="1"/>
      <p:bldP spid="136" grpId="2" animBg="1"/>
      <p:bldP spid="136" grpId="3" animBg="1"/>
      <p:bldP spid="136" grpId="4" animBg="1"/>
      <p:bldP spid="11" grpId="0" animBg="1"/>
      <p:bldP spid="11" grpId="1" animBg="1"/>
      <p:bldP spid="11" grpId="2" animBg="1"/>
      <p:bldP spid="11" grpId="3" animBg="1"/>
      <p:bldP spid="23" grpId="0" animBg="1"/>
      <p:bldP spid="23" grpId="1" animBg="1"/>
      <p:bldP spid="14" grpId="0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8" grpId="2" animBg="1"/>
      <p:bldP spid="29" grpId="0"/>
      <p:bldP spid="29" grpId="1"/>
      <p:bldP spid="30" grpId="0" animBg="1"/>
      <p:bldP spid="30" grpId="1" animBg="1"/>
      <p:bldP spid="31" grpId="0"/>
      <p:bldP spid="31" grpId="1"/>
      <p:bldP spid="31" grpId="2"/>
      <p:bldP spid="32" grpId="0"/>
      <p:bldP spid="32" grpId="1"/>
      <p:bldP spid="33" grpId="0" animBg="1"/>
      <p:bldP spid="33" grpId="2" animBg="1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44" grpId="0" animBg="1"/>
      <p:bldP spid="44" grpId="1" animBg="1"/>
      <p:bldP spid="45" grpId="0"/>
      <p:bldP spid="45" grpId="1"/>
      <p:bldP spid="37" grpId="0"/>
      <p:bldP spid="38" grpId="0" animBg="1"/>
      <p:bldP spid="40" grpId="0" animBg="1"/>
      <p:bldP spid="41" grpId="0"/>
      <p:bldP spid="41" grpId="1"/>
      <p:bldP spid="42" grpId="0"/>
      <p:bldP spid="42" grpId="1"/>
      <p:bldP spid="4" grpId="0" animBg="1"/>
      <p:bldP spid="4" grpId="1" animBg="1"/>
      <p:bldP spid="43" grpId="0" animBg="1"/>
      <p:bldP spid="43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22" grpId="0"/>
      <p:bldP spid="61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GD: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apply GD for least squares linear regression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gradient: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GD update will be of the form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Exercise: Assume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show that GD update improves prediction on the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i.e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is sort of a proof that GD updates are “corrective” in nature (and it actually is true not just for linear regression but can also be shown for various other ML models) </a:t>
                </a: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779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/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blipFill>
                <a:blip r:embed="rId6"/>
                <a:stretch>
                  <a:fillRect t="-17722" b="-39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/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/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error of current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blipFill>
                <a:blip r:embed="rId8"/>
                <a:stretch>
                  <a:fillRect l="-1528" t="-7937" b="-317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D782728-6F1B-4C1C-AEFE-E2067EAF77F3}"/>
              </a:ext>
            </a:extLst>
          </p:cNvPr>
          <p:cNvSpPr/>
          <p:nvPr/>
        </p:nvSpPr>
        <p:spPr>
          <a:xfrm>
            <a:off x="10054847" y="2664794"/>
            <a:ext cx="2053428" cy="1831413"/>
          </a:xfrm>
          <a:prstGeom prst="wedgeRectCallout">
            <a:avLst>
              <a:gd name="adj1" fmla="val -67446"/>
              <a:gd name="adj2" fmla="val 4249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examples on which the current model’s error is large contribute more to the update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FD662E-B31D-49DC-B949-0388360744BE}"/>
              </a:ext>
            </a:extLst>
          </p:cNvPr>
          <p:cNvSpPr/>
          <p:nvPr/>
        </p:nvSpPr>
        <p:spPr>
          <a:xfrm>
            <a:off x="6627043" y="3945902"/>
            <a:ext cx="2545238" cy="89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8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420"/>
    </mc:Choice>
    <mc:Fallback xmlns="">
      <p:transition spd="slow" advTm="224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Dealing with Non-differentiable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the objective function will be non-differentiable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that we have already seen: Linear regression with absolute loss, or Huber loss,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-insensitive loss;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norm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is non-diff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any function in which there are points with kink is non-diff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such points, the function is non-differentiable and thus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gradients not defined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Reason: Can’t define a unique tangent at such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3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">
            <a:extLst>
              <a:ext uri="{FF2B5EF4-FFF2-40B4-BE49-F238E27FC236}">
                <a16:creationId xmlns:a16="http://schemas.microsoft.com/office/drawing/2014/main" id="{68BF0F14-DFCD-42E1-9180-FE52F0C1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228" y="328852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/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blipFill>
                <a:blip r:embed="rId6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43DF9A-41F7-4F3A-9B45-B72A762CC6AC}"/>
              </a:ext>
            </a:extLst>
          </p:cNvPr>
          <p:cNvSpPr txBox="1"/>
          <p:nvPr/>
        </p:nvSpPr>
        <p:spPr>
          <a:xfrm>
            <a:off x="1942785" y="30323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F270DB0-16D2-4162-BBAE-7AE08996E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7470" y="340170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A31A0AA-7A60-419E-BBED-00063283E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5108" y="344989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D6CC93B6-DEE9-4C49-8DEB-1C3BE55CF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232" y="480476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/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blipFill>
                <a:blip r:embed="rId7"/>
                <a:stretch>
                  <a:fillRect l="-7735" t="-28889" r="-13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5">
            <a:extLst>
              <a:ext uri="{FF2B5EF4-FFF2-40B4-BE49-F238E27FC236}">
                <a16:creationId xmlns:a16="http://schemas.microsoft.com/office/drawing/2014/main" id="{FB8D346B-D94E-4D55-B364-4D2395A1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634" y="327461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A39F9-4F55-4ED5-BD21-1CE72479EE43}"/>
              </a:ext>
            </a:extLst>
          </p:cNvPr>
          <p:cNvSpPr txBox="1"/>
          <p:nvPr/>
        </p:nvSpPr>
        <p:spPr>
          <a:xfrm>
            <a:off x="5416191" y="30184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95E92F12-9F34-4A31-B62F-CC108833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10" y="3425125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9BE6D88-68FB-44A4-AE06-28AA778E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411" y="3440232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323B63CF-DBEC-407B-A88C-040091C0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809" y="4423252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1167DF61-23C9-49F4-815B-67A00EE070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0719" y="4410961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A55CC2E7-6D8F-4477-8FB6-8C31FE628D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8003" y="3812407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/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7">
            <a:extLst>
              <a:ext uri="{FF2B5EF4-FFF2-40B4-BE49-F238E27FC236}">
                <a16:creationId xmlns:a16="http://schemas.microsoft.com/office/drawing/2014/main" id="{74C542BC-304B-4A44-A6E0-E786D4460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911" y="3787757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/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blipFill>
                <a:blip r:embed="rId9"/>
                <a:stretch>
                  <a:fillRect l="-16279" r="-44186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/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blipFill>
                <a:blip r:embed="rId10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4">
            <a:extLst>
              <a:ext uri="{FF2B5EF4-FFF2-40B4-BE49-F238E27FC236}">
                <a16:creationId xmlns:a16="http://schemas.microsoft.com/office/drawing/2014/main" id="{48779944-0BC9-4C04-9896-BD447101C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5087" y="477231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76FD1C8D-47F6-47D0-99BE-02D5E844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233" y="3226981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/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blipFill>
                <a:blip r:embed="rId11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212663C-0EA6-4308-8B79-1330D8DC4870}"/>
              </a:ext>
            </a:extLst>
          </p:cNvPr>
          <p:cNvSpPr txBox="1"/>
          <p:nvPr/>
        </p:nvSpPr>
        <p:spPr>
          <a:xfrm>
            <a:off x="9024790" y="297083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211F719F-49B3-44FB-A356-664D06EE6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1379" y="3237149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4DF588B-626F-4F55-B2EC-F261081DC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0922" y="3262463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91EE354-E832-4663-90C9-C81C57116D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75432" y="4705644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/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blipFill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/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blipFill>
                <a:blip r:embed="rId13"/>
                <a:stretch>
                  <a:fillRect l="-17500" r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76579AC-EE5D-4458-BAD3-B0F88D1343E1}"/>
              </a:ext>
            </a:extLst>
          </p:cNvPr>
          <p:cNvSpPr/>
          <p:nvPr/>
        </p:nvSpPr>
        <p:spPr>
          <a:xfrm>
            <a:off x="1416287" y="4981997"/>
            <a:ext cx="1276376" cy="321303"/>
          </a:xfrm>
          <a:prstGeom prst="wedgeRectCallout">
            <a:avLst>
              <a:gd name="adj1" fmla="val 34471"/>
              <a:gd name="adj2" fmla="val -9013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/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blipFill>
                <a:blip r:embed="rId14"/>
                <a:stretch>
                  <a:fillRect l="-7692" t="-28889" r="-1263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4">
            <a:extLst>
              <a:ext uri="{FF2B5EF4-FFF2-40B4-BE49-F238E27FC236}">
                <a16:creationId xmlns:a16="http://schemas.microsoft.com/office/drawing/2014/main" id="{AB47E85A-045C-40DF-90FD-F16A88570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0209" y="4723784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A60A3E8-2EA5-46A2-B5E5-2DE543FC3E0F}"/>
              </a:ext>
            </a:extLst>
          </p:cNvPr>
          <p:cNvSpPr/>
          <p:nvPr/>
        </p:nvSpPr>
        <p:spPr>
          <a:xfrm>
            <a:off x="3874531" y="4381212"/>
            <a:ext cx="1276376" cy="321303"/>
          </a:xfrm>
          <a:prstGeom prst="wedgeRectCallout">
            <a:avLst>
              <a:gd name="adj1" fmla="val 70005"/>
              <a:gd name="adj2" fmla="val -1272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03E1FDD-0914-4F68-93D8-BF1C0C9F1067}"/>
              </a:ext>
            </a:extLst>
          </p:cNvPr>
          <p:cNvSpPr/>
          <p:nvPr/>
        </p:nvSpPr>
        <p:spPr>
          <a:xfrm>
            <a:off x="6769916" y="4371105"/>
            <a:ext cx="1276376" cy="321303"/>
          </a:xfrm>
          <a:prstGeom prst="wedgeRectCallout">
            <a:avLst>
              <a:gd name="adj1" fmla="val -61813"/>
              <a:gd name="adj2" fmla="val 54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E08B0F0-27D4-4928-A5AF-89BCE22E0096}"/>
              </a:ext>
            </a:extLst>
          </p:cNvPr>
          <p:cNvSpPr/>
          <p:nvPr/>
        </p:nvSpPr>
        <p:spPr>
          <a:xfrm>
            <a:off x="8110691" y="4904904"/>
            <a:ext cx="1276376" cy="321303"/>
          </a:xfrm>
          <a:prstGeom prst="wedgeRectCallout">
            <a:avLst>
              <a:gd name="adj1" fmla="val 41922"/>
              <a:gd name="adj2" fmla="val -924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604B6FC-716F-43F6-A83D-140B0295850E}"/>
              </a:ext>
            </a:extLst>
          </p:cNvPr>
          <p:cNvSpPr/>
          <p:nvPr/>
        </p:nvSpPr>
        <p:spPr>
          <a:xfrm>
            <a:off x="9455256" y="4912415"/>
            <a:ext cx="1276376" cy="321303"/>
          </a:xfrm>
          <a:prstGeom prst="wedgeRectCallout">
            <a:avLst>
              <a:gd name="adj1" fmla="val -15390"/>
              <a:gd name="adj2" fmla="val -9469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40"/>
    </mc:Choice>
    <mc:Fallback xmlns="">
      <p:transition spd="slow" advTm="121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 animBg="1"/>
      <p:bldP spid="47" grpId="0" animBg="1"/>
      <p:bldP spid="48" grpId="0" animBg="1"/>
      <p:bldP spid="49" grpId="0" animBg="1"/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5.6|4.4|8.4|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5|21.4|16.5|44.6|28.7|58.5|34.1|19|26.4|54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1.9|6|1.5|10.7|50.1|52.6|31.2|0.8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.5|1.4|3.4|7.8|8.7|2.9|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|39|4.7|9|11.3|13.8|27.6|13.9|19.4|27.5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.3|1.6|8.7|5.1|21.7|7.7|9.1|14.3|33.8|9|2|1.7|8.5|5.9|3.9|8.7|7.6|3.4|6.6|9.8|9.3|2.2|3.8|7.4|0.8|6|2.7|4.8|11.1|20.4|1.4|11|1|1|3.1|0.8|0.6|0.8|2|0.9|0.9|0.8|3.2|7.3|1.7|7.1|13.7|21.1|17|5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7|11.3|7.1|6.2|23.6|5.6|15.9|47.9|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.9|14.5|55.8|17|6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8.7|8.5|17.3|4.2|9.4|29|9.9|4.3|1.7|23.3|16.6|22.7|7.4|6.1|21.3|19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12685</TotalTime>
  <Words>1409</Words>
  <Application>Microsoft Office PowerPoint</Application>
  <PresentationFormat>Widescreen</PresentationFormat>
  <Paragraphs>280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Optimization for ML (2)</vt:lpstr>
      <vt:lpstr>The Plan</vt:lpstr>
      <vt:lpstr>Optimization Problems in ML</vt:lpstr>
      <vt:lpstr>Methods for Solving Optimization Problems</vt:lpstr>
      <vt:lpstr>Method 1: Using First-Order Optimality</vt:lpstr>
      <vt:lpstr>Method 2: Iterative Optimiz. via Gradient Descent</vt:lpstr>
      <vt:lpstr>Gradient Descent: An Illustration</vt:lpstr>
      <vt:lpstr>GD: An Example</vt:lpstr>
      <vt:lpstr>Dealing with Non-differentiable Functions</vt:lpstr>
      <vt:lpstr>Sub-gradients</vt:lpstr>
      <vt:lpstr>Sub-gradients, Sub-differential, and Some Rules</vt:lpstr>
      <vt:lpstr>Sub-Gradient For Absolute Loss Regression</vt:lpstr>
      <vt:lpstr>Sub-Gradient Descent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1188</cp:revision>
  <dcterms:created xsi:type="dcterms:W3CDTF">2020-07-07T20:42:16Z</dcterms:created>
  <dcterms:modified xsi:type="dcterms:W3CDTF">2020-09-20T13:19:43Z</dcterms:modified>
</cp:coreProperties>
</file>