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55" r:id="rId3"/>
    <p:sldId id="369" r:id="rId4"/>
    <p:sldId id="363" r:id="rId5"/>
    <p:sldId id="370" r:id="rId6"/>
    <p:sldId id="372" r:id="rId7"/>
    <p:sldId id="374" r:id="rId8"/>
    <p:sldId id="376" r:id="rId9"/>
    <p:sldId id="377" r:id="rId10"/>
    <p:sldId id="378" r:id="rId11"/>
    <p:sldId id="379" r:id="rId12"/>
    <p:sldId id="371" r:id="rId13"/>
    <p:sldId id="373" r:id="rId14"/>
    <p:sldId id="375" r:id="rId15"/>
    <p:sldId id="3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for ML (3)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5"/>
    </mc:Choice>
    <mc:Fallback>
      <p:transition spd="slow" advTm="63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Constrained Opt. with Multiple Constraints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also have multiple inequality and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equality</a:t>
                </a:r>
                <a:r>
                  <a:rPr lang="en-GB" dirty="0">
                    <a:latin typeface="Abadi Extra Light" panose="020B0204020104020204" pitchFamily="34" charset="0"/>
                  </a:rPr>
                  <a:t> constraints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based primal and dual problems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4DC73F4-7AA2-42DF-B283-065BAA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03" y="1833196"/>
            <a:ext cx="544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5E10F4-3A35-4FCA-A7F8-B543CB25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01" y="4714360"/>
            <a:ext cx="8143508" cy="20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56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389"/>
    </mc:Choice>
    <mc:Fallback>
      <p:transition spd="slow" advTm="11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31" y="2458732"/>
            <a:ext cx="9924176" cy="1940536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Some other useful optimization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3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24"/>
    </mc:Choice>
    <mc:Fallback>
      <p:transition spd="slow" advTm="299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Co-ordinate Descent (CD)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Standard gradient descent update for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CD: 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update only one entry (co-ordinate)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Keep all others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fixed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u="sng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Cost of each update is now independent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can choose co-ordinate to update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unif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. randomly </a:t>
                </a:r>
                <a:r>
                  <a:rPr lang="en-GB" dirty="0">
                    <a:latin typeface="Abadi Extra Light" panose="020B0204020104020204" pitchFamily="34" charset="0"/>
                  </a:rPr>
                  <a:t>or in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cyclic order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Instead of updating a single co-</a:t>
                </a:r>
                <a:r>
                  <a:rPr lang="en-GB" dirty="0" err="1">
                    <a:latin typeface="Abadi Extra Light" panose="020B0204020104020204" pitchFamily="34" charset="0"/>
                  </a:rPr>
                  <a:t>ord</a:t>
                </a:r>
                <a:r>
                  <a:rPr lang="en-GB" dirty="0">
                    <a:latin typeface="Abadi Extra Light" panose="020B0204020104020204" pitchFamily="34" charset="0"/>
                  </a:rPr>
                  <a:t>, can also update “blocks” of co-ordinates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Block co-ordinate descent (BCD)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avoid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cost of gradient computation, can cache previous computations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Recall that grad. computations may have terms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– if just one co-ordinate of w changes, we should avoid computing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scratch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Ⓣ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535" b="-38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/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800" dirty="0"/>
                  <a:t>          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/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 partial derivative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vector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the gradient vector g)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blipFill>
                <a:blip r:embed="rId5"/>
                <a:stretch>
                  <a:fillRect t="-7692" r="-1212" b="-1868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1">
            <a:extLst>
              <a:ext uri="{FF2B5EF4-FFF2-40B4-BE49-F238E27FC236}">
                <a16:creationId xmlns:a16="http://schemas.microsoft.com/office/drawing/2014/main" id="{018E3807-4890-405D-8F96-23C5ADC4B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8383"/>
              </p:ext>
            </p:extLst>
          </p:nvPr>
        </p:nvGraphicFramePr>
        <p:xfrm>
          <a:off x="3607448" y="3043960"/>
          <a:ext cx="358775" cy="3692525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969747185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08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437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9643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9839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203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85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7744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9247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265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9973"/>
                  </a:ext>
                </a:extLst>
              </a:tr>
            </a:tbl>
          </a:graphicData>
        </a:graphic>
      </p:graphicFrame>
      <p:graphicFrame>
        <p:nvGraphicFramePr>
          <p:cNvPr id="10" name="Group 43">
            <a:extLst>
              <a:ext uri="{FF2B5EF4-FFF2-40B4-BE49-F238E27FC236}">
                <a16:creationId xmlns:a16="http://schemas.microsoft.com/office/drawing/2014/main" id="{A9E8788F-1BA8-4465-BB5F-77EC4D634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69554"/>
              </p:ext>
            </p:extLst>
          </p:nvPr>
        </p:nvGraphicFramePr>
        <p:xfrm>
          <a:off x="8436623" y="3015385"/>
          <a:ext cx="342900" cy="3694113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58567278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35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7334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313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438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04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4919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37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795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031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02493"/>
                  </a:ext>
                </a:extLst>
              </a:tr>
            </a:tbl>
          </a:graphicData>
        </a:graphic>
      </p:graphicFrame>
      <p:graphicFrame>
        <p:nvGraphicFramePr>
          <p:cNvPr id="11" name="Group 85">
            <a:extLst>
              <a:ext uri="{FF2B5EF4-FFF2-40B4-BE49-F238E27FC236}">
                <a16:creationId xmlns:a16="http://schemas.microsoft.com/office/drawing/2014/main" id="{F67F0A5E-FC84-4D09-84C4-DA7E37AEE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0717"/>
              </p:ext>
            </p:extLst>
          </p:nvPr>
        </p:nvGraphicFramePr>
        <p:xfrm>
          <a:off x="5874398" y="3036023"/>
          <a:ext cx="349250" cy="3695701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397759376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5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582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8342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32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125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77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8336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4492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4412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42009"/>
                  </a:ext>
                </a:extLst>
              </a:tr>
            </a:tbl>
          </a:graphicData>
        </a:graphic>
      </p:graphicFrame>
      <p:sp>
        <p:nvSpPr>
          <p:cNvPr id="13" name="Text Box 127">
            <a:extLst>
              <a:ext uri="{FF2B5EF4-FFF2-40B4-BE49-F238E27FC236}">
                <a16:creationId xmlns:a16="http://schemas.microsoft.com/office/drawing/2014/main" id="{FD80EFAE-AAA1-4C51-9A5C-A61950FC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398" y="4485410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0280" rIns="90000" bIns="45000"/>
          <a:lstStyle/>
          <a:p>
            <a:r>
              <a:rPr lang="en-IN" altLang="en-US" sz="4000">
                <a:solidFill>
                  <a:srgbClr val="000000"/>
                </a:solidFill>
              </a:rPr>
              <a:t>=</a:t>
            </a:r>
          </a:p>
        </p:txBody>
      </p:sp>
      <p:grpSp>
        <p:nvGrpSpPr>
          <p:cNvPr id="14" name="Group 128">
            <a:extLst>
              <a:ext uri="{FF2B5EF4-FFF2-40B4-BE49-F238E27FC236}">
                <a16:creationId xmlns:a16="http://schemas.microsoft.com/office/drawing/2014/main" id="{4CDF6FF8-F5C6-4729-82A0-652060145C9C}"/>
              </a:ext>
            </a:extLst>
          </p:cNvPr>
          <p:cNvGrpSpPr>
            <a:grpSpLocks/>
          </p:cNvGrpSpPr>
          <p:nvPr/>
        </p:nvGrpSpPr>
        <p:grpSpPr bwMode="auto">
          <a:xfrm>
            <a:off x="4063061" y="3145560"/>
            <a:ext cx="711200" cy="395288"/>
            <a:chOff x="1003" y="1162"/>
            <a:chExt cx="448" cy="249"/>
          </a:xfrm>
        </p:grpSpPr>
        <p:sp>
          <p:nvSpPr>
            <p:cNvPr id="15" name="Freeform 129">
              <a:extLst>
                <a:ext uri="{FF2B5EF4-FFF2-40B4-BE49-F238E27FC236}">
                  <a16:creationId xmlns:a16="http://schemas.microsoft.com/office/drawing/2014/main" id="{29073896-F0C4-4FD5-8D51-E12B6CA3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162"/>
              <a:ext cx="448" cy="246"/>
            </a:xfrm>
            <a:custGeom>
              <a:avLst/>
              <a:gdLst>
                <a:gd name="T0" fmla="*/ 989 w 1979"/>
                <a:gd name="T1" fmla="*/ 1087 h 1088"/>
                <a:gd name="T2" fmla="*/ 0 w 1979"/>
                <a:gd name="T3" fmla="*/ 1087 h 1088"/>
                <a:gd name="T4" fmla="*/ 0 w 1979"/>
                <a:gd name="T5" fmla="*/ 0 h 1088"/>
                <a:gd name="T6" fmla="*/ 1978 w 1979"/>
                <a:gd name="T7" fmla="*/ 0 h 1088"/>
                <a:gd name="T8" fmla="*/ 1978 w 1979"/>
                <a:gd name="T9" fmla="*/ 1087 h 1088"/>
                <a:gd name="T10" fmla="*/ 989 w 1979"/>
                <a:gd name="T11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1088">
                  <a:moveTo>
                    <a:pt x="989" y="1087"/>
                  </a:moveTo>
                  <a:lnTo>
                    <a:pt x="0" y="1087"/>
                  </a:lnTo>
                  <a:lnTo>
                    <a:pt x="0" y="0"/>
                  </a:lnTo>
                  <a:lnTo>
                    <a:pt x="1978" y="0"/>
                  </a:lnTo>
                  <a:lnTo>
                    <a:pt x="1978" y="1087"/>
                  </a:lnTo>
                  <a:lnTo>
                    <a:pt x="989" y="10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id="{17FF8805-B02E-443B-BB2E-354B8894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89"/>
              <a:ext cx="123" cy="121"/>
            </a:xfrm>
            <a:custGeom>
              <a:avLst/>
              <a:gdLst>
                <a:gd name="T0" fmla="*/ 373 w 545"/>
                <a:gd name="T1" fmla="*/ 113 h 539"/>
                <a:gd name="T2" fmla="*/ 378 w 545"/>
                <a:gd name="T3" fmla="*/ 60 h 539"/>
                <a:gd name="T4" fmla="*/ 346 w 545"/>
                <a:gd name="T5" fmla="*/ 11 h 539"/>
                <a:gd name="T6" fmla="*/ 301 w 545"/>
                <a:gd name="T7" fmla="*/ 71 h 539"/>
                <a:gd name="T8" fmla="*/ 262 w 545"/>
                <a:gd name="T9" fmla="*/ 310 h 539"/>
                <a:gd name="T10" fmla="*/ 259 w 545"/>
                <a:gd name="T11" fmla="*/ 379 h 539"/>
                <a:gd name="T12" fmla="*/ 260 w 545"/>
                <a:gd name="T13" fmla="*/ 420 h 539"/>
                <a:gd name="T14" fmla="*/ 198 w 545"/>
                <a:gd name="T15" fmla="*/ 497 h 539"/>
                <a:gd name="T16" fmla="*/ 141 w 545"/>
                <a:gd name="T17" fmla="*/ 398 h 539"/>
                <a:gd name="T18" fmla="*/ 180 w 545"/>
                <a:gd name="T19" fmla="*/ 178 h 539"/>
                <a:gd name="T20" fmla="*/ 191 w 545"/>
                <a:gd name="T21" fmla="*/ 104 h 539"/>
                <a:gd name="T22" fmla="*/ 111 w 545"/>
                <a:gd name="T23" fmla="*/ 0 h 539"/>
                <a:gd name="T24" fmla="*/ 0 w 545"/>
                <a:gd name="T25" fmla="*/ 181 h 539"/>
                <a:gd name="T26" fmla="*/ 18 w 545"/>
                <a:gd name="T27" fmla="*/ 198 h 539"/>
                <a:gd name="T28" fmla="*/ 34 w 545"/>
                <a:gd name="T29" fmla="*/ 184 h 539"/>
                <a:gd name="T30" fmla="*/ 107 w 545"/>
                <a:gd name="T31" fmla="*/ 44 h 539"/>
                <a:gd name="T32" fmla="*/ 119 w 545"/>
                <a:gd name="T33" fmla="*/ 69 h 539"/>
                <a:gd name="T34" fmla="*/ 102 w 545"/>
                <a:gd name="T35" fmla="*/ 159 h 539"/>
                <a:gd name="T36" fmla="*/ 64 w 545"/>
                <a:gd name="T37" fmla="*/ 379 h 539"/>
                <a:gd name="T38" fmla="*/ 193 w 545"/>
                <a:gd name="T39" fmla="*/ 538 h 539"/>
                <a:gd name="T40" fmla="*/ 274 w 545"/>
                <a:gd name="T41" fmla="*/ 472 h 539"/>
                <a:gd name="T42" fmla="*/ 381 w 545"/>
                <a:gd name="T43" fmla="*/ 538 h 539"/>
                <a:gd name="T44" fmla="*/ 494 w 545"/>
                <a:gd name="T45" fmla="*/ 404 h 539"/>
                <a:gd name="T46" fmla="*/ 544 w 545"/>
                <a:gd name="T47" fmla="*/ 104 h 539"/>
                <a:gd name="T48" fmla="*/ 495 w 545"/>
                <a:gd name="T49" fmla="*/ 0 h 539"/>
                <a:gd name="T50" fmla="*/ 442 w 545"/>
                <a:gd name="T51" fmla="*/ 88 h 539"/>
                <a:gd name="T52" fmla="*/ 463 w 545"/>
                <a:gd name="T53" fmla="*/ 137 h 539"/>
                <a:gd name="T54" fmla="*/ 497 w 545"/>
                <a:gd name="T55" fmla="*/ 214 h 539"/>
                <a:gd name="T56" fmla="*/ 457 w 545"/>
                <a:gd name="T57" fmla="*/ 406 h 539"/>
                <a:gd name="T58" fmla="*/ 385 w 545"/>
                <a:gd name="T59" fmla="*/ 497 h 539"/>
                <a:gd name="T60" fmla="*/ 334 w 545"/>
                <a:gd name="T61" fmla="*/ 406 h 539"/>
                <a:gd name="T62" fmla="*/ 344 w 545"/>
                <a:gd name="T63" fmla="*/ 299 h 539"/>
                <a:gd name="T64" fmla="*/ 363 w 545"/>
                <a:gd name="T65" fmla="*/ 178 h 539"/>
                <a:gd name="T66" fmla="*/ 373 w 545"/>
                <a:gd name="T67" fmla="*/ 11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5" h="539">
                  <a:moveTo>
                    <a:pt x="373" y="113"/>
                  </a:moveTo>
                  <a:cubicBezTo>
                    <a:pt x="374" y="99"/>
                    <a:pt x="378" y="69"/>
                    <a:pt x="378" y="60"/>
                  </a:cubicBezTo>
                  <a:cubicBezTo>
                    <a:pt x="378" y="36"/>
                    <a:pt x="366" y="11"/>
                    <a:pt x="346" y="11"/>
                  </a:cubicBezTo>
                  <a:cubicBezTo>
                    <a:pt x="334" y="11"/>
                    <a:pt x="307" y="19"/>
                    <a:pt x="301" y="71"/>
                  </a:cubicBezTo>
                  <a:cubicBezTo>
                    <a:pt x="285" y="146"/>
                    <a:pt x="274" y="231"/>
                    <a:pt x="262" y="310"/>
                  </a:cubicBezTo>
                  <a:cubicBezTo>
                    <a:pt x="259" y="354"/>
                    <a:pt x="259" y="365"/>
                    <a:pt x="259" y="379"/>
                  </a:cubicBezTo>
                  <a:cubicBezTo>
                    <a:pt x="259" y="412"/>
                    <a:pt x="260" y="412"/>
                    <a:pt x="260" y="420"/>
                  </a:cubicBezTo>
                  <a:cubicBezTo>
                    <a:pt x="260" y="426"/>
                    <a:pt x="240" y="497"/>
                    <a:pt x="198" y="497"/>
                  </a:cubicBezTo>
                  <a:cubicBezTo>
                    <a:pt x="141" y="497"/>
                    <a:pt x="141" y="426"/>
                    <a:pt x="141" y="398"/>
                  </a:cubicBezTo>
                  <a:cubicBezTo>
                    <a:pt x="141" y="354"/>
                    <a:pt x="149" y="297"/>
                    <a:pt x="180" y="178"/>
                  </a:cubicBezTo>
                  <a:cubicBezTo>
                    <a:pt x="183" y="151"/>
                    <a:pt x="191" y="126"/>
                    <a:pt x="191" y="104"/>
                  </a:cubicBezTo>
                  <a:cubicBezTo>
                    <a:pt x="191" y="38"/>
                    <a:pt x="149" y="0"/>
                    <a:pt x="111" y="0"/>
                  </a:cubicBezTo>
                  <a:cubicBezTo>
                    <a:pt x="37" y="0"/>
                    <a:pt x="0" y="159"/>
                    <a:pt x="0" y="181"/>
                  </a:cubicBezTo>
                  <a:cubicBezTo>
                    <a:pt x="0" y="198"/>
                    <a:pt x="12" y="198"/>
                    <a:pt x="18" y="198"/>
                  </a:cubicBezTo>
                  <a:cubicBezTo>
                    <a:pt x="27" y="198"/>
                    <a:pt x="30" y="198"/>
                    <a:pt x="34" y="184"/>
                  </a:cubicBezTo>
                  <a:cubicBezTo>
                    <a:pt x="57" y="55"/>
                    <a:pt x="94" y="44"/>
                    <a:pt x="107" y="44"/>
                  </a:cubicBezTo>
                  <a:cubicBezTo>
                    <a:pt x="111" y="44"/>
                    <a:pt x="119" y="44"/>
                    <a:pt x="119" y="69"/>
                  </a:cubicBezTo>
                  <a:cubicBezTo>
                    <a:pt x="119" y="96"/>
                    <a:pt x="111" y="126"/>
                    <a:pt x="102" y="159"/>
                  </a:cubicBezTo>
                  <a:cubicBezTo>
                    <a:pt x="77" y="269"/>
                    <a:pt x="64" y="329"/>
                    <a:pt x="64" y="379"/>
                  </a:cubicBezTo>
                  <a:cubicBezTo>
                    <a:pt x="64" y="508"/>
                    <a:pt x="133" y="538"/>
                    <a:pt x="193" y="538"/>
                  </a:cubicBezTo>
                  <a:cubicBezTo>
                    <a:pt x="208" y="538"/>
                    <a:pt x="240" y="538"/>
                    <a:pt x="274" y="472"/>
                  </a:cubicBezTo>
                  <a:cubicBezTo>
                    <a:pt x="294" y="511"/>
                    <a:pt x="324" y="538"/>
                    <a:pt x="381" y="538"/>
                  </a:cubicBezTo>
                  <a:cubicBezTo>
                    <a:pt x="423" y="538"/>
                    <a:pt x="462" y="505"/>
                    <a:pt x="494" y="404"/>
                  </a:cubicBezTo>
                  <a:cubicBezTo>
                    <a:pt x="522" y="313"/>
                    <a:pt x="544" y="165"/>
                    <a:pt x="544" y="104"/>
                  </a:cubicBezTo>
                  <a:cubicBezTo>
                    <a:pt x="544" y="0"/>
                    <a:pt x="497" y="0"/>
                    <a:pt x="495" y="0"/>
                  </a:cubicBezTo>
                  <a:cubicBezTo>
                    <a:pt x="467" y="0"/>
                    <a:pt x="442" y="47"/>
                    <a:pt x="442" y="88"/>
                  </a:cubicBezTo>
                  <a:cubicBezTo>
                    <a:pt x="442" y="121"/>
                    <a:pt x="455" y="135"/>
                    <a:pt x="463" y="137"/>
                  </a:cubicBezTo>
                  <a:cubicBezTo>
                    <a:pt x="489" y="167"/>
                    <a:pt x="497" y="192"/>
                    <a:pt x="497" y="214"/>
                  </a:cubicBezTo>
                  <a:cubicBezTo>
                    <a:pt x="497" y="231"/>
                    <a:pt x="479" y="343"/>
                    <a:pt x="457" y="406"/>
                  </a:cubicBezTo>
                  <a:cubicBezTo>
                    <a:pt x="438" y="464"/>
                    <a:pt x="415" y="497"/>
                    <a:pt x="385" y="497"/>
                  </a:cubicBezTo>
                  <a:cubicBezTo>
                    <a:pt x="334" y="497"/>
                    <a:pt x="334" y="428"/>
                    <a:pt x="334" y="406"/>
                  </a:cubicBezTo>
                  <a:cubicBezTo>
                    <a:pt x="334" y="373"/>
                    <a:pt x="334" y="357"/>
                    <a:pt x="344" y="299"/>
                  </a:cubicBezTo>
                  <a:cubicBezTo>
                    <a:pt x="351" y="264"/>
                    <a:pt x="358" y="203"/>
                    <a:pt x="363" y="178"/>
                  </a:cubicBezTo>
                  <a:lnTo>
                    <a:pt x="373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31">
              <a:extLst>
                <a:ext uri="{FF2B5EF4-FFF2-40B4-BE49-F238E27FC236}">
                  <a16:creationId xmlns:a16="http://schemas.microsoft.com/office/drawing/2014/main" id="{0B2EA46A-31DA-4F34-8412-7F3525DE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162"/>
              <a:ext cx="29" cy="184"/>
            </a:xfrm>
            <a:custGeom>
              <a:avLst/>
              <a:gdLst>
                <a:gd name="T0" fmla="*/ 121 w 132"/>
                <a:gd name="T1" fmla="*/ 0 h 816"/>
                <a:gd name="T2" fmla="*/ 0 w 132"/>
                <a:gd name="T3" fmla="*/ 406 h 816"/>
                <a:gd name="T4" fmla="*/ 121 w 132"/>
                <a:gd name="T5" fmla="*/ 815 h 816"/>
                <a:gd name="T6" fmla="*/ 131 w 132"/>
                <a:gd name="T7" fmla="*/ 804 h 816"/>
                <a:gd name="T8" fmla="*/ 124 w 132"/>
                <a:gd name="T9" fmla="*/ 791 h 816"/>
                <a:gd name="T10" fmla="*/ 34 w 132"/>
                <a:gd name="T11" fmla="*/ 406 h 816"/>
                <a:gd name="T12" fmla="*/ 128 w 132"/>
                <a:gd name="T13" fmla="*/ 19 h 816"/>
                <a:gd name="T14" fmla="*/ 131 w 132"/>
                <a:gd name="T15" fmla="*/ 11 h 816"/>
                <a:gd name="T16" fmla="*/ 121 w 132"/>
                <a:gd name="T1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816">
                  <a:moveTo>
                    <a:pt x="121" y="0"/>
                  </a:moveTo>
                  <a:cubicBezTo>
                    <a:pt x="27" y="110"/>
                    <a:pt x="0" y="283"/>
                    <a:pt x="0" y="406"/>
                  </a:cubicBezTo>
                  <a:cubicBezTo>
                    <a:pt x="0" y="522"/>
                    <a:pt x="20" y="700"/>
                    <a:pt x="121" y="815"/>
                  </a:cubicBezTo>
                  <a:cubicBezTo>
                    <a:pt x="124" y="815"/>
                    <a:pt x="131" y="815"/>
                    <a:pt x="131" y="804"/>
                  </a:cubicBezTo>
                  <a:cubicBezTo>
                    <a:pt x="131" y="802"/>
                    <a:pt x="129" y="799"/>
                    <a:pt x="124" y="791"/>
                  </a:cubicBezTo>
                  <a:cubicBezTo>
                    <a:pt x="59" y="695"/>
                    <a:pt x="34" y="555"/>
                    <a:pt x="34" y="406"/>
                  </a:cubicBezTo>
                  <a:cubicBezTo>
                    <a:pt x="34" y="187"/>
                    <a:pt x="84" y="80"/>
                    <a:pt x="128" y="19"/>
                  </a:cubicBezTo>
                  <a:cubicBezTo>
                    <a:pt x="129" y="16"/>
                    <a:pt x="131" y="14"/>
                    <a:pt x="131" y="11"/>
                  </a:cubicBezTo>
                  <a:cubicBezTo>
                    <a:pt x="131" y="0"/>
                    <a:pt x="124" y="0"/>
                    <a:pt x="1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32">
              <a:extLst>
                <a:ext uri="{FF2B5EF4-FFF2-40B4-BE49-F238E27FC236}">
                  <a16:creationId xmlns:a16="http://schemas.microsoft.com/office/drawing/2014/main" id="{C64AC18A-55C7-49DE-87F7-D1866159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185"/>
              <a:ext cx="38" cy="117"/>
            </a:xfrm>
            <a:custGeom>
              <a:avLst/>
              <a:gdLst>
                <a:gd name="T0" fmla="*/ 101 w 171"/>
                <a:gd name="T1" fmla="*/ 187 h 520"/>
                <a:gd name="T2" fmla="*/ 153 w 171"/>
                <a:gd name="T3" fmla="*/ 187 h 520"/>
                <a:gd name="T4" fmla="*/ 170 w 171"/>
                <a:gd name="T5" fmla="*/ 167 h 520"/>
                <a:gd name="T6" fmla="*/ 154 w 171"/>
                <a:gd name="T7" fmla="*/ 159 h 520"/>
                <a:gd name="T8" fmla="*/ 107 w 171"/>
                <a:gd name="T9" fmla="*/ 159 h 520"/>
                <a:gd name="T10" fmla="*/ 124 w 171"/>
                <a:gd name="T11" fmla="*/ 36 h 520"/>
                <a:gd name="T12" fmla="*/ 128 w 171"/>
                <a:gd name="T13" fmla="*/ 27 h 520"/>
                <a:gd name="T14" fmla="*/ 109 w 171"/>
                <a:gd name="T15" fmla="*/ 0 h 520"/>
                <a:gd name="T16" fmla="*/ 84 w 171"/>
                <a:gd name="T17" fmla="*/ 33 h 520"/>
                <a:gd name="T18" fmla="*/ 69 w 171"/>
                <a:gd name="T19" fmla="*/ 159 h 520"/>
                <a:gd name="T20" fmla="*/ 17 w 171"/>
                <a:gd name="T21" fmla="*/ 159 h 520"/>
                <a:gd name="T22" fmla="*/ 0 w 171"/>
                <a:gd name="T23" fmla="*/ 178 h 520"/>
                <a:gd name="T24" fmla="*/ 13 w 171"/>
                <a:gd name="T25" fmla="*/ 187 h 520"/>
                <a:gd name="T26" fmla="*/ 62 w 171"/>
                <a:gd name="T27" fmla="*/ 187 h 520"/>
                <a:gd name="T28" fmla="*/ 32 w 171"/>
                <a:gd name="T29" fmla="*/ 379 h 520"/>
                <a:gd name="T30" fmla="*/ 27 w 171"/>
                <a:gd name="T31" fmla="*/ 442 h 520"/>
                <a:gd name="T32" fmla="*/ 79 w 171"/>
                <a:gd name="T33" fmla="*/ 519 h 520"/>
                <a:gd name="T34" fmla="*/ 165 w 171"/>
                <a:gd name="T35" fmla="*/ 393 h 520"/>
                <a:gd name="T36" fmla="*/ 158 w 171"/>
                <a:gd name="T37" fmla="*/ 382 h 520"/>
                <a:gd name="T38" fmla="*/ 149 w 171"/>
                <a:gd name="T39" fmla="*/ 398 h 520"/>
                <a:gd name="T40" fmla="*/ 81 w 171"/>
                <a:gd name="T41" fmla="*/ 497 h 520"/>
                <a:gd name="T42" fmla="*/ 62 w 171"/>
                <a:gd name="T43" fmla="*/ 456 h 520"/>
                <a:gd name="T44" fmla="*/ 67 w 171"/>
                <a:gd name="T45" fmla="*/ 423 h 520"/>
                <a:gd name="T46" fmla="*/ 101 w 171"/>
                <a:gd name="T47" fmla="*/ 18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520">
                  <a:moveTo>
                    <a:pt x="101" y="187"/>
                  </a:moveTo>
                  <a:lnTo>
                    <a:pt x="153" y="187"/>
                  </a:lnTo>
                  <a:cubicBezTo>
                    <a:pt x="163" y="187"/>
                    <a:pt x="170" y="187"/>
                    <a:pt x="170" y="167"/>
                  </a:cubicBezTo>
                  <a:cubicBezTo>
                    <a:pt x="170" y="159"/>
                    <a:pt x="163" y="159"/>
                    <a:pt x="154" y="159"/>
                  </a:cubicBezTo>
                  <a:lnTo>
                    <a:pt x="107" y="159"/>
                  </a:lnTo>
                  <a:lnTo>
                    <a:pt x="124" y="36"/>
                  </a:lnTo>
                  <a:cubicBezTo>
                    <a:pt x="124" y="33"/>
                    <a:pt x="128" y="30"/>
                    <a:pt x="128" y="27"/>
                  </a:cubicBezTo>
                  <a:cubicBezTo>
                    <a:pt x="128" y="11"/>
                    <a:pt x="119" y="0"/>
                    <a:pt x="109" y="0"/>
                  </a:cubicBezTo>
                  <a:cubicBezTo>
                    <a:pt x="97" y="0"/>
                    <a:pt x="91" y="14"/>
                    <a:pt x="84" y="33"/>
                  </a:cubicBezTo>
                  <a:cubicBezTo>
                    <a:pt x="82" y="55"/>
                    <a:pt x="89" y="16"/>
                    <a:pt x="69" y="159"/>
                  </a:cubicBezTo>
                  <a:lnTo>
                    <a:pt x="17" y="159"/>
                  </a:lnTo>
                  <a:cubicBezTo>
                    <a:pt x="7" y="159"/>
                    <a:pt x="0" y="159"/>
                    <a:pt x="0" y="178"/>
                  </a:cubicBezTo>
                  <a:cubicBezTo>
                    <a:pt x="0" y="187"/>
                    <a:pt x="7" y="187"/>
                    <a:pt x="13" y="187"/>
                  </a:cubicBezTo>
                  <a:lnTo>
                    <a:pt x="62" y="187"/>
                  </a:lnTo>
                  <a:lnTo>
                    <a:pt x="32" y="379"/>
                  </a:lnTo>
                  <a:cubicBezTo>
                    <a:pt x="30" y="404"/>
                    <a:pt x="27" y="431"/>
                    <a:pt x="27" y="442"/>
                  </a:cubicBezTo>
                  <a:cubicBezTo>
                    <a:pt x="27" y="489"/>
                    <a:pt x="50" y="519"/>
                    <a:pt x="79" y="519"/>
                  </a:cubicBezTo>
                  <a:cubicBezTo>
                    <a:pt x="134" y="519"/>
                    <a:pt x="165" y="406"/>
                    <a:pt x="165" y="393"/>
                  </a:cubicBezTo>
                  <a:cubicBezTo>
                    <a:pt x="165" y="382"/>
                    <a:pt x="160" y="382"/>
                    <a:pt x="158" y="382"/>
                  </a:cubicBezTo>
                  <a:cubicBezTo>
                    <a:pt x="151" y="382"/>
                    <a:pt x="151" y="387"/>
                    <a:pt x="149" y="398"/>
                  </a:cubicBezTo>
                  <a:cubicBezTo>
                    <a:pt x="133" y="448"/>
                    <a:pt x="109" y="497"/>
                    <a:pt x="81" y="497"/>
                  </a:cubicBezTo>
                  <a:cubicBezTo>
                    <a:pt x="69" y="497"/>
                    <a:pt x="62" y="486"/>
                    <a:pt x="62" y="456"/>
                  </a:cubicBezTo>
                  <a:cubicBezTo>
                    <a:pt x="62" y="445"/>
                    <a:pt x="64" y="431"/>
                    <a:pt x="67" y="423"/>
                  </a:cubicBezTo>
                  <a:lnTo>
                    <a:pt x="101" y="1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133">
              <a:extLst>
                <a:ext uri="{FF2B5EF4-FFF2-40B4-BE49-F238E27FC236}">
                  <a16:creationId xmlns:a16="http://schemas.microsoft.com/office/drawing/2014/main" id="{766CECE0-134D-4E9C-9560-D83A8B99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85"/>
              <a:ext cx="82" cy="136"/>
            </a:xfrm>
            <a:custGeom>
              <a:avLst/>
              <a:gdLst>
                <a:gd name="T0" fmla="*/ 195 w 367"/>
                <a:gd name="T1" fmla="*/ 321 h 605"/>
                <a:gd name="T2" fmla="*/ 348 w 367"/>
                <a:gd name="T3" fmla="*/ 321 h 605"/>
                <a:gd name="T4" fmla="*/ 366 w 367"/>
                <a:gd name="T5" fmla="*/ 299 h 605"/>
                <a:gd name="T6" fmla="*/ 348 w 367"/>
                <a:gd name="T7" fmla="*/ 280 h 605"/>
                <a:gd name="T8" fmla="*/ 195 w 367"/>
                <a:gd name="T9" fmla="*/ 280 h 605"/>
                <a:gd name="T10" fmla="*/ 195 w 367"/>
                <a:gd name="T11" fmla="*/ 30 h 605"/>
                <a:gd name="T12" fmla="*/ 183 w 367"/>
                <a:gd name="T13" fmla="*/ 0 h 605"/>
                <a:gd name="T14" fmla="*/ 171 w 367"/>
                <a:gd name="T15" fmla="*/ 30 h 605"/>
                <a:gd name="T16" fmla="*/ 171 w 367"/>
                <a:gd name="T17" fmla="*/ 280 h 605"/>
                <a:gd name="T18" fmla="*/ 18 w 367"/>
                <a:gd name="T19" fmla="*/ 280 h 605"/>
                <a:gd name="T20" fmla="*/ 0 w 367"/>
                <a:gd name="T21" fmla="*/ 299 h 605"/>
                <a:gd name="T22" fmla="*/ 18 w 367"/>
                <a:gd name="T23" fmla="*/ 321 h 605"/>
                <a:gd name="T24" fmla="*/ 171 w 367"/>
                <a:gd name="T25" fmla="*/ 321 h 605"/>
                <a:gd name="T26" fmla="*/ 171 w 367"/>
                <a:gd name="T27" fmla="*/ 571 h 605"/>
                <a:gd name="T28" fmla="*/ 183 w 367"/>
                <a:gd name="T29" fmla="*/ 604 h 605"/>
                <a:gd name="T30" fmla="*/ 195 w 367"/>
                <a:gd name="T31" fmla="*/ 571 h 605"/>
                <a:gd name="T32" fmla="*/ 195 w 367"/>
                <a:gd name="T33" fmla="*/ 32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05">
                  <a:moveTo>
                    <a:pt x="195" y="321"/>
                  </a:moveTo>
                  <a:lnTo>
                    <a:pt x="348" y="321"/>
                  </a:lnTo>
                  <a:cubicBezTo>
                    <a:pt x="354" y="321"/>
                    <a:pt x="366" y="321"/>
                    <a:pt x="366" y="299"/>
                  </a:cubicBezTo>
                  <a:cubicBezTo>
                    <a:pt x="366" y="280"/>
                    <a:pt x="354" y="280"/>
                    <a:pt x="348" y="280"/>
                  </a:cubicBezTo>
                  <a:lnTo>
                    <a:pt x="195" y="280"/>
                  </a:lnTo>
                  <a:lnTo>
                    <a:pt x="195" y="30"/>
                  </a:lnTo>
                  <a:cubicBezTo>
                    <a:pt x="195" y="19"/>
                    <a:pt x="195" y="0"/>
                    <a:pt x="183" y="0"/>
                  </a:cubicBezTo>
                  <a:cubicBezTo>
                    <a:pt x="171" y="0"/>
                    <a:pt x="171" y="19"/>
                    <a:pt x="171" y="30"/>
                  </a:cubicBezTo>
                  <a:lnTo>
                    <a:pt x="171" y="280"/>
                  </a:lnTo>
                  <a:lnTo>
                    <a:pt x="18" y="280"/>
                  </a:lnTo>
                  <a:cubicBezTo>
                    <a:pt x="12" y="280"/>
                    <a:pt x="0" y="280"/>
                    <a:pt x="0" y="299"/>
                  </a:cubicBezTo>
                  <a:cubicBezTo>
                    <a:pt x="0" y="321"/>
                    <a:pt x="12" y="321"/>
                    <a:pt x="18" y="321"/>
                  </a:cubicBezTo>
                  <a:lnTo>
                    <a:pt x="171" y="321"/>
                  </a:lnTo>
                  <a:lnTo>
                    <a:pt x="171" y="571"/>
                  </a:lnTo>
                  <a:cubicBezTo>
                    <a:pt x="171" y="579"/>
                    <a:pt x="171" y="604"/>
                    <a:pt x="183" y="604"/>
                  </a:cubicBezTo>
                  <a:cubicBezTo>
                    <a:pt x="195" y="604"/>
                    <a:pt x="195" y="585"/>
                    <a:pt x="195" y="571"/>
                  </a:cubicBezTo>
                  <a:lnTo>
                    <a:pt x="19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4">
              <a:extLst>
                <a:ext uri="{FF2B5EF4-FFF2-40B4-BE49-F238E27FC236}">
                  <a16:creationId xmlns:a16="http://schemas.microsoft.com/office/drawing/2014/main" id="{61969F56-7E7D-4BB9-A2D6-59E5A42D0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178"/>
              <a:ext cx="40" cy="122"/>
            </a:xfrm>
            <a:custGeom>
              <a:avLst/>
              <a:gdLst>
                <a:gd name="T0" fmla="*/ 113 w 182"/>
                <a:gd name="T1" fmla="*/ 22 h 542"/>
                <a:gd name="T2" fmla="*/ 99 w 182"/>
                <a:gd name="T3" fmla="*/ 0 h 542"/>
                <a:gd name="T4" fmla="*/ 0 w 182"/>
                <a:gd name="T5" fmla="*/ 52 h 542"/>
                <a:gd name="T6" fmla="*/ 0 w 182"/>
                <a:gd name="T7" fmla="*/ 82 h 542"/>
                <a:gd name="T8" fmla="*/ 72 w 182"/>
                <a:gd name="T9" fmla="*/ 60 h 542"/>
                <a:gd name="T10" fmla="*/ 72 w 182"/>
                <a:gd name="T11" fmla="*/ 475 h 542"/>
                <a:gd name="T12" fmla="*/ 22 w 182"/>
                <a:gd name="T13" fmla="*/ 511 h 542"/>
                <a:gd name="T14" fmla="*/ 3 w 182"/>
                <a:gd name="T15" fmla="*/ 511 h 542"/>
                <a:gd name="T16" fmla="*/ 3 w 182"/>
                <a:gd name="T17" fmla="*/ 541 h 542"/>
                <a:gd name="T18" fmla="*/ 92 w 182"/>
                <a:gd name="T19" fmla="*/ 538 h 542"/>
                <a:gd name="T20" fmla="*/ 181 w 182"/>
                <a:gd name="T21" fmla="*/ 541 h 542"/>
                <a:gd name="T22" fmla="*/ 181 w 182"/>
                <a:gd name="T23" fmla="*/ 511 h 542"/>
                <a:gd name="T24" fmla="*/ 163 w 182"/>
                <a:gd name="T25" fmla="*/ 511 h 542"/>
                <a:gd name="T26" fmla="*/ 113 w 182"/>
                <a:gd name="T27" fmla="*/ 475 h 542"/>
                <a:gd name="T28" fmla="*/ 113 w 182"/>
                <a:gd name="T29" fmla="*/ 2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542">
                  <a:moveTo>
                    <a:pt x="113" y="22"/>
                  </a:moveTo>
                  <a:cubicBezTo>
                    <a:pt x="113" y="0"/>
                    <a:pt x="111" y="0"/>
                    <a:pt x="99" y="0"/>
                  </a:cubicBezTo>
                  <a:cubicBezTo>
                    <a:pt x="67" y="49"/>
                    <a:pt x="20" y="52"/>
                    <a:pt x="0" y="52"/>
                  </a:cubicBezTo>
                  <a:lnTo>
                    <a:pt x="0" y="82"/>
                  </a:lnTo>
                  <a:cubicBezTo>
                    <a:pt x="12" y="82"/>
                    <a:pt x="44" y="82"/>
                    <a:pt x="72" y="60"/>
                  </a:cubicBezTo>
                  <a:lnTo>
                    <a:pt x="72" y="475"/>
                  </a:lnTo>
                  <a:cubicBezTo>
                    <a:pt x="72" y="502"/>
                    <a:pt x="72" y="511"/>
                    <a:pt x="22" y="511"/>
                  </a:cubicBezTo>
                  <a:lnTo>
                    <a:pt x="3" y="511"/>
                  </a:lnTo>
                  <a:lnTo>
                    <a:pt x="3" y="541"/>
                  </a:lnTo>
                  <a:cubicBezTo>
                    <a:pt x="12" y="541"/>
                    <a:pt x="74" y="538"/>
                    <a:pt x="92" y="538"/>
                  </a:cubicBezTo>
                  <a:cubicBezTo>
                    <a:pt x="109" y="538"/>
                    <a:pt x="171" y="541"/>
                    <a:pt x="181" y="541"/>
                  </a:cubicBezTo>
                  <a:lnTo>
                    <a:pt x="181" y="511"/>
                  </a:lnTo>
                  <a:lnTo>
                    <a:pt x="163" y="511"/>
                  </a:lnTo>
                  <a:cubicBezTo>
                    <a:pt x="113" y="511"/>
                    <a:pt x="113" y="502"/>
                    <a:pt x="113" y="475"/>
                  </a:cubicBezTo>
                  <a:lnTo>
                    <a:pt x="113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DD3D210F-7870-4312-B689-0EEBDA91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62"/>
              <a:ext cx="29" cy="184"/>
            </a:xfrm>
            <a:custGeom>
              <a:avLst/>
              <a:gdLst>
                <a:gd name="T0" fmla="*/ 10 w 132"/>
                <a:gd name="T1" fmla="*/ 0 h 816"/>
                <a:gd name="T2" fmla="*/ 0 w 132"/>
                <a:gd name="T3" fmla="*/ 11 h 816"/>
                <a:gd name="T4" fmla="*/ 3 w 132"/>
                <a:gd name="T5" fmla="*/ 19 h 816"/>
                <a:gd name="T6" fmla="*/ 94 w 132"/>
                <a:gd name="T7" fmla="*/ 406 h 816"/>
                <a:gd name="T8" fmla="*/ 10 w 132"/>
                <a:gd name="T9" fmla="*/ 785 h 816"/>
                <a:gd name="T10" fmla="*/ 0 w 132"/>
                <a:gd name="T11" fmla="*/ 804 h 816"/>
                <a:gd name="T12" fmla="*/ 7 w 132"/>
                <a:gd name="T13" fmla="*/ 815 h 816"/>
                <a:gd name="T14" fmla="*/ 92 w 132"/>
                <a:gd name="T15" fmla="*/ 656 h 816"/>
                <a:gd name="T16" fmla="*/ 131 w 132"/>
                <a:gd name="T17" fmla="*/ 406 h 816"/>
                <a:gd name="T18" fmla="*/ 10 w 132"/>
                <a:gd name="T1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816">
                  <a:moveTo>
                    <a:pt x="10" y="0"/>
                  </a:moveTo>
                  <a:cubicBezTo>
                    <a:pt x="7" y="0"/>
                    <a:pt x="0" y="0"/>
                    <a:pt x="0" y="11"/>
                  </a:cubicBezTo>
                  <a:cubicBezTo>
                    <a:pt x="0" y="14"/>
                    <a:pt x="2" y="16"/>
                    <a:pt x="3" y="19"/>
                  </a:cubicBezTo>
                  <a:cubicBezTo>
                    <a:pt x="49" y="85"/>
                    <a:pt x="94" y="195"/>
                    <a:pt x="94" y="406"/>
                  </a:cubicBezTo>
                  <a:cubicBezTo>
                    <a:pt x="94" y="577"/>
                    <a:pt x="62" y="706"/>
                    <a:pt x="10" y="785"/>
                  </a:cubicBezTo>
                  <a:cubicBezTo>
                    <a:pt x="0" y="802"/>
                    <a:pt x="0" y="802"/>
                    <a:pt x="0" y="804"/>
                  </a:cubicBezTo>
                  <a:cubicBezTo>
                    <a:pt x="0" y="807"/>
                    <a:pt x="2" y="815"/>
                    <a:pt x="7" y="815"/>
                  </a:cubicBezTo>
                  <a:cubicBezTo>
                    <a:pt x="12" y="815"/>
                    <a:pt x="60" y="761"/>
                    <a:pt x="92" y="656"/>
                  </a:cubicBezTo>
                  <a:cubicBezTo>
                    <a:pt x="118" y="590"/>
                    <a:pt x="131" y="502"/>
                    <a:pt x="131" y="406"/>
                  </a:cubicBezTo>
                  <a:cubicBezTo>
                    <a:pt x="131" y="294"/>
                    <a:pt x="109" y="113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136">
            <a:extLst>
              <a:ext uri="{FF2B5EF4-FFF2-40B4-BE49-F238E27FC236}">
                <a16:creationId xmlns:a16="http://schemas.microsoft.com/office/drawing/2014/main" id="{7B831BB9-386D-4212-8F11-3CD815C03ED7}"/>
              </a:ext>
            </a:extLst>
          </p:cNvPr>
          <p:cNvGrpSpPr>
            <a:grpSpLocks/>
          </p:cNvGrpSpPr>
          <p:nvPr/>
        </p:nvGrpSpPr>
        <p:grpSpPr bwMode="auto">
          <a:xfrm>
            <a:off x="6358586" y="3109048"/>
            <a:ext cx="557212" cy="409575"/>
            <a:chOff x="2449" y="1139"/>
            <a:chExt cx="351" cy="258"/>
          </a:xfrm>
        </p:grpSpPr>
        <p:sp>
          <p:nvSpPr>
            <p:cNvPr id="23" name="Freeform 137">
              <a:extLst>
                <a:ext uri="{FF2B5EF4-FFF2-40B4-BE49-F238E27FC236}">
                  <a16:creationId xmlns:a16="http://schemas.microsoft.com/office/drawing/2014/main" id="{1E5AD161-CD05-41F6-A739-0A9C04A6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140"/>
              <a:ext cx="351" cy="255"/>
            </a:xfrm>
            <a:custGeom>
              <a:avLst/>
              <a:gdLst>
                <a:gd name="T0" fmla="*/ 778 w 1553"/>
                <a:gd name="T1" fmla="*/ 1128 h 1129"/>
                <a:gd name="T2" fmla="*/ 0 w 1553"/>
                <a:gd name="T3" fmla="*/ 1128 h 1129"/>
                <a:gd name="T4" fmla="*/ 0 w 1553"/>
                <a:gd name="T5" fmla="*/ 0 h 1129"/>
                <a:gd name="T6" fmla="*/ 1552 w 1553"/>
                <a:gd name="T7" fmla="*/ 0 h 1129"/>
                <a:gd name="T8" fmla="*/ 1552 w 1553"/>
                <a:gd name="T9" fmla="*/ 1128 h 1129"/>
                <a:gd name="T10" fmla="*/ 778 w 1553"/>
                <a:gd name="T11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129">
                  <a:moveTo>
                    <a:pt x="778" y="1128"/>
                  </a:moveTo>
                  <a:lnTo>
                    <a:pt x="0" y="1128"/>
                  </a:lnTo>
                  <a:lnTo>
                    <a:pt x="0" y="0"/>
                  </a:lnTo>
                  <a:lnTo>
                    <a:pt x="1552" y="0"/>
                  </a:lnTo>
                  <a:lnTo>
                    <a:pt x="1552" y="1128"/>
                  </a:lnTo>
                  <a:lnTo>
                    <a:pt x="778" y="112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38">
              <a:extLst>
                <a:ext uri="{FF2B5EF4-FFF2-40B4-BE49-F238E27FC236}">
                  <a16:creationId xmlns:a16="http://schemas.microsoft.com/office/drawing/2014/main" id="{E8E7CFBC-511E-4F48-839C-C5C921B8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272"/>
              <a:ext cx="151" cy="126"/>
            </a:xfrm>
            <a:custGeom>
              <a:avLst/>
              <a:gdLst>
                <a:gd name="T0" fmla="*/ 458 w 670"/>
                <a:gd name="T1" fmla="*/ 117 h 559"/>
                <a:gd name="T2" fmla="*/ 466 w 670"/>
                <a:gd name="T3" fmla="*/ 63 h 559"/>
                <a:gd name="T4" fmla="*/ 425 w 670"/>
                <a:gd name="T5" fmla="*/ 11 h 559"/>
                <a:gd name="T6" fmla="*/ 369 w 670"/>
                <a:gd name="T7" fmla="*/ 74 h 559"/>
                <a:gd name="T8" fmla="*/ 322 w 670"/>
                <a:gd name="T9" fmla="*/ 322 h 559"/>
                <a:gd name="T10" fmla="*/ 318 w 670"/>
                <a:gd name="T11" fmla="*/ 393 h 559"/>
                <a:gd name="T12" fmla="*/ 320 w 670"/>
                <a:gd name="T13" fmla="*/ 436 h 559"/>
                <a:gd name="T14" fmla="*/ 244 w 670"/>
                <a:gd name="T15" fmla="*/ 515 h 559"/>
                <a:gd name="T16" fmla="*/ 173 w 670"/>
                <a:gd name="T17" fmla="*/ 413 h 559"/>
                <a:gd name="T18" fmla="*/ 221 w 670"/>
                <a:gd name="T19" fmla="*/ 185 h 559"/>
                <a:gd name="T20" fmla="*/ 235 w 670"/>
                <a:gd name="T21" fmla="*/ 108 h 559"/>
                <a:gd name="T22" fmla="*/ 136 w 670"/>
                <a:gd name="T23" fmla="*/ 0 h 559"/>
                <a:gd name="T24" fmla="*/ 0 w 670"/>
                <a:gd name="T25" fmla="*/ 188 h 559"/>
                <a:gd name="T26" fmla="*/ 23 w 670"/>
                <a:gd name="T27" fmla="*/ 205 h 559"/>
                <a:gd name="T28" fmla="*/ 41 w 670"/>
                <a:gd name="T29" fmla="*/ 191 h 559"/>
                <a:gd name="T30" fmla="*/ 132 w 670"/>
                <a:gd name="T31" fmla="*/ 46 h 559"/>
                <a:gd name="T32" fmla="*/ 147 w 670"/>
                <a:gd name="T33" fmla="*/ 71 h 559"/>
                <a:gd name="T34" fmla="*/ 126 w 670"/>
                <a:gd name="T35" fmla="*/ 165 h 559"/>
                <a:gd name="T36" fmla="*/ 78 w 670"/>
                <a:gd name="T37" fmla="*/ 393 h 559"/>
                <a:gd name="T38" fmla="*/ 237 w 670"/>
                <a:gd name="T39" fmla="*/ 558 h 559"/>
                <a:gd name="T40" fmla="*/ 336 w 670"/>
                <a:gd name="T41" fmla="*/ 490 h 559"/>
                <a:gd name="T42" fmla="*/ 468 w 670"/>
                <a:gd name="T43" fmla="*/ 558 h 559"/>
                <a:gd name="T44" fmla="*/ 607 w 670"/>
                <a:gd name="T45" fmla="*/ 419 h 559"/>
                <a:gd name="T46" fmla="*/ 669 w 670"/>
                <a:gd name="T47" fmla="*/ 108 h 559"/>
                <a:gd name="T48" fmla="*/ 609 w 670"/>
                <a:gd name="T49" fmla="*/ 0 h 559"/>
                <a:gd name="T50" fmla="*/ 543 w 670"/>
                <a:gd name="T51" fmla="*/ 91 h 559"/>
                <a:gd name="T52" fmla="*/ 570 w 670"/>
                <a:gd name="T53" fmla="*/ 142 h 559"/>
                <a:gd name="T54" fmla="*/ 611 w 670"/>
                <a:gd name="T55" fmla="*/ 222 h 559"/>
                <a:gd name="T56" fmla="*/ 561 w 670"/>
                <a:gd name="T57" fmla="*/ 421 h 559"/>
                <a:gd name="T58" fmla="*/ 473 w 670"/>
                <a:gd name="T59" fmla="*/ 515 h 559"/>
                <a:gd name="T60" fmla="*/ 411 w 670"/>
                <a:gd name="T61" fmla="*/ 421 h 559"/>
                <a:gd name="T62" fmla="*/ 423 w 670"/>
                <a:gd name="T63" fmla="*/ 310 h 559"/>
                <a:gd name="T64" fmla="*/ 446 w 670"/>
                <a:gd name="T65" fmla="*/ 185 h 559"/>
                <a:gd name="T66" fmla="*/ 458 w 670"/>
                <a:gd name="T67" fmla="*/ 11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0" h="559">
                  <a:moveTo>
                    <a:pt x="458" y="117"/>
                  </a:moveTo>
                  <a:cubicBezTo>
                    <a:pt x="460" y="103"/>
                    <a:pt x="466" y="71"/>
                    <a:pt x="466" y="63"/>
                  </a:cubicBezTo>
                  <a:cubicBezTo>
                    <a:pt x="466" y="37"/>
                    <a:pt x="450" y="11"/>
                    <a:pt x="425" y="11"/>
                  </a:cubicBezTo>
                  <a:cubicBezTo>
                    <a:pt x="411" y="11"/>
                    <a:pt x="380" y="20"/>
                    <a:pt x="369" y="74"/>
                  </a:cubicBezTo>
                  <a:cubicBezTo>
                    <a:pt x="351" y="151"/>
                    <a:pt x="336" y="239"/>
                    <a:pt x="322" y="322"/>
                  </a:cubicBezTo>
                  <a:cubicBezTo>
                    <a:pt x="318" y="367"/>
                    <a:pt x="318" y="379"/>
                    <a:pt x="318" y="393"/>
                  </a:cubicBezTo>
                  <a:cubicBezTo>
                    <a:pt x="318" y="427"/>
                    <a:pt x="320" y="427"/>
                    <a:pt x="320" y="436"/>
                  </a:cubicBezTo>
                  <a:cubicBezTo>
                    <a:pt x="320" y="441"/>
                    <a:pt x="295" y="515"/>
                    <a:pt x="244" y="515"/>
                  </a:cubicBezTo>
                  <a:cubicBezTo>
                    <a:pt x="173" y="515"/>
                    <a:pt x="173" y="441"/>
                    <a:pt x="173" y="413"/>
                  </a:cubicBezTo>
                  <a:cubicBezTo>
                    <a:pt x="173" y="367"/>
                    <a:pt x="184" y="308"/>
                    <a:pt x="221" y="185"/>
                  </a:cubicBezTo>
                  <a:cubicBezTo>
                    <a:pt x="225" y="157"/>
                    <a:pt x="235" y="131"/>
                    <a:pt x="235" y="108"/>
                  </a:cubicBezTo>
                  <a:cubicBezTo>
                    <a:pt x="235" y="40"/>
                    <a:pt x="184" y="0"/>
                    <a:pt x="136" y="0"/>
                  </a:cubicBezTo>
                  <a:cubicBezTo>
                    <a:pt x="45" y="0"/>
                    <a:pt x="0" y="165"/>
                    <a:pt x="0" y="188"/>
                  </a:cubicBezTo>
                  <a:cubicBezTo>
                    <a:pt x="0" y="205"/>
                    <a:pt x="14" y="205"/>
                    <a:pt x="23" y="205"/>
                  </a:cubicBezTo>
                  <a:cubicBezTo>
                    <a:pt x="33" y="205"/>
                    <a:pt x="37" y="205"/>
                    <a:pt x="41" y="191"/>
                  </a:cubicBezTo>
                  <a:cubicBezTo>
                    <a:pt x="70" y="57"/>
                    <a:pt x="116" y="46"/>
                    <a:pt x="132" y="46"/>
                  </a:cubicBezTo>
                  <a:cubicBezTo>
                    <a:pt x="136" y="46"/>
                    <a:pt x="147" y="46"/>
                    <a:pt x="147" y="71"/>
                  </a:cubicBezTo>
                  <a:cubicBezTo>
                    <a:pt x="147" y="100"/>
                    <a:pt x="136" y="131"/>
                    <a:pt x="126" y="165"/>
                  </a:cubicBezTo>
                  <a:cubicBezTo>
                    <a:pt x="95" y="279"/>
                    <a:pt x="78" y="342"/>
                    <a:pt x="78" y="393"/>
                  </a:cubicBezTo>
                  <a:cubicBezTo>
                    <a:pt x="78" y="527"/>
                    <a:pt x="163" y="558"/>
                    <a:pt x="237" y="558"/>
                  </a:cubicBezTo>
                  <a:cubicBezTo>
                    <a:pt x="256" y="558"/>
                    <a:pt x="295" y="558"/>
                    <a:pt x="336" y="490"/>
                  </a:cubicBezTo>
                  <a:cubicBezTo>
                    <a:pt x="361" y="530"/>
                    <a:pt x="398" y="558"/>
                    <a:pt x="468" y="558"/>
                  </a:cubicBezTo>
                  <a:cubicBezTo>
                    <a:pt x="520" y="558"/>
                    <a:pt x="568" y="524"/>
                    <a:pt x="607" y="419"/>
                  </a:cubicBezTo>
                  <a:cubicBezTo>
                    <a:pt x="640" y="325"/>
                    <a:pt x="669" y="171"/>
                    <a:pt x="669" y="108"/>
                  </a:cubicBezTo>
                  <a:cubicBezTo>
                    <a:pt x="669" y="0"/>
                    <a:pt x="609" y="0"/>
                    <a:pt x="609" y="0"/>
                  </a:cubicBezTo>
                  <a:cubicBezTo>
                    <a:pt x="574" y="0"/>
                    <a:pt x="543" y="48"/>
                    <a:pt x="543" y="91"/>
                  </a:cubicBezTo>
                  <a:cubicBezTo>
                    <a:pt x="543" y="125"/>
                    <a:pt x="559" y="140"/>
                    <a:pt x="570" y="142"/>
                  </a:cubicBezTo>
                  <a:cubicBezTo>
                    <a:pt x="603" y="174"/>
                    <a:pt x="611" y="199"/>
                    <a:pt x="611" y="222"/>
                  </a:cubicBezTo>
                  <a:cubicBezTo>
                    <a:pt x="611" y="239"/>
                    <a:pt x="590" y="356"/>
                    <a:pt x="561" y="421"/>
                  </a:cubicBezTo>
                  <a:cubicBezTo>
                    <a:pt x="541" y="481"/>
                    <a:pt x="510" y="515"/>
                    <a:pt x="473" y="515"/>
                  </a:cubicBezTo>
                  <a:cubicBezTo>
                    <a:pt x="411" y="515"/>
                    <a:pt x="411" y="444"/>
                    <a:pt x="411" y="421"/>
                  </a:cubicBezTo>
                  <a:cubicBezTo>
                    <a:pt x="411" y="387"/>
                    <a:pt x="411" y="370"/>
                    <a:pt x="423" y="310"/>
                  </a:cubicBezTo>
                  <a:cubicBezTo>
                    <a:pt x="431" y="273"/>
                    <a:pt x="442" y="211"/>
                    <a:pt x="446" y="185"/>
                  </a:cubicBezTo>
                  <a:lnTo>
                    <a:pt x="458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39">
              <a:extLst>
                <a:ext uri="{FF2B5EF4-FFF2-40B4-BE49-F238E27FC236}">
                  <a16:creationId xmlns:a16="http://schemas.microsoft.com/office/drawing/2014/main" id="{1E6FD5FA-1A12-4E44-B185-2D02DDF6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139"/>
              <a:ext cx="36" cy="191"/>
            </a:xfrm>
            <a:custGeom>
              <a:avLst/>
              <a:gdLst>
                <a:gd name="T0" fmla="*/ 149 w 162"/>
                <a:gd name="T1" fmla="*/ 0 h 847"/>
                <a:gd name="T2" fmla="*/ 0 w 162"/>
                <a:gd name="T3" fmla="*/ 421 h 847"/>
                <a:gd name="T4" fmla="*/ 149 w 162"/>
                <a:gd name="T5" fmla="*/ 846 h 847"/>
                <a:gd name="T6" fmla="*/ 161 w 162"/>
                <a:gd name="T7" fmla="*/ 834 h 847"/>
                <a:gd name="T8" fmla="*/ 153 w 162"/>
                <a:gd name="T9" fmla="*/ 820 h 847"/>
                <a:gd name="T10" fmla="*/ 41 w 162"/>
                <a:gd name="T11" fmla="*/ 421 h 847"/>
                <a:gd name="T12" fmla="*/ 157 w 162"/>
                <a:gd name="T13" fmla="*/ 20 h 847"/>
                <a:gd name="T14" fmla="*/ 161 w 162"/>
                <a:gd name="T15" fmla="*/ 11 h 847"/>
                <a:gd name="T16" fmla="*/ 149 w 162"/>
                <a:gd name="T17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847">
                  <a:moveTo>
                    <a:pt x="149" y="0"/>
                  </a:moveTo>
                  <a:cubicBezTo>
                    <a:pt x="33" y="114"/>
                    <a:pt x="0" y="293"/>
                    <a:pt x="0" y="421"/>
                  </a:cubicBezTo>
                  <a:cubicBezTo>
                    <a:pt x="0" y="541"/>
                    <a:pt x="25" y="726"/>
                    <a:pt x="149" y="846"/>
                  </a:cubicBezTo>
                  <a:cubicBezTo>
                    <a:pt x="153" y="846"/>
                    <a:pt x="161" y="846"/>
                    <a:pt x="161" y="834"/>
                  </a:cubicBezTo>
                  <a:cubicBezTo>
                    <a:pt x="161" y="832"/>
                    <a:pt x="159" y="829"/>
                    <a:pt x="153" y="820"/>
                  </a:cubicBezTo>
                  <a:cubicBezTo>
                    <a:pt x="72" y="721"/>
                    <a:pt x="41" y="575"/>
                    <a:pt x="41" y="421"/>
                  </a:cubicBezTo>
                  <a:cubicBezTo>
                    <a:pt x="41" y="194"/>
                    <a:pt x="103" y="83"/>
                    <a:pt x="157" y="20"/>
                  </a:cubicBezTo>
                  <a:cubicBezTo>
                    <a:pt x="159" y="17"/>
                    <a:pt x="161" y="14"/>
                    <a:pt x="161" y="11"/>
                  </a:cubicBezTo>
                  <a:cubicBezTo>
                    <a:pt x="161" y="0"/>
                    <a:pt x="153" y="0"/>
                    <a:pt x="14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F9E603BF-B99B-4A4E-85B4-68035680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163"/>
              <a:ext cx="46" cy="121"/>
            </a:xfrm>
            <a:custGeom>
              <a:avLst/>
              <a:gdLst>
                <a:gd name="T0" fmla="*/ 124 w 209"/>
                <a:gd name="T1" fmla="*/ 194 h 539"/>
                <a:gd name="T2" fmla="*/ 188 w 209"/>
                <a:gd name="T3" fmla="*/ 194 h 539"/>
                <a:gd name="T4" fmla="*/ 208 w 209"/>
                <a:gd name="T5" fmla="*/ 174 h 539"/>
                <a:gd name="T6" fmla="*/ 190 w 209"/>
                <a:gd name="T7" fmla="*/ 165 h 539"/>
                <a:gd name="T8" fmla="*/ 132 w 209"/>
                <a:gd name="T9" fmla="*/ 165 h 539"/>
                <a:gd name="T10" fmla="*/ 153 w 209"/>
                <a:gd name="T11" fmla="*/ 37 h 539"/>
                <a:gd name="T12" fmla="*/ 157 w 209"/>
                <a:gd name="T13" fmla="*/ 28 h 539"/>
                <a:gd name="T14" fmla="*/ 134 w 209"/>
                <a:gd name="T15" fmla="*/ 0 h 539"/>
                <a:gd name="T16" fmla="*/ 103 w 209"/>
                <a:gd name="T17" fmla="*/ 34 h 539"/>
                <a:gd name="T18" fmla="*/ 85 w 209"/>
                <a:gd name="T19" fmla="*/ 165 h 539"/>
                <a:gd name="T20" fmla="*/ 21 w 209"/>
                <a:gd name="T21" fmla="*/ 165 h 539"/>
                <a:gd name="T22" fmla="*/ 0 w 209"/>
                <a:gd name="T23" fmla="*/ 185 h 539"/>
                <a:gd name="T24" fmla="*/ 17 w 209"/>
                <a:gd name="T25" fmla="*/ 194 h 539"/>
                <a:gd name="T26" fmla="*/ 76 w 209"/>
                <a:gd name="T27" fmla="*/ 194 h 539"/>
                <a:gd name="T28" fmla="*/ 39 w 209"/>
                <a:gd name="T29" fmla="*/ 393 h 539"/>
                <a:gd name="T30" fmla="*/ 33 w 209"/>
                <a:gd name="T31" fmla="*/ 459 h 539"/>
                <a:gd name="T32" fmla="*/ 97 w 209"/>
                <a:gd name="T33" fmla="*/ 538 h 539"/>
                <a:gd name="T34" fmla="*/ 202 w 209"/>
                <a:gd name="T35" fmla="*/ 407 h 539"/>
                <a:gd name="T36" fmla="*/ 194 w 209"/>
                <a:gd name="T37" fmla="*/ 396 h 539"/>
                <a:gd name="T38" fmla="*/ 184 w 209"/>
                <a:gd name="T39" fmla="*/ 413 h 539"/>
                <a:gd name="T40" fmla="*/ 99 w 209"/>
                <a:gd name="T41" fmla="*/ 515 h 539"/>
                <a:gd name="T42" fmla="*/ 76 w 209"/>
                <a:gd name="T43" fmla="*/ 473 h 539"/>
                <a:gd name="T44" fmla="*/ 83 w 209"/>
                <a:gd name="T45" fmla="*/ 439 h 539"/>
                <a:gd name="T46" fmla="*/ 124 w 209"/>
                <a:gd name="T47" fmla="*/ 1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539">
                  <a:moveTo>
                    <a:pt x="124" y="194"/>
                  </a:moveTo>
                  <a:lnTo>
                    <a:pt x="188" y="194"/>
                  </a:lnTo>
                  <a:cubicBezTo>
                    <a:pt x="200" y="194"/>
                    <a:pt x="208" y="194"/>
                    <a:pt x="208" y="174"/>
                  </a:cubicBezTo>
                  <a:cubicBezTo>
                    <a:pt x="208" y="165"/>
                    <a:pt x="200" y="165"/>
                    <a:pt x="190" y="165"/>
                  </a:cubicBezTo>
                  <a:lnTo>
                    <a:pt x="132" y="165"/>
                  </a:lnTo>
                  <a:lnTo>
                    <a:pt x="153" y="37"/>
                  </a:lnTo>
                  <a:cubicBezTo>
                    <a:pt x="153" y="34"/>
                    <a:pt x="157" y="31"/>
                    <a:pt x="157" y="28"/>
                  </a:cubicBezTo>
                  <a:cubicBezTo>
                    <a:pt x="157" y="11"/>
                    <a:pt x="147" y="0"/>
                    <a:pt x="134" y="0"/>
                  </a:cubicBezTo>
                  <a:cubicBezTo>
                    <a:pt x="120" y="0"/>
                    <a:pt x="111" y="14"/>
                    <a:pt x="103" y="34"/>
                  </a:cubicBezTo>
                  <a:cubicBezTo>
                    <a:pt x="101" y="57"/>
                    <a:pt x="109" y="17"/>
                    <a:pt x="85" y="165"/>
                  </a:cubicBezTo>
                  <a:lnTo>
                    <a:pt x="21" y="165"/>
                  </a:lnTo>
                  <a:cubicBezTo>
                    <a:pt x="8" y="165"/>
                    <a:pt x="0" y="165"/>
                    <a:pt x="0" y="185"/>
                  </a:cubicBezTo>
                  <a:cubicBezTo>
                    <a:pt x="0" y="194"/>
                    <a:pt x="8" y="194"/>
                    <a:pt x="17" y="194"/>
                  </a:cubicBezTo>
                  <a:lnTo>
                    <a:pt x="76" y="194"/>
                  </a:lnTo>
                  <a:lnTo>
                    <a:pt x="39" y="393"/>
                  </a:lnTo>
                  <a:cubicBezTo>
                    <a:pt x="37" y="419"/>
                    <a:pt x="33" y="447"/>
                    <a:pt x="33" y="459"/>
                  </a:cubicBezTo>
                  <a:cubicBezTo>
                    <a:pt x="33" y="507"/>
                    <a:pt x="62" y="538"/>
                    <a:pt x="97" y="538"/>
                  </a:cubicBezTo>
                  <a:cubicBezTo>
                    <a:pt x="165" y="538"/>
                    <a:pt x="202" y="421"/>
                    <a:pt x="202" y="407"/>
                  </a:cubicBezTo>
                  <a:cubicBezTo>
                    <a:pt x="202" y="396"/>
                    <a:pt x="196" y="396"/>
                    <a:pt x="194" y="396"/>
                  </a:cubicBezTo>
                  <a:cubicBezTo>
                    <a:pt x="186" y="396"/>
                    <a:pt x="186" y="402"/>
                    <a:pt x="184" y="413"/>
                  </a:cubicBezTo>
                  <a:cubicBezTo>
                    <a:pt x="163" y="464"/>
                    <a:pt x="134" y="515"/>
                    <a:pt x="99" y="515"/>
                  </a:cubicBezTo>
                  <a:cubicBezTo>
                    <a:pt x="85" y="515"/>
                    <a:pt x="76" y="504"/>
                    <a:pt x="76" y="473"/>
                  </a:cubicBezTo>
                  <a:cubicBezTo>
                    <a:pt x="76" y="461"/>
                    <a:pt x="78" y="447"/>
                    <a:pt x="83" y="439"/>
                  </a:cubicBezTo>
                  <a:lnTo>
                    <a:pt x="124" y="19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1461CDB8-808D-4AEB-9AAC-33B3F0D9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9"/>
              <a:ext cx="36" cy="191"/>
            </a:xfrm>
            <a:custGeom>
              <a:avLst/>
              <a:gdLst>
                <a:gd name="T0" fmla="*/ 12 w 162"/>
                <a:gd name="T1" fmla="*/ 0 h 847"/>
                <a:gd name="T2" fmla="*/ 0 w 162"/>
                <a:gd name="T3" fmla="*/ 11 h 847"/>
                <a:gd name="T4" fmla="*/ 4 w 162"/>
                <a:gd name="T5" fmla="*/ 20 h 847"/>
                <a:gd name="T6" fmla="*/ 116 w 162"/>
                <a:gd name="T7" fmla="*/ 421 h 847"/>
                <a:gd name="T8" fmla="*/ 12 w 162"/>
                <a:gd name="T9" fmla="*/ 814 h 847"/>
                <a:gd name="T10" fmla="*/ 0 w 162"/>
                <a:gd name="T11" fmla="*/ 834 h 847"/>
                <a:gd name="T12" fmla="*/ 8 w 162"/>
                <a:gd name="T13" fmla="*/ 846 h 847"/>
                <a:gd name="T14" fmla="*/ 114 w 162"/>
                <a:gd name="T15" fmla="*/ 681 h 847"/>
                <a:gd name="T16" fmla="*/ 161 w 162"/>
                <a:gd name="T17" fmla="*/ 421 h 847"/>
                <a:gd name="T18" fmla="*/ 12 w 162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47">
                  <a:moveTo>
                    <a:pt x="12" y="0"/>
                  </a:moveTo>
                  <a:cubicBezTo>
                    <a:pt x="8" y="0"/>
                    <a:pt x="0" y="0"/>
                    <a:pt x="0" y="11"/>
                  </a:cubicBezTo>
                  <a:cubicBezTo>
                    <a:pt x="0" y="14"/>
                    <a:pt x="2" y="17"/>
                    <a:pt x="4" y="20"/>
                  </a:cubicBezTo>
                  <a:cubicBezTo>
                    <a:pt x="60" y="88"/>
                    <a:pt x="116" y="202"/>
                    <a:pt x="116" y="421"/>
                  </a:cubicBezTo>
                  <a:cubicBezTo>
                    <a:pt x="116" y="598"/>
                    <a:pt x="76" y="732"/>
                    <a:pt x="12" y="814"/>
                  </a:cubicBezTo>
                  <a:cubicBezTo>
                    <a:pt x="0" y="832"/>
                    <a:pt x="0" y="832"/>
                    <a:pt x="0" y="834"/>
                  </a:cubicBezTo>
                  <a:cubicBezTo>
                    <a:pt x="0" y="837"/>
                    <a:pt x="2" y="846"/>
                    <a:pt x="8" y="846"/>
                  </a:cubicBezTo>
                  <a:cubicBezTo>
                    <a:pt x="14" y="846"/>
                    <a:pt x="74" y="789"/>
                    <a:pt x="114" y="681"/>
                  </a:cubicBezTo>
                  <a:cubicBezTo>
                    <a:pt x="144" y="612"/>
                    <a:pt x="161" y="521"/>
                    <a:pt x="161" y="421"/>
                  </a:cubicBezTo>
                  <a:cubicBezTo>
                    <a:pt x="161" y="305"/>
                    <a:pt x="134" y="117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" name="Group 142">
            <a:extLst>
              <a:ext uri="{FF2B5EF4-FFF2-40B4-BE49-F238E27FC236}">
                <a16:creationId xmlns:a16="http://schemas.microsoft.com/office/drawing/2014/main" id="{EFEEE030-3810-4A4D-AF23-AD56B3FD2EC1}"/>
              </a:ext>
            </a:extLst>
          </p:cNvPr>
          <p:cNvGrpSpPr>
            <a:grpSpLocks/>
          </p:cNvGrpSpPr>
          <p:nvPr/>
        </p:nvGrpSpPr>
        <p:grpSpPr bwMode="auto">
          <a:xfrm>
            <a:off x="8917636" y="3072535"/>
            <a:ext cx="463550" cy="423863"/>
            <a:chOff x="4061" y="1116"/>
            <a:chExt cx="292" cy="267"/>
          </a:xfrm>
        </p:grpSpPr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BF5212B-0AA7-4F1B-8DAF-E2ABB0D71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117"/>
              <a:ext cx="293" cy="265"/>
            </a:xfrm>
            <a:custGeom>
              <a:avLst/>
              <a:gdLst>
                <a:gd name="T0" fmla="*/ 647 w 1295"/>
                <a:gd name="T1" fmla="*/ 1171 h 1172"/>
                <a:gd name="T2" fmla="*/ 0 w 1295"/>
                <a:gd name="T3" fmla="*/ 1171 h 1172"/>
                <a:gd name="T4" fmla="*/ 0 w 1295"/>
                <a:gd name="T5" fmla="*/ 0 h 1172"/>
                <a:gd name="T6" fmla="*/ 1294 w 1295"/>
                <a:gd name="T7" fmla="*/ 0 h 1172"/>
                <a:gd name="T8" fmla="*/ 1294 w 1295"/>
                <a:gd name="T9" fmla="*/ 1171 h 1172"/>
                <a:gd name="T10" fmla="*/ 647 w 1295"/>
                <a:gd name="T11" fmla="*/ 117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1172">
                  <a:moveTo>
                    <a:pt x="647" y="1171"/>
                  </a:moveTo>
                  <a:lnTo>
                    <a:pt x="0" y="1171"/>
                  </a:lnTo>
                  <a:lnTo>
                    <a:pt x="0" y="0"/>
                  </a:lnTo>
                  <a:lnTo>
                    <a:pt x="1294" y="0"/>
                  </a:lnTo>
                  <a:lnTo>
                    <a:pt x="1294" y="1171"/>
                  </a:lnTo>
                  <a:lnTo>
                    <a:pt x="647" y="11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id="{472D1F58-C26F-4EA5-A622-CDDA24D8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230"/>
              <a:ext cx="103" cy="153"/>
            </a:xfrm>
            <a:custGeom>
              <a:avLst/>
              <a:gdLst>
                <a:gd name="T0" fmla="*/ 452 w 457"/>
                <a:gd name="T1" fmla="*/ 88 h 681"/>
                <a:gd name="T2" fmla="*/ 456 w 457"/>
                <a:gd name="T3" fmla="*/ 64 h 681"/>
                <a:gd name="T4" fmla="*/ 415 w 457"/>
                <a:gd name="T5" fmla="*/ 17 h 681"/>
                <a:gd name="T6" fmla="*/ 370 w 457"/>
                <a:gd name="T7" fmla="*/ 42 h 681"/>
                <a:gd name="T8" fmla="*/ 279 w 457"/>
                <a:gd name="T9" fmla="*/ 0 h 681"/>
                <a:gd name="T10" fmla="*/ 37 w 457"/>
                <a:gd name="T11" fmla="*/ 299 h 681"/>
                <a:gd name="T12" fmla="*/ 187 w 457"/>
                <a:gd name="T13" fmla="*/ 466 h 681"/>
                <a:gd name="T14" fmla="*/ 283 w 457"/>
                <a:gd name="T15" fmla="*/ 437 h 681"/>
                <a:gd name="T16" fmla="*/ 267 w 457"/>
                <a:gd name="T17" fmla="*/ 515 h 681"/>
                <a:gd name="T18" fmla="*/ 224 w 457"/>
                <a:gd name="T19" fmla="*/ 606 h 681"/>
                <a:gd name="T20" fmla="*/ 136 w 457"/>
                <a:gd name="T21" fmla="*/ 641 h 681"/>
                <a:gd name="T22" fmla="*/ 77 w 457"/>
                <a:gd name="T23" fmla="*/ 638 h 681"/>
                <a:gd name="T24" fmla="*/ 102 w 457"/>
                <a:gd name="T25" fmla="*/ 577 h 681"/>
                <a:gd name="T26" fmla="*/ 61 w 457"/>
                <a:gd name="T27" fmla="*/ 530 h 681"/>
                <a:gd name="T28" fmla="*/ 0 w 457"/>
                <a:gd name="T29" fmla="*/ 606 h 681"/>
                <a:gd name="T30" fmla="*/ 136 w 457"/>
                <a:gd name="T31" fmla="*/ 680 h 681"/>
                <a:gd name="T32" fmla="*/ 358 w 457"/>
                <a:gd name="T33" fmla="*/ 533 h 681"/>
                <a:gd name="T34" fmla="*/ 452 w 457"/>
                <a:gd name="T35" fmla="*/ 88 h 681"/>
                <a:gd name="T36" fmla="*/ 301 w 457"/>
                <a:gd name="T37" fmla="*/ 349 h 681"/>
                <a:gd name="T38" fmla="*/ 289 w 457"/>
                <a:gd name="T39" fmla="*/ 383 h 681"/>
                <a:gd name="T40" fmla="*/ 193 w 457"/>
                <a:gd name="T41" fmla="*/ 432 h 681"/>
                <a:gd name="T42" fmla="*/ 134 w 457"/>
                <a:gd name="T43" fmla="*/ 353 h 681"/>
                <a:gd name="T44" fmla="*/ 175 w 457"/>
                <a:gd name="T45" fmla="*/ 140 h 681"/>
                <a:gd name="T46" fmla="*/ 281 w 457"/>
                <a:gd name="T47" fmla="*/ 39 h 681"/>
                <a:gd name="T48" fmla="*/ 354 w 457"/>
                <a:gd name="T49" fmla="*/ 98 h 681"/>
                <a:gd name="T50" fmla="*/ 352 w 457"/>
                <a:gd name="T51" fmla="*/ 110 h 681"/>
                <a:gd name="T52" fmla="*/ 301 w 457"/>
                <a:gd name="T53" fmla="*/ 34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7" h="681">
                  <a:moveTo>
                    <a:pt x="452" y="88"/>
                  </a:moveTo>
                  <a:cubicBezTo>
                    <a:pt x="456" y="74"/>
                    <a:pt x="456" y="69"/>
                    <a:pt x="456" y="64"/>
                  </a:cubicBezTo>
                  <a:cubicBezTo>
                    <a:pt x="456" y="29"/>
                    <a:pt x="431" y="17"/>
                    <a:pt x="415" y="17"/>
                  </a:cubicBezTo>
                  <a:cubicBezTo>
                    <a:pt x="399" y="17"/>
                    <a:pt x="380" y="27"/>
                    <a:pt x="370" y="42"/>
                  </a:cubicBezTo>
                  <a:cubicBezTo>
                    <a:pt x="358" y="27"/>
                    <a:pt x="330" y="0"/>
                    <a:pt x="279" y="0"/>
                  </a:cubicBezTo>
                  <a:cubicBezTo>
                    <a:pt x="126" y="0"/>
                    <a:pt x="37" y="164"/>
                    <a:pt x="37" y="299"/>
                  </a:cubicBezTo>
                  <a:cubicBezTo>
                    <a:pt x="37" y="420"/>
                    <a:pt x="112" y="466"/>
                    <a:pt x="187" y="466"/>
                  </a:cubicBezTo>
                  <a:cubicBezTo>
                    <a:pt x="232" y="466"/>
                    <a:pt x="269" y="447"/>
                    <a:pt x="283" y="437"/>
                  </a:cubicBezTo>
                  <a:cubicBezTo>
                    <a:pt x="279" y="464"/>
                    <a:pt x="271" y="491"/>
                    <a:pt x="267" y="515"/>
                  </a:cubicBezTo>
                  <a:cubicBezTo>
                    <a:pt x="258" y="545"/>
                    <a:pt x="254" y="577"/>
                    <a:pt x="224" y="606"/>
                  </a:cubicBezTo>
                  <a:cubicBezTo>
                    <a:pt x="187" y="641"/>
                    <a:pt x="161" y="641"/>
                    <a:pt x="136" y="641"/>
                  </a:cubicBezTo>
                  <a:cubicBezTo>
                    <a:pt x="114" y="641"/>
                    <a:pt x="100" y="641"/>
                    <a:pt x="77" y="638"/>
                  </a:cubicBezTo>
                  <a:cubicBezTo>
                    <a:pt x="102" y="614"/>
                    <a:pt x="102" y="582"/>
                    <a:pt x="102" y="577"/>
                  </a:cubicBezTo>
                  <a:cubicBezTo>
                    <a:pt x="102" y="552"/>
                    <a:pt x="90" y="530"/>
                    <a:pt x="61" y="530"/>
                  </a:cubicBezTo>
                  <a:cubicBezTo>
                    <a:pt x="35" y="530"/>
                    <a:pt x="0" y="560"/>
                    <a:pt x="0" y="606"/>
                  </a:cubicBezTo>
                  <a:cubicBezTo>
                    <a:pt x="0" y="675"/>
                    <a:pt x="75" y="680"/>
                    <a:pt x="136" y="680"/>
                  </a:cubicBezTo>
                  <a:cubicBezTo>
                    <a:pt x="216" y="680"/>
                    <a:pt x="334" y="655"/>
                    <a:pt x="358" y="533"/>
                  </a:cubicBezTo>
                  <a:lnTo>
                    <a:pt x="452" y="88"/>
                  </a:lnTo>
                  <a:close/>
                  <a:moveTo>
                    <a:pt x="301" y="349"/>
                  </a:moveTo>
                  <a:cubicBezTo>
                    <a:pt x="297" y="368"/>
                    <a:pt x="297" y="371"/>
                    <a:pt x="289" y="383"/>
                  </a:cubicBezTo>
                  <a:cubicBezTo>
                    <a:pt x="242" y="432"/>
                    <a:pt x="199" y="432"/>
                    <a:pt x="193" y="432"/>
                  </a:cubicBezTo>
                  <a:cubicBezTo>
                    <a:pt x="161" y="432"/>
                    <a:pt x="134" y="407"/>
                    <a:pt x="134" y="353"/>
                  </a:cubicBezTo>
                  <a:cubicBezTo>
                    <a:pt x="134" y="302"/>
                    <a:pt x="161" y="179"/>
                    <a:pt x="175" y="140"/>
                  </a:cubicBezTo>
                  <a:cubicBezTo>
                    <a:pt x="205" y="54"/>
                    <a:pt x="256" y="39"/>
                    <a:pt x="281" y="39"/>
                  </a:cubicBezTo>
                  <a:cubicBezTo>
                    <a:pt x="334" y="39"/>
                    <a:pt x="354" y="88"/>
                    <a:pt x="354" y="98"/>
                  </a:cubicBezTo>
                  <a:cubicBezTo>
                    <a:pt x="354" y="98"/>
                    <a:pt x="354" y="101"/>
                    <a:pt x="352" y="110"/>
                  </a:cubicBezTo>
                  <a:lnTo>
                    <a:pt x="301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id="{9801A3A7-EFC2-4D7C-9FB9-F3135ABC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16"/>
              <a:ext cx="35" cy="164"/>
            </a:xfrm>
            <a:custGeom>
              <a:avLst/>
              <a:gdLst>
                <a:gd name="T0" fmla="*/ 146 w 160"/>
                <a:gd name="T1" fmla="*/ 0 h 727"/>
                <a:gd name="T2" fmla="*/ 0 w 160"/>
                <a:gd name="T3" fmla="*/ 361 h 727"/>
                <a:gd name="T4" fmla="*/ 146 w 160"/>
                <a:gd name="T5" fmla="*/ 726 h 727"/>
                <a:gd name="T6" fmla="*/ 159 w 160"/>
                <a:gd name="T7" fmla="*/ 717 h 727"/>
                <a:gd name="T8" fmla="*/ 151 w 160"/>
                <a:gd name="T9" fmla="*/ 704 h 727"/>
                <a:gd name="T10" fmla="*/ 41 w 160"/>
                <a:gd name="T11" fmla="*/ 361 h 727"/>
                <a:gd name="T12" fmla="*/ 155 w 160"/>
                <a:gd name="T13" fmla="*/ 17 h 727"/>
                <a:gd name="T14" fmla="*/ 159 w 160"/>
                <a:gd name="T15" fmla="*/ 10 h 727"/>
                <a:gd name="T16" fmla="*/ 146 w 160"/>
                <a:gd name="T1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27">
                  <a:moveTo>
                    <a:pt x="146" y="0"/>
                  </a:moveTo>
                  <a:cubicBezTo>
                    <a:pt x="33" y="98"/>
                    <a:pt x="0" y="253"/>
                    <a:pt x="0" y="361"/>
                  </a:cubicBezTo>
                  <a:cubicBezTo>
                    <a:pt x="0" y="464"/>
                    <a:pt x="24" y="623"/>
                    <a:pt x="146" y="726"/>
                  </a:cubicBezTo>
                  <a:cubicBezTo>
                    <a:pt x="151" y="726"/>
                    <a:pt x="159" y="726"/>
                    <a:pt x="159" y="717"/>
                  </a:cubicBezTo>
                  <a:cubicBezTo>
                    <a:pt x="159" y="714"/>
                    <a:pt x="157" y="712"/>
                    <a:pt x="151" y="704"/>
                  </a:cubicBezTo>
                  <a:cubicBezTo>
                    <a:pt x="71" y="621"/>
                    <a:pt x="41" y="493"/>
                    <a:pt x="41" y="361"/>
                  </a:cubicBezTo>
                  <a:cubicBezTo>
                    <a:pt x="41" y="167"/>
                    <a:pt x="102" y="71"/>
                    <a:pt x="155" y="17"/>
                  </a:cubicBezTo>
                  <a:cubicBezTo>
                    <a:pt x="157" y="15"/>
                    <a:pt x="159" y="12"/>
                    <a:pt x="159" y="10"/>
                  </a:cubicBezTo>
                  <a:cubicBezTo>
                    <a:pt x="159" y="0"/>
                    <a:pt x="151" y="0"/>
                    <a:pt x="1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5EE33080-137A-4ADA-9D9A-3DD37A65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137"/>
              <a:ext cx="46" cy="104"/>
            </a:xfrm>
            <a:custGeom>
              <a:avLst/>
              <a:gdLst>
                <a:gd name="T0" fmla="*/ 122 w 206"/>
                <a:gd name="T1" fmla="*/ 167 h 462"/>
                <a:gd name="T2" fmla="*/ 185 w 206"/>
                <a:gd name="T3" fmla="*/ 167 h 462"/>
                <a:gd name="T4" fmla="*/ 205 w 206"/>
                <a:gd name="T5" fmla="*/ 150 h 462"/>
                <a:gd name="T6" fmla="*/ 187 w 206"/>
                <a:gd name="T7" fmla="*/ 140 h 462"/>
                <a:gd name="T8" fmla="*/ 130 w 206"/>
                <a:gd name="T9" fmla="*/ 140 h 462"/>
                <a:gd name="T10" fmla="*/ 151 w 206"/>
                <a:gd name="T11" fmla="*/ 32 h 462"/>
                <a:gd name="T12" fmla="*/ 155 w 206"/>
                <a:gd name="T13" fmla="*/ 25 h 462"/>
                <a:gd name="T14" fmla="*/ 132 w 206"/>
                <a:gd name="T15" fmla="*/ 0 h 462"/>
                <a:gd name="T16" fmla="*/ 102 w 206"/>
                <a:gd name="T17" fmla="*/ 29 h 462"/>
                <a:gd name="T18" fmla="*/ 83 w 206"/>
                <a:gd name="T19" fmla="*/ 140 h 462"/>
                <a:gd name="T20" fmla="*/ 20 w 206"/>
                <a:gd name="T21" fmla="*/ 140 h 462"/>
                <a:gd name="T22" fmla="*/ 0 w 206"/>
                <a:gd name="T23" fmla="*/ 160 h 462"/>
                <a:gd name="T24" fmla="*/ 16 w 206"/>
                <a:gd name="T25" fmla="*/ 167 h 462"/>
                <a:gd name="T26" fmla="*/ 75 w 206"/>
                <a:gd name="T27" fmla="*/ 167 h 462"/>
                <a:gd name="T28" fmla="*/ 39 w 206"/>
                <a:gd name="T29" fmla="*/ 339 h 462"/>
                <a:gd name="T30" fmla="*/ 33 w 206"/>
                <a:gd name="T31" fmla="*/ 393 h 462"/>
                <a:gd name="T32" fmla="*/ 96 w 206"/>
                <a:gd name="T33" fmla="*/ 461 h 462"/>
                <a:gd name="T34" fmla="*/ 199 w 206"/>
                <a:gd name="T35" fmla="*/ 349 h 462"/>
                <a:gd name="T36" fmla="*/ 191 w 206"/>
                <a:gd name="T37" fmla="*/ 341 h 462"/>
                <a:gd name="T38" fmla="*/ 181 w 206"/>
                <a:gd name="T39" fmla="*/ 356 h 462"/>
                <a:gd name="T40" fmla="*/ 98 w 206"/>
                <a:gd name="T41" fmla="*/ 444 h 462"/>
                <a:gd name="T42" fmla="*/ 75 w 206"/>
                <a:gd name="T43" fmla="*/ 405 h 462"/>
                <a:gd name="T44" fmla="*/ 81 w 206"/>
                <a:gd name="T45" fmla="*/ 376 h 462"/>
                <a:gd name="T46" fmla="*/ 122 w 206"/>
                <a:gd name="T47" fmla="*/ 16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462">
                  <a:moveTo>
                    <a:pt x="122" y="167"/>
                  </a:moveTo>
                  <a:lnTo>
                    <a:pt x="185" y="167"/>
                  </a:lnTo>
                  <a:cubicBezTo>
                    <a:pt x="197" y="167"/>
                    <a:pt x="205" y="167"/>
                    <a:pt x="205" y="150"/>
                  </a:cubicBezTo>
                  <a:cubicBezTo>
                    <a:pt x="205" y="140"/>
                    <a:pt x="197" y="140"/>
                    <a:pt x="187" y="140"/>
                  </a:cubicBezTo>
                  <a:lnTo>
                    <a:pt x="130" y="140"/>
                  </a:lnTo>
                  <a:lnTo>
                    <a:pt x="151" y="32"/>
                  </a:lnTo>
                  <a:cubicBezTo>
                    <a:pt x="151" y="29"/>
                    <a:pt x="155" y="27"/>
                    <a:pt x="155" y="25"/>
                  </a:cubicBezTo>
                  <a:cubicBezTo>
                    <a:pt x="155" y="10"/>
                    <a:pt x="144" y="0"/>
                    <a:pt x="132" y="0"/>
                  </a:cubicBezTo>
                  <a:cubicBezTo>
                    <a:pt x="118" y="0"/>
                    <a:pt x="110" y="12"/>
                    <a:pt x="102" y="29"/>
                  </a:cubicBezTo>
                  <a:cubicBezTo>
                    <a:pt x="100" y="49"/>
                    <a:pt x="108" y="15"/>
                    <a:pt x="83" y="140"/>
                  </a:cubicBezTo>
                  <a:lnTo>
                    <a:pt x="20" y="140"/>
                  </a:lnTo>
                  <a:cubicBezTo>
                    <a:pt x="8" y="140"/>
                    <a:pt x="0" y="140"/>
                    <a:pt x="0" y="160"/>
                  </a:cubicBezTo>
                  <a:cubicBezTo>
                    <a:pt x="0" y="167"/>
                    <a:pt x="8" y="167"/>
                    <a:pt x="16" y="167"/>
                  </a:cubicBezTo>
                  <a:lnTo>
                    <a:pt x="75" y="167"/>
                  </a:lnTo>
                  <a:lnTo>
                    <a:pt x="39" y="339"/>
                  </a:lnTo>
                  <a:cubicBezTo>
                    <a:pt x="37" y="358"/>
                    <a:pt x="33" y="385"/>
                    <a:pt x="33" y="393"/>
                  </a:cubicBezTo>
                  <a:cubicBezTo>
                    <a:pt x="33" y="434"/>
                    <a:pt x="61" y="461"/>
                    <a:pt x="96" y="461"/>
                  </a:cubicBezTo>
                  <a:cubicBezTo>
                    <a:pt x="163" y="461"/>
                    <a:pt x="199" y="361"/>
                    <a:pt x="199" y="349"/>
                  </a:cubicBezTo>
                  <a:cubicBezTo>
                    <a:pt x="199" y="341"/>
                    <a:pt x="193" y="341"/>
                    <a:pt x="191" y="341"/>
                  </a:cubicBezTo>
                  <a:cubicBezTo>
                    <a:pt x="183" y="341"/>
                    <a:pt x="183" y="344"/>
                    <a:pt x="181" y="356"/>
                  </a:cubicBezTo>
                  <a:cubicBezTo>
                    <a:pt x="161" y="400"/>
                    <a:pt x="132" y="444"/>
                    <a:pt x="98" y="444"/>
                  </a:cubicBezTo>
                  <a:cubicBezTo>
                    <a:pt x="83" y="444"/>
                    <a:pt x="75" y="432"/>
                    <a:pt x="75" y="405"/>
                  </a:cubicBezTo>
                  <a:cubicBezTo>
                    <a:pt x="75" y="398"/>
                    <a:pt x="77" y="385"/>
                    <a:pt x="81" y="376"/>
                  </a:cubicBezTo>
                  <a:lnTo>
                    <a:pt x="122" y="1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AA8B1CB9-CFA5-4DA8-8820-347B2932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16"/>
              <a:ext cx="35" cy="164"/>
            </a:xfrm>
            <a:custGeom>
              <a:avLst/>
              <a:gdLst>
                <a:gd name="T0" fmla="*/ 12 w 160"/>
                <a:gd name="T1" fmla="*/ 0 h 727"/>
                <a:gd name="T2" fmla="*/ 0 w 160"/>
                <a:gd name="T3" fmla="*/ 10 h 727"/>
                <a:gd name="T4" fmla="*/ 4 w 160"/>
                <a:gd name="T5" fmla="*/ 17 h 727"/>
                <a:gd name="T6" fmla="*/ 114 w 160"/>
                <a:gd name="T7" fmla="*/ 361 h 727"/>
                <a:gd name="T8" fmla="*/ 12 w 160"/>
                <a:gd name="T9" fmla="*/ 699 h 727"/>
                <a:gd name="T10" fmla="*/ 0 w 160"/>
                <a:gd name="T11" fmla="*/ 717 h 727"/>
                <a:gd name="T12" fmla="*/ 8 w 160"/>
                <a:gd name="T13" fmla="*/ 726 h 727"/>
                <a:gd name="T14" fmla="*/ 112 w 160"/>
                <a:gd name="T15" fmla="*/ 584 h 727"/>
                <a:gd name="T16" fmla="*/ 159 w 160"/>
                <a:gd name="T17" fmla="*/ 361 h 727"/>
                <a:gd name="T18" fmla="*/ 12 w 160"/>
                <a:gd name="T1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727">
                  <a:moveTo>
                    <a:pt x="12" y="0"/>
                  </a:moveTo>
                  <a:cubicBezTo>
                    <a:pt x="8" y="0"/>
                    <a:pt x="0" y="0"/>
                    <a:pt x="0" y="10"/>
                  </a:cubicBezTo>
                  <a:cubicBezTo>
                    <a:pt x="0" y="12"/>
                    <a:pt x="2" y="15"/>
                    <a:pt x="4" y="17"/>
                  </a:cubicBezTo>
                  <a:cubicBezTo>
                    <a:pt x="59" y="76"/>
                    <a:pt x="114" y="174"/>
                    <a:pt x="114" y="361"/>
                  </a:cubicBezTo>
                  <a:cubicBezTo>
                    <a:pt x="114" y="515"/>
                    <a:pt x="75" y="628"/>
                    <a:pt x="12" y="699"/>
                  </a:cubicBezTo>
                  <a:cubicBezTo>
                    <a:pt x="0" y="714"/>
                    <a:pt x="0" y="714"/>
                    <a:pt x="0" y="717"/>
                  </a:cubicBezTo>
                  <a:cubicBezTo>
                    <a:pt x="0" y="719"/>
                    <a:pt x="2" y="726"/>
                    <a:pt x="8" y="726"/>
                  </a:cubicBezTo>
                  <a:cubicBezTo>
                    <a:pt x="14" y="726"/>
                    <a:pt x="73" y="680"/>
                    <a:pt x="112" y="584"/>
                  </a:cubicBezTo>
                  <a:cubicBezTo>
                    <a:pt x="142" y="525"/>
                    <a:pt x="159" y="447"/>
                    <a:pt x="159" y="361"/>
                  </a:cubicBezTo>
                  <a:cubicBezTo>
                    <a:pt x="159" y="263"/>
                    <a:pt x="132" y="10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" name="Group 148">
            <a:extLst>
              <a:ext uri="{FF2B5EF4-FFF2-40B4-BE49-F238E27FC236}">
                <a16:creationId xmlns:a16="http://schemas.microsoft.com/office/drawing/2014/main" id="{2AEA892E-C60D-46D6-99D8-9D9211FFA1CB}"/>
              </a:ext>
            </a:extLst>
          </p:cNvPr>
          <p:cNvGrpSpPr>
            <a:grpSpLocks/>
          </p:cNvGrpSpPr>
          <p:nvPr/>
        </p:nvGrpSpPr>
        <p:grpSpPr bwMode="auto">
          <a:xfrm>
            <a:off x="7963548" y="4585423"/>
            <a:ext cx="374650" cy="423862"/>
            <a:chOff x="3460" y="2069"/>
            <a:chExt cx="236" cy="267"/>
          </a:xfrm>
        </p:grpSpPr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BD914D45-619E-43EF-A46C-E6CEDDA1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75"/>
              <a:ext cx="236" cy="254"/>
            </a:xfrm>
            <a:custGeom>
              <a:avLst/>
              <a:gdLst>
                <a:gd name="T0" fmla="*/ 519 w 1045"/>
                <a:gd name="T1" fmla="*/ 1122 h 1123"/>
                <a:gd name="T2" fmla="*/ 0 w 1045"/>
                <a:gd name="T3" fmla="*/ 1122 h 1123"/>
                <a:gd name="T4" fmla="*/ 0 w 1045"/>
                <a:gd name="T5" fmla="*/ 0 h 1123"/>
                <a:gd name="T6" fmla="*/ 1044 w 1045"/>
                <a:gd name="T7" fmla="*/ 0 h 1123"/>
                <a:gd name="T8" fmla="*/ 1044 w 1045"/>
                <a:gd name="T9" fmla="*/ 1122 h 1123"/>
                <a:gd name="T10" fmla="*/ 519 w 1045"/>
                <a:gd name="T11" fmla="*/ 112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1123">
                  <a:moveTo>
                    <a:pt x="519" y="1122"/>
                  </a:moveTo>
                  <a:lnTo>
                    <a:pt x="0" y="1122"/>
                  </a:lnTo>
                  <a:lnTo>
                    <a:pt x="0" y="0"/>
                  </a:lnTo>
                  <a:lnTo>
                    <a:pt x="1044" y="0"/>
                  </a:lnTo>
                  <a:lnTo>
                    <a:pt x="1044" y="1122"/>
                  </a:lnTo>
                  <a:lnTo>
                    <a:pt x="519" y="112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50">
              <a:extLst>
                <a:ext uri="{FF2B5EF4-FFF2-40B4-BE49-F238E27FC236}">
                  <a16:creationId xmlns:a16="http://schemas.microsoft.com/office/drawing/2014/main" id="{B69F93C8-24E2-4229-948A-245430CD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069"/>
              <a:ext cx="138" cy="267"/>
            </a:xfrm>
            <a:custGeom>
              <a:avLst/>
              <a:gdLst>
                <a:gd name="T0" fmla="*/ 606 w 613"/>
                <a:gd name="T1" fmla="*/ 296 h 1182"/>
                <a:gd name="T2" fmla="*/ 612 w 613"/>
                <a:gd name="T3" fmla="*/ 195 h 1182"/>
                <a:gd name="T4" fmla="*/ 460 w 613"/>
                <a:gd name="T5" fmla="*/ 0 h 1182"/>
                <a:gd name="T6" fmla="*/ 261 w 613"/>
                <a:gd name="T7" fmla="*/ 152 h 1182"/>
                <a:gd name="T8" fmla="*/ 137 w 613"/>
                <a:gd name="T9" fmla="*/ 0 h 1182"/>
                <a:gd name="T10" fmla="*/ 40 w 613"/>
                <a:gd name="T11" fmla="*/ 102 h 1182"/>
                <a:gd name="T12" fmla="*/ 0 w 613"/>
                <a:gd name="T13" fmla="*/ 275 h 1182"/>
                <a:gd name="T14" fmla="*/ 16 w 613"/>
                <a:gd name="T15" fmla="*/ 296 h 1182"/>
                <a:gd name="T16" fmla="*/ 37 w 613"/>
                <a:gd name="T17" fmla="*/ 254 h 1182"/>
                <a:gd name="T18" fmla="*/ 134 w 613"/>
                <a:gd name="T19" fmla="*/ 42 h 1182"/>
                <a:gd name="T20" fmla="*/ 174 w 613"/>
                <a:gd name="T21" fmla="*/ 123 h 1182"/>
                <a:gd name="T22" fmla="*/ 155 w 613"/>
                <a:gd name="T23" fmla="*/ 275 h 1182"/>
                <a:gd name="T24" fmla="*/ 78 w 613"/>
                <a:gd name="T25" fmla="*/ 690 h 1182"/>
                <a:gd name="T26" fmla="*/ 68 w 613"/>
                <a:gd name="T27" fmla="*/ 766 h 1182"/>
                <a:gd name="T28" fmla="*/ 103 w 613"/>
                <a:gd name="T29" fmla="*/ 817 h 1182"/>
                <a:gd name="T30" fmla="*/ 152 w 613"/>
                <a:gd name="T31" fmla="*/ 766 h 1182"/>
                <a:gd name="T32" fmla="*/ 177 w 613"/>
                <a:gd name="T33" fmla="*/ 631 h 1182"/>
                <a:gd name="T34" fmla="*/ 205 w 613"/>
                <a:gd name="T35" fmla="*/ 470 h 1182"/>
                <a:gd name="T36" fmla="*/ 230 w 613"/>
                <a:gd name="T37" fmla="*/ 351 h 1182"/>
                <a:gd name="T38" fmla="*/ 245 w 613"/>
                <a:gd name="T39" fmla="*/ 271 h 1182"/>
                <a:gd name="T40" fmla="*/ 336 w 613"/>
                <a:gd name="T41" fmla="*/ 102 h 1182"/>
                <a:gd name="T42" fmla="*/ 457 w 613"/>
                <a:gd name="T43" fmla="*/ 42 h 1182"/>
                <a:gd name="T44" fmla="*/ 531 w 613"/>
                <a:gd name="T45" fmla="*/ 169 h 1182"/>
                <a:gd name="T46" fmla="*/ 516 w 613"/>
                <a:gd name="T47" fmla="*/ 275 h 1182"/>
                <a:gd name="T48" fmla="*/ 364 w 613"/>
                <a:gd name="T49" fmla="*/ 1105 h 1182"/>
                <a:gd name="T50" fmla="*/ 364 w 613"/>
                <a:gd name="T51" fmla="*/ 1130 h 1182"/>
                <a:gd name="T52" fmla="*/ 398 w 613"/>
                <a:gd name="T53" fmla="*/ 1181 h 1182"/>
                <a:gd name="T54" fmla="*/ 454 w 613"/>
                <a:gd name="T55" fmla="*/ 1113 h 1182"/>
                <a:gd name="T56" fmla="*/ 606 w 613"/>
                <a:gd name="T57" fmla="*/ 296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3" h="1182">
                  <a:moveTo>
                    <a:pt x="606" y="296"/>
                  </a:moveTo>
                  <a:cubicBezTo>
                    <a:pt x="609" y="267"/>
                    <a:pt x="612" y="241"/>
                    <a:pt x="612" y="195"/>
                  </a:cubicBezTo>
                  <a:cubicBezTo>
                    <a:pt x="612" y="76"/>
                    <a:pt x="559" y="0"/>
                    <a:pt x="460" y="0"/>
                  </a:cubicBezTo>
                  <a:cubicBezTo>
                    <a:pt x="360" y="0"/>
                    <a:pt x="289" y="93"/>
                    <a:pt x="261" y="152"/>
                  </a:cubicBezTo>
                  <a:cubicBezTo>
                    <a:pt x="252" y="51"/>
                    <a:pt x="196" y="0"/>
                    <a:pt x="137" y="0"/>
                  </a:cubicBezTo>
                  <a:cubicBezTo>
                    <a:pt x="78" y="0"/>
                    <a:pt x="53" y="72"/>
                    <a:pt x="40" y="102"/>
                  </a:cubicBezTo>
                  <a:cubicBezTo>
                    <a:pt x="19" y="165"/>
                    <a:pt x="0" y="275"/>
                    <a:pt x="0" y="275"/>
                  </a:cubicBezTo>
                  <a:cubicBezTo>
                    <a:pt x="0" y="296"/>
                    <a:pt x="12" y="296"/>
                    <a:pt x="16" y="296"/>
                  </a:cubicBezTo>
                  <a:cubicBezTo>
                    <a:pt x="31" y="296"/>
                    <a:pt x="31" y="296"/>
                    <a:pt x="37" y="254"/>
                  </a:cubicBezTo>
                  <a:cubicBezTo>
                    <a:pt x="59" y="127"/>
                    <a:pt x="84" y="42"/>
                    <a:pt x="134" y="42"/>
                  </a:cubicBezTo>
                  <a:cubicBezTo>
                    <a:pt x="155" y="42"/>
                    <a:pt x="174" y="51"/>
                    <a:pt x="174" y="123"/>
                  </a:cubicBezTo>
                  <a:cubicBezTo>
                    <a:pt x="174" y="157"/>
                    <a:pt x="171" y="178"/>
                    <a:pt x="155" y="275"/>
                  </a:cubicBezTo>
                  <a:lnTo>
                    <a:pt x="78" y="690"/>
                  </a:lnTo>
                  <a:cubicBezTo>
                    <a:pt x="75" y="715"/>
                    <a:pt x="68" y="758"/>
                    <a:pt x="68" y="766"/>
                  </a:cubicBezTo>
                  <a:cubicBezTo>
                    <a:pt x="68" y="800"/>
                    <a:pt x="81" y="817"/>
                    <a:pt x="103" y="817"/>
                  </a:cubicBezTo>
                  <a:cubicBezTo>
                    <a:pt x="118" y="817"/>
                    <a:pt x="140" y="800"/>
                    <a:pt x="152" y="766"/>
                  </a:cubicBezTo>
                  <a:cubicBezTo>
                    <a:pt x="155" y="758"/>
                    <a:pt x="171" y="677"/>
                    <a:pt x="177" y="631"/>
                  </a:cubicBezTo>
                  <a:lnTo>
                    <a:pt x="205" y="470"/>
                  </a:lnTo>
                  <a:cubicBezTo>
                    <a:pt x="214" y="428"/>
                    <a:pt x="224" y="394"/>
                    <a:pt x="230" y="351"/>
                  </a:cubicBezTo>
                  <a:cubicBezTo>
                    <a:pt x="230" y="334"/>
                    <a:pt x="242" y="275"/>
                    <a:pt x="245" y="271"/>
                  </a:cubicBezTo>
                  <a:cubicBezTo>
                    <a:pt x="245" y="254"/>
                    <a:pt x="289" y="152"/>
                    <a:pt x="336" y="102"/>
                  </a:cubicBezTo>
                  <a:cubicBezTo>
                    <a:pt x="360" y="72"/>
                    <a:pt x="401" y="42"/>
                    <a:pt x="457" y="42"/>
                  </a:cubicBezTo>
                  <a:cubicBezTo>
                    <a:pt x="513" y="42"/>
                    <a:pt x="531" y="102"/>
                    <a:pt x="531" y="169"/>
                  </a:cubicBezTo>
                  <a:cubicBezTo>
                    <a:pt x="531" y="174"/>
                    <a:pt x="531" y="207"/>
                    <a:pt x="516" y="275"/>
                  </a:cubicBezTo>
                  <a:lnTo>
                    <a:pt x="364" y="1105"/>
                  </a:lnTo>
                  <a:cubicBezTo>
                    <a:pt x="364" y="1126"/>
                    <a:pt x="364" y="1130"/>
                    <a:pt x="364" y="1130"/>
                  </a:cubicBezTo>
                  <a:cubicBezTo>
                    <a:pt x="364" y="1164"/>
                    <a:pt x="379" y="1181"/>
                    <a:pt x="398" y="1181"/>
                  </a:cubicBezTo>
                  <a:cubicBezTo>
                    <a:pt x="438" y="1181"/>
                    <a:pt x="451" y="1130"/>
                    <a:pt x="454" y="1113"/>
                  </a:cubicBezTo>
                  <a:lnTo>
                    <a:pt x="606" y="2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51">
              <a:extLst>
                <a:ext uri="{FF2B5EF4-FFF2-40B4-BE49-F238E27FC236}">
                  <a16:creationId xmlns:a16="http://schemas.microsoft.com/office/drawing/2014/main" id="{04902055-FCF6-4D30-854B-36F65B442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131"/>
              <a:ext cx="70" cy="181"/>
            </a:xfrm>
            <a:custGeom>
              <a:avLst/>
              <a:gdLst>
                <a:gd name="T0" fmla="*/ 186 w 312"/>
                <a:gd name="T1" fmla="*/ 292 h 801"/>
                <a:gd name="T2" fmla="*/ 283 w 312"/>
                <a:gd name="T3" fmla="*/ 292 h 801"/>
                <a:gd name="T4" fmla="*/ 311 w 312"/>
                <a:gd name="T5" fmla="*/ 258 h 801"/>
                <a:gd name="T6" fmla="*/ 286 w 312"/>
                <a:gd name="T7" fmla="*/ 246 h 801"/>
                <a:gd name="T8" fmla="*/ 196 w 312"/>
                <a:gd name="T9" fmla="*/ 246 h 801"/>
                <a:gd name="T10" fmla="*/ 230 w 312"/>
                <a:gd name="T11" fmla="*/ 55 h 801"/>
                <a:gd name="T12" fmla="*/ 233 w 312"/>
                <a:gd name="T13" fmla="*/ 42 h 801"/>
                <a:gd name="T14" fmla="*/ 202 w 312"/>
                <a:gd name="T15" fmla="*/ 0 h 801"/>
                <a:gd name="T16" fmla="*/ 155 w 312"/>
                <a:gd name="T17" fmla="*/ 51 h 801"/>
                <a:gd name="T18" fmla="*/ 127 w 312"/>
                <a:gd name="T19" fmla="*/ 246 h 801"/>
                <a:gd name="T20" fmla="*/ 31 w 312"/>
                <a:gd name="T21" fmla="*/ 246 h 801"/>
                <a:gd name="T22" fmla="*/ 0 w 312"/>
                <a:gd name="T23" fmla="*/ 275 h 801"/>
                <a:gd name="T24" fmla="*/ 25 w 312"/>
                <a:gd name="T25" fmla="*/ 292 h 801"/>
                <a:gd name="T26" fmla="*/ 115 w 312"/>
                <a:gd name="T27" fmla="*/ 292 h 801"/>
                <a:gd name="T28" fmla="*/ 59 w 312"/>
                <a:gd name="T29" fmla="*/ 588 h 801"/>
                <a:gd name="T30" fmla="*/ 50 w 312"/>
                <a:gd name="T31" fmla="*/ 682 h 801"/>
                <a:gd name="T32" fmla="*/ 146 w 312"/>
                <a:gd name="T33" fmla="*/ 800 h 801"/>
                <a:gd name="T34" fmla="*/ 305 w 312"/>
                <a:gd name="T35" fmla="*/ 605 h 801"/>
                <a:gd name="T36" fmla="*/ 289 w 312"/>
                <a:gd name="T37" fmla="*/ 593 h 801"/>
                <a:gd name="T38" fmla="*/ 273 w 312"/>
                <a:gd name="T39" fmla="*/ 618 h 801"/>
                <a:gd name="T40" fmla="*/ 149 w 312"/>
                <a:gd name="T41" fmla="*/ 766 h 801"/>
                <a:gd name="T42" fmla="*/ 115 w 312"/>
                <a:gd name="T43" fmla="*/ 703 h 801"/>
                <a:gd name="T44" fmla="*/ 121 w 312"/>
                <a:gd name="T45" fmla="*/ 652 h 801"/>
                <a:gd name="T46" fmla="*/ 186 w 312"/>
                <a:gd name="T47" fmla="*/ 292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801">
                  <a:moveTo>
                    <a:pt x="186" y="292"/>
                  </a:moveTo>
                  <a:lnTo>
                    <a:pt x="283" y="292"/>
                  </a:lnTo>
                  <a:cubicBezTo>
                    <a:pt x="301" y="292"/>
                    <a:pt x="311" y="292"/>
                    <a:pt x="311" y="258"/>
                  </a:cubicBezTo>
                  <a:cubicBezTo>
                    <a:pt x="311" y="246"/>
                    <a:pt x="301" y="246"/>
                    <a:pt x="286" y="246"/>
                  </a:cubicBezTo>
                  <a:lnTo>
                    <a:pt x="196" y="246"/>
                  </a:lnTo>
                  <a:lnTo>
                    <a:pt x="230" y="55"/>
                  </a:lnTo>
                  <a:cubicBezTo>
                    <a:pt x="230" y="51"/>
                    <a:pt x="233" y="47"/>
                    <a:pt x="233" y="42"/>
                  </a:cubicBezTo>
                  <a:cubicBezTo>
                    <a:pt x="233" y="17"/>
                    <a:pt x="221" y="0"/>
                    <a:pt x="202" y="0"/>
                  </a:cubicBezTo>
                  <a:cubicBezTo>
                    <a:pt x="177" y="0"/>
                    <a:pt x="168" y="21"/>
                    <a:pt x="155" y="51"/>
                  </a:cubicBezTo>
                  <a:cubicBezTo>
                    <a:pt x="152" y="85"/>
                    <a:pt x="165" y="25"/>
                    <a:pt x="127" y="246"/>
                  </a:cubicBezTo>
                  <a:lnTo>
                    <a:pt x="31" y="246"/>
                  </a:lnTo>
                  <a:cubicBezTo>
                    <a:pt x="12" y="246"/>
                    <a:pt x="0" y="246"/>
                    <a:pt x="0" y="275"/>
                  </a:cubicBezTo>
                  <a:cubicBezTo>
                    <a:pt x="0" y="292"/>
                    <a:pt x="12" y="292"/>
                    <a:pt x="25" y="292"/>
                  </a:cubicBezTo>
                  <a:lnTo>
                    <a:pt x="115" y="292"/>
                  </a:lnTo>
                  <a:lnTo>
                    <a:pt x="59" y="588"/>
                  </a:lnTo>
                  <a:cubicBezTo>
                    <a:pt x="56" y="622"/>
                    <a:pt x="50" y="665"/>
                    <a:pt x="50" y="682"/>
                  </a:cubicBezTo>
                  <a:cubicBezTo>
                    <a:pt x="50" y="753"/>
                    <a:pt x="93" y="800"/>
                    <a:pt x="146" y="800"/>
                  </a:cubicBezTo>
                  <a:cubicBezTo>
                    <a:pt x="249" y="800"/>
                    <a:pt x="305" y="622"/>
                    <a:pt x="305" y="605"/>
                  </a:cubicBezTo>
                  <a:cubicBezTo>
                    <a:pt x="305" y="593"/>
                    <a:pt x="292" y="593"/>
                    <a:pt x="289" y="593"/>
                  </a:cubicBezTo>
                  <a:cubicBezTo>
                    <a:pt x="280" y="593"/>
                    <a:pt x="280" y="597"/>
                    <a:pt x="273" y="618"/>
                  </a:cubicBezTo>
                  <a:cubicBezTo>
                    <a:pt x="245" y="694"/>
                    <a:pt x="202" y="766"/>
                    <a:pt x="149" y="766"/>
                  </a:cubicBezTo>
                  <a:cubicBezTo>
                    <a:pt x="127" y="766"/>
                    <a:pt x="115" y="749"/>
                    <a:pt x="115" y="703"/>
                  </a:cubicBezTo>
                  <a:cubicBezTo>
                    <a:pt x="115" y="690"/>
                    <a:pt x="118" y="665"/>
                    <a:pt x="121" y="652"/>
                  </a:cubicBezTo>
                  <a:lnTo>
                    <a:pt x="186" y="2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Line 152">
            <a:extLst>
              <a:ext uri="{FF2B5EF4-FFF2-40B4-BE49-F238E27FC236}">
                <a16:creationId xmlns:a16="http://schemas.microsoft.com/office/drawing/2014/main" id="{C892B56D-DA24-457F-994B-EA4EA4C7C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898" y="4801323"/>
            <a:ext cx="395288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153">
            <a:extLst>
              <a:ext uri="{FF2B5EF4-FFF2-40B4-BE49-F238E27FC236}">
                <a16:creationId xmlns:a16="http://schemas.microsoft.com/office/drawing/2014/main" id="{731F6450-F375-4B03-AAB1-F8687EB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066" y="2992461"/>
            <a:ext cx="6264275" cy="431800"/>
          </a:xfrm>
          <a:prstGeom prst="rect">
            <a:avLst/>
          </a:prstGeom>
          <a:solidFill>
            <a:srgbClr val="729FCF">
              <a:alpha val="42000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60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951"/>
    </mc:Choice>
    <mc:Fallback>
      <p:transition spd="slow" advTm="355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118 0.48982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222 0.48311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3" grpId="0"/>
      <p:bldP spid="13" grpId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Alternating Optimization (ALT-OPT)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opt. problems with several variables, say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Often, this “joint” optimization is hard/impossible to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take an alternating optimization approach to solve such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converges to a local optima. But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useful. Will see examples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related to the Expectation-Maximization (EM) algorithm which we will see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303FFDD-6989-4188-8C06-F7F6CCD1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581150"/>
            <a:ext cx="46291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0B000A-EFAE-4FEF-9395-B5D776BC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81" y="3287229"/>
            <a:ext cx="9125824" cy="23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0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619"/>
    </mc:Choice>
    <mc:Fallback>
      <p:transition spd="slow" advTm="232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Newton’s Method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Unlike GD and its variants, </a:t>
                </a:r>
                <a:r>
                  <a:rPr lang="en-GB" dirty="0">
                    <a:latin typeface="Abadi Extra Light" panose="020B0204020104020204" pitchFamily="34" charset="0"/>
                  </a:rPr>
                  <a:t>Newton’s method uses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second-order</a:t>
                </a:r>
                <a:r>
                  <a:rPr lang="en-GB" dirty="0">
                    <a:latin typeface="Abadi Extra Light" panose="020B0204020104020204" pitchFamily="34" charset="0"/>
                  </a:rPr>
                  <a:t> information (second derivative, a.k.a. the Hessian)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each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minimize the quadratic (second-order) approx.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/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000" dirty="0"/>
                  <a:t> [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dirty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latin typeface="Abadi Extra Light" panose="020B020402010402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blipFill>
                <a:blip r:embed="rId4"/>
                <a:stretch>
                  <a:fillRect r="-746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1">
            <a:extLst>
              <a:ext uri="{FF2B5EF4-FFF2-40B4-BE49-F238E27FC236}">
                <a16:creationId xmlns:a16="http://schemas.microsoft.com/office/drawing/2014/main" id="{8CC23C72-4A3D-408C-9177-63CB594B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63" y="2735870"/>
            <a:ext cx="2628900" cy="5214937"/>
          </a:xfrm>
          <a:custGeom>
            <a:avLst/>
            <a:gdLst>
              <a:gd name="T0" fmla="*/ 0 w 7301"/>
              <a:gd name="T1" fmla="*/ 4000 h 14488"/>
              <a:gd name="T2" fmla="*/ 7300 w 7301"/>
              <a:gd name="T3" fmla="*/ 6187 h 14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01" h="14488">
                <a:moveTo>
                  <a:pt x="0" y="4000"/>
                </a:moveTo>
                <a:cubicBezTo>
                  <a:pt x="3100" y="0"/>
                  <a:pt x="3100" y="14487"/>
                  <a:pt x="7300" y="6187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A59C14A3-2B3C-497D-88F7-15D2DBBA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075" y="3383570"/>
            <a:ext cx="1296988" cy="3060700"/>
          </a:xfrm>
          <a:custGeom>
            <a:avLst/>
            <a:gdLst>
              <a:gd name="T0" fmla="*/ 0 w 3601"/>
              <a:gd name="T1" fmla="*/ 4400 h 8501"/>
              <a:gd name="T2" fmla="*/ 3600 w 3601"/>
              <a:gd name="T3" fmla="*/ 3600 h 85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1" h="8501">
                <a:moveTo>
                  <a:pt x="0" y="4400"/>
                </a:moveTo>
                <a:cubicBezTo>
                  <a:pt x="1700" y="0"/>
                  <a:pt x="2000" y="8500"/>
                  <a:pt x="3600" y="3600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3">
            <a:extLst>
              <a:ext uri="{FF2B5EF4-FFF2-40B4-BE49-F238E27FC236}">
                <a16:creationId xmlns:a16="http://schemas.microsoft.com/office/drawing/2014/main" id="{2D19464A-1495-4700-869E-BC6C940B7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0650" y="6223607"/>
            <a:ext cx="5330825" cy="4763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65342964-2708-48D7-ABED-028CE809A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600" y="3420082"/>
            <a:ext cx="36513" cy="3024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08F46869-3021-4E47-8D88-9052CCB7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951" y="3632807"/>
            <a:ext cx="1409976" cy="2124075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553BC19-553F-46AE-8E6D-0002AA5C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36" y="4694844"/>
            <a:ext cx="1463236" cy="2058774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6B1837-2F98-4F81-9CF2-196B9F02A04D}"/>
              </a:ext>
            </a:extLst>
          </p:cNvPr>
          <p:cNvCxnSpPr>
            <a:cxnSpLocks/>
          </p:cNvCxnSpPr>
          <p:nvPr/>
        </p:nvCxnSpPr>
        <p:spPr>
          <a:xfrm>
            <a:off x="4062051" y="5838694"/>
            <a:ext cx="0" cy="38491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/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blipFill>
                <a:blip r:embed="rId5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/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blipFill>
                <a:blip r:embed="rId6"/>
                <a:stretch>
                  <a:fillRect l="-11111" t="-2174" r="-1666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/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blipFill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/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blipFill>
                <a:blip r:embed="rId8"/>
                <a:stretch>
                  <a:fillRect l="-1051" b="-4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8416C7B-12A0-4DE2-AF54-CFE91634D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3607" y="4325874"/>
            <a:ext cx="892255" cy="857092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93C1F67-9F43-4297-9B0E-E90CA1079E08}"/>
              </a:ext>
            </a:extLst>
          </p:cNvPr>
          <p:cNvSpPr/>
          <p:nvPr/>
        </p:nvSpPr>
        <p:spPr>
          <a:xfrm>
            <a:off x="6468390" y="4654210"/>
            <a:ext cx="4615969" cy="819707"/>
          </a:xfrm>
          <a:prstGeom prst="wedgeRectCallout">
            <a:avLst>
              <a:gd name="adj1" fmla="val 59231"/>
              <a:gd name="adj2" fmla="val -447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Converges much faster than GD (very fast for convex functions). Also no “learning rate”. But per iteration cost is slower due to Hessian computation and inversion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658782-744C-481F-B170-7562BD22C547}"/>
              </a:ext>
            </a:extLst>
          </p:cNvPr>
          <p:cNvSpPr/>
          <p:nvPr/>
        </p:nvSpPr>
        <p:spPr>
          <a:xfrm>
            <a:off x="7185824" y="5607790"/>
            <a:ext cx="4484880" cy="753032"/>
          </a:xfrm>
          <a:prstGeom prst="wedgeRectCallout">
            <a:avLst>
              <a:gd name="adj1" fmla="val 1002"/>
              <a:gd name="adj2" fmla="val -720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Faster versions of Newton’s method also exist, e.g., those based on approximating Hessian using previous gradients (see L-BFGS which is a popular method)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3E7034-FFB8-4BAB-A52A-9CD958706031}"/>
              </a:ext>
            </a:extLst>
          </p:cNvPr>
          <p:cNvCxnSpPr>
            <a:cxnSpLocks/>
          </p:cNvCxnSpPr>
          <p:nvPr/>
        </p:nvCxnSpPr>
        <p:spPr>
          <a:xfrm>
            <a:off x="3572189" y="4828618"/>
            <a:ext cx="0" cy="13949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/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491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485"/>
    </mc:Choice>
    <mc:Fallback>
      <p:transition spd="slow" advTm="368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31" grpId="0" animBg="1"/>
      <p:bldP spid="36" grpId="0"/>
      <p:bldP spid="37" grpId="0"/>
      <p:bldP spid="38" grpId="0"/>
      <p:bldP spid="39" grpId="0"/>
      <p:bldP spid="41" grpId="0" animBg="1"/>
      <p:bldP spid="42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Some practical issue in optimization for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Wrapping up the discussion of optimization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Probabilistic models for 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65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66"/>
    </mc:Choice>
    <mc:Fallback>
      <p:transition spd="slow" advTm="209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Stochastic Gradient Descent (SGD)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loss function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(sub)gradient in this case can be written as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Gradient Descent (SGD) approximates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single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training example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pick an index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uniformly randomly and approximate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May take more iterations than GD to converge but each iteration is much faster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SGD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</a:t>
                </a:r>
                <a14:m>
                  <m:oMath xmlns:m="http://schemas.openxmlformats.org/officeDocument/2006/math">
                    <m:r>
                      <a:rPr lang="en-IN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whereas 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/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Writing as an average instead of sum. Won’t affect minimization of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blipFill>
                <a:blip r:embed="rId4"/>
                <a:stretch>
                  <a:fillRect t="-5385" r="-213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/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(Sub)gradient of the loss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blipFill>
                <a:blip r:embed="rId5"/>
                <a:stretch>
                  <a:fillRect t="-15584" r="-2228" b="-298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/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)]=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F10DA35-DCD7-41D9-A01E-B9BEF10B8434}"/>
              </a:ext>
            </a:extLst>
          </p:cNvPr>
          <p:cNvSpPr/>
          <p:nvPr/>
        </p:nvSpPr>
        <p:spPr>
          <a:xfrm>
            <a:off x="8538293" y="1704684"/>
            <a:ext cx="2832460" cy="755913"/>
          </a:xfrm>
          <a:prstGeom prst="wedgeRectCallout">
            <a:avLst>
              <a:gd name="adj1" fmla="val -47178"/>
              <a:gd name="adj2" fmla="val 749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Expensive to compute – requires doing it for all the training examples in each iteration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/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E365ED1-AF55-4606-8274-B08B4C5D7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4625" y="4897881"/>
            <a:ext cx="892255" cy="857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/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unbiased estimate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blipFill>
                <a:blip r:embed="rId9"/>
                <a:stretch>
                  <a:fillRect l="-893" t="-5556" b="-142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863"/>
    </mc:Choice>
    <mc:Fallback>
      <p:transition spd="slow" advTm="296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  <p:bldP spid="10" grpId="0" animBg="1"/>
      <p:bldP spid="9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Minibatch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Gradient approximation using a single training example may be noisy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can use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unif. rand. chosen train. ex. with indices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this “minibatch” of examples, we can compute a minibatch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helps in reducing the variance in the stochastic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per iteration in this case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81BE458-1662-4EE0-8F2B-8E34934D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31" y="1678979"/>
            <a:ext cx="3238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A9A5065-D5C1-4F39-A2FF-D85339AEDFFC}"/>
              </a:ext>
            </a:extLst>
          </p:cNvPr>
          <p:cNvSpPr/>
          <p:nvPr/>
        </p:nvSpPr>
        <p:spPr>
          <a:xfrm>
            <a:off x="7511474" y="1678979"/>
            <a:ext cx="3931544" cy="1299404"/>
          </a:xfrm>
          <a:prstGeom prst="wedgeRectCallout">
            <a:avLst>
              <a:gd name="adj1" fmla="val -63455"/>
              <a:gd name="adj2" fmla="val 84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approximation may have a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variance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– may slow down convergence, updates may be unstable, and may even give sub-optimal solutions (e.g., local minima where GD might have given global minima)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/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025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323"/>
    </mc:Choice>
    <mc:Fallback>
      <p:transition spd="slow" advTm="175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2795436"/>
            <a:ext cx="9924176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Constrained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84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93"/>
    </mc:Choice>
    <mc:Fallback>
      <p:transition spd="slow" advTm="151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Projected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an optimization problem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Projected GD is very similar to GD with an extra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projection step</a:t>
                </a:r>
              </a:p>
              <a:p>
                <a:pPr marL="0" indent="0">
                  <a:buNone/>
                </a:pPr>
                <a:endParaRPr lang="en-GB" sz="8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of the form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 update: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satisfies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project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/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61AE304E-C88C-4625-BAC1-0BCB8BDA03C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6772593" y="3630929"/>
            <a:ext cx="3203575" cy="2195512"/>
          </a:xfrm>
          <a:prstGeom prst="pentagon">
            <a:avLst/>
          </a:prstGeom>
          <a:solidFill>
            <a:srgbClr val="FFCC00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060DF347-FB73-4A22-8F90-70E7B9C9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06" y="4496116"/>
            <a:ext cx="179387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3EC583EB-07E4-4E0E-8FDF-5DE3EF4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56" y="3813491"/>
            <a:ext cx="179387" cy="179388"/>
          </a:xfrm>
          <a:prstGeom prst="ellipse">
            <a:avLst/>
          </a:prstGeom>
          <a:solidFill>
            <a:srgbClr val="0000FF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9EA6EBA-D958-4BCE-ADD7-99B18B87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9793" y="3918266"/>
            <a:ext cx="1260475" cy="6159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36891652-1337-48E1-B71F-68844B8D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518" y="4245291"/>
            <a:ext cx="179388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D036F7F-A887-42CE-8802-B8A21E3D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1806" y="3992879"/>
            <a:ext cx="363537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7B33400E-8738-44EB-874C-A6BC866F14EC}"/>
              </a:ext>
            </a:extLst>
          </p:cNvPr>
          <p:cNvGrpSpPr>
            <a:grpSpLocks/>
          </p:cNvGrpSpPr>
          <p:nvPr/>
        </p:nvGrpSpPr>
        <p:grpSpPr bwMode="auto">
          <a:xfrm>
            <a:off x="7636193" y="4300854"/>
            <a:ext cx="665163" cy="338137"/>
            <a:chOff x="2744" y="2167"/>
            <a:chExt cx="419" cy="21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702EE93-AB92-447D-B605-5CE4BF8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8"/>
              <a:ext cx="419" cy="210"/>
            </a:xfrm>
            <a:custGeom>
              <a:avLst/>
              <a:gdLst>
                <a:gd name="T0" fmla="*/ 928 w 1853"/>
                <a:gd name="T1" fmla="*/ 930 h 931"/>
                <a:gd name="T2" fmla="*/ 0 w 1853"/>
                <a:gd name="T3" fmla="*/ 930 h 931"/>
                <a:gd name="T4" fmla="*/ 0 w 1853"/>
                <a:gd name="T5" fmla="*/ 0 h 931"/>
                <a:gd name="T6" fmla="*/ 1852 w 1853"/>
                <a:gd name="T7" fmla="*/ 0 h 931"/>
                <a:gd name="T8" fmla="*/ 1852 w 1853"/>
                <a:gd name="T9" fmla="*/ 930 h 931"/>
                <a:gd name="T10" fmla="*/ 928 w 1853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3" h="931">
                  <a:moveTo>
                    <a:pt x="928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930"/>
                  </a:lnTo>
                  <a:lnTo>
                    <a:pt x="928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36263E0-5E69-4643-8747-37A0C91F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277"/>
              <a:ext cx="180" cy="104"/>
            </a:xfrm>
            <a:custGeom>
              <a:avLst/>
              <a:gdLst>
                <a:gd name="T0" fmla="*/ 547 w 799"/>
                <a:gd name="T1" fmla="*/ 96 h 461"/>
                <a:gd name="T2" fmla="*/ 557 w 799"/>
                <a:gd name="T3" fmla="*/ 52 h 461"/>
                <a:gd name="T4" fmla="*/ 507 w 799"/>
                <a:gd name="T5" fmla="*/ 9 h 461"/>
                <a:gd name="T6" fmla="*/ 441 w 799"/>
                <a:gd name="T7" fmla="*/ 61 h 461"/>
                <a:gd name="T8" fmla="*/ 384 w 799"/>
                <a:gd name="T9" fmla="*/ 265 h 461"/>
                <a:gd name="T10" fmla="*/ 379 w 799"/>
                <a:gd name="T11" fmla="*/ 324 h 461"/>
                <a:gd name="T12" fmla="*/ 382 w 799"/>
                <a:gd name="T13" fmla="*/ 359 h 461"/>
                <a:gd name="T14" fmla="*/ 291 w 799"/>
                <a:gd name="T15" fmla="*/ 425 h 461"/>
                <a:gd name="T16" fmla="*/ 207 w 799"/>
                <a:gd name="T17" fmla="*/ 341 h 461"/>
                <a:gd name="T18" fmla="*/ 264 w 799"/>
                <a:gd name="T19" fmla="*/ 153 h 461"/>
                <a:gd name="T20" fmla="*/ 281 w 799"/>
                <a:gd name="T21" fmla="*/ 89 h 461"/>
                <a:gd name="T22" fmla="*/ 163 w 799"/>
                <a:gd name="T23" fmla="*/ 0 h 461"/>
                <a:gd name="T24" fmla="*/ 0 w 799"/>
                <a:gd name="T25" fmla="*/ 155 h 461"/>
                <a:gd name="T26" fmla="*/ 27 w 799"/>
                <a:gd name="T27" fmla="*/ 169 h 461"/>
                <a:gd name="T28" fmla="*/ 49 w 799"/>
                <a:gd name="T29" fmla="*/ 157 h 461"/>
                <a:gd name="T30" fmla="*/ 158 w 799"/>
                <a:gd name="T31" fmla="*/ 38 h 461"/>
                <a:gd name="T32" fmla="*/ 175 w 799"/>
                <a:gd name="T33" fmla="*/ 59 h 461"/>
                <a:gd name="T34" fmla="*/ 150 w 799"/>
                <a:gd name="T35" fmla="*/ 136 h 461"/>
                <a:gd name="T36" fmla="*/ 94 w 799"/>
                <a:gd name="T37" fmla="*/ 324 h 461"/>
                <a:gd name="T38" fmla="*/ 283 w 799"/>
                <a:gd name="T39" fmla="*/ 460 h 461"/>
                <a:gd name="T40" fmla="*/ 401 w 799"/>
                <a:gd name="T41" fmla="*/ 404 h 461"/>
                <a:gd name="T42" fmla="*/ 559 w 799"/>
                <a:gd name="T43" fmla="*/ 460 h 461"/>
                <a:gd name="T44" fmla="*/ 724 w 799"/>
                <a:gd name="T45" fmla="*/ 345 h 461"/>
                <a:gd name="T46" fmla="*/ 798 w 799"/>
                <a:gd name="T47" fmla="*/ 89 h 461"/>
                <a:gd name="T48" fmla="*/ 727 w 799"/>
                <a:gd name="T49" fmla="*/ 0 h 461"/>
                <a:gd name="T50" fmla="*/ 648 w 799"/>
                <a:gd name="T51" fmla="*/ 75 h 461"/>
                <a:gd name="T52" fmla="*/ 680 w 799"/>
                <a:gd name="T53" fmla="*/ 117 h 461"/>
                <a:gd name="T54" fmla="*/ 729 w 799"/>
                <a:gd name="T55" fmla="*/ 183 h 461"/>
                <a:gd name="T56" fmla="*/ 670 w 799"/>
                <a:gd name="T57" fmla="*/ 348 h 461"/>
                <a:gd name="T58" fmla="*/ 564 w 799"/>
                <a:gd name="T59" fmla="*/ 425 h 461"/>
                <a:gd name="T60" fmla="*/ 490 w 799"/>
                <a:gd name="T61" fmla="*/ 348 h 461"/>
                <a:gd name="T62" fmla="*/ 505 w 799"/>
                <a:gd name="T63" fmla="*/ 256 h 461"/>
                <a:gd name="T64" fmla="*/ 532 w 799"/>
                <a:gd name="T65" fmla="*/ 153 h 461"/>
                <a:gd name="T66" fmla="*/ 547 w 799"/>
                <a:gd name="T67" fmla="*/ 9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9" h="461">
                  <a:moveTo>
                    <a:pt x="547" y="96"/>
                  </a:moveTo>
                  <a:cubicBezTo>
                    <a:pt x="549" y="85"/>
                    <a:pt x="557" y="59"/>
                    <a:pt x="557" y="52"/>
                  </a:cubicBezTo>
                  <a:cubicBezTo>
                    <a:pt x="557" y="31"/>
                    <a:pt x="537" y="9"/>
                    <a:pt x="507" y="9"/>
                  </a:cubicBezTo>
                  <a:cubicBezTo>
                    <a:pt x="490" y="9"/>
                    <a:pt x="453" y="16"/>
                    <a:pt x="441" y="61"/>
                  </a:cubicBezTo>
                  <a:cubicBezTo>
                    <a:pt x="419" y="125"/>
                    <a:pt x="401" y="197"/>
                    <a:pt x="384" y="265"/>
                  </a:cubicBezTo>
                  <a:cubicBezTo>
                    <a:pt x="379" y="303"/>
                    <a:pt x="379" y="312"/>
                    <a:pt x="379" y="324"/>
                  </a:cubicBezTo>
                  <a:cubicBezTo>
                    <a:pt x="379" y="352"/>
                    <a:pt x="382" y="352"/>
                    <a:pt x="382" y="359"/>
                  </a:cubicBezTo>
                  <a:cubicBezTo>
                    <a:pt x="382" y="364"/>
                    <a:pt x="352" y="425"/>
                    <a:pt x="291" y="425"/>
                  </a:cubicBezTo>
                  <a:cubicBezTo>
                    <a:pt x="207" y="425"/>
                    <a:pt x="207" y="364"/>
                    <a:pt x="207" y="341"/>
                  </a:cubicBezTo>
                  <a:cubicBezTo>
                    <a:pt x="207" y="303"/>
                    <a:pt x="219" y="254"/>
                    <a:pt x="264" y="153"/>
                  </a:cubicBezTo>
                  <a:cubicBezTo>
                    <a:pt x="268" y="129"/>
                    <a:pt x="281" y="108"/>
                    <a:pt x="281" y="89"/>
                  </a:cubicBezTo>
                  <a:cubicBezTo>
                    <a:pt x="281" y="33"/>
                    <a:pt x="219" y="0"/>
                    <a:pt x="163" y="0"/>
                  </a:cubicBezTo>
                  <a:cubicBezTo>
                    <a:pt x="54" y="0"/>
                    <a:pt x="0" y="136"/>
                    <a:pt x="0" y="155"/>
                  </a:cubicBezTo>
                  <a:cubicBezTo>
                    <a:pt x="0" y="169"/>
                    <a:pt x="17" y="169"/>
                    <a:pt x="27" y="169"/>
                  </a:cubicBezTo>
                  <a:cubicBezTo>
                    <a:pt x="39" y="169"/>
                    <a:pt x="44" y="169"/>
                    <a:pt x="49" y="157"/>
                  </a:cubicBezTo>
                  <a:cubicBezTo>
                    <a:pt x="84" y="47"/>
                    <a:pt x="138" y="38"/>
                    <a:pt x="158" y="38"/>
                  </a:cubicBezTo>
                  <a:cubicBezTo>
                    <a:pt x="163" y="38"/>
                    <a:pt x="175" y="38"/>
                    <a:pt x="175" y="59"/>
                  </a:cubicBezTo>
                  <a:cubicBezTo>
                    <a:pt x="175" y="82"/>
                    <a:pt x="163" y="108"/>
                    <a:pt x="150" y="136"/>
                  </a:cubicBezTo>
                  <a:cubicBezTo>
                    <a:pt x="113" y="230"/>
                    <a:pt x="94" y="282"/>
                    <a:pt x="94" y="324"/>
                  </a:cubicBezTo>
                  <a:cubicBezTo>
                    <a:pt x="94" y="435"/>
                    <a:pt x="195" y="460"/>
                    <a:pt x="283" y="460"/>
                  </a:cubicBezTo>
                  <a:cubicBezTo>
                    <a:pt x="305" y="460"/>
                    <a:pt x="352" y="460"/>
                    <a:pt x="401" y="404"/>
                  </a:cubicBezTo>
                  <a:cubicBezTo>
                    <a:pt x="431" y="437"/>
                    <a:pt x="475" y="460"/>
                    <a:pt x="559" y="460"/>
                  </a:cubicBezTo>
                  <a:cubicBezTo>
                    <a:pt x="621" y="460"/>
                    <a:pt x="677" y="432"/>
                    <a:pt x="724" y="345"/>
                  </a:cubicBezTo>
                  <a:cubicBezTo>
                    <a:pt x="763" y="268"/>
                    <a:pt x="798" y="141"/>
                    <a:pt x="798" y="89"/>
                  </a:cubicBezTo>
                  <a:cubicBezTo>
                    <a:pt x="798" y="0"/>
                    <a:pt x="727" y="0"/>
                    <a:pt x="727" y="0"/>
                  </a:cubicBezTo>
                  <a:cubicBezTo>
                    <a:pt x="685" y="0"/>
                    <a:pt x="648" y="40"/>
                    <a:pt x="648" y="75"/>
                  </a:cubicBezTo>
                  <a:cubicBezTo>
                    <a:pt x="648" y="103"/>
                    <a:pt x="667" y="115"/>
                    <a:pt x="680" y="117"/>
                  </a:cubicBezTo>
                  <a:cubicBezTo>
                    <a:pt x="719" y="143"/>
                    <a:pt x="729" y="164"/>
                    <a:pt x="729" y="183"/>
                  </a:cubicBezTo>
                  <a:cubicBezTo>
                    <a:pt x="729" y="197"/>
                    <a:pt x="704" y="294"/>
                    <a:pt x="670" y="348"/>
                  </a:cubicBezTo>
                  <a:cubicBezTo>
                    <a:pt x="645" y="397"/>
                    <a:pt x="608" y="425"/>
                    <a:pt x="564" y="425"/>
                  </a:cubicBezTo>
                  <a:cubicBezTo>
                    <a:pt x="490" y="425"/>
                    <a:pt x="490" y="366"/>
                    <a:pt x="490" y="348"/>
                  </a:cubicBezTo>
                  <a:cubicBezTo>
                    <a:pt x="490" y="319"/>
                    <a:pt x="490" y="305"/>
                    <a:pt x="505" y="256"/>
                  </a:cubicBezTo>
                  <a:cubicBezTo>
                    <a:pt x="515" y="226"/>
                    <a:pt x="527" y="174"/>
                    <a:pt x="532" y="153"/>
                  </a:cubicBezTo>
                  <a:lnTo>
                    <a:pt x="547" y="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211FB80-FF63-4218-B196-B273E28C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167"/>
              <a:ext cx="43" cy="158"/>
            </a:xfrm>
            <a:custGeom>
              <a:avLst/>
              <a:gdLst>
                <a:gd name="T0" fmla="*/ 177 w 193"/>
                <a:gd name="T1" fmla="*/ 0 h 699"/>
                <a:gd name="T2" fmla="*/ 0 w 193"/>
                <a:gd name="T3" fmla="*/ 348 h 699"/>
                <a:gd name="T4" fmla="*/ 177 w 193"/>
                <a:gd name="T5" fmla="*/ 698 h 699"/>
                <a:gd name="T6" fmla="*/ 192 w 193"/>
                <a:gd name="T7" fmla="*/ 688 h 699"/>
                <a:gd name="T8" fmla="*/ 182 w 193"/>
                <a:gd name="T9" fmla="*/ 677 h 699"/>
                <a:gd name="T10" fmla="*/ 49 w 193"/>
                <a:gd name="T11" fmla="*/ 348 h 699"/>
                <a:gd name="T12" fmla="*/ 187 w 193"/>
                <a:gd name="T13" fmla="*/ 16 h 699"/>
                <a:gd name="T14" fmla="*/ 192 w 193"/>
                <a:gd name="T15" fmla="*/ 9 h 699"/>
                <a:gd name="T16" fmla="*/ 177 w 193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699">
                  <a:moveTo>
                    <a:pt x="177" y="0"/>
                  </a:moveTo>
                  <a:cubicBezTo>
                    <a:pt x="39" y="94"/>
                    <a:pt x="0" y="242"/>
                    <a:pt x="0" y="348"/>
                  </a:cubicBezTo>
                  <a:cubicBezTo>
                    <a:pt x="0" y="446"/>
                    <a:pt x="30" y="599"/>
                    <a:pt x="177" y="698"/>
                  </a:cubicBezTo>
                  <a:cubicBezTo>
                    <a:pt x="182" y="698"/>
                    <a:pt x="192" y="698"/>
                    <a:pt x="192" y="688"/>
                  </a:cubicBezTo>
                  <a:cubicBezTo>
                    <a:pt x="192" y="686"/>
                    <a:pt x="190" y="684"/>
                    <a:pt x="182" y="677"/>
                  </a:cubicBezTo>
                  <a:cubicBezTo>
                    <a:pt x="86" y="594"/>
                    <a:pt x="49" y="475"/>
                    <a:pt x="49" y="348"/>
                  </a:cubicBezTo>
                  <a:cubicBezTo>
                    <a:pt x="49" y="160"/>
                    <a:pt x="123" y="68"/>
                    <a:pt x="187" y="16"/>
                  </a:cubicBezTo>
                  <a:cubicBezTo>
                    <a:pt x="190" y="14"/>
                    <a:pt x="192" y="12"/>
                    <a:pt x="192" y="9"/>
                  </a:cubicBezTo>
                  <a:cubicBezTo>
                    <a:pt x="192" y="0"/>
                    <a:pt x="182" y="0"/>
                    <a:pt x="17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88B56FF-43CA-427A-A27C-6E86A0F5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187"/>
              <a:ext cx="56" cy="100"/>
            </a:xfrm>
            <a:custGeom>
              <a:avLst/>
              <a:gdLst>
                <a:gd name="T0" fmla="*/ 148 w 250"/>
                <a:gd name="T1" fmla="*/ 160 h 445"/>
                <a:gd name="T2" fmla="*/ 224 w 250"/>
                <a:gd name="T3" fmla="*/ 160 h 445"/>
                <a:gd name="T4" fmla="*/ 249 w 250"/>
                <a:gd name="T5" fmla="*/ 143 h 445"/>
                <a:gd name="T6" fmla="*/ 227 w 250"/>
                <a:gd name="T7" fmla="*/ 136 h 445"/>
                <a:gd name="T8" fmla="*/ 158 w 250"/>
                <a:gd name="T9" fmla="*/ 136 h 445"/>
                <a:gd name="T10" fmla="*/ 182 w 250"/>
                <a:gd name="T11" fmla="*/ 31 h 445"/>
                <a:gd name="T12" fmla="*/ 187 w 250"/>
                <a:gd name="T13" fmla="*/ 23 h 445"/>
                <a:gd name="T14" fmla="*/ 160 w 250"/>
                <a:gd name="T15" fmla="*/ 0 h 445"/>
                <a:gd name="T16" fmla="*/ 123 w 250"/>
                <a:gd name="T17" fmla="*/ 28 h 445"/>
                <a:gd name="T18" fmla="*/ 101 w 250"/>
                <a:gd name="T19" fmla="*/ 136 h 445"/>
                <a:gd name="T20" fmla="*/ 25 w 250"/>
                <a:gd name="T21" fmla="*/ 136 h 445"/>
                <a:gd name="T22" fmla="*/ 0 w 250"/>
                <a:gd name="T23" fmla="*/ 153 h 445"/>
                <a:gd name="T24" fmla="*/ 20 w 250"/>
                <a:gd name="T25" fmla="*/ 160 h 445"/>
                <a:gd name="T26" fmla="*/ 91 w 250"/>
                <a:gd name="T27" fmla="*/ 160 h 445"/>
                <a:gd name="T28" fmla="*/ 47 w 250"/>
                <a:gd name="T29" fmla="*/ 324 h 445"/>
                <a:gd name="T30" fmla="*/ 39 w 250"/>
                <a:gd name="T31" fmla="*/ 378 h 445"/>
                <a:gd name="T32" fmla="*/ 116 w 250"/>
                <a:gd name="T33" fmla="*/ 444 h 445"/>
                <a:gd name="T34" fmla="*/ 241 w 250"/>
                <a:gd name="T35" fmla="*/ 336 h 445"/>
                <a:gd name="T36" fmla="*/ 232 w 250"/>
                <a:gd name="T37" fmla="*/ 327 h 445"/>
                <a:gd name="T38" fmla="*/ 219 w 250"/>
                <a:gd name="T39" fmla="*/ 341 h 445"/>
                <a:gd name="T40" fmla="*/ 118 w 250"/>
                <a:gd name="T41" fmla="*/ 425 h 445"/>
                <a:gd name="T42" fmla="*/ 91 w 250"/>
                <a:gd name="T43" fmla="*/ 390 h 445"/>
                <a:gd name="T44" fmla="*/ 99 w 250"/>
                <a:gd name="T45" fmla="*/ 362 h 445"/>
                <a:gd name="T46" fmla="*/ 148 w 250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445">
                  <a:moveTo>
                    <a:pt x="148" y="160"/>
                  </a:moveTo>
                  <a:lnTo>
                    <a:pt x="224" y="160"/>
                  </a:lnTo>
                  <a:cubicBezTo>
                    <a:pt x="239" y="160"/>
                    <a:pt x="249" y="160"/>
                    <a:pt x="249" y="143"/>
                  </a:cubicBezTo>
                  <a:cubicBezTo>
                    <a:pt x="249" y="136"/>
                    <a:pt x="239" y="136"/>
                    <a:pt x="227" y="136"/>
                  </a:cubicBezTo>
                  <a:lnTo>
                    <a:pt x="158" y="136"/>
                  </a:lnTo>
                  <a:lnTo>
                    <a:pt x="182" y="31"/>
                  </a:lnTo>
                  <a:cubicBezTo>
                    <a:pt x="182" y="28"/>
                    <a:pt x="187" y="26"/>
                    <a:pt x="187" y="23"/>
                  </a:cubicBezTo>
                  <a:cubicBezTo>
                    <a:pt x="187" y="9"/>
                    <a:pt x="175" y="0"/>
                    <a:pt x="160" y="0"/>
                  </a:cubicBezTo>
                  <a:cubicBezTo>
                    <a:pt x="143" y="0"/>
                    <a:pt x="133" y="12"/>
                    <a:pt x="123" y="28"/>
                  </a:cubicBezTo>
                  <a:cubicBezTo>
                    <a:pt x="121" y="47"/>
                    <a:pt x="131" y="14"/>
                    <a:pt x="101" y="136"/>
                  </a:cubicBezTo>
                  <a:lnTo>
                    <a:pt x="25" y="136"/>
                  </a:lnTo>
                  <a:cubicBezTo>
                    <a:pt x="10" y="136"/>
                    <a:pt x="0" y="136"/>
                    <a:pt x="0" y="153"/>
                  </a:cubicBezTo>
                  <a:cubicBezTo>
                    <a:pt x="0" y="160"/>
                    <a:pt x="10" y="160"/>
                    <a:pt x="20" y="160"/>
                  </a:cubicBezTo>
                  <a:lnTo>
                    <a:pt x="91" y="160"/>
                  </a:lnTo>
                  <a:lnTo>
                    <a:pt x="47" y="324"/>
                  </a:lnTo>
                  <a:cubicBezTo>
                    <a:pt x="44" y="345"/>
                    <a:pt x="39" y="369"/>
                    <a:pt x="39" y="378"/>
                  </a:cubicBezTo>
                  <a:cubicBezTo>
                    <a:pt x="39" y="418"/>
                    <a:pt x="74" y="444"/>
                    <a:pt x="116" y="444"/>
                  </a:cubicBezTo>
                  <a:cubicBezTo>
                    <a:pt x="197" y="444"/>
                    <a:pt x="241" y="348"/>
                    <a:pt x="241" y="336"/>
                  </a:cubicBezTo>
                  <a:cubicBezTo>
                    <a:pt x="241" y="327"/>
                    <a:pt x="234" y="327"/>
                    <a:pt x="232" y="327"/>
                  </a:cubicBezTo>
                  <a:cubicBezTo>
                    <a:pt x="222" y="327"/>
                    <a:pt x="222" y="331"/>
                    <a:pt x="219" y="341"/>
                  </a:cubicBezTo>
                  <a:cubicBezTo>
                    <a:pt x="195" y="383"/>
                    <a:pt x="160" y="425"/>
                    <a:pt x="118" y="425"/>
                  </a:cubicBezTo>
                  <a:cubicBezTo>
                    <a:pt x="101" y="425"/>
                    <a:pt x="91" y="416"/>
                    <a:pt x="91" y="390"/>
                  </a:cubicBezTo>
                  <a:cubicBezTo>
                    <a:pt x="91" y="381"/>
                    <a:pt x="94" y="369"/>
                    <a:pt x="99" y="362"/>
                  </a:cubicBezTo>
                  <a:lnTo>
                    <a:pt x="148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038304E-4447-4952-BF5E-F577969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67"/>
              <a:ext cx="43" cy="158"/>
            </a:xfrm>
            <a:custGeom>
              <a:avLst/>
              <a:gdLst>
                <a:gd name="T0" fmla="*/ 15 w 193"/>
                <a:gd name="T1" fmla="*/ 0 h 699"/>
                <a:gd name="T2" fmla="*/ 0 w 193"/>
                <a:gd name="T3" fmla="*/ 9 h 699"/>
                <a:gd name="T4" fmla="*/ 5 w 193"/>
                <a:gd name="T5" fmla="*/ 16 h 699"/>
                <a:gd name="T6" fmla="*/ 138 w 193"/>
                <a:gd name="T7" fmla="*/ 348 h 699"/>
                <a:gd name="T8" fmla="*/ 15 w 193"/>
                <a:gd name="T9" fmla="*/ 672 h 699"/>
                <a:gd name="T10" fmla="*/ 0 w 193"/>
                <a:gd name="T11" fmla="*/ 688 h 699"/>
                <a:gd name="T12" fmla="*/ 10 w 193"/>
                <a:gd name="T13" fmla="*/ 698 h 699"/>
                <a:gd name="T14" fmla="*/ 135 w 193"/>
                <a:gd name="T15" fmla="*/ 561 h 699"/>
                <a:gd name="T16" fmla="*/ 192 w 193"/>
                <a:gd name="T17" fmla="*/ 348 h 699"/>
                <a:gd name="T18" fmla="*/ 15 w 193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99">
                  <a:moveTo>
                    <a:pt x="15" y="0"/>
                  </a:moveTo>
                  <a:cubicBezTo>
                    <a:pt x="10" y="0"/>
                    <a:pt x="0" y="0"/>
                    <a:pt x="0" y="9"/>
                  </a:cubicBezTo>
                  <a:cubicBezTo>
                    <a:pt x="0" y="12"/>
                    <a:pt x="2" y="14"/>
                    <a:pt x="5" y="16"/>
                  </a:cubicBezTo>
                  <a:cubicBezTo>
                    <a:pt x="71" y="73"/>
                    <a:pt x="138" y="167"/>
                    <a:pt x="138" y="348"/>
                  </a:cubicBezTo>
                  <a:cubicBezTo>
                    <a:pt x="138" y="493"/>
                    <a:pt x="91" y="604"/>
                    <a:pt x="15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10" y="698"/>
                  </a:cubicBezTo>
                  <a:cubicBezTo>
                    <a:pt x="17" y="698"/>
                    <a:pt x="89" y="651"/>
                    <a:pt x="135" y="561"/>
                  </a:cubicBezTo>
                  <a:cubicBezTo>
                    <a:pt x="172" y="505"/>
                    <a:pt x="192" y="430"/>
                    <a:pt x="192" y="348"/>
                  </a:cubicBezTo>
                  <a:cubicBezTo>
                    <a:pt x="192" y="251"/>
                    <a:pt x="160" y="96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5709140-2C14-4687-AFA5-23F65202AE3F}"/>
              </a:ext>
            </a:extLst>
          </p:cNvPr>
          <p:cNvGrpSpPr>
            <a:grpSpLocks/>
          </p:cNvGrpSpPr>
          <p:nvPr/>
        </p:nvGrpSpPr>
        <p:grpSpPr bwMode="auto">
          <a:xfrm>
            <a:off x="9399906" y="3416616"/>
            <a:ext cx="722312" cy="338138"/>
            <a:chOff x="3855" y="1610"/>
            <a:chExt cx="455" cy="213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32B902-4DB0-4D5D-93FB-B4FF9F3E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611"/>
              <a:ext cx="455" cy="210"/>
            </a:xfrm>
            <a:custGeom>
              <a:avLst/>
              <a:gdLst>
                <a:gd name="T0" fmla="*/ 1005 w 2011"/>
                <a:gd name="T1" fmla="*/ 930 h 931"/>
                <a:gd name="T2" fmla="*/ 0 w 2011"/>
                <a:gd name="T3" fmla="*/ 930 h 931"/>
                <a:gd name="T4" fmla="*/ 0 w 2011"/>
                <a:gd name="T5" fmla="*/ 0 h 931"/>
                <a:gd name="T6" fmla="*/ 2010 w 2011"/>
                <a:gd name="T7" fmla="*/ 0 h 931"/>
                <a:gd name="T8" fmla="*/ 2010 w 2011"/>
                <a:gd name="T9" fmla="*/ 930 h 931"/>
                <a:gd name="T10" fmla="*/ 1005 w 2011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1" h="931">
                  <a:moveTo>
                    <a:pt x="1005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2010" y="0"/>
                  </a:lnTo>
                  <a:lnTo>
                    <a:pt x="2010" y="930"/>
                  </a:lnTo>
                  <a:lnTo>
                    <a:pt x="1005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88ADC0-AE58-4277-A87A-1C8758E5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9"/>
              <a:ext cx="89" cy="104"/>
            </a:xfrm>
            <a:custGeom>
              <a:avLst/>
              <a:gdLst>
                <a:gd name="T0" fmla="*/ 158 w 396"/>
                <a:gd name="T1" fmla="*/ 110 h 461"/>
                <a:gd name="T2" fmla="*/ 192 w 396"/>
                <a:gd name="T3" fmla="*/ 110 h 461"/>
                <a:gd name="T4" fmla="*/ 294 w 396"/>
                <a:gd name="T5" fmla="*/ 103 h 461"/>
                <a:gd name="T6" fmla="*/ 179 w 396"/>
                <a:gd name="T7" fmla="*/ 221 h 461"/>
                <a:gd name="T8" fmla="*/ 0 w 396"/>
                <a:gd name="T9" fmla="*/ 446 h 461"/>
                <a:gd name="T10" fmla="*/ 19 w 396"/>
                <a:gd name="T11" fmla="*/ 460 h 461"/>
                <a:gd name="T12" fmla="*/ 38 w 396"/>
                <a:gd name="T13" fmla="*/ 449 h 461"/>
                <a:gd name="T14" fmla="*/ 109 w 396"/>
                <a:gd name="T15" fmla="*/ 392 h 461"/>
                <a:gd name="T16" fmla="*/ 160 w 396"/>
                <a:gd name="T17" fmla="*/ 418 h 461"/>
                <a:gd name="T18" fmla="*/ 235 w 396"/>
                <a:gd name="T19" fmla="*/ 460 h 461"/>
                <a:gd name="T20" fmla="*/ 384 w 396"/>
                <a:gd name="T21" fmla="*/ 298 h 461"/>
                <a:gd name="T22" fmla="*/ 363 w 396"/>
                <a:gd name="T23" fmla="*/ 284 h 461"/>
                <a:gd name="T24" fmla="*/ 348 w 396"/>
                <a:gd name="T25" fmla="*/ 294 h 461"/>
                <a:gd name="T26" fmla="*/ 279 w 396"/>
                <a:gd name="T27" fmla="*/ 348 h 461"/>
                <a:gd name="T28" fmla="*/ 102 w 396"/>
                <a:gd name="T29" fmla="*/ 359 h 461"/>
                <a:gd name="T30" fmla="*/ 216 w 396"/>
                <a:gd name="T31" fmla="*/ 237 h 461"/>
                <a:gd name="T32" fmla="*/ 395 w 396"/>
                <a:gd name="T33" fmla="*/ 14 h 461"/>
                <a:gd name="T34" fmla="*/ 376 w 396"/>
                <a:gd name="T35" fmla="*/ 0 h 461"/>
                <a:gd name="T36" fmla="*/ 359 w 396"/>
                <a:gd name="T37" fmla="*/ 9 h 461"/>
                <a:gd name="T38" fmla="*/ 305 w 396"/>
                <a:gd name="T39" fmla="*/ 68 h 461"/>
                <a:gd name="T40" fmla="*/ 248 w 396"/>
                <a:gd name="T41" fmla="*/ 38 h 461"/>
                <a:gd name="T42" fmla="*/ 181 w 396"/>
                <a:gd name="T43" fmla="*/ 0 h 461"/>
                <a:gd name="T44" fmla="*/ 66 w 396"/>
                <a:gd name="T45" fmla="*/ 117 h 461"/>
                <a:gd name="T46" fmla="*/ 83 w 396"/>
                <a:gd name="T47" fmla="*/ 132 h 461"/>
                <a:gd name="T48" fmla="*/ 102 w 396"/>
                <a:gd name="T49" fmla="*/ 117 h 461"/>
                <a:gd name="T50" fmla="*/ 143 w 396"/>
                <a:gd name="T51" fmla="*/ 110 h 461"/>
                <a:gd name="T52" fmla="*/ 158 w 396"/>
                <a:gd name="T53" fmla="*/ 11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6" h="461">
                  <a:moveTo>
                    <a:pt x="158" y="110"/>
                  </a:moveTo>
                  <a:cubicBezTo>
                    <a:pt x="169" y="110"/>
                    <a:pt x="181" y="110"/>
                    <a:pt x="192" y="110"/>
                  </a:cubicBezTo>
                  <a:cubicBezTo>
                    <a:pt x="224" y="108"/>
                    <a:pt x="262" y="103"/>
                    <a:pt x="294" y="103"/>
                  </a:cubicBezTo>
                  <a:cubicBezTo>
                    <a:pt x="271" y="129"/>
                    <a:pt x="258" y="146"/>
                    <a:pt x="179" y="221"/>
                  </a:cubicBezTo>
                  <a:cubicBezTo>
                    <a:pt x="19" y="376"/>
                    <a:pt x="0" y="439"/>
                    <a:pt x="0" y="446"/>
                  </a:cubicBezTo>
                  <a:cubicBezTo>
                    <a:pt x="0" y="460"/>
                    <a:pt x="11" y="460"/>
                    <a:pt x="19" y="460"/>
                  </a:cubicBezTo>
                  <a:cubicBezTo>
                    <a:pt x="32" y="460"/>
                    <a:pt x="32" y="460"/>
                    <a:pt x="38" y="449"/>
                  </a:cubicBezTo>
                  <a:cubicBezTo>
                    <a:pt x="68" y="397"/>
                    <a:pt x="94" y="392"/>
                    <a:pt x="109" y="392"/>
                  </a:cubicBezTo>
                  <a:cubicBezTo>
                    <a:pt x="132" y="392"/>
                    <a:pt x="149" y="409"/>
                    <a:pt x="160" y="418"/>
                  </a:cubicBezTo>
                  <a:cubicBezTo>
                    <a:pt x="184" y="439"/>
                    <a:pt x="203" y="460"/>
                    <a:pt x="235" y="460"/>
                  </a:cubicBezTo>
                  <a:cubicBezTo>
                    <a:pt x="326" y="460"/>
                    <a:pt x="384" y="336"/>
                    <a:pt x="384" y="298"/>
                  </a:cubicBezTo>
                  <a:cubicBezTo>
                    <a:pt x="384" y="284"/>
                    <a:pt x="369" y="284"/>
                    <a:pt x="363" y="284"/>
                  </a:cubicBezTo>
                  <a:cubicBezTo>
                    <a:pt x="358" y="284"/>
                    <a:pt x="348" y="284"/>
                    <a:pt x="348" y="294"/>
                  </a:cubicBezTo>
                  <a:cubicBezTo>
                    <a:pt x="339" y="312"/>
                    <a:pt x="331" y="338"/>
                    <a:pt x="279" y="348"/>
                  </a:cubicBezTo>
                  <a:cubicBezTo>
                    <a:pt x="273" y="348"/>
                    <a:pt x="117" y="355"/>
                    <a:pt x="102" y="359"/>
                  </a:cubicBezTo>
                  <a:cubicBezTo>
                    <a:pt x="122" y="331"/>
                    <a:pt x="136" y="312"/>
                    <a:pt x="216" y="237"/>
                  </a:cubicBezTo>
                  <a:cubicBezTo>
                    <a:pt x="376" y="85"/>
                    <a:pt x="395" y="16"/>
                    <a:pt x="395" y="14"/>
                  </a:cubicBezTo>
                  <a:cubicBezTo>
                    <a:pt x="395" y="0"/>
                    <a:pt x="384" y="0"/>
                    <a:pt x="376" y="0"/>
                  </a:cubicBezTo>
                  <a:cubicBezTo>
                    <a:pt x="365" y="0"/>
                    <a:pt x="363" y="0"/>
                    <a:pt x="359" y="9"/>
                  </a:cubicBezTo>
                  <a:cubicBezTo>
                    <a:pt x="339" y="45"/>
                    <a:pt x="326" y="68"/>
                    <a:pt x="305" y="68"/>
                  </a:cubicBezTo>
                  <a:cubicBezTo>
                    <a:pt x="284" y="68"/>
                    <a:pt x="267" y="52"/>
                    <a:pt x="248" y="38"/>
                  </a:cubicBezTo>
                  <a:cubicBezTo>
                    <a:pt x="230" y="16"/>
                    <a:pt x="211" y="0"/>
                    <a:pt x="181" y="0"/>
                  </a:cubicBezTo>
                  <a:cubicBezTo>
                    <a:pt x="111" y="0"/>
                    <a:pt x="66" y="87"/>
                    <a:pt x="66" y="117"/>
                  </a:cubicBezTo>
                  <a:cubicBezTo>
                    <a:pt x="66" y="132"/>
                    <a:pt x="77" y="132"/>
                    <a:pt x="83" y="132"/>
                  </a:cubicBezTo>
                  <a:cubicBezTo>
                    <a:pt x="90" y="132"/>
                    <a:pt x="100" y="132"/>
                    <a:pt x="102" y="117"/>
                  </a:cubicBezTo>
                  <a:cubicBezTo>
                    <a:pt x="113" y="113"/>
                    <a:pt x="120" y="113"/>
                    <a:pt x="143" y="110"/>
                  </a:cubicBezTo>
                  <a:lnTo>
                    <a:pt x="158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8892734-D69F-4636-BDE0-E876D95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610"/>
              <a:ext cx="33" cy="158"/>
            </a:xfrm>
            <a:custGeom>
              <a:avLst/>
              <a:gdLst>
                <a:gd name="T0" fmla="*/ 136 w 148"/>
                <a:gd name="T1" fmla="*/ 0 h 699"/>
                <a:gd name="T2" fmla="*/ 0 w 148"/>
                <a:gd name="T3" fmla="*/ 348 h 699"/>
                <a:gd name="T4" fmla="*/ 136 w 148"/>
                <a:gd name="T5" fmla="*/ 698 h 699"/>
                <a:gd name="T6" fmla="*/ 147 w 148"/>
                <a:gd name="T7" fmla="*/ 688 h 699"/>
                <a:gd name="T8" fmla="*/ 139 w 148"/>
                <a:gd name="T9" fmla="*/ 677 h 699"/>
                <a:gd name="T10" fmla="*/ 38 w 148"/>
                <a:gd name="T11" fmla="*/ 348 h 699"/>
                <a:gd name="T12" fmla="*/ 143 w 148"/>
                <a:gd name="T13" fmla="*/ 16 h 699"/>
                <a:gd name="T14" fmla="*/ 147 w 148"/>
                <a:gd name="T15" fmla="*/ 9 h 699"/>
                <a:gd name="T16" fmla="*/ 136 w 148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699">
                  <a:moveTo>
                    <a:pt x="136" y="0"/>
                  </a:moveTo>
                  <a:cubicBezTo>
                    <a:pt x="30" y="94"/>
                    <a:pt x="0" y="242"/>
                    <a:pt x="0" y="348"/>
                  </a:cubicBezTo>
                  <a:cubicBezTo>
                    <a:pt x="0" y="446"/>
                    <a:pt x="23" y="599"/>
                    <a:pt x="136" y="698"/>
                  </a:cubicBezTo>
                  <a:cubicBezTo>
                    <a:pt x="139" y="698"/>
                    <a:pt x="147" y="698"/>
                    <a:pt x="147" y="688"/>
                  </a:cubicBezTo>
                  <a:cubicBezTo>
                    <a:pt x="147" y="686"/>
                    <a:pt x="145" y="684"/>
                    <a:pt x="139" y="677"/>
                  </a:cubicBezTo>
                  <a:cubicBezTo>
                    <a:pt x="66" y="594"/>
                    <a:pt x="38" y="475"/>
                    <a:pt x="38" y="348"/>
                  </a:cubicBezTo>
                  <a:cubicBezTo>
                    <a:pt x="38" y="160"/>
                    <a:pt x="94" y="68"/>
                    <a:pt x="143" y="16"/>
                  </a:cubicBezTo>
                  <a:cubicBezTo>
                    <a:pt x="145" y="14"/>
                    <a:pt x="147" y="12"/>
                    <a:pt x="147" y="9"/>
                  </a:cubicBezTo>
                  <a:cubicBezTo>
                    <a:pt x="147" y="0"/>
                    <a:pt x="139" y="0"/>
                    <a:pt x="1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D975529-92BF-4E8C-A04C-794ACA0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630"/>
              <a:ext cx="42" cy="100"/>
            </a:xfrm>
            <a:custGeom>
              <a:avLst/>
              <a:gdLst>
                <a:gd name="T0" fmla="*/ 113 w 191"/>
                <a:gd name="T1" fmla="*/ 160 h 445"/>
                <a:gd name="T2" fmla="*/ 171 w 191"/>
                <a:gd name="T3" fmla="*/ 160 h 445"/>
                <a:gd name="T4" fmla="*/ 190 w 191"/>
                <a:gd name="T5" fmla="*/ 143 h 445"/>
                <a:gd name="T6" fmla="*/ 173 w 191"/>
                <a:gd name="T7" fmla="*/ 136 h 445"/>
                <a:gd name="T8" fmla="*/ 120 w 191"/>
                <a:gd name="T9" fmla="*/ 136 h 445"/>
                <a:gd name="T10" fmla="*/ 139 w 191"/>
                <a:gd name="T11" fmla="*/ 31 h 445"/>
                <a:gd name="T12" fmla="*/ 143 w 191"/>
                <a:gd name="T13" fmla="*/ 23 h 445"/>
                <a:gd name="T14" fmla="*/ 122 w 191"/>
                <a:gd name="T15" fmla="*/ 0 h 445"/>
                <a:gd name="T16" fmla="*/ 94 w 191"/>
                <a:gd name="T17" fmla="*/ 28 h 445"/>
                <a:gd name="T18" fmla="*/ 77 w 191"/>
                <a:gd name="T19" fmla="*/ 136 h 445"/>
                <a:gd name="T20" fmla="*/ 19 w 191"/>
                <a:gd name="T21" fmla="*/ 136 h 445"/>
                <a:gd name="T22" fmla="*/ 0 w 191"/>
                <a:gd name="T23" fmla="*/ 153 h 445"/>
                <a:gd name="T24" fmla="*/ 15 w 191"/>
                <a:gd name="T25" fmla="*/ 160 h 445"/>
                <a:gd name="T26" fmla="*/ 70 w 191"/>
                <a:gd name="T27" fmla="*/ 160 h 445"/>
                <a:gd name="T28" fmla="*/ 36 w 191"/>
                <a:gd name="T29" fmla="*/ 324 h 445"/>
                <a:gd name="T30" fmla="*/ 30 w 191"/>
                <a:gd name="T31" fmla="*/ 378 h 445"/>
                <a:gd name="T32" fmla="*/ 88 w 191"/>
                <a:gd name="T33" fmla="*/ 444 h 445"/>
                <a:gd name="T34" fmla="*/ 184 w 191"/>
                <a:gd name="T35" fmla="*/ 336 h 445"/>
                <a:gd name="T36" fmla="*/ 177 w 191"/>
                <a:gd name="T37" fmla="*/ 327 h 445"/>
                <a:gd name="T38" fmla="*/ 168 w 191"/>
                <a:gd name="T39" fmla="*/ 341 h 445"/>
                <a:gd name="T40" fmla="*/ 90 w 191"/>
                <a:gd name="T41" fmla="*/ 425 h 445"/>
                <a:gd name="T42" fmla="*/ 70 w 191"/>
                <a:gd name="T43" fmla="*/ 390 h 445"/>
                <a:gd name="T44" fmla="*/ 75 w 191"/>
                <a:gd name="T45" fmla="*/ 362 h 445"/>
                <a:gd name="T46" fmla="*/ 113 w 191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445">
                  <a:moveTo>
                    <a:pt x="113" y="160"/>
                  </a:moveTo>
                  <a:lnTo>
                    <a:pt x="171" y="160"/>
                  </a:lnTo>
                  <a:cubicBezTo>
                    <a:pt x="183" y="160"/>
                    <a:pt x="190" y="160"/>
                    <a:pt x="190" y="143"/>
                  </a:cubicBezTo>
                  <a:cubicBezTo>
                    <a:pt x="190" y="136"/>
                    <a:pt x="183" y="136"/>
                    <a:pt x="173" y="136"/>
                  </a:cubicBezTo>
                  <a:lnTo>
                    <a:pt x="120" y="136"/>
                  </a:lnTo>
                  <a:lnTo>
                    <a:pt x="139" y="31"/>
                  </a:lnTo>
                  <a:cubicBezTo>
                    <a:pt x="139" y="28"/>
                    <a:pt x="143" y="26"/>
                    <a:pt x="143" y="23"/>
                  </a:cubicBezTo>
                  <a:cubicBezTo>
                    <a:pt x="143" y="9"/>
                    <a:pt x="134" y="0"/>
                    <a:pt x="122" y="0"/>
                  </a:cubicBezTo>
                  <a:cubicBezTo>
                    <a:pt x="109" y="0"/>
                    <a:pt x="102" y="12"/>
                    <a:pt x="94" y="28"/>
                  </a:cubicBezTo>
                  <a:cubicBezTo>
                    <a:pt x="92" y="47"/>
                    <a:pt x="100" y="14"/>
                    <a:pt x="77" y="136"/>
                  </a:cubicBezTo>
                  <a:lnTo>
                    <a:pt x="19" y="136"/>
                  </a:lnTo>
                  <a:cubicBezTo>
                    <a:pt x="8" y="136"/>
                    <a:pt x="0" y="136"/>
                    <a:pt x="0" y="153"/>
                  </a:cubicBezTo>
                  <a:cubicBezTo>
                    <a:pt x="0" y="160"/>
                    <a:pt x="8" y="160"/>
                    <a:pt x="15" y="160"/>
                  </a:cubicBezTo>
                  <a:lnTo>
                    <a:pt x="70" y="160"/>
                  </a:lnTo>
                  <a:lnTo>
                    <a:pt x="36" y="324"/>
                  </a:lnTo>
                  <a:cubicBezTo>
                    <a:pt x="34" y="345"/>
                    <a:pt x="30" y="369"/>
                    <a:pt x="30" y="378"/>
                  </a:cubicBezTo>
                  <a:cubicBezTo>
                    <a:pt x="30" y="418"/>
                    <a:pt x="56" y="444"/>
                    <a:pt x="88" y="444"/>
                  </a:cubicBezTo>
                  <a:cubicBezTo>
                    <a:pt x="151" y="444"/>
                    <a:pt x="184" y="348"/>
                    <a:pt x="184" y="336"/>
                  </a:cubicBezTo>
                  <a:cubicBezTo>
                    <a:pt x="184" y="327"/>
                    <a:pt x="179" y="327"/>
                    <a:pt x="177" y="327"/>
                  </a:cubicBezTo>
                  <a:cubicBezTo>
                    <a:pt x="169" y="327"/>
                    <a:pt x="169" y="331"/>
                    <a:pt x="168" y="341"/>
                  </a:cubicBezTo>
                  <a:cubicBezTo>
                    <a:pt x="149" y="383"/>
                    <a:pt x="122" y="425"/>
                    <a:pt x="90" y="425"/>
                  </a:cubicBezTo>
                  <a:cubicBezTo>
                    <a:pt x="77" y="425"/>
                    <a:pt x="70" y="416"/>
                    <a:pt x="70" y="390"/>
                  </a:cubicBezTo>
                  <a:cubicBezTo>
                    <a:pt x="70" y="381"/>
                    <a:pt x="72" y="369"/>
                    <a:pt x="75" y="362"/>
                  </a:cubicBezTo>
                  <a:lnTo>
                    <a:pt x="113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4AEF1B5-71D3-42B2-ADE8-752C58C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30"/>
              <a:ext cx="92" cy="116"/>
            </a:xfrm>
            <a:custGeom>
              <a:avLst/>
              <a:gdLst>
                <a:gd name="T0" fmla="*/ 218 w 411"/>
                <a:gd name="T1" fmla="*/ 275 h 518"/>
                <a:gd name="T2" fmla="*/ 391 w 411"/>
                <a:gd name="T3" fmla="*/ 275 h 518"/>
                <a:gd name="T4" fmla="*/ 410 w 411"/>
                <a:gd name="T5" fmla="*/ 256 h 518"/>
                <a:gd name="T6" fmla="*/ 391 w 411"/>
                <a:gd name="T7" fmla="*/ 240 h 518"/>
                <a:gd name="T8" fmla="*/ 218 w 411"/>
                <a:gd name="T9" fmla="*/ 240 h 518"/>
                <a:gd name="T10" fmla="*/ 218 w 411"/>
                <a:gd name="T11" fmla="*/ 26 h 518"/>
                <a:gd name="T12" fmla="*/ 205 w 411"/>
                <a:gd name="T13" fmla="*/ 0 h 518"/>
                <a:gd name="T14" fmla="*/ 192 w 411"/>
                <a:gd name="T15" fmla="*/ 26 h 518"/>
                <a:gd name="T16" fmla="*/ 192 w 411"/>
                <a:gd name="T17" fmla="*/ 240 h 518"/>
                <a:gd name="T18" fmla="*/ 21 w 411"/>
                <a:gd name="T19" fmla="*/ 240 h 518"/>
                <a:gd name="T20" fmla="*/ 0 w 411"/>
                <a:gd name="T21" fmla="*/ 256 h 518"/>
                <a:gd name="T22" fmla="*/ 21 w 411"/>
                <a:gd name="T23" fmla="*/ 275 h 518"/>
                <a:gd name="T24" fmla="*/ 192 w 411"/>
                <a:gd name="T25" fmla="*/ 275 h 518"/>
                <a:gd name="T26" fmla="*/ 192 w 411"/>
                <a:gd name="T27" fmla="*/ 489 h 518"/>
                <a:gd name="T28" fmla="*/ 205 w 411"/>
                <a:gd name="T29" fmla="*/ 517 h 518"/>
                <a:gd name="T30" fmla="*/ 218 w 411"/>
                <a:gd name="T31" fmla="*/ 489 h 518"/>
                <a:gd name="T32" fmla="*/ 218 w 411"/>
                <a:gd name="T33" fmla="*/ 27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518">
                  <a:moveTo>
                    <a:pt x="218" y="275"/>
                  </a:moveTo>
                  <a:lnTo>
                    <a:pt x="391" y="275"/>
                  </a:lnTo>
                  <a:cubicBezTo>
                    <a:pt x="397" y="275"/>
                    <a:pt x="410" y="275"/>
                    <a:pt x="410" y="256"/>
                  </a:cubicBezTo>
                  <a:cubicBezTo>
                    <a:pt x="410" y="240"/>
                    <a:pt x="397" y="240"/>
                    <a:pt x="391" y="240"/>
                  </a:cubicBezTo>
                  <a:lnTo>
                    <a:pt x="218" y="240"/>
                  </a:lnTo>
                  <a:lnTo>
                    <a:pt x="218" y="26"/>
                  </a:lnTo>
                  <a:cubicBezTo>
                    <a:pt x="218" y="16"/>
                    <a:pt x="218" y="0"/>
                    <a:pt x="205" y="0"/>
                  </a:cubicBezTo>
                  <a:cubicBezTo>
                    <a:pt x="192" y="0"/>
                    <a:pt x="192" y="16"/>
                    <a:pt x="192" y="26"/>
                  </a:cubicBezTo>
                  <a:lnTo>
                    <a:pt x="192" y="240"/>
                  </a:lnTo>
                  <a:lnTo>
                    <a:pt x="21" y="240"/>
                  </a:lnTo>
                  <a:cubicBezTo>
                    <a:pt x="13" y="240"/>
                    <a:pt x="0" y="240"/>
                    <a:pt x="0" y="256"/>
                  </a:cubicBezTo>
                  <a:cubicBezTo>
                    <a:pt x="0" y="275"/>
                    <a:pt x="13" y="275"/>
                    <a:pt x="21" y="275"/>
                  </a:cubicBezTo>
                  <a:lnTo>
                    <a:pt x="192" y="275"/>
                  </a:lnTo>
                  <a:lnTo>
                    <a:pt x="192" y="489"/>
                  </a:lnTo>
                  <a:cubicBezTo>
                    <a:pt x="192" y="496"/>
                    <a:pt x="192" y="517"/>
                    <a:pt x="205" y="517"/>
                  </a:cubicBezTo>
                  <a:cubicBezTo>
                    <a:pt x="218" y="517"/>
                    <a:pt x="218" y="500"/>
                    <a:pt x="218" y="489"/>
                  </a:cubicBezTo>
                  <a:lnTo>
                    <a:pt x="218" y="2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9718125-93EA-4841-AFBD-CAEC8667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24"/>
              <a:ext cx="45" cy="104"/>
            </a:xfrm>
            <a:custGeom>
              <a:avLst/>
              <a:gdLst>
                <a:gd name="T0" fmla="*/ 126 w 204"/>
                <a:gd name="T1" fmla="*/ 19 h 464"/>
                <a:gd name="T2" fmla="*/ 111 w 204"/>
                <a:gd name="T3" fmla="*/ 0 h 464"/>
                <a:gd name="T4" fmla="*/ 0 w 204"/>
                <a:gd name="T5" fmla="*/ 45 h 464"/>
                <a:gd name="T6" fmla="*/ 0 w 204"/>
                <a:gd name="T7" fmla="*/ 70 h 464"/>
                <a:gd name="T8" fmla="*/ 81 w 204"/>
                <a:gd name="T9" fmla="*/ 52 h 464"/>
                <a:gd name="T10" fmla="*/ 81 w 204"/>
                <a:gd name="T11" fmla="*/ 406 h 464"/>
                <a:gd name="T12" fmla="*/ 24 w 204"/>
                <a:gd name="T13" fmla="*/ 437 h 464"/>
                <a:gd name="T14" fmla="*/ 4 w 204"/>
                <a:gd name="T15" fmla="*/ 437 h 464"/>
                <a:gd name="T16" fmla="*/ 4 w 204"/>
                <a:gd name="T17" fmla="*/ 463 h 464"/>
                <a:gd name="T18" fmla="*/ 104 w 204"/>
                <a:gd name="T19" fmla="*/ 460 h 464"/>
                <a:gd name="T20" fmla="*/ 203 w 204"/>
                <a:gd name="T21" fmla="*/ 463 h 464"/>
                <a:gd name="T22" fmla="*/ 203 w 204"/>
                <a:gd name="T23" fmla="*/ 437 h 464"/>
                <a:gd name="T24" fmla="*/ 183 w 204"/>
                <a:gd name="T25" fmla="*/ 437 h 464"/>
                <a:gd name="T26" fmla="*/ 126 w 204"/>
                <a:gd name="T27" fmla="*/ 406 h 464"/>
                <a:gd name="T28" fmla="*/ 126 w 204"/>
                <a:gd name="T29" fmla="*/ 1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464">
                  <a:moveTo>
                    <a:pt x="126" y="19"/>
                  </a:moveTo>
                  <a:cubicBezTo>
                    <a:pt x="126" y="0"/>
                    <a:pt x="124" y="0"/>
                    <a:pt x="111" y="0"/>
                  </a:cubicBezTo>
                  <a:cubicBezTo>
                    <a:pt x="75" y="42"/>
                    <a:pt x="23" y="45"/>
                    <a:pt x="0" y="45"/>
                  </a:cubicBezTo>
                  <a:lnTo>
                    <a:pt x="0" y="70"/>
                  </a:lnTo>
                  <a:cubicBezTo>
                    <a:pt x="13" y="70"/>
                    <a:pt x="49" y="70"/>
                    <a:pt x="81" y="52"/>
                  </a:cubicBezTo>
                  <a:lnTo>
                    <a:pt x="81" y="406"/>
                  </a:lnTo>
                  <a:cubicBezTo>
                    <a:pt x="81" y="430"/>
                    <a:pt x="81" y="437"/>
                    <a:pt x="24" y="437"/>
                  </a:cubicBezTo>
                  <a:lnTo>
                    <a:pt x="4" y="437"/>
                  </a:lnTo>
                  <a:lnTo>
                    <a:pt x="4" y="463"/>
                  </a:lnTo>
                  <a:cubicBezTo>
                    <a:pt x="13" y="463"/>
                    <a:pt x="83" y="460"/>
                    <a:pt x="104" y="460"/>
                  </a:cubicBezTo>
                  <a:cubicBezTo>
                    <a:pt x="122" y="460"/>
                    <a:pt x="192" y="463"/>
                    <a:pt x="203" y="463"/>
                  </a:cubicBezTo>
                  <a:lnTo>
                    <a:pt x="203" y="437"/>
                  </a:lnTo>
                  <a:lnTo>
                    <a:pt x="183" y="437"/>
                  </a:lnTo>
                  <a:cubicBezTo>
                    <a:pt x="126" y="437"/>
                    <a:pt x="126" y="430"/>
                    <a:pt x="126" y="406"/>
                  </a:cubicBezTo>
                  <a:lnTo>
                    <a:pt x="126" y="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668C758-667E-4B94-96CD-802055C8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10"/>
              <a:ext cx="33" cy="158"/>
            </a:xfrm>
            <a:custGeom>
              <a:avLst/>
              <a:gdLst>
                <a:gd name="T0" fmla="*/ 11 w 148"/>
                <a:gd name="T1" fmla="*/ 0 h 699"/>
                <a:gd name="T2" fmla="*/ 0 w 148"/>
                <a:gd name="T3" fmla="*/ 9 h 699"/>
                <a:gd name="T4" fmla="*/ 4 w 148"/>
                <a:gd name="T5" fmla="*/ 16 h 699"/>
                <a:gd name="T6" fmla="*/ 105 w 148"/>
                <a:gd name="T7" fmla="*/ 348 h 699"/>
                <a:gd name="T8" fmla="*/ 11 w 148"/>
                <a:gd name="T9" fmla="*/ 672 h 699"/>
                <a:gd name="T10" fmla="*/ 0 w 148"/>
                <a:gd name="T11" fmla="*/ 688 h 699"/>
                <a:gd name="T12" fmla="*/ 8 w 148"/>
                <a:gd name="T13" fmla="*/ 698 h 699"/>
                <a:gd name="T14" fmla="*/ 104 w 148"/>
                <a:gd name="T15" fmla="*/ 561 h 699"/>
                <a:gd name="T16" fmla="*/ 147 w 148"/>
                <a:gd name="T17" fmla="*/ 348 h 699"/>
                <a:gd name="T18" fmla="*/ 11 w 148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99">
                  <a:moveTo>
                    <a:pt x="11" y="0"/>
                  </a:moveTo>
                  <a:cubicBezTo>
                    <a:pt x="8" y="0"/>
                    <a:pt x="0" y="0"/>
                    <a:pt x="0" y="9"/>
                  </a:cubicBezTo>
                  <a:cubicBezTo>
                    <a:pt x="0" y="12"/>
                    <a:pt x="2" y="14"/>
                    <a:pt x="4" y="16"/>
                  </a:cubicBezTo>
                  <a:cubicBezTo>
                    <a:pt x="55" y="73"/>
                    <a:pt x="105" y="167"/>
                    <a:pt x="105" y="348"/>
                  </a:cubicBezTo>
                  <a:cubicBezTo>
                    <a:pt x="105" y="493"/>
                    <a:pt x="70" y="604"/>
                    <a:pt x="11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8" y="698"/>
                  </a:cubicBezTo>
                  <a:cubicBezTo>
                    <a:pt x="13" y="698"/>
                    <a:pt x="68" y="651"/>
                    <a:pt x="104" y="561"/>
                  </a:cubicBezTo>
                  <a:cubicBezTo>
                    <a:pt x="132" y="505"/>
                    <a:pt x="147" y="430"/>
                    <a:pt x="147" y="348"/>
                  </a:cubicBezTo>
                  <a:cubicBezTo>
                    <a:pt x="147" y="251"/>
                    <a:pt x="122" y="96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2F6A79B7-B971-44F4-93F0-06ADC348D955}"/>
              </a:ext>
            </a:extLst>
          </p:cNvPr>
          <p:cNvGrpSpPr>
            <a:grpSpLocks/>
          </p:cNvGrpSpPr>
          <p:nvPr/>
        </p:nvGrpSpPr>
        <p:grpSpPr bwMode="auto">
          <a:xfrm>
            <a:off x="8823643" y="4496116"/>
            <a:ext cx="849313" cy="301625"/>
            <a:chOff x="3492" y="2290"/>
            <a:chExt cx="535" cy="19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AFA6F05-920F-49E5-81C0-AEE830B1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91"/>
              <a:ext cx="536" cy="188"/>
            </a:xfrm>
            <a:custGeom>
              <a:avLst/>
              <a:gdLst>
                <a:gd name="T0" fmla="*/ 1183 w 2366"/>
                <a:gd name="T1" fmla="*/ 832 h 833"/>
                <a:gd name="T2" fmla="*/ 0 w 2366"/>
                <a:gd name="T3" fmla="*/ 832 h 833"/>
                <a:gd name="T4" fmla="*/ 0 w 2366"/>
                <a:gd name="T5" fmla="*/ 0 h 833"/>
                <a:gd name="T6" fmla="*/ 2365 w 2366"/>
                <a:gd name="T7" fmla="*/ 0 h 833"/>
                <a:gd name="T8" fmla="*/ 2365 w 2366"/>
                <a:gd name="T9" fmla="*/ 832 h 833"/>
                <a:gd name="T10" fmla="*/ 1183 w 2366"/>
                <a:gd name="T11" fmla="*/ 83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833">
                  <a:moveTo>
                    <a:pt x="1183" y="832"/>
                  </a:moveTo>
                  <a:lnTo>
                    <a:pt x="0" y="832"/>
                  </a:lnTo>
                  <a:lnTo>
                    <a:pt x="0" y="0"/>
                  </a:lnTo>
                  <a:lnTo>
                    <a:pt x="2365" y="0"/>
                  </a:lnTo>
                  <a:lnTo>
                    <a:pt x="2365" y="832"/>
                  </a:lnTo>
                  <a:lnTo>
                    <a:pt x="1183" y="83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3CB6585-6F70-42A7-BB7B-3B445796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388"/>
              <a:ext cx="147" cy="93"/>
            </a:xfrm>
            <a:custGeom>
              <a:avLst/>
              <a:gdLst>
                <a:gd name="T0" fmla="*/ 446 w 651"/>
                <a:gd name="T1" fmla="*/ 86 h 413"/>
                <a:gd name="T2" fmla="*/ 452 w 651"/>
                <a:gd name="T3" fmla="*/ 46 h 413"/>
                <a:gd name="T4" fmla="*/ 414 w 651"/>
                <a:gd name="T5" fmla="*/ 8 h 413"/>
                <a:gd name="T6" fmla="*/ 359 w 651"/>
                <a:gd name="T7" fmla="*/ 55 h 413"/>
                <a:gd name="T8" fmla="*/ 313 w 651"/>
                <a:gd name="T9" fmla="*/ 237 h 413"/>
                <a:gd name="T10" fmla="*/ 309 w 651"/>
                <a:gd name="T11" fmla="*/ 290 h 413"/>
                <a:gd name="T12" fmla="*/ 311 w 651"/>
                <a:gd name="T13" fmla="*/ 321 h 413"/>
                <a:gd name="T14" fmla="*/ 237 w 651"/>
                <a:gd name="T15" fmla="*/ 380 h 413"/>
                <a:gd name="T16" fmla="*/ 169 w 651"/>
                <a:gd name="T17" fmla="*/ 304 h 413"/>
                <a:gd name="T18" fmla="*/ 215 w 651"/>
                <a:gd name="T19" fmla="*/ 136 h 413"/>
                <a:gd name="T20" fmla="*/ 229 w 651"/>
                <a:gd name="T21" fmla="*/ 80 h 413"/>
                <a:gd name="T22" fmla="*/ 133 w 651"/>
                <a:gd name="T23" fmla="*/ 0 h 413"/>
                <a:gd name="T24" fmla="*/ 0 w 651"/>
                <a:gd name="T25" fmla="*/ 139 h 413"/>
                <a:gd name="T26" fmla="*/ 22 w 651"/>
                <a:gd name="T27" fmla="*/ 151 h 413"/>
                <a:gd name="T28" fmla="*/ 40 w 651"/>
                <a:gd name="T29" fmla="*/ 141 h 413"/>
                <a:gd name="T30" fmla="*/ 128 w 651"/>
                <a:gd name="T31" fmla="*/ 34 h 413"/>
                <a:gd name="T32" fmla="*/ 143 w 651"/>
                <a:gd name="T33" fmla="*/ 52 h 413"/>
                <a:gd name="T34" fmla="*/ 122 w 651"/>
                <a:gd name="T35" fmla="*/ 122 h 413"/>
                <a:gd name="T36" fmla="*/ 76 w 651"/>
                <a:gd name="T37" fmla="*/ 290 h 413"/>
                <a:gd name="T38" fmla="*/ 231 w 651"/>
                <a:gd name="T39" fmla="*/ 412 h 413"/>
                <a:gd name="T40" fmla="*/ 327 w 651"/>
                <a:gd name="T41" fmla="*/ 361 h 413"/>
                <a:gd name="T42" fmla="*/ 456 w 651"/>
                <a:gd name="T43" fmla="*/ 412 h 413"/>
                <a:gd name="T44" fmla="*/ 590 w 651"/>
                <a:gd name="T45" fmla="*/ 309 h 413"/>
                <a:gd name="T46" fmla="*/ 650 w 651"/>
                <a:gd name="T47" fmla="*/ 80 h 413"/>
                <a:gd name="T48" fmla="*/ 592 w 651"/>
                <a:gd name="T49" fmla="*/ 0 h 413"/>
                <a:gd name="T50" fmla="*/ 528 w 651"/>
                <a:gd name="T51" fmla="*/ 67 h 413"/>
                <a:gd name="T52" fmla="*/ 554 w 651"/>
                <a:gd name="T53" fmla="*/ 105 h 413"/>
                <a:gd name="T54" fmla="*/ 594 w 651"/>
                <a:gd name="T55" fmla="*/ 164 h 413"/>
                <a:gd name="T56" fmla="*/ 546 w 651"/>
                <a:gd name="T57" fmla="*/ 311 h 413"/>
                <a:gd name="T58" fmla="*/ 460 w 651"/>
                <a:gd name="T59" fmla="*/ 380 h 413"/>
                <a:gd name="T60" fmla="*/ 400 w 651"/>
                <a:gd name="T61" fmla="*/ 311 h 413"/>
                <a:gd name="T62" fmla="*/ 412 w 651"/>
                <a:gd name="T63" fmla="*/ 229 h 413"/>
                <a:gd name="T64" fmla="*/ 434 w 651"/>
                <a:gd name="T65" fmla="*/ 136 h 413"/>
                <a:gd name="T66" fmla="*/ 446 w 651"/>
                <a:gd name="T67" fmla="*/ 8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413">
                  <a:moveTo>
                    <a:pt x="446" y="86"/>
                  </a:moveTo>
                  <a:cubicBezTo>
                    <a:pt x="448" y="76"/>
                    <a:pt x="452" y="52"/>
                    <a:pt x="452" y="46"/>
                  </a:cubicBezTo>
                  <a:cubicBezTo>
                    <a:pt x="452" y="27"/>
                    <a:pt x="438" y="8"/>
                    <a:pt x="414" y="8"/>
                  </a:cubicBezTo>
                  <a:cubicBezTo>
                    <a:pt x="400" y="8"/>
                    <a:pt x="367" y="15"/>
                    <a:pt x="359" y="55"/>
                  </a:cubicBezTo>
                  <a:cubicBezTo>
                    <a:pt x="341" y="111"/>
                    <a:pt x="327" y="176"/>
                    <a:pt x="313" y="237"/>
                  </a:cubicBezTo>
                  <a:cubicBezTo>
                    <a:pt x="309" y="271"/>
                    <a:pt x="309" y="279"/>
                    <a:pt x="309" y="290"/>
                  </a:cubicBezTo>
                  <a:cubicBezTo>
                    <a:pt x="309" y="315"/>
                    <a:pt x="311" y="315"/>
                    <a:pt x="311" y="321"/>
                  </a:cubicBezTo>
                  <a:cubicBezTo>
                    <a:pt x="311" y="325"/>
                    <a:pt x="287" y="380"/>
                    <a:pt x="237" y="380"/>
                  </a:cubicBezTo>
                  <a:cubicBezTo>
                    <a:pt x="169" y="380"/>
                    <a:pt x="169" y="325"/>
                    <a:pt x="169" y="304"/>
                  </a:cubicBezTo>
                  <a:cubicBezTo>
                    <a:pt x="169" y="271"/>
                    <a:pt x="179" y="227"/>
                    <a:pt x="215" y="136"/>
                  </a:cubicBezTo>
                  <a:cubicBezTo>
                    <a:pt x="219" y="115"/>
                    <a:pt x="229" y="97"/>
                    <a:pt x="229" y="80"/>
                  </a:cubicBezTo>
                  <a:cubicBezTo>
                    <a:pt x="229" y="29"/>
                    <a:pt x="179" y="0"/>
                    <a:pt x="133" y="0"/>
                  </a:cubicBezTo>
                  <a:cubicBezTo>
                    <a:pt x="44" y="0"/>
                    <a:pt x="0" y="122"/>
                    <a:pt x="0" y="139"/>
                  </a:cubicBezTo>
                  <a:cubicBezTo>
                    <a:pt x="0" y="151"/>
                    <a:pt x="14" y="151"/>
                    <a:pt x="22" y="151"/>
                  </a:cubicBezTo>
                  <a:cubicBezTo>
                    <a:pt x="32" y="151"/>
                    <a:pt x="36" y="151"/>
                    <a:pt x="40" y="141"/>
                  </a:cubicBezTo>
                  <a:cubicBezTo>
                    <a:pt x="68" y="42"/>
                    <a:pt x="112" y="34"/>
                    <a:pt x="128" y="34"/>
                  </a:cubicBezTo>
                  <a:cubicBezTo>
                    <a:pt x="133" y="34"/>
                    <a:pt x="143" y="34"/>
                    <a:pt x="143" y="52"/>
                  </a:cubicBezTo>
                  <a:cubicBezTo>
                    <a:pt x="143" y="73"/>
                    <a:pt x="133" y="97"/>
                    <a:pt x="122" y="122"/>
                  </a:cubicBezTo>
                  <a:cubicBezTo>
                    <a:pt x="92" y="206"/>
                    <a:pt x="76" y="252"/>
                    <a:pt x="76" y="290"/>
                  </a:cubicBezTo>
                  <a:cubicBezTo>
                    <a:pt x="76" y="388"/>
                    <a:pt x="159" y="412"/>
                    <a:pt x="231" y="412"/>
                  </a:cubicBezTo>
                  <a:cubicBezTo>
                    <a:pt x="249" y="412"/>
                    <a:pt x="287" y="412"/>
                    <a:pt x="327" y="361"/>
                  </a:cubicBezTo>
                  <a:cubicBezTo>
                    <a:pt x="351" y="391"/>
                    <a:pt x="387" y="412"/>
                    <a:pt x="456" y="412"/>
                  </a:cubicBezTo>
                  <a:cubicBezTo>
                    <a:pt x="506" y="412"/>
                    <a:pt x="552" y="386"/>
                    <a:pt x="590" y="309"/>
                  </a:cubicBezTo>
                  <a:cubicBezTo>
                    <a:pt x="624" y="239"/>
                    <a:pt x="650" y="126"/>
                    <a:pt x="650" y="80"/>
                  </a:cubicBezTo>
                  <a:cubicBezTo>
                    <a:pt x="650" y="0"/>
                    <a:pt x="594" y="0"/>
                    <a:pt x="592" y="0"/>
                  </a:cubicBezTo>
                  <a:cubicBezTo>
                    <a:pt x="558" y="0"/>
                    <a:pt x="528" y="36"/>
                    <a:pt x="528" y="67"/>
                  </a:cubicBezTo>
                  <a:cubicBezTo>
                    <a:pt x="528" y="92"/>
                    <a:pt x="544" y="103"/>
                    <a:pt x="554" y="105"/>
                  </a:cubicBezTo>
                  <a:cubicBezTo>
                    <a:pt x="584" y="128"/>
                    <a:pt x="594" y="147"/>
                    <a:pt x="594" y="164"/>
                  </a:cubicBezTo>
                  <a:cubicBezTo>
                    <a:pt x="594" y="176"/>
                    <a:pt x="572" y="262"/>
                    <a:pt x="546" y="311"/>
                  </a:cubicBezTo>
                  <a:cubicBezTo>
                    <a:pt x="524" y="355"/>
                    <a:pt x="496" y="380"/>
                    <a:pt x="460" y="380"/>
                  </a:cubicBezTo>
                  <a:cubicBezTo>
                    <a:pt x="400" y="380"/>
                    <a:pt x="400" y="328"/>
                    <a:pt x="400" y="311"/>
                  </a:cubicBezTo>
                  <a:cubicBezTo>
                    <a:pt x="400" y="286"/>
                    <a:pt x="400" y="273"/>
                    <a:pt x="412" y="229"/>
                  </a:cubicBezTo>
                  <a:cubicBezTo>
                    <a:pt x="420" y="202"/>
                    <a:pt x="428" y="155"/>
                    <a:pt x="434" y="136"/>
                  </a:cubicBezTo>
                  <a:lnTo>
                    <a:pt x="446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813C980-E6AF-4DCC-888A-82037F62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290"/>
              <a:ext cx="35" cy="141"/>
            </a:xfrm>
            <a:custGeom>
              <a:avLst/>
              <a:gdLst>
                <a:gd name="T0" fmla="*/ 145 w 158"/>
                <a:gd name="T1" fmla="*/ 0 h 625"/>
                <a:gd name="T2" fmla="*/ 0 w 158"/>
                <a:gd name="T3" fmla="*/ 311 h 625"/>
                <a:gd name="T4" fmla="*/ 145 w 158"/>
                <a:gd name="T5" fmla="*/ 624 h 625"/>
                <a:gd name="T6" fmla="*/ 157 w 158"/>
                <a:gd name="T7" fmla="*/ 615 h 625"/>
                <a:gd name="T8" fmla="*/ 149 w 158"/>
                <a:gd name="T9" fmla="*/ 605 h 625"/>
                <a:gd name="T10" fmla="*/ 40 w 158"/>
                <a:gd name="T11" fmla="*/ 311 h 625"/>
                <a:gd name="T12" fmla="*/ 153 w 158"/>
                <a:gd name="T13" fmla="*/ 15 h 625"/>
                <a:gd name="T14" fmla="*/ 157 w 158"/>
                <a:gd name="T15" fmla="*/ 8 h 625"/>
                <a:gd name="T16" fmla="*/ 145 w 158"/>
                <a:gd name="T1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625">
                  <a:moveTo>
                    <a:pt x="145" y="0"/>
                  </a:moveTo>
                  <a:cubicBezTo>
                    <a:pt x="32" y="84"/>
                    <a:pt x="0" y="216"/>
                    <a:pt x="0" y="311"/>
                  </a:cubicBezTo>
                  <a:cubicBezTo>
                    <a:pt x="0" y="399"/>
                    <a:pt x="24" y="535"/>
                    <a:pt x="145" y="624"/>
                  </a:cubicBezTo>
                  <a:cubicBezTo>
                    <a:pt x="149" y="624"/>
                    <a:pt x="157" y="624"/>
                    <a:pt x="157" y="615"/>
                  </a:cubicBezTo>
                  <a:cubicBezTo>
                    <a:pt x="157" y="613"/>
                    <a:pt x="155" y="611"/>
                    <a:pt x="149" y="605"/>
                  </a:cubicBezTo>
                  <a:cubicBezTo>
                    <a:pt x="70" y="531"/>
                    <a:pt x="40" y="424"/>
                    <a:pt x="40" y="311"/>
                  </a:cubicBezTo>
                  <a:cubicBezTo>
                    <a:pt x="40" y="143"/>
                    <a:pt x="100" y="61"/>
                    <a:pt x="153" y="15"/>
                  </a:cubicBezTo>
                  <a:cubicBezTo>
                    <a:pt x="155" y="13"/>
                    <a:pt x="157" y="10"/>
                    <a:pt x="157" y="8"/>
                  </a:cubicBezTo>
                  <a:cubicBezTo>
                    <a:pt x="157" y="0"/>
                    <a:pt x="149" y="0"/>
                    <a:pt x="14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AD2D73-E920-4D0C-9901-71D52A62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08"/>
              <a:ext cx="45" cy="89"/>
            </a:xfrm>
            <a:custGeom>
              <a:avLst/>
              <a:gdLst>
                <a:gd name="T0" fmla="*/ 120 w 204"/>
                <a:gd name="T1" fmla="*/ 143 h 398"/>
                <a:gd name="T2" fmla="*/ 183 w 204"/>
                <a:gd name="T3" fmla="*/ 143 h 398"/>
                <a:gd name="T4" fmla="*/ 203 w 204"/>
                <a:gd name="T5" fmla="*/ 128 h 398"/>
                <a:gd name="T6" fmla="*/ 185 w 204"/>
                <a:gd name="T7" fmla="*/ 122 h 398"/>
                <a:gd name="T8" fmla="*/ 128 w 204"/>
                <a:gd name="T9" fmla="*/ 122 h 398"/>
                <a:gd name="T10" fmla="*/ 149 w 204"/>
                <a:gd name="T11" fmla="*/ 27 h 398"/>
                <a:gd name="T12" fmla="*/ 153 w 204"/>
                <a:gd name="T13" fmla="*/ 21 h 398"/>
                <a:gd name="T14" fmla="*/ 130 w 204"/>
                <a:gd name="T15" fmla="*/ 0 h 398"/>
                <a:gd name="T16" fmla="*/ 100 w 204"/>
                <a:gd name="T17" fmla="*/ 25 h 398"/>
                <a:gd name="T18" fmla="*/ 82 w 204"/>
                <a:gd name="T19" fmla="*/ 122 h 398"/>
                <a:gd name="T20" fmla="*/ 20 w 204"/>
                <a:gd name="T21" fmla="*/ 122 h 398"/>
                <a:gd name="T22" fmla="*/ 0 w 204"/>
                <a:gd name="T23" fmla="*/ 136 h 398"/>
                <a:gd name="T24" fmla="*/ 16 w 204"/>
                <a:gd name="T25" fmla="*/ 143 h 398"/>
                <a:gd name="T26" fmla="*/ 74 w 204"/>
                <a:gd name="T27" fmla="*/ 143 h 398"/>
                <a:gd name="T28" fmla="*/ 38 w 204"/>
                <a:gd name="T29" fmla="*/ 290 h 398"/>
                <a:gd name="T30" fmla="*/ 32 w 204"/>
                <a:gd name="T31" fmla="*/ 338 h 398"/>
                <a:gd name="T32" fmla="*/ 94 w 204"/>
                <a:gd name="T33" fmla="*/ 397 h 398"/>
                <a:gd name="T34" fmla="*/ 197 w 204"/>
                <a:gd name="T35" fmla="*/ 300 h 398"/>
                <a:gd name="T36" fmla="*/ 189 w 204"/>
                <a:gd name="T37" fmla="*/ 292 h 398"/>
                <a:gd name="T38" fmla="*/ 179 w 204"/>
                <a:gd name="T39" fmla="*/ 304 h 398"/>
                <a:gd name="T40" fmla="*/ 96 w 204"/>
                <a:gd name="T41" fmla="*/ 380 h 398"/>
                <a:gd name="T42" fmla="*/ 74 w 204"/>
                <a:gd name="T43" fmla="*/ 349 h 398"/>
                <a:gd name="T44" fmla="*/ 80 w 204"/>
                <a:gd name="T45" fmla="*/ 323 h 398"/>
                <a:gd name="T46" fmla="*/ 120 w 204"/>
                <a:gd name="T47" fmla="*/ 14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" h="398">
                  <a:moveTo>
                    <a:pt x="120" y="143"/>
                  </a:moveTo>
                  <a:lnTo>
                    <a:pt x="183" y="143"/>
                  </a:lnTo>
                  <a:cubicBezTo>
                    <a:pt x="195" y="143"/>
                    <a:pt x="203" y="143"/>
                    <a:pt x="203" y="128"/>
                  </a:cubicBezTo>
                  <a:cubicBezTo>
                    <a:pt x="203" y="122"/>
                    <a:pt x="195" y="122"/>
                    <a:pt x="185" y="122"/>
                  </a:cubicBezTo>
                  <a:lnTo>
                    <a:pt x="128" y="122"/>
                  </a:lnTo>
                  <a:lnTo>
                    <a:pt x="149" y="27"/>
                  </a:lnTo>
                  <a:cubicBezTo>
                    <a:pt x="149" y="25"/>
                    <a:pt x="153" y="23"/>
                    <a:pt x="153" y="21"/>
                  </a:cubicBezTo>
                  <a:cubicBezTo>
                    <a:pt x="153" y="8"/>
                    <a:pt x="143" y="0"/>
                    <a:pt x="130" y="0"/>
                  </a:cubicBezTo>
                  <a:cubicBezTo>
                    <a:pt x="116" y="0"/>
                    <a:pt x="108" y="10"/>
                    <a:pt x="100" y="25"/>
                  </a:cubicBezTo>
                  <a:cubicBezTo>
                    <a:pt x="98" y="42"/>
                    <a:pt x="106" y="13"/>
                    <a:pt x="82" y="122"/>
                  </a:cubicBezTo>
                  <a:lnTo>
                    <a:pt x="20" y="122"/>
                  </a:lnTo>
                  <a:cubicBezTo>
                    <a:pt x="8" y="122"/>
                    <a:pt x="0" y="122"/>
                    <a:pt x="0" y="136"/>
                  </a:cubicBezTo>
                  <a:cubicBezTo>
                    <a:pt x="0" y="143"/>
                    <a:pt x="8" y="143"/>
                    <a:pt x="16" y="143"/>
                  </a:cubicBezTo>
                  <a:lnTo>
                    <a:pt x="74" y="143"/>
                  </a:lnTo>
                  <a:lnTo>
                    <a:pt x="38" y="290"/>
                  </a:lnTo>
                  <a:cubicBezTo>
                    <a:pt x="36" y="309"/>
                    <a:pt x="32" y="330"/>
                    <a:pt x="32" y="338"/>
                  </a:cubicBezTo>
                  <a:cubicBezTo>
                    <a:pt x="32" y="374"/>
                    <a:pt x="60" y="397"/>
                    <a:pt x="94" y="397"/>
                  </a:cubicBezTo>
                  <a:cubicBezTo>
                    <a:pt x="161" y="397"/>
                    <a:pt x="197" y="311"/>
                    <a:pt x="197" y="300"/>
                  </a:cubicBezTo>
                  <a:cubicBezTo>
                    <a:pt x="197" y="292"/>
                    <a:pt x="191" y="292"/>
                    <a:pt x="189" y="292"/>
                  </a:cubicBezTo>
                  <a:cubicBezTo>
                    <a:pt x="181" y="292"/>
                    <a:pt x="181" y="296"/>
                    <a:pt x="179" y="304"/>
                  </a:cubicBezTo>
                  <a:cubicBezTo>
                    <a:pt x="159" y="342"/>
                    <a:pt x="130" y="380"/>
                    <a:pt x="96" y="380"/>
                  </a:cubicBezTo>
                  <a:cubicBezTo>
                    <a:pt x="82" y="380"/>
                    <a:pt x="74" y="372"/>
                    <a:pt x="74" y="349"/>
                  </a:cubicBezTo>
                  <a:cubicBezTo>
                    <a:pt x="74" y="340"/>
                    <a:pt x="76" y="330"/>
                    <a:pt x="80" y="323"/>
                  </a:cubicBezTo>
                  <a:lnTo>
                    <a:pt x="120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FF5E395-8CB6-4CEF-A829-5A0BACE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309"/>
              <a:ext cx="99" cy="104"/>
            </a:xfrm>
            <a:custGeom>
              <a:avLst/>
              <a:gdLst>
                <a:gd name="T0" fmla="*/ 233 w 439"/>
                <a:gd name="T1" fmla="*/ 246 h 463"/>
                <a:gd name="T2" fmla="*/ 416 w 439"/>
                <a:gd name="T3" fmla="*/ 246 h 463"/>
                <a:gd name="T4" fmla="*/ 438 w 439"/>
                <a:gd name="T5" fmla="*/ 229 h 463"/>
                <a:gd name="T6" fmla="*/ 416 w 439"/>
                <a:gd name="T7" fmla="*/ 214 h 463"/>
                <a:gd name="T8" fmla="*/ 233 w 439"/>
                <a:gd name="T9" fmla="*/ 214 h 463"/>
                <a:gd name="T10" fmla="*/ 233 w 439"/>
                <a:gd name="T11" fmla="*/ 23 h 463"/>
                <a:gd name="T12" fmla="*/ 219 w 439"/>
                <a:gd name="T13" fmla="*/ 0 h 463"/>
                <a:gd name="T14" fmla="*/ 205 w 439"/>
                <a:gd name="T15" fmla="*/ 23 h 463"/>
                <a:gd name="T16" fmla="*/ 205 w 439"/>
                <a:gd name="T17" fmla="*/ 214 h 463"/>
                <a:gd name="T18" fmla="*/ 22 w 439"/>
                <a:gd name="T19" fmla="*/ 214 h 463"/>
                <a:gd name="T20" fmla="*/ 0 w 439"/>
                <a:gd name="T21" fmla="*/ 229 h 463"/>
                <a:gd name="T22" fmla="*/ 22 w 439"/>
                <a:gd name="T23" fmla="*/ 246 h 463"/>
                <a:gd name="T24" fmla="*/ 205 w 439"/>
                <a:gd name="T25" fmla="*/ 246 h 463"/>
                <a:gd name="T26" fmla="*/ 205 w 439"/>
                <a:gd name="T27" fmla="*/ 437 h 463"/>
                <a:gd name="T28" fmla="*/ 219 w 439"/>
                <a:gd name="T29" fmla="*/ 462 h 463"/>
                <a:gd name="T30" fmla="*/ 233 w 439"/>
                <a:gd name="T31" fmla="*/ 437 h 463"/>
                <a:gd name="T32" fmla="*/ 233 w 439"/>
                <a:gd name="T33" fmla="*/ 24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463">
                  <a:moveTo>
                    <a:pt x="233" y="246"/>
                  </a:moveTo>
                  <a:lnTo>
                    <a:pt x="416" y="246"/>
                  </a:lnTo>
                  <a:cubicBezTo>
                    <a:pt x="424" y="246"/>
                    <a:pt x="438" y="246"/>
                    <a:pt x="438" y="229"/>
                  </a:cubicBezTo>
                  <a:cubicBezTo>
                    <a:pt x="438" y="214"/>
                    <a:pt x="424" y="214"/>
                    <a:pt x="416" y="214"/>
                  </a:cubicBezTo>
                  <a:lnTo>
                    <a:pt x="233" y="214"/>
                  </a:lnTo>
                  <a:lnTo>
                    <a:pt x="233" y="23"/>
                  </a:lnTo>
                  <a:cubicBezTo>
                    <a:pt x="233" y="15"/>
                    <a:pt x="233" y="0"/>
                    <a:pt x="219" y="0"/>
                  </a:cubicBezTo>
                  <a:cubicBezTo>
                    <a:pt x="205" y="0"/>
                    <a:pt x="205" y="15"/>
                    <a:pt x="205" y="23"/>
                  </a:cubicBezTo>
                  <a:lnTo>
                    <a:pt x="205" y="214"/>
                  </a:lnTo>
                  <a:lnTo>
                    <a:pt x="22" y="214"/>
                  </a:lnTo>
                  <a:cubicBezTo>
                    <a:pt x="14" y="214"/>
                    <a:pt x="0" y="214"/>
                    <a:pt x="0" y="229"/>
                  </a:cubicBezTo>
                  <a:cubicBezTo>
                    <a:pt x="0" y="246"/>
                    <a:pt x="14" y="246"/>
                    <a:pt x="22" y="246"/>
                  </a:cubicBezTo>
                  <a:lnTo>
                    <a:pt x="205" y="246"/>
                  </a:lnTo>
                  <a:lnTo>
                    <a:pt x="205" y="437"/>
                  </a:lnTo>
                  <a:cubicBezTo>
                    <a:pt x="205" y="443"/>
                    <a:pt x="205" y="462"/>
                    <a:pt x="219" y="462"/>
                  </a:cubicBezTo>
                  <a:cubicBezTo>
                    <a:pt x="233" y="462"/>
                    <a:pt x="233" y="447"/>
                    <a:pt x="233" y="437"/>
                  </a:cubicBezTo>
                  <a:lnTo>
                    <a:pt x="233" y="2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A81A25DA-16F8-4468-8B9E-BCE47690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03"/>
              <a:ext cx="48" cy="93"/>
            </a:xfrm>
            <a:custGeom>
              <a:avLst/>
              <a:gdLst>
                <a:gd name="T0" fmla="*/ 135 w 218"/>
                <a:gd name="T1" fmla="*/ 17 h 415"/>
                <a:gd name="T2" fmla="*/ 118 w 218"/>
                <a:gd name="T3" fmla="*/ 0 h 415"/>
                <a:gd name="T4" fmla="*/ 0 w 218"/>
                <a:gd name="T5" fmla="*/ 40 h 415"/>
                <a:gd name="T6" fmla="*/ 0 w 218"/>
                <a:gd name="T7" fmla="*/ 63 h 415"/>
                <a:gd name="T8" fmla="*/ 86 w 218"/>
                <a:gd name="T9" fmla="*/ 46 h 415"/>
                <a:gd name="T10" fmla="*/ 86 w 218"/>
                <a:gd name="T11" fmla="*/ 363 h 415"/>
                <a:gd name="T12" fmla="*/ 26 w 218"/>
                <a:gd name="T13" fmla="*/ 391 h 415"/>
                <a:gd name="T14" fmla="*/ 4 w 218"/>
                <a:gd name="T15" fmla="*/ 391 h 415"/>
                <a:gd name="T16" fmla="*/ 4 w 218"/>
                <a:gd name="T17" fmla="*/ 414 h 415"/>
                <a:gd name="T18" fmla="*/ 110 w 218"/>
                <a:gd name="T19" fmla="*/ 412 h 415"/>
                <a:gd name="T20" fmla="*/ 217 w 218"/>
                <a:gd name="T21" fmla="*/ 414 h 415"/>
                <a:gd name="T22" fmla="*/ 217 w 218"/>
                <a:gd name="T23" fmla="*/ 391 h 415"/>
                <a:gd name="T24" fmla="*/ 195 w 218"/>
                <a:gd name="T25" fmla="*/ 391 h 415"/>
                <a:gd name="T26" fmla="*/ 135 w 218"/>
                <a:gd name="T27" fmla="*/ 363 h 415"/>
                <a:gd name="T28" fmla="*/ 135 w 218"/>
                <a:gd name="T29" fmla="*/ 1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15">
                  <a:moveTo>
                    <a:pt x="135" y="17"/>
                  </a:moveTo>
                  <a:cubicBezTo>
                    <a:pt x="135" y="0"/>
                    <a:pt x="133" y="0"/>
                    <a:pt x="118" y="0"/>
                  </a:cubicBezTo>
                  <a:cubicBezTo>
                    <a:pt x="80" y="38"/>
                    <a:pt x="24" y="40"/>
                    <a:pt x="0" y="40"/>
                  </a:cubicBezTo>
                  <a:lnTo>
                    <a:pt x="0" y="63"/>
                  </a:lnTo>
                  <a:cubicBezTo>
                    <a:pt x="14" y="63"/>
                    <a:pt x="52" y="63"/>
                    <a:pt x="86" y="46"/>
                  </a:cubicBezTo>
                  <a:lnTo>
                    <a:pt x="86" y="363"/>
                  </a:lnTo>
                  <a:cubicBezTo>
                    <a:pt x="86" y="384"/>
                    <a:pt x="86" y="391"/>
                    <a:pt x="26" y="391"/>
                  </a:cubicBezTo>
                  <a:lnTo>
                    <a:pt x="4" y="391"/>
                  </a:lnTo>
                  <a:lnTo>
                    <a:pt x="4" y="414"/>
                  </a:lnTo>
                  <a:cubicBezTo>
                    <a:pt x="14" y="414"/>
                    <a:pt x="88" y="412"/>
                    <a:pt x="110" y="412"/>
                  </a:cubicBezTo>
                  <a:cubicBezTo>
                    <a:pt x="130" y="412"/>
                    <a:pt x="205" y="414"/>
                    <a:pt x="217" y="414"/>
                  </a:cubicBezTo>
                  <a:lnTo>
                    <a:pt x="217" y="391"/>
                  </a:lnTo>
                  <a:lnTo>
                    <a:pt x="195" y="391"/>
                  </a:lnTo>
                  <a:cubicBezTo>
                    <a:pt x="135" y="391"/>
                    <a:pt x="135" y="384"/>
                    <a:pt x="135" y="363"/>
                  </a:cubicBezTo>
                  <a:lnTo>
                    <a:pt x="135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2226BA8-D76D-43F6-9EB4-CC61A75E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90"/>
              <a:ext cx="35" cy="141"/>
            </a:xfrm>
            <a:custGeom>
              <a:avLst/>
              <a:gdLst>
                <a:gd name="T0" fmla="*/ 12 w 158"/>
                <a:gd name="T1" fmla="*/ 0 h 625"/>
                <a:gd name="T2" fmla="*/ 0 w 158"/>
                <a:gd name="T3" fmla="*/ 8 h 625"/>
                <a:gd name="T4" fmla="*/ 4 w 158"/>
                <a:gd name="T5" fmla="*/ 15 h 625"/>
                <a:gd name="T6" fmla="*/ 112 w 158"/>
                <a:gd name="T7" fmla="*/ 311 h 625"/>
                <a:gd name="T8" fmla="*/ 12 w 158"/>
                <a:gd name="T9" fmla="*/ 601 h 625"/>
                <a:gd name="T10" fmla="*/ 0 w 158"/>
                <a:gd name="T11" fmla="*/ 615 h 625"/>
                <a:gd name="T12" fmla="*/ 8 w 158"/>
                <a:gd name="T13" fmla="*/ 624 h 625"/>
                <a:gd name="T14" fmla="*/ 110 w 158"/>
                <a:gd name="T15" fmla="*/ 502 h 625"/>
                <a:gd name="T16" fmla="*/ 157 w 158"/>
                <a:gd name="T17" fmla="*/ 311 h 625"/>
                <a:gd name="T18" fmla="*/ 12 w 158"/>
                <a:gd name="T1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25">
                  <a:moveTo>
                    <a:pt x="12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0"/>
                    <a:pt x="2" y="13"/>
                    <a:pt x="4" y="15"/>
                  </a:cubicBezTo>
                  <a:cubicBezTo>
                    <a:pt x="58" y="65"/>
                    <a:pt x="112" y="149"/>
                    <a:pt x="112" y="311"/>
                  </a:cubicBezTo>
                  <a:cubicBezTo>
                    <a:pt x="112" y="441"/>
                    <a:pt x="74" y="540"/>
                    <a:pt x="12" y="601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17"/>
                    <a:pt x="2" y="624"/>
                    <a:pt x="8" y="624"/>
                  </a:cubicBezTo>
                  <a:cubicBezTo>
                    <a:pt x="14" y="624"/>
                    <a:pt x="72" y="582"/>
                    <a:pt x="110" y="502"/>
                  </a:cubicBezTo>
                  <a:cubicBezTo>
                    <a:pt x="141" y="451"/>
                    <a:pt x="157" y="384"/>
                    <a:pt x="157" y="311"/>
                  </a:cubicBezTo>
                  <a:cubicBezTo>
                    <a:pt x="157" y="225"/>
                    <a:pt x="130" y="86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Line 29">
            <a:extLst>
              <a:ext uri="{FF2B5EF4-FFF2-40B4-BE49-F238E27FC236}">
                <a16:creationId xmlns:a16="http://schemas.microsoft.com/office/drawing/2014/main" id="{0C2725DC-C2CB-4ED4-9697-93AD28BD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9293" y="4207191"/>
            <a:ext cx="7588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193AD102-4907-44B3-9844-A94825CC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506" y="4100829"/>
            <a:ext cx="1193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Projection</a:t>
            </a:r>
          </a:p>
          <a:p>
            <a:r>
              <a:rPr lang="en-IN" altLang="en-US"/>
              <a:t>    step</a:t>
            </a:r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C6383867-07EA-4BFC-BCA2-504AA0D3FDD6}"/>
              </a:ext>
            </a:extLst>
          </p:cNvPr>
          <p:cNvGrpSpPr>
            <a:grpSpLocks/>
          </p:cNvGrpSpPr>
          <p:nvPr/>
        </p:nvGrpSpPr>
        <p:grpSpPr bwMode="auto">
          <a:xfrm>
            <a:off x="8572818" y="5218429"/>
            <a:ext cx="501650" cy="609600"/>
            <a:chOff x="3334" y="2745"/>
            <a:chExt cx="316" cy="384"/>
          </a:xfrm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ADF33B-2BCA-4660-8A1D-E6CF2B57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57"/>
              <a:ext cx="316" cy="358"/>
            </a:xfrm>
            <a:custGeom>
              <a:avLst/>
              <a:gdLst>
                <a:gd name="T0" fmla="*/ 700 w 1400"/>
                <a:gd name="T1" fmla="*/ 1582 h 1583"/>
                <a:gd name="T2" fmla="*/ 0 w 1400"/>
                <a:gd name="T3" fmla="*/ 1582 h 1583"/>
                <a:gd name="T4" fmla="*/ 0 w 1400"/>
                <a:gd name="T5" fmla="*/ 0 h 1583"/>
                <a:gd name="T6" fmla="*/ 1399 w 1400"/>
                <a:gd name="T7" fmla="*/ 0 h 1583"/>
                <a:gd name="T8" fmla="*/ 1399 w 1400"/>
                <a:gd name="T9" fmla="*/ 1582 h 1583"/>
                <a:gd name="T10" fmla="*/ 700 w 1400"/>
                <a:gd name="T11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583">
                  <a:moveTo>
                    <a:pt x="700" y="1582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399" y="0"/>
                  </a:lnTo>
                  <a:lnTo>
                    <a:pt x="1399" y="1582"/>
                  </a:lnTo>
                  <a:lnTo>
                    <a:pt x="700" y="15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74FF78-1891-4BC3-B0CB-3E684E58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45"/>
              <a:ext cx="283" cy="384"/>
            </a:xfrm>
            <a:custGeom>
              <a:avLst/>
              <a:gdLst>
                <a:gd name="T0" fmla="*/ 1172 w 1252"/>
                <a:gd name="T1" fmla="*/ 1281 h 1698"/>
                <a:gd name="T2" fmla="*/ 1143 w 1252"/>
                <a:gd name="T3" fmla="*/ 1259 h 1698"/>
                <a:gd name="T4" fmla="*/ 1041 w 1252"/>
                <a:gd name="T5" fmla="*/ 1292 h 1698"/>
                <a:gd name="T6" fmla="*/ 955 w 1252"/>
                <a:gd name="T7" fmla="*/ 1379 h 1698"/>
                <a:gd name="T8" fmla="*/ 620 w 1252"/>
                <a:gd name="T9" fmla="*/ 1571 h 1698"/>
                <a:gd name="T10" fmla="*/ 205 w 1252"/>
                <a:gd name="T11" fmla="*/ 1067 h 1698"/>
                <a:gd name="T12" fmla="*/ 421 w 1252"/>
                <a:gd name="T13" fmla="*/ 394 h 1698"/>
                <a:gd name="T14" fmla="*/ 899 w 1252"/>
                <a:gd name="T15" fmla="*/ 126 h 1698"/>
                <a:gd name="T16" fmla="*/ 1052 w 1252"/>
                <a:gd name="T17" fmla="*/ 252 h 1698"/>
                <a:gd name="T18" fmla="*/ 933 w 1252"/>
                <a:gd name="T19" fmla="*/ 542 h 1698"/>
                <a:gd name="T20" fmla="*/ 921 w 1252"/>
                <a:gd name="T21" fmla="*/ 575 h 1698"/>
                <a:gd name="T22" fmla="*/ 944 w 1252"/>
                <a:gd name="T23" fmla="*/ 591 h 1698"/>
                <a:gd name="T24" fmla="*/ 1115 w 1252"/>
                <a:gd name="T25" fmla="*/ 504 h 1698"/>
                <a:gd name="T26" fmla="*/ 1251 w 1252"/>
                <a:gd name="T27" fmla="*/ 148 h 1698"/>
                <a:gd name="T28" fmla="*/ 1063 w 1252"/>
                <a:gd name="T29" fmla="*/ 0 h 1698"/>
                <a:gd name="T30" fmla="*/ 313 w 1252"/>
                <a:gd name="T31" fmla="*/ 356 h 1698"/>
                <a:gd name="T32" fmla="*/ 0 w 1252"/>
                <a:gd name="T33" fmla="*/ 1166 h 1698"/>
                <a:gd name="T34" fmla="*/ 455 w 1252"/>
                <a:gd name="T35" fmla="*/ 1697 h 1698"/>
                <a:gd name="T36" fmla="*/ 1172 w 1252"/>
                <a:gd name="T37" fmla="*/ 1281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2" h="1698">
                  <a:moveTo>
                    <a:pt x="1172" y="1281"/>
                  </a:moveTo>
                  <a:cubicBezTo>
                    <a:pt x="1172" y="1259"/>
                    <a:pt x="1149" y="1259"/>
                    <a:pt x="1143" y="1259"/>
                  </a:cubicBezTo>
                  <a:cubicBezTo>
                    <a:pt x="1103" y="1259"/>
                    <a:pt x="1041" y="1292"/>
                    <a:pt x="1041" y="1292"/>
                  </a:cubicBezTo>
                  <a:cubicBezTo>
                    <a:pt x="995" y="1325"/>
                    <a:pt x="978" y="1341"/>
                    <a:pt x="955" y="1379"/>
                  </a:cubicBezTo>
                  <a:cubicBezTo>
                    <a:pt x="876" y="1489"/>
                    <a:pt x="773" y="1571"/>
                    <a:pt x="620" y="1571"/>
                  </a:cubicBezTo>
                  <a:cubicBezTo>
                    <a:pt x="404" y="1571"/>
                    <a:pt x="205" y="1418"/>
                    <a:pt x="205" y="1067"/>
                  </a:cubicBezTo>
                  <a:cubicBezTo>
                    <a:pt x="205" y="865"/>
                    <a:pt x="284" y="580"/>
                    <a:pt x="421" y="394"/>
                  </a:cubicBezTo>
                  <a:cubicBezTo>
                    <a:pt x="523" y="252"/>
                    <a:pt x="654" y="126"/>
                    <a:pt x="899" y="126"/>
                  </a:cubicBezTo>
                  <a:cubicBezTo>
                    <a:pt x="995" y="126"/>
                    <a:pt x="1052" y="159"/>
                    <a:pt x="1052" y="252"/>
                  </a:cubicBezTo>
                  <a:cubicBezTo>
                    <a:pt x="1052" y="328"/>
                    <a:pt x="961" y="487"/>
                    <a:pt x="933" y="542"/>
                  </a:cubicBezTo>
                  <a:cubicBezTo>
                    <a:pt x="921" y="569"/>
                    <a:pt x="921" y="569"/>
                    <a:pt x="921" y="575"/>
                  </a:cubicBezTo>
                  <a:cubicBezTo>
                    <a:pt x="921" y="591"/>
                    <a:pt x="933" y="591"/>
                    <a:pt x="944" y="591"/>
                  </a:cubicBezTo>
                  <a:cubicBezTo>
                    <a:pt x="995" y="591"/>
                    <a:pt x="1086" y="542"/>
                    <a:pt x="1115" y="504"/>
                  </a:cubicBezTo>
                  <a:cubicBezTo>
                    <a:pt x="1115" y="487"/>
                    <a:pt x="1251" y="263"/>
                    <a:pt x="1251" y="148"/>
                  </a:cubicBezTo>
                  <a:cubicBezTo>
                    <a:pt x="1251" y="22"/>
                    <a:pt x="1143" y="0"/>
                    <a:pt x="1063" y="0"/>
                  </a:cubicBezTo>
                  <a:cubicBezTo>
                    <a:pt x="717" y="0"/>
                    <a:pt x="427" y="224"/>
                    <a:pt x="313" y="356"/>
                  </a:cubicBezTo>
                  <a:cubicBezTo>
                    <a:pt x="28" y="684"/>
                    <a:pt x="0" y="1051"/>
                    <a:pt x="0" y="1166"/>
                  </a:cubicBezTo>
                  <a:cubicBezTo>
                    <a:pt x="0" y="1511"/>
                    <a:pt x="176" y="1697"/>
                    <a:pt x="455" y="1697"/>
                  </a:cubicBezTo>
                  <a:cubicBezTo>
                    <a:pt x="842" y="1697"/>
                    <a:pt x="1172" y="1341"/>
                    <a:pt x="1172" y="1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19F1DCA-42F6-422D-A0CD-AAD07259EDC9}"/>
              </a:ext>
            </a:extLst>
          </p:cNvPr>
          <p:cNvSpPr/>
          <p:nvPr/>
        </p:nvSpPr>
        <p:spPr>
          <a:xfrm>
            <a:off x="5394932" y="4796154"/>
            <a:ext cx="1035703" cy="464101"/>
          </a:xfrm>
          <a:prstGeom prst="wedgeRectCallout">
            <a:avLst>
              <a:gd name="adj1" fmla="val -71180"/>
              <a:gd name="adj2" fmla="val 984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operator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5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547"/>
    </mc:Choice>
    <mc:Fallback>
      <p:transition spd="slow" advTm="20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Projected GD: How to Project?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projecting a point means finding the “closest” point from the constraint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some sets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the projection step is easy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/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GB" sz="3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1">
            <a:extLst>
              <a:ext uri="{FF2B5EF4-FFF2-40B4-BE49-F238E27FC236}">
                <a16:creationId xmlns:a16="http://schemas.microsoft.com/office/drawing/2014/main" id="{5BD1C61E-3B80-45D9-A09C-BBA64C31F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500" y="3766284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B2E5E270-6525-4763-84EC-A5069A19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950" y="4666396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" name="Oval 3">
            <a:extLst>
              <a:ext uri="{FF2B5EF4-FFF2-40B4-BE49-F238E27FC236}">
                <a16:creationId xmlns:a16="http://schemas.microsoft.com/office/drawing/2014/main" id="{D27DCBEE-F2E4-495B-839E-E24C125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0" y="3945671"/>
            <a:ext cx="1476375" cy="1476375"/>
          </a:xfrm>
          <a:prstGeom prst="ellipse">
            <a:avLst/>
          </a:prstGeom>
          <a:solidFill>
            <a:srgbClr val="FFCC00">
              <a:alpha val="34000"/>
            </a:srgbClr>
          </a:solidFill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9C1203E-5361-492B-8A7D-A31B1A1B4264}"/>
              </a:ext>
            </a:extLst>
          </p:cNvPr>
          <p:cNvGrpSpPr>
            <a:grpSpLocks/>
          </p:cNvGrpSpPr>
          <p:nvPr/>
        </p:nvGrpSpPr>
        <p:grpSpPr bwMode="auto">
          <a:xfrm>
            <a:off x="4107837" y="3801209"/>
            <a:ext cx="250825" cy="214312"/>
            <a:chOff x="1610" y="1519"/>
            <a:chExt cx="158" cy="135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0D279A-3645-4B43-9A11-7470C0D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2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1FB4CA7-66F9-4E68-888E-F313612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1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" name="Oval 7">
            <a:extLst>
              <a:ext uri="{FF2B5EF4-FFF2-40B4-BE49-F238E27FC236}">
                <a16:creationId xmlns:a16="http://schemas.microsoft.com/office/drawing/2014/main" id="{5D13DB6F-C1D0-4538-B599-E847C97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75" y="3729771"/>
            <a:ext cx="144462" cy="144463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32946A7D-1199-4579-9E5E-BC74131B7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2400" y="3837721"/>
            <a:ext cx="219075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AA29C073-75DD-45C3-ACE7-BF246620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25" y="466639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BC5BCD18-7428-47B3-85F6-7D46F56B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37" y="359324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92541238-859D-473B-9B5D-36C6C81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42" y="5653671"/>
            <a:ext cx="5163258" cy="38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</a:t>
            </a:r>
            <a:r>
              <a:rPr lang="en-IN" altLang="en-US" dirty="0">
                <a:latin typeface="Abadi Extra Light" panose="020B0204020104020204" pitchFamily="34" charset="0"/>
              </a:rPr>
              <a:t>Projection = Normalize to unit Euclidean length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Unit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alt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ball</a:t>
                </a:r>
              </a:p>
            </p:txBody>
          </p:sp>
        </mc:Choice>
        <mc:Fallback xmlns="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blipFill>
                <a:blip r:embed="rId7"/>
                <a:stretch>
                  <a:fillRect l="-576" t="-1515" b="-46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40">
            <a:extLst>
              <a:ext uri="{FF2B5EF4-FFF2-40B4-BE49-F238E27FC236}">
                <a16:creationId xmlns:a16="http://schemas.microsoft.com/office/drawing/2014/main" id="{22405F77-0484-4D74-A8D6-214C6D84B97F}"/>
              </a:ext>
            </a:extLst>
          </p:cNvPr>
          <p:cNvGrpSpPr>
            <a:grpSpLocks/>
          </p:cNvGrpSpPr>
          <p:nvPr/>
        </p:nvGrpSpPr>
        <p:grpSpPr bwMode="auto">
          <a:xfrm>
            <a:off x="4144350" y="5277584"/>
            <a:ext cx="250825" cy="214312"/>
            <a:chOff x="1633" y="2449"/>
            <a:chExt cx="158" cy="135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F13DB83-DF4A-4826-B4AA-8DC9FF3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45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3A3AD408-ECC1-4221-B74D-A4A9FD9B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4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" name="Oval 43">
            <a:extLst>
              <a:ext uri="{FF2B5EF4-FFF2-40B4-BE49-F238E27FC236}">
                <a16:creationId xmlns:a16="http://schemas.microsoft.com/office/drawing/2014/main" id="{AC56A467-94DE-409D-B0E8-B126FC6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87" y="5277584"/>
            <a:ext cx="144463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Line 44">
            <a:extLst>
              <a:ext uri="{FF2B5EF4-FFF2-40B4-BE49-F238E27FC236}">
                <a16:creationId xmlns:a16="http://schemas.microsoft.com/office/drawing/2014/main" id="{5035DD22-6E19-4A69-9062-6D15FC2AF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425" y="5204559"/>
            <a:ext cx="182562" cy="111125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A00A47E-859D-42A5-9AD7-15F2C9EC57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3" y="6103084"/>
            <a:ext cx="2006853" cy="554189"/>
          </a:xfrm>
          <a:prstGeom prst="rect">
            <a:avLst/>
          </a:prstGeom>
        </p:spPr>
      </p:pic>
      <p:sp>
        <p:nvSpPr>
          <p:cNvPr id="93" name="Line 13">
            <a:extLst>
              <a:ext uri="{FF2B5EF4-FFF2-40B4-BE49-F238E27FC236}">
                <a16:creationId xmlns:a16="http://schemas.microsoft.com/office/drawing/2014/main" id="{62B037B3-DECB-4967-9A02-D9E08C6E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952" y="3743030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BFB95175-D725-406B-9184-A2B39155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614" y="5217817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5" name="Group 15">
            <a:extLst>
              <a:ext uri="{FF2B5EF4-FFF2-40B4-BE49-F238E27FC236}">
                <a16:creationId xmlns:a16="http://schemas.microsoft.com/office/drawing/2014/main" id="{7FAB7614-629B-4E80-B2F3-86E5DA85C055}"/>
              </a:ext>
            </a:extLst>
          </p:cNvPr>
          <p:cNvGrpSpPr>
            <a:grpSpLocks/>
          </p:cNvGrpSpPr>
          <p:nvPr/>
        </p:nvGrpSpPr>
        <p:grpSpPr bwMode="auto">
          <a:xfrm>
            <a:off x="7857152" y="4174830"/>
            <a:ext cx="250825" cy="214312"/>
            <a:chOff x="3719" y="1701"/>
            <a:chExt cx="158" cy="135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CCC61EF2-3C47-4B4B-8DAA-C9B2DFE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04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DA463F7A-450C-4D5A-A237-07BF411D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701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Oval 18">
            <a:extLst>
              <a:ext uri="{FF2B5EF4-FFF2-40B4-BE49-F238E27FC236}">
                <a16:creationId xmlns:a16="http://schemas.microsoft.com/office/drawing/2014/main" id="{F4147251-2EE0-461F-A15F-85F42DA0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52" y="449868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B246A3D2-BD03-4194-8F4F-C52B81F4C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952" y="4570117"/>
            <a:ext cx="255587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2972AF25-9204-44C8-80CF-1CA66824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065" y="3760492"/>
            <a:ext cx="1620836" cy="1476375"/>
          </a:xfrm>
          <a:prstGeom prst="rect">
            <a:avLst/>
          </a:prstGeom>
          <a:solidFill>
            <a:srgbClr val="FFCC00">
              <a:alpha val="31999"/>
            </a:srgbClr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9D7D184B-3053-482A-8E92-8BE30BD935DC}"/>
              </a:ext>
            </a:extLst>
          </p:cNvPr>
          <p:cNvGrpSpPr>
            <a:grpSpLocks/>
          </p:cNvGrpSpPr>
          <p:nvPr/>
        </p:nvGrpSpPr>
        <p:grpSpPr bwMode="auto">
          <a:xfrm>
            <a:off x="8757264" y="5325767"/>
            <a:ext cx="250825" cy="214313"/>
            <a:chOff x="4286" y="2426"/>
            <a:chExt cx="158" cy="13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A5525E86-6B1A-4E16-B65A-CAEFB1F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29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E4D6AF6-73CC-4661-9747-3D0459D9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426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" name="Oval 38">
            <a:extLst>
              <a:ext uri="{FF2B5EF4-FFF2-40B4-BE49-F238E27FC236}">
                <a16:creationId xmlns:a16="http://schemas.microsoft.com/office/drawing/2014/main" id="{2CC8E492-B6BC-496F-BA2A-E1D423B5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2" y="547023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B62AB7C7-05F5-4557-BCED-61B1020D6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627" y="5217817"/>
            <a:ext cx="1587" cy="252413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Set of non-negative reals</a:t>
                </a:r>
              </a:p>
            </p:txBody>
          </p:sp>
        </mc:Choice>
        <mc:Fallback xmlns="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blipFill>
                <a:blip r:embed="rId9"/>
                <a:stretch>
                  <a:fillRect l="-575" t="-1515" r="-7088" b="-4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r>
                  <a:rPr lang="en-IN" altLang="en-US" dirty="0"/>
                  <a:t>  </a:t>
                </a:r>
                <a:r>
                  <a:rPr lang="en-IN" altLang="en-US" dirty="0">
                    <a:latin typeface="Abadi Extra Light" panose="020B0204020104020204" pitchFamily="34" charset="0"/>
                  </a:rPr>
                  <a:t>Projection = Set each negative entry in </a:t>
                </a:r>
                <a14:m>
                  <m:oMath xmlns:m="http://schemas.openxmlformats.org/officeDocument/2006/math">
                    <m:r>
                      <a:rPr lang="en-IN" alt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altLang="en-US" dirty="0">
                    <a:latin typeface="Abadi Extra Light" panose="020B0204020104020204" pitchFamily="34" charset="0"/>
                  </a:rPr>
                  <a:t> to be zero</a:t>
                </a:r>
              </a:p>
            </p:txBody>
          </p:sp>
        </mc:Choice>
        <mc:Fallback xmlns="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4997A8F8-83F1-4356-BA15-AC22843B55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81" y="6112949"/>
            <a:ext cx="1685967" cy="56048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1D61C27-DE76-437B-971F-C5A036E71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8240" y="1969002"/>
            <a:ext cx="892255" cy="857092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CD25777A-8C2F-4851-AE8D-EF26FB63985E}"/>
              </a:ext>
            </a:extLst>
          </p:cNvPr>
          <p:cNvSpPr/>
          <p:nvPr/>
        </p:nvSpPr>
        <p:spPr>
          <a:xfrm>
            <a:off x="8791781" y="2242133"/>
            <a:ext cx="2237477" cy="970066"/>
          </a:xfrm>
          <a:prstGeom prst="wedgeRectCallout">
            <a:avLst>
              <a:gd name="adj1" fmla="val 72559"/>
              <a:gd name="adj2" fmla="val -353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Projected GD commonly used only when the projection step is simple and efficient to compute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8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361"/>
    </mc:Choice>
    <mc:Fallback>
      <p:transition spd="slow" advTm="279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 animBg="1"/>
      <p:bldP spid="67" grpId="0" animBg="1"/>
      <p:bldP spid="68" grpId="0" animBg="1"/>
      <p:bldP spid="72" grpId="0" animBg="1"/>
      <p:bldP spid="73" grpId="0" animBg="1"/>
      <p:bldP spid="74" grpId="0"/>
      <p:bldP spid="75" grpId="0"/>
      <p:bldP spid="76" grpId="0"/>
      <p:bldP spid="81" grpId="0"/>
      <p:bldP spid="89" grpId="0" animBg="1"/>
      <p:bldP spid="90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10" grpId="0" animBg="1"/>
      <p:bldP spid="111" grpId="0" animBg="1"/>
      <p:bldP spid="113" grpId="0"/>
      <p:bldP spid="114" grpId="0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1E5AA0E-5CE8-44FA-BE8E-D16EA6C9DD22}"/>
              </a:ext>
            </a:extLst>
          </p:cNvPr>
          <p:cNvSpPr/>
          <p:nvPr/>
        </p:nvSpPr>
        <p:spPr>
          <a:xfrm>
            <a:off x="594414" y="4037929"/>
            <a:ext cx="6711437" cy="274068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Proximal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minimizing a regularized loss function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Proximal GD popular when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non-differentiable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Do GD 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use a prox. operator to regularize via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its prox. operator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A7B99-5973-40C9-B408-F8BF01A6B642}"/>
                  </a:ext>
                </a:extLst>
              </p:cNvPr>
              <p:cNvSpPr txBox="1"/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A7B99-5973-40C9-B408-F8BF01A6B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CF6AAB9B-1DE0-41D4-9D20-7FC7981FD043}"/>
                  </a:ext>
                </a:extLst>
              </p:cNvPr>
              <p:cNvSpPr/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The reg.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assumed part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itself</a:t>
                </a:r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CF6AAB9B-1DE0-41D4-9D20-7FC7981FD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blipFill>
                <a:blip r:embed="rId5"/>
                <a:stretch>
                  <a:fillRect t="-9412" b="-211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67E60-DEDC-4E9C-A26A-1BA5415BC4B1}"/>
                  </a:ext>
                </a:extLst>
              </p:cNvPr>
              <p:cNvSpPr txBox="1"/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Assume reg. loss function of the form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Calculate the (sub)gradient of train. Loss (w/o reg.) </a:t>
                </a:r>
              </a:p>
              <a:p>
                <a:pPr lvl="1"/>
                <a:r>
                  <a:rPr lang="en-IN" sz="2000" dirty="0">
                    <a:latin typeface="Abadi Extra Light" panose="020B0204020104020204" pitchFamily="34" charset="0"/>
                  </a:rPr>
                  <a:t>	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Set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67E60-DEDC-4E9C-A26A-1BA5415B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blipFill>
                <a:blip r:embed="rId6"/>
                <a:stretch>
                  <a:fillRect l="-843" t="-1351" b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57E224EA-EDD0-4CA3-BF7E-D86A3458DE76}"/>
              </a:ext>
            </a:extLst>
          </p:cNvPr>
          <p:cNvSpPr txBox="1"/>
          <p:nvPr/>
        </p:nvSpPr>
        <p:spPr>
          <a:xfrm>
            <a:off x="3184332" y="3601930"/>
            <a:ext cx="172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Proximal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BF36B-2108-497A-A7D9-8028691ADF44}"/>
                  </a:ext>
                </a:extLst>
              </p:cNvPr>
              <p:cNvSpPr/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 For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0.5×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i.e. scaling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BF36B-2108-497A-A7D9-8028691AD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  <a:blipFill>
                <a:blip r:embed="rId7"/>
                <a:stretch>
                  <a:fillRect t="-3738" r="-1271" b="-14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1B92BE10-83A0-4E8A-9ACC-7CAAB3A39C3C}"/>
                  </a:ext>
                </a:extLst>
              </p:cNvPr>
              <p:cNvSpPr/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is, regularize by reducing the value of each component of the the vector </a:t>
                </a:r>
                <a14:m>
                  <m:oMath xmlns:m="http://schemas.openxmlformats.org/officeDocument/2006/math">
                    <m:r>
                      <a:rPr lang="en-IN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half</a:t>
                </a:r>
                <a:endParaRPr lang="en-IN" sz="12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1B92BE10-83A0-4E8A-9ACC-7CAAB3A39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blipFill>
                <a:blip r:embed="rId8"/>
                <a:stretch>
                  <a:fillRect t="-670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14BA3E-2A4E-47B4-BD54-F54563BE10BD}"/>
                  </a:ext>
                </a:extLst>
              </p:cNvPr>
              <p:cNvSpPr/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/>
                  <a:t> defines a set based constraint</a:t>
                </a:r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:=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pro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14BA3E-2A4E-47B4-BD54-F54563BE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  <a:blipFill>
                <a:blip r:embed="rId9"/>
                <a:stretch>
                  <a:fillRect t="-3974" r="-966" b="-1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A8331CA5-03BB-4FA0-810D-BB923C1A0EEB}"/>
              </a:ext>
            </a:extLst>
          </p:cNvPr>
          <p:cNvSpPr/>
          <p:nvPr/>
        </p:nvSpPr>
        <p:spPr>
          <a:xfrm>
            <a:off x="8162235" y="6192189"/>
            <a:ext cx="2638801" cy="496129"/>
          </a:xfrm>
          <a:prstGeom prst="wedgeRectCallout">
            <a:avLst>
              <a:gd name="adj1" fmla="val 38041"/>
              <a:gd name="adj2" fmla="val -720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Prox. GD becomes equivalen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 to projected GD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E1D33-94D8-4B83-90E2-DEAFDF47CE55}"/>
              </a:ext>
            </a:extLst>
          </p:cNvPr>
          <p:cNvSpPr txBox="1"/>
          <p:nvPr/>
        </p:nvSpPr>
        <p:spPr>
          <a:xfrm>
            <a:off x="8241868" y="3874989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Special Cases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14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936"/>
    </mc:Choice>
    <mc:Fallback>
      <p:transition spd="slow" advTm="407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" grpId="0"/>
      <p:bldP spid="44" grpId="0" animBg="1"/>
      <p:bldP spid="49" grpId="0"/>
      <p:bldP spid="7" grpId="0"/>
      <p:bldP spid="53" grpId="0" animBg="1"/>
      <p:bldP spid="54" grpId="0"/>
      <p:bldP spid="5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the following constrained minimization problem (using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constraints of the form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handle multiple inequality and equality constraints too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transform the above into the following equivalent </a:t>
                </a:r>
                <a:r>
                  <a:rPr lang="en-GB" u="sng" dirty="0">
                    <a:latin typeface="Abadi Extra Light" panose="020B0204020104020204" pitchFamily="34" charset="0"/>
                  </a:rPr>
                  <a:t>unconstrained</a:t>
                </a:r>
                <a:r>
                  <a:rPr lang="en-GB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Our problem can now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C009378-746B-4AC9-B4EC-54F64B53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1600200"/>
            <a:ext cx="5534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79CAF-8274-4C6B-9D9A-78E85D4D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3733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783D88-5666-4DF9-AD83-33B2FC7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9" y="4158307"/>
            <a:ext cx="8005762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3903435-3F0F-4C3E-8EED-BEDC63E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9" y="5700919"/>
            <a:ext cx="5924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61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8283"/>
    </mc:Choice>
    <mc:Fallback>
      <p:transition spd="slow" advTm="34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Therefore, we can write our original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is now optimized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(Lagrange multiplier)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defined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Primal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Dual</a:t>
                </a:r>
                <a:r>
                  <a:rPr lang="en-GB" dirty="0">
                    <a:latin typeface="Abadi Extra Light" panose="020B0204020104020204" pitchFamily="34" charset="0"/>
                  </a:rPr>
                  <a:t> problem as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958FFF0B-414E-4A48-9ADA-7EDE8AA2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5" y="1619250"/>
            <a:ext cx="10887075" cy="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E3C593-EAB3-4F49-AA09-D7A7D8BBF644}"/>
              </a:ext>
            </a:extLst>
          </p:cNvPr>
          <p:cNvSpPr/>
          <p:nvPr/>
        </p:nvSpPr>
        <p:spPr>
          <a:xfrm>
            <a:off x="9106516" y="1771650"/>
            <a:ext cx="2075155" cy="62865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/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</a:t>
                </a:r>
                <a:r>
                  <a:rPr lang="en-IN" sz="28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Lagrangian</a:t>
                </a:r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blipFill>
                <a:blip r:embed="rId5"/>
                <a:stretch>
                  <a:fillRect l="-5993" t="-257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148AA-CD80-4257-8EA1-6D2707B6B3BC}"/>
              </a:ext>
            </a:extLst>
          </p:cNvPr>
          <p:cNvCxnSpPr/>
          <p:nvPr/>
        </p:nvCxnSpPr>
        <p:spPr>
          <a:xfrm flipH="1">
            <a:off x="10144093" y="1290215"/>
            <a:ext cx="90153" cy="481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8C98570E-FF05-4139-BD16-4B362621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05" y="3808748"/>
            <a:ext cx="9915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84ABCA-4F0D-4F57-9867-F1FAD32EF683}"/>
              </a:ext>
            </a:extLst>
          </p:cNvPr>
          <p:cNvSpPr/>
          <p:nvPr/>
        </p:nvSpPr>
        <p:spPr>
          <a:xfrm>
            <a:off x="1408405" y="3808748"/>
            <a:ext cx="748641" cy="16383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/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Both equal if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convex</a:t>
                </a:r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blipFill>
                <a:blip r:embed="rId7"/>
                <a:stretch>
                  <a:fillRect l="-2012" b="-232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284897E-8DA4-4B3D-970B-738F60AE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5681229"/>
            <a:ext cx="2742820" cy="7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2F5C06C-1513-40F1-9A23-477282E9BD31}"/>
              </a:ext>
            </a:extLst>
          </p:cNvPr>
          <p:cNvSpPr/>
          <p:nvPr/>
        </p:nvSpPr>
        <p:spPr>
          <a:xfrm>
            <a:off x="7545600" y="5969687"/>
            <a:ext cx="3778330" cy="557148"/>
          </a:xfrm>
          <a:prstGeom prst="wedgeRectCallout">
            <a:avLst>
              <a:gd name="adj1" fmla="val -61944"/>
              <a:gd name="adj2" fmla="val -111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complimentary slackness/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Karush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-Kuhn-Tucker (KKT) condition</a:t>
            </a:r>
            <a:endParaRPr lang="en-IN" sz="20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2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609"/>
    </mc:Choice>
    <mc:Fallback>
      <p:transition spd="slow" advTm="254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7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30.2|5|20.8|13.9|22.2|25.1|20.2|19.4|50.2|4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33|26.8|28.3|14.3|82.5|36.3|1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1|30.3|28.4|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7|29.2|27.4|40.2|9.5|5.4|11.9|9.8|1.4|30.4|45|17|7.8|4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4.4|20.1|18.9|2.1|132.9|1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2|30.4|55|12.1|34.7|3.4|17.3|0.9|10.4|17.2|6|64|4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6|24.2|33|24|7.5|23|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|21.6|18.1|6.5|30.4|15.7|8.8|14.4|33.2|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5.3|30.5|15.4|36.3|14.6|7.3|35.5|20.3|14.7|11|3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7.6|9.9|10.2|20|36.4|47.4|1.3|3|7.7|4.2|3.4|10.8|13.1|5.7|24.5|20.8|12.8|40.9|38.9|6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2|53.7|32.8|22.2|16.7|24.2|135.9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14447</TotalTime>
  <Words>1330</Words>
  <Application>Microsoft Office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      Optimization for ML (3)</vt:lpstr>
      <vt:lpstr>Stochastic Gradient Descent (SGD)</vt:lpstr>
      <vt:lpstr>Minibatch SGD</vt:lpstr>
      <vt:lpstr>Constrained Optimization</vt:lpstr>
      <vt:lpstr>Projected Gradient Descent</vt:lpstr>
      <vt:lpstr>Projected GD: How to Project?</vt:lpstr>
      <vt:lpstr>Proximal Gradient Descent</vt:lpstr>
      <vt:lpstr>Constrained Opt. via Lagrangian</vt:lpstr>
      <vt:lpstr>Constrained Opt. via Lagrangian</vt:lpstr>
      <vt:lpstr>Constrained Opt. with Multiple Constraints</vt:lpstr>
      <vt:lpstr>   Some other useful optimization methods</vt:lpstr>
      <vt:lpstr>Co-ordinate Descent (CD)</vt:lpstr>
      <vt:lpstr>Alternating Optimization (ALT-OPT)</vt:lpstr>
      <vt:lpstr>Newton’s Method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1254</cp:revision>
  <dcterms:created xsi:type="dcterms:W3CDTF">2020-07-07T20:42:16Z</dcterms:created>
  <dcterms:modified xsi:type="dcterms:W3CDTF">2020-09-21T12:13:18Z</dcterms:modified>
</cp:coreProperties>
</file>