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355" r:id="rId3"/>
    <p:sldId id="356" r:id="rId4"/>
    <p:sldId id="357" r:id="rId5"/>
    <p:sldId id="359" r:id="rId6"/>
    <p:sldId id="3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66FF"/>
    <a:srgbClr val="B806AB"/>
    <a:srgbClr val="A21C8C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936147"/>
            <a:ext cx="11713505" cy="688715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 for ML (4) 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18"/>
    </mc:Choice>
    <mc:Fallback>
      <p:transition spd="slow" advTm="74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Initialization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Iterative opt. algos like GD, SGD, etc need to be initialized to “good” values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Bad initialization can result on bad local optima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Mainly a concern for non-convex loss functions, not so much for convex loss functions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Transfer Learning: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Initialize using params of a model trained on a related dataset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Initialize using solution of a simpler but related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E.g., for multitask regression (say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coupled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regression problems), initialize using the solutions of the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independently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trained regression problems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deep learning models, initialization is very important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Transfer learning approach is often used (initialize using “pre-trained” model from another dataset)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Bad initialization can make the model be stuck at saddle points. Need more care.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restarts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: Running with several random initializations can often help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97DFEED-AF16-488B-8886-18FB872C4BF9}"/>
              </a:ext>
            </a:extLst>
          </p:cNvPr>
          <p:cNvSpPr/>
          <p:nvPr/>
        </p:nvSpPr>
        <p:spPr>
          <a:xfrm>
            <a:off x="9808258" y="1553144"/>
            <a:ext cx="1817084" cy="552493"/>
          </a:xfrm>
          <a:prstGeom prst="wedgeRectCallout">
            <a:avLst>
              <a:gd name="adj1" fmla="val -72227"/>
              <a:gd name="adj2" fmla="val 7682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still be careful with learning rate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4E8B2C3-5848-4264-ADE3-55F989E460BA}"/>
              </a:ext>
            </a:extLst>
          </p:cNvPr>
          <p:cNvSpPr/>
          <p:nvPr/>
        </p:nvSpPr>
        <p:spPr>
          <a:xfrm>
            <a:off x="5972963" y="2624411"/>
            <a:ext cx="5578678" cy="337986"/>
          </a:xfrm>
          <a:prstGeom prst="wedgeRectCallout">
            <a:avLst>
              <a:gd name="adj1" fmla="val 35714"/>
              <a:gd name="adj2" fmla="val 788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the goal is to learn the 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same model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but for a different training set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86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8177"/>
    </mc:Choice>
    <mc:Fallback>
      <p:transition spd="slow" advTm="328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C3F5307-43E0-44F2-95D1-F6B6EB44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500" y="4628468"/>
            <a:ext cx="892255" cy="857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Assessing Convergence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Various ways to assess convergence, e.g. consider converged if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(on train set) ceases to change much across iterations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parameter values cease to change much across iterations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			 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Above condition is also equivalent to saying that the gradients are close to zero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has become small enough that we are happy with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Use a validation set to assess if the model’s performance is acceptable (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early stopping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)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99B69-8102-46EF-B046-C95B2C50EFC8}"/>
                  </a:ext>
                </a:extLst>
              </p:cNvPr>
              <p:cNvSpPr txBox="1"/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IN" sz="2800" dirty="0"/>
                  <a:t>) -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99B69-8102-46EF-B046-C95B2C5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blipFill>
                <a:blip r:embed="rId4"/>
                <a:stretch>
                  <a:fillRect t="-12346" b="-39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A09A7-1B5F-42ED-B3AC-948039C1E8A9}"/>
                  </a:ext>
                </a:extLst>
              </p:cNvPr>
              <p:cNvSpPr txBox="1"/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A09A7-1B5F-42ED-B3AC-948039C1E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blipFill>
                <a:blip r:embed="rId5"/>
                <a:stretch>
                  <a:fillRect l="-181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5DD0B-8F90-418C-B679-FCAB439256CE}"/>
                  </a:ext>
                </a:extLst>
              </p:cNvPr>
              <p:cNvSpPr txBox="1"/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5DD0B-8F90-418C-B679-FCAB43925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5450CC-F778-4A7B-8725-F571BEBCE78E}"/>
                  </a:ext>
                </a:extLst>
              </p:cNvPr>
              <p:cNvSpPr/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5450CC-F778-4A7B-8725-F571BEBCE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  <a:blipFill>
                <a:blip r:embed="rId7"/>
                <a:stretch>
                  <a:fillRect l="-1653" t="-10000" r="-82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53970E-5D24-4A53-A39C-5C986F5E29A4}"/>
                  </a:ext>
                </a:extLst>
              </p:cNvPr>
              <p:cNvSpPr txBox="1"/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IN" sz="2800" dirty="0"/>
                  <a:t>0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53970E-5D24-4A53-A39C-5C986F5E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blipFill>
                <a:blip r:embed="rId8"/>
                <a:stretch>
                  <a:fillRect t="-15000" r="-9969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581D0E3-6ECB-424D-89E8-2378F04127B1}"/>
              </a:ext>
            </a:extLst>
          </p:cNvPr>
          <p:cNvSpPr/>
          <p:nvPr/>
        </p:nvSpPr>
        <p:spPr>
          <a:xfrm>
            <a:off x="8141743" y="4428676"/>
            <a:ext cx="2741138" cy="552493"/>
          </a:xfrm>
          <a:prstGeom prst="wedgeRectCallout">
            <a:avLst>
              <a:gd name="adj1" fmla="val 57518"/>
              <a:gd name="adj2" fmla="val 426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Caution: May not yet be at the optima. Use at your own risk!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80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565"/>
    </mc:Choice>
    <mc:Fallback>
      <p:transition spd="slow" advTm="282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6" grpId="0"/>
      <p:bldP spid="11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Learning Rate (Step Size)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guidelines to select good learning rate (a.k.a. step size)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8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functions,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something like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often works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step-sizes are actually theoretically optimal in some settings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general, we want the learning rates to satisfy the following conditions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becomes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large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(needed to ensure that we can potentially reach anywhere in the parameter space)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 carefully chosen constant learning rates (usually small, or initially large and later small) also work well in practice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search for the “best” step-size by solving an opt. problem in each step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 faster alternative to line search is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Armijo-Goldstein</a:t>
                </a:r>
                <a:r>
                  <a:rPr lang="en-GB" dirty="0">
                    <a:latin typeface="Abadi Extra Light" panose="020B0204020104020204" pitchFamily="34" charset="0"/>
                  </a:rPr>
                  <a:t> rule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Starting with current (or some large) learning rate (from prev.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), and try a few values in decreasing order until the objective’s value has a sufficient reduction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727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8A1CC2-FEFF-49C2-A91D-47E6C52C6A49}"/>
                  </a:ext>
                </a:extLst>
              </p:cNvPr>
              <p:cNvSpPr/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8A1CC2-FEFF-49C2-A91D-47E6C52C6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11350B7-325E-4D8A-A557-A77032BA1D22}"/>
                  </a:ext>
                </a:extLst>
              </p:cNvPr>
              <p:cNvSpPr/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one-dim optimization problem 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fixed)</a:t>
                </a: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11350B7-325E-4D8A-A557-A77032BA1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blipFill>
                <a:blip r:embed="rId5"/>
                <a:stretch>
                  <a:fillRect t="-5435" b="-1739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A861E5C-29EC-453B-A9C2-34396A11EFAF}"/>
              </a:ext>
            </a:extLst>
          </p:cNvPr>
          <p:cNvSpPr/>
          <p:nvPr/>
        </p:nvSpPr>
        <p:spPr>
          <a:xfrm>
            <a:off x="1926739" y="4874248"/>
            <a:ext cx="1186455" cy="552493"/>
          </a:xfrm>
          <a:prstGeom prst="wedgeRectCallout">
            <a:avLst>
              <a:gd name="adj1" fmla="val 91243"/>
              <a:gd name="adj2" fmla="val -36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called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“line search”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41F5B3C-F161-416A-8CB4-1EAEA96A8B64}"/>
              </a:ext>
            </a:extLst>
          </p:cNvPr>
          <p:cNvSpPr/>
          <p:nvPr/>
        </p:nvSpPr>
        <p:spPr>
          <a:xfrm>
            <a:off x="10021269" y="1130786"/>
            <a:ext cx="2085006" cy="412889"/>
          </a:xfrm>
          <a:prstGeom prst="wedgeRectCallout">
            <a:avLst>
              <a:gd name="adj1" fmla="val -40542"/>
              <a:gd name="adj2" fmla="val 969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 is a hyperparameter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85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899"/>
    </mc:Choice>
    <mc:Fallback>
      <p:transition spd="slow" advTm="404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84006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Adaptive Gradient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use different learning rate in different dimensions                          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a momentum term to stabilize gradients by reusing info from past grads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Move faster along directions that were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previously</a:t>
                </a:r>
                <a:r>
                  <a:rPr lang="en-GB" dirty="0">
                    <a:latin typeface="Abadi Extra Light" panose="020B0204020104020204" pitchFamily="34" charset="0"/>
                  </a:rPr>
                  <a:t> good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Slow down along directions where gradient has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changed abruptly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exists several more advanced methods that combine the above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RMS-Prop: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AdaGrad</a:t>
                </a:r>
                <a:r>
                  <a:rPr lang="en-GB" dirty="0">
                    <a:latin typeface="Abadi Extra Light" panose="020B0204020104020204" pitchFamily="34" charset="0"/>
                  </a:rPr>
                  <a:t> + Momentum, Adam: NAG + RMS-Prop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methods are part of packages such as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PyTorch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Tensorflow</a:t>
                </a:r>
                <a:r>
                  <a:rPr lang="en-GB" dirty="0">
                    <a:latin typeface="Abadi Extra Light" panose="020B0204020104020204" pitchFamily="34" charset="0"/>
                  </a:rPr>
                  <a:t>, etc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50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9DCA5-A4A1-41C1-92FF-0BAF047863C5}"/>
                  </a:ext>
                </a:extLst>
              </p:cNvPr>
              <p:cNvSpPr/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9DCA5-A4A1-41C1-92FF-0BAF04786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A2CD874-16F9-49B8-B550-38B1B9348623}"/>
              </a:ext>
            </a:extLst>
          </p:cNvPr>
          <p:cNvSpPr/>
          <p:nvPr/>
        </p:nvSpPr>
        <p:spPr>
          <a:xfrm>
            <a:off x="1735921" y="2278777"/>
            <a:ext cx="2217423" cy="552493"/>
          </a:xfrm>
          <a:prstGeom prst="wedgeRectCallout">
            <a:avLst>
              <a:gd name="adj1" fmla="val 38915"/>
              <a:gd name="adj2" fmla="val -871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Vector of learning rates along each dimension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DE06180-51AF-453A-B102-11FA5C19F4B1}"/>
              </a:ext>
            </a:extLst>
          </p:cNvPr>
          <p:cNvSpPr/>
          <p:nvPr/>
        </p:nvSpPr>
        <p:spPr>
          <a:xfrm>
            <a:off x="4231418" y="2278777"/>
            <a:ext cx="2217423" cy="552493"/>
          </a:xfrm>
          <a:prstGeom prst="wedgeRectCallout">
            <a:avLst>
              <a:gd name="adj1" fmla="val -39019"/>
              <a:gd name="adj2" fmla="val -84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Element-wise product of two vectors 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9B3D82-1C57-4D3E-8817-09E301C590BC}"/>
                  </a:ext>
                </a:extLst>
              </p:cNvPr>
              <p:cNvSpPr txBox="1"/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I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9B3D82-1C57-4D3E-8817-09E301C5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0F30F82-D41D-40AA-BAE8-69AD48240FE0}"/>
              </a:ext>
            </a:extLst>
          </p:cNvPr>
          <p:cNvSpPr/>
          <p:nvPr/>
        </p:nvSpPr>
        <p:spPr>
          <a:xfrm>
            <a:off x="9748808" y="897410"/>
            <a:ext cx="2309399" cy="2063904"/>
          </a:xfrm>
          <a:prstGeom prst="wedgeRectCallout">
            <a:avLst>
              <a:gd name="adj1" fmla="val -56186"/>
              <a:gd name="adj2" fmla="val -9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some dimension had big updates recently (marked by large gradient values), show down along those directions by using smaller learning rates - </a:t>
            </a:r>
            <a:r>
              <a:rPr lang="en-IN" sz="16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AdaGrad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(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Duchi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et al, 2011)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3F49BA9-F729-409F-BE30-2190BC3A42B0}"/>
                  </a:ext>
                </a:extLst>
              </p:cNvPr>
              <p:cNvSpPr/>
              <p:nvPr/>
            </p:nvSpPr>
            <p:spPr>
              <a:xfrm>
                <a:off x="9120462" y="3801605"/>
                <a:ext cx="2909997" cy="1907521"/>
              </a:xfrm>
              <a:prstGeom prst="wedgeRectCallout">
                <a:avLst>
                  <a:gd name="adj1" fmla="val -85766"/>
                  <a:gd name="adj2" fmla="val -833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an even faster version of this,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replaced by the gradient computed at the next step if previous direction were used,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</a:t>
                </a: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Called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Nesterov’s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Accelerated Gradient (NAG) method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3F49BA9-F729-409F-BE30-2190BC3A4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462" y="3801605"/>
                <a:ext cx="2909997" cy="1907521"/>
              </a:xfrm>
              <a:prstGeom prst="wedgeRectCallout">
                <a:avLst>
                  <a:gd name="adj1" fmla="val -85766"/>
                  <a:gd name="adj2" fmla="val -8337"/>
                </a:avLst>
              </a:prstGeom>
              <a:blipFill>
                <a:blip r:embed="rId6"/>
                <a:stretch>
                  <a:fillRect b="-12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C421AFF-BB09-426C-92DB-3FACB14C4372}"/>
              </a:ext>
            </a:extLst>
          </p:cNvPr>
          <p:cNvSpPr/>
          <p:nvPr/>
        </p:nvSpPr>
        <p:spPr>
          <a:xfrm>
            <a:off x="1810935" y="4568022"/>
            <a:ext cx="2067394" cy="662400"/>
          </a:xfrm>
          <a:prstGeom prst="wedgeRectCallout">
            <a:avLst>
              <a:gd name="adj1" fmla="val 68960"/>
              <a:gd name="adj2" fmla="val -259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“momentum” term. Set to 0 at initialization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01DCE2D7-260B-40FF-AA62-ADBCF567ADC0}"/>
                  </a:ext>
                </a:extLst>
              </p:cNvPr>
              <p:cNvSpPr/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usually set as 0.9</a:t>
                </a: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01DCE2D7-260B-40FF-AA62-ADBCF567A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blipFill>
                <a:blip r:embed="rId7"/>
                <a:stretch>
                  <a:fillRect l="-1556" b="-450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634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1928"/>
    </mc:Choice>
    <mc:Fallback>
      <p:transition spd="slow" advTm="561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for ML: Some Final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Gradient methods are simple to understand and implement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More sophisticated optimization methods also often use gradient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Backpropagation</a:t>
            </a:r>
            <a:r>
              <a:rPr lang="en-GB" sz="2600" dirty="0">
                <a:latin typeface="Abadi Extra Light" panose="020B0204020104020204" pitchFamily="34" charset="0"/>
              </a:rPr>
              <a:t> algo used in deep neural nets is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GD + chain rule </a:t>
            </a:r>
            <a:r>
              <a:rPr lang="en-GB" sz="2600" dirty="0">
                <a:latin typeface="Abadi Extra Light" panose="020B0204020104020204" pitchFamily="34" charset="0"/>
              </a:rPr>
              <a:t>of differentiation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Use </a:t>
            </a:r>
            <a:r>
              <a:rPr lang="en-GB" sz="26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subgradient</a:t>
            </a:r>
            <a:r>
              <a:rPr lang="en-GB" sz="2600" dirty="0">
                <a:latin typeface="Abadi Extra Light" panose="020B0204020104020204" pitchFamily="34" charset="0"/>
              </a:rPr>
              <a:t> methods if function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not differentiable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Constrained optimization </a:t>
            </a:r>
            <a:r>
              <a:rPr lang="en-GB" sz="2600" dirty="0">
                <a:latin typeface="Abadi Extra Light" panose="020B0204020104020204" pitchFamily="34" charset="0"/>
              </a:rPr>
              <a:t>can use </a:t>
            </a:r>
            <a:r>
              <a:rPr lang="en-GB" sz="26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Lagrangian</a:t>
            </a:r>
            <a:r>
              <a:rPr lang="en-GB" sz="2600" dirty="0">
                <a:latin typeface="Abadi Extra Light" panose="020B0204020104020204" pitchFamily="34" charset="0"/>
              </a:rPr>
              <a:t> or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projected/proximal GD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Second order methods </a:t>
            </a:r>
            <a:r>
              <a:rPr lang="en-GB" sz="2600" dirty="0">
                <a:latin typeface="Abadi Extra Light" panose="020B0204020104020204" pitchFamily="34" charset="0"/>
              </a:rPr>
              <a:t>such as Newton’s method faster but computationally expensive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But computing all this gradient related stuff by hand looks scary to me. Any help?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Don’t worry. </a:t>
            </a:r>
            <a:r>
              <a:rPr lang="en-GB" sz="22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Automatic Differentiation (AD) </a:t>
            </a:r>
            <a:r>
              <a:rPr lang="en-GB" sz="2200" dirty="0">
                <a:latin typeface="Abadi Extra Light" panose="020B0204020104020204" pitchFamily="34" charset="0"/>
              </a:rPr>
              <a:t>methods available now (will see them later)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AD only requires specifying the loss function (especially useful for deep neural nets)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Many packages such as </a:t>
            </a:r>
            <a:r>
              <a:rPr lang="en-GB" sz="2200" dirty="0" err="1">
                <a:latin typeface="Abadi Extra Light" panose="020B0204020104020204" pitchFamily="34" charset="0"/>
              </a:rPr>
              <a:t>Tensorflow</a:t>
            </a:r>
            <a:r>
              <a:rPr lang="en-GB" sz="2200" dirty="0">
                <a:latin typeface="Abadi Extra Light" panose="020B0204020104020204" pitchFamily="34" charset="0"/>
              </a:rPr>
              <a:t>, </a:t>
            </a:r>
            <a:r>
              <a:rPr lang="en-GB" sz="2200" dirty="0" err="1">
                <a:latin typeface="Abadi Extra Light" panose="020B0204020104020204" pitchFamily="34" charset="0"/>
              </a:rPr>
              <a:t>PyTorch</a:t>
            </a:r>
            <a:r>
              <a:rPr lang="en-GB" sz="2200" dirty="0">
                <a:latin typeface="Abadi Extra Light" panose="020B0204020104020204" pitchFamily="34" charset="0"/>
              </a:rPr>
              <a:t>, etc. provide AD support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But having a good understanding of optimization is still helpful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004"/>
    </mc:Choice>
    <mc:Fallback>
      <p:transition spd="slow" advTm="272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9.2|9.1|21.7|23.6|41.3|24.5|30.4|66.6|7.5|20.7|2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7.1|35.4|27.6|18|24.8|46.3|12.3|23.9|2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12.4|12.8|13.5|29.9|9.4|25.9|51.8|64.4|28.5|50.8|4|11.5|29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23.1|26.6|10.2|22.1|34.7|62.3|74|9.2|19.2|48.2|33.3|8|86.4|15.1|3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8.4|15.4|28.7|14.9|36.7|25.4|30.7|35.2|30.7|16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14850</TotalTime>
  <Words>882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Optimization for ML (4) </vt:lpstr>
      <vt:lpstr>Some Practical Aspects: Initialization</vt:lpstr>
      <vt:lpstr>Some Practical Aspects: Assessing Convergence</vt:lpstr>
      <vt:lpstr>Some Practical Aspects: Learning Rate (Step Size)</vt:lpstr>
      <vt:lpstr>Some Practical Aspects: Adaptive Gradient Methods</vt:lpstr>
      <vt:lpstr>Optimization for ML: Some 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1282</cp:revision>
  <dcterms:created xsi:type="dcterms:W3CDTF">2020-07-07T20:42:16Z</dcterms:created>
  <dcterms:modified xsi:type="dcterms:W3CDTF">2020-09-23T11:42:22Z</dcterms:modified>
</cp:coreProperties>
</file>