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355" r:id="rId3"/>
    <p:sldId id="359" r:id="rId4"/>
    <p:sldId id="360" r:id="rId5"/>
    <p:sldId id="361" r:id="rId6"/>
    <p:sldId id="358" r:id="rId7"/>
    <p:sldId id="363" r:id="rId8"/>
    <p:sldId id="364" r:id="rId9"/>
    <p:sldId id="365" r:id="rId10"/>
    <p:sldId id="362" r:id="rId11"/>
    <p:sldId id="366" r:id="rId12"/>
    <p:sldId id="3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33"/>
    <a:srgbClr val="FF66FF"/>
    <a:srgbClr val="B806AB"/>
    <a:srgbClr val="A21C8C"/>
    <a:srgbClr val="060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25-09-2020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25-09-2020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25-09-2020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25-09-2020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25-09-2020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25-09-2020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25-09-2020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6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6" y="2474752"/>
            <a:ext cx="11713505" cy="1502447"/>
          </a:xfrm>
        </p:spPr>
        <p:txBody>
          <a:bodyPr>
            <a:noAutofit/>
          </a:bodyPr>
          <a:lstStyle/>
          <a:p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Probabilistic Machine Learning (1):</a:t>
            </a: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Some Basics of Probability</a:t>
            </a:r>
            <a:endParaRPr lang="en-IN" sz="44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821886"/>
          </a:xfrm>
        </p:spPr>
        <p:txBody>
          <a:bodyPr>
            <a:no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039"/>
    </mc:Choice>
    <mc:Fallback>
      <p:transition spd="slow" advTm="2203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Some Basic Rules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b="1" dirty="0">
                    <a:latin typeface="Abadi Extra Light" panose="020B0204020104020204" pitchFamily="34" charset="0"/>
                  </a:rPr>
                  <a:t>Sum Rule: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Gives the marginal probability distribution from joint probability distribution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s-ES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s-ES" sz="2600" b="1" dirty="0" err="1">
                    <a:latin typeface="Abadi Extra Light" panose="020B0204020104020204" pitchFamily="34" charset="0"/>
                  </a:rPr>
                  <a:t>Product</a:t>
                </a:r>
                <a:r>
                  <a:rPr lang="es-ES" sz="2600" b="1" dirty="0">
                    <a:latin typeface="Abadi Extra Light" panose="020B0204020104020204" pitchFamily="34" charset="0"/>
                  </a:rPr>
                  <a:t> Rule: </a:t>
                </a:r>
                <a14:m>
                  <m:oMath xmlns:m="http://schemas.openxmlformats.org/officeDocument/2006/math"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s-ES" sz="26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6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sz="2600" i="1" dirty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s-ES" sz="2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26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 )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b="1" dirty="0">
                    <a:latin typeface="Abadi Extra Light" panose="020B0204020104020204" pitchFamily="34" charset="0"/>
                  </a:rPr>
                  <a:t>Bayes’ rule: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Gives conditional probability distribution (can derive it from product rule)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b="1" dirty="0">
                    <a:latin typeface="Abadi Extra Light" panose="020B0204020104020204" pitchFamily="34" charset="0"/>
                  </a:rPr>
                  <a:t>Chain Rule: 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). . .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|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>
            <a:extLst>
              <a:ext uri="{FF2B5EF4-FFF2-40B4-BE49-F238E27FC236}">
                <a16:creationId xmlns:a16="http://schemas.microsoft.com/office/drawing/2014/main" id="{CEA1DCA7-B8D9-4164-A87E-C408B42DE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119" y="1851574"/>
            <a:ext cx="5519575" cy="90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5F73059D-00F6-4AFC-BBC1-917814852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119" y="4622313"/>
            <a:ext cx="3810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12E1D80C-A544-48C2-857A-E5DC9E6A3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815" y="4604291"/>
            <a:ext cx="62293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1185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8743"/>
    </mc:Choice>
    <mc:Fallback>
      <p:transition spd="slow" advTm="1587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Independence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are independent when knowing one tells nothing about the other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above is the marginal independence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⫫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Two </a:t>
                </a:r>
                <a:r>
                  <a:rPr lang="en-GB" sz="2400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may not be marginally </a:t>
                </a:r>
                <a:r>
                  <a:rPr lang="en-GB" sz="2400" dirty="0" err="1">
                    <a:latin typeface="Abadi Extra Light" panose="020B0204020104020204" pitchFamily="34" charset="0"/>
                  </a:rPr>
                  <a:t>indep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 but may be given the value of another </a:t>
                </a:r>
                <a:r>
                  <a:rPr lang="en-GB" sz="2400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GB" sz="24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B9A82469-859F-4627-8EE0-24F838A0D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64" y="1784191"/>
            <a:ext cx="359092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3C5E782-3B74-4260-8AB5-B359262CA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331" y="2894696"/>
            <a:ext cx="37242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CDEB04E-49AB-4BDD-A36D-2C4147D93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350" y="1845768"/>
            <a:ext cx="6468405" cy="142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7203476-07A4-4DAB-BCA9-DA48DC6FF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537" y="5286070"/>
            <a:ext cx="61436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8DC8988-E974-4070-B020-2347699BD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874" y="5386082"/>
            <a:ext cx="14382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0499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595"/>
    </mc:Choice>
    <mc:Fallback>
      <p:transition spd="slow" advTm="785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Coming up next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Some other basic concepts from probability and statistics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Probabilistic models and parameter estimation in probabilistic models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>
                <a:latin typeface="Abadi Extra Light" panose="020B0204020104020204" pitchFamily="34" charset="0"/>
              </a:rPr>
              <a:t>MLE, MAP, Bayesian approaches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0471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282"/>
    </mc:Choice>
    <mc:Fallback>
      <p:transition spd="slow" advTm="472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9174" y="2753491"/>
            <a:ext cx="5753652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Some Probability Basics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0867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09"/>
    </mc:Choice>
    <mc:Fallback>
      <p:transition spd="slow" advTm="460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Random Variables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Informally, a random variable (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denotes possible outcomes of an event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be discrete (i.e., finite many possible outcomes) or continuous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 examples of discrete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∈ {0, 1}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denoting outcomes of a coin-toss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∈ {1, 2,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. . . , 6}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denoting outcome of a dice roll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 examples of continuous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∈ (0, 1)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denoting the bias of a coin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denoting heights of students in CS771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denoting time to get to your hall from the department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0C1AEA44-B07A-4053-A041-424AFD55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184" y="2293488"/>
            <a:ext cx="22574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95E8F7-A1B1-4E7A-8F96-F8A4F51721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9664" y="4843719"/>
            <a:ext cx="2717353" cy="14375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09EAB1-93E1-4EBB-8274-113E4C47E9FE}"/>
                  </a:ext>
                </a:extLst>
              </p:cNvPr>
              <p:cNvSpPr txBox="1"/>
              <p:nvPr/>
            </p:nvSpPr>
            <p:spPr>
              <a:xfrm>
                <a:off x="8231861" y="5285474"/>
                <a:ext cx="5310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09EAB1-93E1-4EBB-8274-113E4C47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861" y="5285474"/>
                <a:ext cx="531043" cy="276999"/>
              </a:xfrm>
              <a:prstGeom prst="rect">
                <a:avLst/>
              </a:prstGeom>
              <a:blipFill>
                <a:blip r:embed="rId6"/>
                <a:stretch>
                  <a:fillRect l="-10345" t="-2222" r="-16092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3469AB-B562-441D-97CC-DD1CBE713593}"/>
                  </a:ext>
                </a:extLst>
              </p:cNvPr>
              <p:cNvSpPr txBox="1"/>
              <p:nvPr/>
            </p:nvSpPr>
            <p:spPr>
              <a:xfrm>
                <a:off x="8430271" y="2997564"/>
                <a:ext cx="5310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3469AB-B562-441D-97CC-DD1CBE713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271" y="2997564"/>
                <a:ext cx="531043" cy="276999"/>
              </a:xfrm>
              <a:prstGeom prst="rect">
                <a:avLst/>
              </a:prstGeom>
              <a:blipFill>
                <a:blip r:embed="rId7"/>
                <a:stretch>
                  <a:fillRect l="-10345" t="-4444" r="-16092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C9137C-637D-4210-896C-49B9643A3BC5}"/>
                  </a:ext>
                </a:extLst>
              </p:cNvPr>
              <p:cNvSpPr txBox="1"/>
              <p:nvPr/>
            </p:nvSpPr>
            <p:spPr>
              <a:xfrm>
                <a:off x="9436018" y="4201446"/>
                <a:ext cx="15046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(a discrete </a:t>
                </a:r>
                <a:r>
                  <a:rPr lang="en-IN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IN" dirty="0">
                    <a:latin typeface="Abadi Extra Light" panose="020B0204020104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C9137C-637D-4210-896C-49B9643A3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18" y="4201446"/>
                <a:ext cx="1504643" cy="276999"/>
              </a:xfrm>
              <a:prstGeom prst="rect">
                <a:avLst/>
              </a:prstGeom>
              <a:blipFill>
                <a:blip r:embed="rId8"/>
                <a:stretch>
                  <a:fillRect l="-5668" t="-28261" r="-7692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3E04D7-1986-4E6B-8927-BE3D422FDDD4}"/>
                  </a:ext>
                </a:extLst>
              </p:cNvPr>
              <p:cNvSpPr txBox="1"/>
              <p:nvPr/>
            </p:nvSpPr>
            <p:spPr>
              <a:xfrm>
                <a:off x="9436018" y="6285423"/>
                <a:ext cx="17801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(a continuous </a:t>
                </a:r>
                <a:r>
                  <a:rPr lang="en-IN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IN" dirty="0">
                    <a:latin typeface="Abadi Extra Light" panose="020B0204020104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3E04D7-1986-4E6B-8927-BE3D422FD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18" y="6285423"/>
                <a:ext cx="1780103" cy="276999"/>
              </a:xfrm>
              <a:prstGeom prst="rect">
                <a:avLst/>
              </a:prstGeom>
              <a:blipFill>
                <a:blip r:embed="rId9"/>
                <a:stretch>
                  <a:fillRect l="-4795" t="-28261" r="-6849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79243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3230"/>
    </mc:Choice>
    <mc:Fallback>
      <p:transition spd="slow" advTm="1532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7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Discrete Random Variables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a discrete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denotes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- probability that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called the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probability mass function </a:t>
                </a:r>
                <a:r>
                  <a:rPr lang="en-GB" dirty="0">
                    <a:latin typeface="Abadi Extra Light" panose="020B0204020104020204" pitchFamily="34" charset="0"/>
                  </a:rPr>
                  <a:t>(PMF) of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the </a:t>
                </a:r>
                <a:r>
                  <a:rPr lang="en-GB" u="sng" dirty="0">
                    <a:latin typeface="Abadi Extra Light" panose="020B0204020104020204" pitchFamily="34" charset="0"/>
                  </a:rPr>
                  <a:t>value</a:t>
                </a:r>
                <a:r>
                  <a:rPr lang="en-GB" dirty="0">
                    <a:latin typeface="Abadi Extra Light" panose="020B0204020104020204" pitchFamily="34" charset="0"/>
                  </a:rPr>
                  <a:t> of the PMF at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A833B1-E0E7-4EF8-853E-1C4BD9CDAD97}"/>
                  </a:ext>
                </a:extLst>
              </p:cNvPr>
              <p:cNvSpPr txBox="1"/>
              <p:nvPr/>
            </p:nvSpPr>
            <p:spPr>
              <a:xfrm>
                <a:off x="2635218" y="3794690"/>
                <a:ext cx="2090765" cy="16582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IN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i="1" dirty="0" smtClean="0">
                          <a:latin typeface="Cambria Math" panose="02040503050406030204" pitchFamily="18" charset="0"/>
                        </a:rPr>
                        <m:t>≤ 1</m:t>
                      </m:r>
                    </m:oMath>
                  </m:oMathPara>
                </a14:m>
                <a:endParaRPr lang="en-I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A833B1-E0E7-4EF8-853E-1C4BD9CDA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218" y="3794690"/>
                <a:ext cx="2090765" cy="16582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C8A4FAFF-B2A7-4C28-B41C-7D7DB110D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664" y="3632715"/>
            <a:ext cx="3044378" cy="191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644F96-F07D-404C-96E6-ED844B662913}"/>
                  </a:ext>
                </a:extLst>
              </p:cNvPr>
              <p:cNvSpPr txBox="1"/>
              <p:nvPr/>
            </p:nvSpPr>
            <p:spPr>
              <a:xfrm>
                <a:off x="5730621" y="4379197"/>
                <a:ext cx="5310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644F96-F07D-404C-96E6-ED844B662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621" y="4379197"/>
                <a:ext cx="531043" cy="276999"/>
              </a:xfrm>
              <a:prstGeom prst="rect">
                <a:avLst/>
              </a:prstGeom>
              <a:blipFill>
                <a:blip r:embed="rId6"/>
                <a:stretch>
                  <a:fillRect l="-10345" t="-2174" r="-16092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A78E39-6269-4709-861F-F3D073177F15}"/>
                  </a:ext>
                </a:extLst>
              </p:cNvPr>
              <p:cNvSpPr txBox="1"/>
              <p:nvPr/>
            </p:nvSpPr>
            <p:spPr>
              <a:xfrm>
                <a:off x="7656631" y="5640825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A78E39-6269-4709-861F-F3D073177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31" y="5640825"/>
                <a:ext cx="207621" cy="276999"/>
              </a:xfrm>
              <a:prstGeom prst="rect">
                <a:avLst/>
              </a:prstGeom>
              <a:blipFill>
                <a:blip r:embed="rId7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92459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8300"/>
    </mc:Choice>
    <mc:Fallback>
      <p:transition spd="slow" advTm="98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Continuous Random Variables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a continuous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a </a:t>
                </a:r>
                <a:r>
                  <a:rPr lang="en-GB" i="1" dirty="0">
                    <a:latin typeface="Abadi Extra Light" panose="020B0204020104020204" pitchFamily="34" charset="0"/>
                  </a:rPr>
                  <a:t>probability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meaningless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For cont. </a:t>
                </a:r>
                <a:r>
                  <a:rPr lang="en-IN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IN" dirty="0">
                    <a:latin typeface="Abadi Extra Light" panose="020B0204020104020204" pitchFamily="34" charset="0"/>
                  </a:rPr>
                  <a:t>, we talk in terms of prob. within an </a:t>
                </a:r>
                <a:r>
                  <a:rPr lang="en-IN" u="sng" dirty="0">
                    <a:latin typeface="Abadi Extra Light" panose="020B0204020104020204" pitchFamily="34" charset="0"/>
                  </a:rPr>
                  <a:t>interval</a:t>
                </a:r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∈(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the prob. that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∈(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the probability density at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FC2D59-2D3D-4078-96E0-2D832DEC1114}"/>
                  </a:ext>
                </a:extLst>
              </p:cNvPr>
              <p:cNvSpPr txBox="1"/>
              <p:nvPr/>
            </p:nvSpPr>
            <p:spPr>
              <a:xfrm>
                <a:off x="5046931" y="3567360"/>
                <a:ext cx="2211696" cy="1991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IN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trike="sngStrike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800" i="1" strike="sngStrike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 strike="sngStrike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i="1" strike="sngStrike" dirty="0" smtClean="0">
                          <a:latin typeface="Cambria Math" panose="02040503050406030204" pitchFamily="18" charset="0"/>
                        </a:rPr>
                        <m:t>≤ 1</m:t>
                      </m:r>
                    </m:oMath>
                  </m:oMathPara>
                </a14:m>
                <a:endParaRPr lang="en-IN" sz="2800" strike="sngStrik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FC2D59-2D3D-4078-96E0-2D832DEC1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931" y="3567360"/>
                <a:ext cx="2211696" cy="19919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932E6B9B-39B2-4132-99E2-EF93388312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247" y="4761991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27A2189B-D853-44D8-AAF8-63AE3BEDFE8E}"/>
                  </a:ext>
                </a:extLst>
              </p:cNvPr>
              <p:cNvSpPr/>
              <p:nvPr/>
            </p:nvSpPr>
            <p:spPr>
              <a:xfrm>
                <a:off x="1342663" y="3701098"/>
                <a:ext cx="3170614" cy="1385872"/>
              </a:xfrm>
              <a:prstGeom prst="wedgeRectCallout">
                <a:avLst>
                  <a:gd name="adj1" fmla="val -55987"/>
                  <a:gd name="adj2" fmla="val 38673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Yes, probability density at a point </a:t>
                </a:r>
                <a14:m>
                  <m:oMath xmlns:m="http://schemas.openxmlformats.org/officeDocument/2006/math"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can very well be larger than 1. The integral however must be equal to 1</a:t>
                </a: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27A2189B-D853-44D8-AAF8-63AE3BEDF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663" y="3701098"/>
                <a:ext cx="3170614" cy="1385872"/>
              </a:xfrm>
              <a:prstGeom prst="wedgeRectCallout">
                <a:avLst>
                  <a:gd name="adj1" fmla="val -55987"/>
                  <a:gd name="adj2" fmla="val 38673"/>
                </a:avLst>
              </a:prstGeom>
              <a:blipFill>
                <a:blip r:embed="rId6"/>
                <a:stretch>
                  <a:fillRect b="-480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EF064D37-EE7A-47BF-9AD0-517FF86E9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281" y="3348538"/>
            <a:ext cx="2836571" cy="237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2671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4682"/>
    </mc:Choice>
    <mc:Fallback>
      <p:transition spd="slow" advTm="2246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 word about notation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(.)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can mean different things depending on the context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denotes the distribution (PMF/PDF) of an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or simply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denotes the </a:t>
                </a:r>
                <a:r>
                  <a:rPr lang="en-GB" u="sng" dirty="0">
                    <a:latin typeface="Abadi Extra Light" panose="020B0204020104020204" pitchFamily="34" charset="0"/>
                  </a:rPr>
                  <a:t>prob.</a:t>
                </a:r>
                <a:r>
                  <a:rPr lang="en-GB" dirty="0">
                    <a:latin typeface="Abadi Extra Light" panose="020B0204020104020204" pitchFamily="34" charset="0"/>
                  </a:rPr>
                  <a:t> or </a:t>
                </a:r>
                <a:r>
                  <a:rPr lang="en-GB" u="sng" dirty="0">
                    <a:latin typeface="Abadi Extra Light" panose="020B0204020104020204" pitchFamily="34" charset="0"/>
                  </a:rPr>
                  <a:t>prob. density </a:t>
                </a:r>
                <a:r>
                  <a:rPr lang="en-GB" dirty="0">
                    <a:latin typeface="Abadi Extra Light" panose="020B0204020104020204" pitchFamily="34" charset="0"/>
                  </a:rPr>
                  <a:t>at value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Actual meaning should be clear from the context (but be careful)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Exercise same care when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(.)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is a specific distribution (Bernoulli, Gaussian, etc.)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following means generating a random sample from the distribution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r="-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CA94C5-915E-4C32-B869-BF3D644C5410}"/>
                  </a:ext>
                </a:extLst>
              </p:cNvPr>
              <p:cNvSpPr txBox="1"/>
              <p:nvPr/>
            </p:nvSpPr>
            <p:spPr>
              <a:xfrm>
                <a:off x="4857226" y="5529991"/>
                <a:ext cx="211461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CA94C5-915E-4C32-B869-BF3D644C5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226" y="5529991"/>
                <a:ext cx="2114618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79441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1153"/>
    </mc:Choice>
    <mc:Fallback>
      <p:transition spd="slow" advTm="2011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Joint Probability Distribution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Joint prob. dist.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models </a:t>
                </a:r>
                <a:r>
                  <a:rPr lang="en-GB" u="sng" dirty="0">
                    <a:latin typeface="Abadi Extra Light" panose="020B0204020104020204" pitchFamily="34" charset="0"/>
                  </a:rPr>
                  <a:t>probability of co-occurrence </a:t>
                </a:r>
                <a:r>
                  <a:rPr lang="en-GB" dirty="0">
                    <a:latin typeface="Abadi Extra Light" panose="020B0204020104020204" pitchFamily="34" charset="0"/>
                  </a:rPr>
                  <a:t>of two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discrete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, the joint PMF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is like a </a:t>
                </a:r>
                <a:r>
                  <a:rPr lang="en-GB" u="sng" dirty="0">
                    <a:latin typeface="Abadi Extra Light" panose="020B0204020104020204" pitchFamily="34" charset="0"/>
                  </a:rPr>
                  <a:t>table</a:t>
                </a:r>
                <a:r>
                  <a:rPr lang="en-GB" dirty="0">
                    <a:latin typeface="Abadi Extra Light" panose="020B0204020104020204" pitchFamily="34" charset="0"/>
                  </a:rPr>
                  <a:t> (that sums to 1)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two continuous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we have joint PDF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>
            <a:extLst>
              <a:ext uri="{FF2B5EF4-FFF2-40B4-BE49-F238E27FC236}">
                <a16:creationId xmlns:a16="http://schemas.microsoft.com/office/drawing/2014/main" id="{EB9C038C-36A9-41F9-AFAD-CB0DD9B08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38" y="2515390"/>
            <a:ext cx="58483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1D79174-785E-450C-AE50-AF1A3A3E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514" y="3305263"/>
            <a:ext cx="4226761" cy="106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DB4BFB02-4F87-4F93-9214-054458774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411" y="5727214"/>
            <a:ext cx="4128340" cy="87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E901E9-7A0A-4F40-BC58-7181D6ABAF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7243" y="2032778"/>
            <a:ext cx="1004822" cy="965223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7D1E39A8-B32E-4A40-9368-8F827335FB76}"/>
              </a:ext>
            </a:extLst>
          </p:cNvPr>
          <p:cNvSpPr/>
          <p:nvPr/>
        </p:nvSpPr>
        <p:spPr>
          <a:xfrm>
            <a:off x="7516549" y="2136156"/>
            <a:ext cx="3170614" cy="1169107"/>
          </a:xfrm>
          <a:prstGeom prst="wedgeRectCallout">
            <a:avLst>
              <a:gd name="adj1" fmla="val 69956"/>
              <a:gd name="adj2" fmla="val -2670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For 3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r.v.’s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, we will likewise have a “cube” for the PMF. For more than 3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r.v.</a:t>
            </a:r>
            <a:r>
              <a:rPr lang="en-IN" sz="20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’s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 too, similar analogy holds 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354BA2-BCD3-4C4A-8AA9-2F28E23835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80147" y="5634648"/>
            <a:ext cx="1004822" cy="965223"/>
          </a:xfrm>
          <a:prstGeom prst="rect">
            <a:avLst/>
          </a:prstGeom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E26FCB5B-4401-4BF1-B1BB-8F7F8929FF4F}"/>
              </a:ext>
            </a:extLst>
          </p:cNvPr>
          <p:cNvSpPr/>
          <p:nvPr/>
        </p:nvSpPr>
        <p:spPr>
          <a:xfrm>
            <a:off x="7909533" y="5777421"/>
            <a:ext cx="3170614" cy="910897"/>
          </a:xfrm>
          <a:prstGeom prst="wedgeRectCallout">
            <a:avLst>
              <a:gd name="adj1" fmla="val 60431"/>
              <a:gd name="adj2" fmla="val -2578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For more than tw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o </a:t>
            </a:r>
            <a:r>
              <a:rPr lang="en-IN" sz="20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r.v.’s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, we will likewise have a multi-dim integral for this property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4666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2110"/>
    </mc:Choice>
    <mc:Fallback>
      <p:transition spd="slow" advTm="2121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Marginal Probability Distribution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Consider two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dirty="0">
                    <a:latin typeface="Abadi Extra Light" panose="020B0204020104020204" pitchFamily="34" charset="0"/>
                  </a:rPr>
                  <a:t> X and Y (discrete/continuous – both need not of same type)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Marg. Prob. is PMF/PDF of one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accounting for all possibilities of the other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discrete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discrete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it is the sum of the PMF table along the rows/columns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continuous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dirty="0">
                    <a:latin typeface="Abadi Extra Light" panose="020B0204020104020204" pitchFamily="34" charset="0"/>
                  </a:rPr>
                  <a:t>, 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>
            <a:extLst>
              <a:ext uri="{FF2B5EF4-FFF2-40B4-BE49-F238E27FC236}">
                <a16:creationId xmlns:a16="http://schemas.microsoft.com/office/drawing/2014/main" id="{CFF253AC-3C40-4B48-B0CA-4D1EBB538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690" y="3232555"/>
            <a:ext cx="4274671" cy="229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2A44604A-1FA6-43EA-872A-6FFAFACB3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939" y="5727214"/>
            <a:ext cx="7843405" cy="53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B5E731-DE65-4E4B-B996-C0F34121F8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1933" y="3501049"/>
            <a:ext cx="1004822" cy="965223"/>
          </a:xfrm>
          <a:prstGeom prst="rect">
            <a:avLst/>
          </a:prstGeom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D4C3427E-5CE1-4AEE-85FE-779C5DE60D57}"/>
              </a:ext>
            </a:extLst>
          </p:cNvPr>
          <p:cNvSpPr/>
          <p:nvPr/>
        </p:nvSpPr>
        <p:spPr>
          <a:xfrm>
            <a:off x="6596119" y="3281384"/>
            <a:ext cx="4100280" cy="1404552"/>
          </a:xfrm>
          <a:prstGeom prst="wedgeRectCallout">
            <a:avLst>
              <a:gd name="adj1" fmla="val 60521"/>
              <a:gd name="adj2" fmla="val -16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The definition also applied for two </a:t>
            </a:r>
            <a:r>
              <a:rPr lang="en-IN" sz="2000" b="0" u="sng" dirty="0">
                <a:solidFill>
                  <a:schemeClr val="tx1"/>
                </a:solidFill>
                <a:latin typeface="Abadi Extra Light" panose="020B0204020104020204" pitchFamily="34" charset="0"/>
              </a:rPr>
              <a:t>sets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of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r.v.’s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and marginal of one set of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r.v.’s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is obtained by summing over all possibilities of the second set of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r.v.’s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4633F20C-9FA1-47A6-AC2F-9F5FD5433A11}"/>
              </a:ext>
            </a:extLst>
          </p:cNvPr>
          <p:cNvSpPr/>
          <p:nvPr/>
        </p:nvSpPr>
        <p:spPr>
          <a:xfrm>
            <a:off x="6438127" y="4825540"/>
            <a:ext cx="4100280" cy="901674"/>
          </a:xfrm>
          <a:prstGeom prst="wedgeRectCallout">
            <a:avLst>
              <a:gd name="adj1" fmla="val 42721"/>
              <a:gd name="adj2" fmla="val -6917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For discrete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r.v.’s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, marginalization is called summing over, for continuous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r.v.’s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, it is called </a:t>
            </a:r>
            <a:r>
              <a:rPr lang="en-IN" sz="2000" b="0" dirty="0">
                <a:solidFill>
                  <a:srgbClr val="0000FF"/>
                </a:solidFill>
                <a:latin typeface="Abadi Extra Light" panose="020B0204020104020204" pitchFamily="34" charset="0"/>
              </a:rPr>
              <a:t>“integrating out”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0731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3560"/>
    </mc:Choice>
    <mc:Fallback>
      <p:transition spd="slow" advTm="2635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Conditional Probability Distribution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Consider two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(discrete/continuous – both need not of same type)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Conditional PMF/PDF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is the prob. dist. of one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fixing other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like taking a slice of the joint dist.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Note: A conditional PMF/PDF may also be conditioned on something that is not the value of an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but some fixed quantity in general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>
            <a:extLst>
              <a:ext uri="{FF2B5EF4-FFF2-40B4-BE49-F238E27FC236}">
                <a16:creationId xmlns:a16="http://schemas.microsoft.com/office/drawing/2014/main" id="{1F55B481-03B8-4D39-882F-275A527F2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21" y="3611115"/>
            <a:ext cx="5368695" cy="126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1521A0-F0F6-434B-8F1A-D9807586A1EA}"/>
              </a:ext>
            </a:extLst>
          </p:cNvPr>
          <p:cNvSpPr txBox="1"/>
          <p:nvPr/>
        </p:nvSpPr>
        <p:spPr>
          <a:xfrm>
            <a:off x="2477952" y="3241783"/>
            <a:ext cx="269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Discrete Random Variables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15EBAB81-E392-482F-9501-E043FE73D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656" y="3429000"/>
            <a:ext cx="3596844" cy="177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C75E0F-A375-4231-8708-3B3DFDBC739F}"/>
              </a:ext>
            </a:extLst>
          </p:cNvPr>
          <p:cNvSpPr txBox="1"/>
          <p:nvPr/>
        </p:nvSpPr>
        <p:spPr>
          <a:xfrm>
            <a:off x="7664757" y="3102736"/>
            <a:ext cx="30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Continuous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B56E45A-B2BF-439B-BEA6-3D65B355A9D0}"/>
                  </a:ext>
                </a:extLst>
              </p:cNvPr>
              <p:cNvSpPr/>
              <p:nvPr/>
            </p:nvSpPr>
            <p:spPr>
              <a:xfrm>
                <a:off x="8574902" y="5727214"/>
                <a:ext cx="3596844" cy="901674"/>
              </a:xfrm>
              <a:prstGeom prst="wedgeRectCallout">
                <a:avLst>
                  <a:gd name="adj1" fmla="val -68507"/>
                  <a:gd name="adj2" fmla="val -33811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We will  see cond. dist. of output </a:t>
                </a:r>
                <a14:m>
                  <m:oMath xmlns:m="http://schemas.openxmlformats.org/officeDocument/2006/math"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given weights </a:t>
                </a:r>
                <a14:m>
                  <m:oMath xmlns:m="http://schemas.openxmlformats.org/officeDocument/2006/math"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</a:t>
                </a:r>
                <a:r>
                  <a:rPr lang="en-IN" sz="2000" b="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</a:t>
                </a:r>
                <a:r>
                  <a:rPr lang="en-IN" sz="20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.v.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 and features </a:t>
                </a:r>
                <a14:m>
                  <m:oMath xmlns:m="http://schemas.openxmlformats.org/officeDocument/2006/math">
                    <m:r>
                      <a:rPr lang="en-I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IN" sz="2000" b="1" i="1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written as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N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B56E45A-B2BF-439B-BEA6-3D65B355A9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902" y="5727214"/>
                <a:ext cx="3596844" cy="901674"/>
              </a:xfrm>
              <a:prstGeom prst="wedgeRectCallout">
                <a:avLst>
                  <a:gd name="adj1" fmla="val -68507"/>
                  <a:gd name="adj2" fmla="val -33811"/>
                </a:avLst>
              </a:prstGeom>
              <a:blipFill>
                <a:blip r:embed="rId6"/>
                <a:stretch>
                  <a:fillRect t="-9396" b="-1745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79428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1030"/>
    </mc:Choice>
    <mc:Fallback>
      <p:transition spd="slow" advTm="5210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2|9.2|9.1|21.7|23.6|41.3|24.5|30.4|66.6|7.5|20.7|24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8.6|5.4|7.6|9.1|9.3|22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15.5|8.9|0.1|13.6|9.4|23.2|4.4|24.8|9.6|2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21.7|9.5|20.3|17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42.1|21.4|26.1|34.6|19.9|27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3|10.4|12.5|38.1|30.8|26.1|23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12.6|23.4|56.2|12.1|44.9|15.1|2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1|16.3|14.3|38.8|20.7|53.9|5.3|25.2|28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13|22.1|56.1|145.6|166.1|50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9.7|11.8|17|19.6|41.6|25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16501</TotalTime>
  <Words>1118</Words>
  <Application>Microsoft Office PowerPoint</Application>
  <PresentationFormat>Widescreen</PresentationFormat>
  <Paragraphs>131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      Probabilistic Machine Learning (1): Some Basics of Probability</vt:lpstr>
      <vt:lpstr>Some Probability Basics</vt:lpstr>
      <vt:lpstr>Random Variables</vt:lpstr>
      <vt:lpstr>Discrete Random Variables</vt:lpstr>
      <vt:lpstr>Continuous Random Variables</vt:lpstr>
      <vt:lpstr>A word about notation</vt:lpstr>
      <vt:lpstr>Joint Probability Distribution</vt:lpstr>
      <vt:lpstr>Marginal Probability Distribution</vt:lpstr>
      <vt:lpstr>Conditional Probability Distribution</vt:lpstr>
      <vt:lpstr>Some Basic Rules</vt:lpstr>
      <vt:lpstr>Independence</vt:lpstr>
      <vt:lpstr>Coming up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1314</cp:revision>
  <dcterms:created xsi:type="dcterms:W3CDTF">2020-07-07T20:42:16Z</dcterms:created>
  <dcterms:modified xsi:type="dcterms:W3CDTF">2020-09-25T10:47:46Z</dcterms:modified>
</cp:coreProperties>
</file>