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59" r:id="rId3"/>
    <p:sldId id="368" r:id="rId4"/>
    <p:sldId id="373" r:id="rId5"/>
    <p:sldId id="367" r:id="rId6"/>
    <p:sldId id="369" r:id="rId7"/>
    <p:sldId id="370" r:id="rId8"/>
    <p:sldId id="3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FF66FF"/>
    <a:srgbClr val="B806AB"/>
    <a:srgbClr val="A21C8C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6" y="2474752"/>
            <a:ext cx="11713505" cy="1502447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Probabilistic Machine Learning (2):</a:t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Probability Basics (</a:t>
            </a:r>
            <a:r>
              <a:rPr lang="en-GB" sz="4400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</a:t>
            </a:r>
            <a:endParaRPr lang="en-IN" sz="44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59"/>
    </mc:Choice>
    <mc:Fallback>
      <p:transition spd="slow" advTm="120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random variable tells the expected or average value it takes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discrete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having PMF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continuous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having PDF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definition applies to functions of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too (e.g..,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Exp. is always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the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of 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and often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37481-253D-4590-8AD8-47F576D5740C}"/>
                  </a:ext>
                </a:extLst>
              </p:cNvPr>
              <p:cNvSpPr txBox="1"/>
              <p:nvPr/>
            </p:nvSpPr>
            <p:spPr>
              <a:xfrm>
                <a:off x="4026715" y="2406534"/>
                <a:ext cx="3926048" cy="1096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37481-253D-4590-8AD8-47F576D5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5" y="2406534"/>
                <a:ext cx="3926048" cy="1096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043CA1-3245-472E-AF0D-B0C7F3DB5224}"/>
                  </a:ext>
                </a:extLst>
              </p:cNvPr>
              <p:cNvSpPr txBox="1"/>
              <p:nvPr/>
            </p:nvSpPr>
            <p:spPr>
              <a:xfrm>
                <a:off x="4026715" y="4049086"/>
                <a:ext cx="3926048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043CA1-3245-472E-AF0D-B0C7F3DB5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5" y="4049086"/>
                <a:ext cx="3926048" cy="1130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AD45BC4-7555-45FB-8EB4-D006657D411F}"/>
              </a:ext>
            </a:extLst>
          </p:cNvPr>
          <p:cNvSpPr/>
          <p:nvPr/>
        </p:nvSpPr>
        <p:spPr>
          <a:xfrm>
            <a:off x="9868989" y="5071346"/>
            <a:ext cx="2323011" cy="664198"/>
          </a:xfrm>
          <a:prstGeom prst="wedgeRectCallout">
            <a:avLst>
              <a:gd name="adj1" fmla="val -16619"/>
              <a:gd name="adj2" fmla="val 945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Often the subscript is omitted but do keep in mind the underlying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5EE5829-EA80-4C8C-8349-EBFE6C560AF5}"/>
                  </a:ext>
                </a:extLst>
              </p:cNvPr>
              <p:cNvSpPr/>
              <p:nvPr/>
            </p:nvSpPr>
            <p:spPr>
              <a:xfrm>
                <a:off x="7858428" y="4538917"/>
                <a:ext cx="2827002" cy="480024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this exp. is </a:t>
                </a:r>
                <a:r>
                  <a:rPr lang="en-IN" sz="14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distribution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</a:t>
                </a:r>
                <a:r>
                  <a:rPr lang="en-IN" sz="14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r.v.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5EE5829-EA80-4C8C-8349-EBFE6C560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428" y="4538917"/>
                <a:ext cx="2827002" cy="480024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6"/>
                <a:stretch>
                  <a:fillRect t="-360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2A189-090B-4663-B628-D8E1D78FD770}"/>
                  </a:ext>
                </a:extLst>
              </p:cNvPr>
              <p:cNvSpPr txBox="1"/>
              <p:nvPr/>
            </p:nvSpPr>
            <p:spPr>
              <a:xfrm>
                <a:off x="5551350" y="4847223"/>
                <a:ext cx="876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2A189-090B-4663-B628-D8E1D78F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350" y="4847223"/>
                <a:ext cx="8767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D912843-EC22-421E-ABB3-2F581744CE92}"/>
                  </a:ext>
                </a:extLst>
              </p:cNvPr>
              <p:cNvSpPr/>
              <p:nvPr/>
            </p:nvSpPr>
            <p:spPr>
              <a:xfrm>
                <a:off x="7466804" y="2406534"/>
                <a:ext cx="1850451" cy="303132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that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D912843-EC22-421E-ABB3-2F581744C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804" y="2406534"/>
                <a:ext cx="1850451" cy="303132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8"/>
                <a:stretch>
                  <a:fillRect t="-140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477FB762-5429-4D7C-BA38-1C4C0BD65FD3}"/>
                  </a:ext>
                </a:extLst>
              </p:cNvPr>
              <p:cNvSpPr/>
              <p:nvPr/>
            </p:nvSpPr>
            <p:spPr>
              <a:xfrm>
                <a:off x="7001169" y="4062463"/>
                <a:ext cx="2219833" cy="276379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density at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477FB762-5429-4D7C-BA38-1C4C0BD6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169" y="4062463"/>
                <a:ext cx="2219833" cy="276379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9"/>
                <a:stretch>
                  <a:fillRect t="-447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924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744"/>
    </mc:Choice>
    <mc:Fallback>
      <p:transition spd="slow" advTm="205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 animBg="1"/>
      <p:bldP spid="15" grpId="0" animBg="1"/>
      <p:bldP spid="9" grpId="0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Expectation: A Few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sum of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Proof is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	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IN" sz="280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sub>
                      <m:sup/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      s</a:t>
                </a:r>
                <a:r>
                  <a:rPr lang="en-GB" sz="2800" dirty="0" err="1">
                    <a:latin typeface="Abadi Extra Light" panose="020B0204020104020204" pitchFamily="34" charset="0"/>
                  </a:rPr>
                  <a:t>.t.</a:t>
                </a:r>
                <a:r>
                  <a:rPr lang="en-GB" sz="28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IN" sz="2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836142B6-8A19-487D-A7DD-27ED853AB099}"/>
                  </a:ext>
                </a:extLst>
              </p:cNvPr>
              <p:cNvSpPr/>
              <p:nvPr/>
            </p:nvSpPr>
            <p:spPr>
              <a:xfrm>
                <a:off x="8243552" y="247434"/>
                <a:ext cx="2046913" cy="665995"/>
              </a:xfrm>
              <a:prstGeom prst="wedgeRectCallout">
                <a:avLst>
                  <a:gd name="adj1" fmla="val -51667"/>
                  <a:gd name="adj2" fmla="val 8963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need not be even independent. Can be discrete or continuous</a:t>
                </a: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836142B6-8A19-487D-A7DD-27ED853AB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552" y="247434"/>
                <a:ext cx="2046913" cy="665995"/>
              </a:xfrm>
              <a:prstGeom prst="wedgeRectCallout">
                <a:avLst>
                  <a:gd name="adj1" fmla="val -51667"/>
                  <a:gd name="adj2" fmla="val 89636"/>
                </a:avLst>
              </a:prstGeom>
              <a:blipFill>
                <a:blip r:embed="rId4"/>
                <a:stretch>
                  <a:fillRect t="-4487" r="-200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445A75B-2252-472A-961E-968067572FCE}"/>
              </a:ext>
            </a:extLst>
          </p:cNvPr>
          <p:cNvSpPr/>
          <p:nvPr/>
        </p:nvSpPr>
        <p:spPr>
          <a:xfrm>
            <a:off x="8790587" y="4581817"/>
            <a:ext cx="2533343" cy="509947"/>
          </a:xfrm>
          <a:prstGeom prst="wedgeRectCallout">
            <a:avLst>
              <a:gd name="adj1" fmla="val -85937"/>
              <a:gd name="adj2" fmla="val 233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Used the rule of marginalization of joint dist.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of two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3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476"/>
    </mc:Choice>
    <mc:Fallback>
      <p:transition spd="slow" advTm="229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Expectation: A Few Rules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scaled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Linearity of 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(More General) Lin. of exp.: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Exp. of product of two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independent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Law of the Unconscious Statistician (LOTUS): Given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with a known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another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for some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Rule of iterated expectation: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650602DC-C7E8-4168-9549-F8935FE03A75}"/>
                  </a:ext>
                </a:extLst>
              </p:cNvPr>
              <p:cNvSpPr/>
              <p:nvPr/>
            </p:nvSpPr>
            <p:spPr>
              <a:xfrm>
                <a:off x="9523162" y="1685280"/>
                <a:ext cx="2403593" cy="260130"/>
              </a:xfrm>
              <a:prstGeom prst="wedgeRectCallout">
                <a:avLst>
                  <a:gd name="adj1" fmla="val -47520"/>
                  <a:gd name="adj2" fmla="val 14348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arbitrary functions. </a:t>
                </a: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650602DC-C7E8-4168-9549-F8935FE03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62" y="1685280"/>
                <a:ext cx="2403593" cy="260130"/>
              </a:xfrm>
              <a:prstGeom prst="wedgeRectCallout">
                <a:avLst>
                  <a:gd name="adj1" fmla="val -47520"/>
                  <a:gd name="adj2" fmla="val 143483"/>
                </a:avLst>
              </a:prstGeom>
              <a:blipFill>
                <a:blip r:embed="rId4"/>
                <a:stretch>
                  <a:fillRect t="-459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344AE8-F0A9-4C37-AF55-E47DDCABCF84}"/>
                  </a:ext>
                </a:extLst>
              </p:cNvPr>
              <p:cNvSpPr txBox="1"/>
              <p:nvPr/>
            </p:nvSpPr>
            <p:spPr>
              <a:xfrm>
                <a:off x="2351489" y="4371945"/>
                <a:ext cx="434221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344AE8-F0A9-4C37-AF55-E47DDCABC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89" y="4371945"/>
                <a:ext cx="4342214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2306BE-3AAF-493B-9A2E-DFCF67793610}"/>
                  </a:ext>
                </a:extLst>
              </p:cNvPr>
              <p:cNvSpPr txBox="1"/>
              <p:nvPr/>
            </p:nvSpPr>
            <p:spPr>
              <a:xfrm>
                <a:off x="7000222" y="4349200"/>
                <a:ext cx="2572820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2306BE-3AAF-493B-9A2E-DFCF67793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22" y="4349200"/>
                <a:ext cx="2572820" cy="726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9BDA9A53-F56F-42C2-9BBB-144826ADD0F6}"/>
                  </a:ext>
                </a:extLst>
              </p:cNvPr>
              <p:cNvSpPr/>
              <p:nvPr/>
            </p:nvSpPr>
            <p:spPr>
              <a:xfrm>
                <a:off x="6135553" y="3965698"/>
                <a:ext cx="1729339" cy="336445"/>
              </a:xfrm>
              <a:prstGeom prst="wedgeRectCallout">
                <a:avLst>
                  <a:gd name="adj1" fmla="val -37821"/>
                  <a:gd name="adj2" fmla="val 11591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Requires finding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9BDA9A53-F56F-42C2-9BBB-144826ADD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53" y="3965698"/>
                <a:ext cx="1729339" cy="336445"/>
              </a:xfrm>
              <a:prstGeom prst="wedgeRectCallout">
                <a:avLst>
                  <a:gd name="adj1" fmla="val -37821"/>
                  <a:gd name="adj2" fmla="val 115919"/>
                </a:avLst>
              </a:prstGeom>
              <a:blipFill>
                <a:blip r:embed="rId7"/>
                <a:stretch>
                  <a:fillRect l="-6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D862DD7-8B39-45FF-AD97-A8CD9618B909}"/>
                  </a:ext>
                </a:extLst>
              </p:cNvPr>
              <p:cNvSpPr/>
              <p:nvPr/>
            </p:nvSpPr>
            <p:spPr>
              <a:xfrm>
                <a:off x="8908011" y="3961831"/>
                <a:ext cx="3200570" cy="336445"/>
              </a:xfrm>
              <a:prstGeom prst="wedgeRectCallout">
                <a:avLst>
                  <a:gd name="adj1" fmla="val -39746"/>
                  <a:gd name="adj2" fmla="val 11592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Requires only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which we already have</a:t>
                </a: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D862DD7-8B39-45FF-AD97-A8CD9618B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011" y="3961831"/>
                <a:ext cx="3200570" cy="336445"/>
              </a:xfrm>
              <a:prstGeom prst="wedgeRectCallout">
                <a:avLst>
                  <a:gd name="adj1" fmla="val -39746"/>
                  <a:gd name="adj2" fmla="val 115920"/>
                </a:avLst>
              </a:prstGeom>
              <a:blipFill>
                <a:blip r:embed="rId8"/>
                <a:stretch>
                  <a:fillRect l="-38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F54D54B-7AF0-4873-ABC8-D487C56C3FC1}"/>
              </a:ext>
            </a:extLst>
          </p:cNvPr>
          <p:cNvSpPr/>
          <p:nvPr/>
        </p:nvSpPr>
        <p:spPr>
          <a:xfrm>
            <a:off x="10113469" y="4680115"/>
            <a:ext cx="1792790" cy="471887"/>
          </a:xfrm>
          <a:prstGeom prst="wedgeRectCallout">
            <a:avLst>
              <a:gd name="adj1" fmla="val -86476"/>
              <a:gd name="adj2" fmla="val 278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LOTUS also applicable for continuous </a:t>
            </a:r>
            <a:r>
              <a:rPr lang="en-IN" sz="14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AA218D34-34B7-4697-8DF2-A8329CB0AF27}"/>
                  </a:ext>
                </a:extLst>
              </p:cNvPr>
              <p:cNvSpPr/>
              <p:nvPr/>
            </p:nvSpPr>
            <p:spPr>
              <a:xfrm>
                <a:off x="8193518" y="1071588"/>
                <a:ext cx="2403593" cy="336445"/>
              </a:xfrm>
              <a:prstGeom prst="wedgeRectCallout">
                <a:avLst>
                  <a:gd name="adj1" fmla="val -68745"/>
                  <a:gd name="adj2" fmla="val 12566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real-valued scalars</a:t>
                </a: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AA218D34-34B7-4697-8DF2-A8329CB0A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18" y="1071588"/>
                <a:ext cx="2403593" cy="336445"/>
              </a:xfrm>
              <a:prstGeom prst="wedgeRectCallout">
                <a:avLst>
                  <a:gd name="adj1" fmla="val -68745"/>
                  <a:gd name="adj2" fmla="val 125668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A691477-1845-45FC-8FA2-DD63C081F13F}"/>
                  </a:ext>
                </a:extLst>
              </p:cNvPr>
              <p:cNvSpPr/>
              <p:nvPr/>
            </p:nvSpPr>
            <p:spPr>
              <a:xfrm>
                <a:off x="6257238" y="794341"/>
                <a:ext cx="1833562" cy="336445"/>
              </a:xfrm>
              <a:prstGeom prst="wedgeRectCallout">
                <a:avLst>
                  <a:gd name="adj1" fmla="val -53955"/>
                  <a:gd name="adj2" fmla="val 7417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real-valued scalar</a:t>
                </a:r>
              </a:p>
            </p:txBody>
          </p:sp>
        </mc:Choice>
        <mc:Fallback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A691477-1845-45FC-8FA2-DD63C081F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38" y="794341"/>
                <a:ext cx="1833562" cy="336445"/>
              </a:xfrm>
              <a:prstGeom prst="wedgeRectCallout">
                <a:avLst>
                  <a:gd name="adj1" fmla="val -53955"/>
                  <a:gd name="adj2" fmla="val 74172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8548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840"/>
    </mc:Choice>
    <mc:Fallback>
      <p:transition spd="slow" advTm="359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5" grpId="0"/>
      <p:bldP spid="15" grpId="0" animBg="1"/>
      <p:bldP spid="16" grpId="0" animBg="1"/>
      <p:bldP spid="17" grpId="0" animBg="1"/>
      <p:bldP spid="1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Variance and Covariance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Variance of a scalar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tells us about its spread around its mean value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Standard deviation is simply the square root is variance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two scalar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 covariance is defined by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two vector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(assume column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vec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), the covariance matrix is defined by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of components of a vector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The definitions apply to functions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too (e.g.,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Variance of sum of independent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9CD47-B325-47CE-AE65-DA55FBD59681}"/>
                  </a:ext>
                </a:extLst>
              </p:cNvPr>
              <p:cNvSpPr txBox="1"/>
              <p:nvPr/>
            </p:nvSpPr>
            <p:spPr>
              <a:xfrm>
                <a:off x="3331837" y="1621856"/>
                <a:ext cx="56074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9CD47-B325-47CE-AE65-DA55FBD5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37" y="1621856"/>
                <a:ext cx="56074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5F5B9-7A60-4769-9E67-F694FFBB2C64}"/>
                  </a:ext>
                </a:extLst>
              </p:cNvPr>
              <p:cNvSpPr txBox="1"/>
              <p:nvPr/>
            </p:nvSpPr>
            <p:spPr>
              <a:xfrm>
                <a:off x="1640581" y="3093526"/>
                <a:ext cx="89108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5F5B9-7A60-4769-9E67-F694FFBB2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81" y="3093526"/>
                <a:ext cx="89108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8FB491-D60C-461A-9740-FC0066CF1029}"/>
                  </a:ext>
                </a:extLst>
              </p:cNvPr>
              <p:cNvSpPr txBox="1"/>
              <p:nvPr/>
            </p:nvSpPr>
            <p:spPr>
              <a:xfrm>
                <a:off x="1640580" y="4349752"/>
                <a:ext cx="97611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]}{</m:t>
                          </m:r>
                          <m:sSup>
                            <m:sSup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8FB491-D60C-461A-9740-FC0066CF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80" y="4349752"/>
                <a:ext cx="976113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7057A27-F021-4F79-9989-18E14EC64F8A}"/>
              </a:ext>
            </a:extLst>
          </p:cNvPr>
          <p:cNvSpPr/>
          <p:nvPr/>
        </p:nvSpPr>
        <p:spPr>
          <a:xfrm>
            <a:off x="9989322" y="5409397"/>
            <a:ext cx="1412391" cy="336207"/>
          </a:xfrm>
          <a:prstGeom prst="wedgeRectCallout">
            <a:avLst>
              <a:gd name="adj1" fmla="val -54181"/>
              <a:gd name="adj2" fmla="val 11680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Important result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47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6400"/>
    </mc:Choice>
    <mc:Fallback>
      <p:transition spd="slow" advTm="296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Transformation of 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be a linear function of a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 matrix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 vector, both constants)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then for the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Likewise, if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 a linear function of a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vector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scalar, both constants)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then for the scalar-valued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r="-1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912A7-1690-401B-9CAE-8F93CB6EAC8F}"/>
                  </a:ext>
                </a:extLst>
              </p:cNvPr>
              <p:cNvSpPr txBox="1"/>
              <p:nvPr/>
            </p:nvSpPr>
            <p:spPr>
              <a:xfrm>
                <a:off x="3777916" y="2678217"/>
                <a:ext cx="43588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𝐴𝑋</m:t>
                          </m:r>
                          <m: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912A7-1690-401B-9CAE-8F93CB6EA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16" y="2678217"/>
                <a:ext cx="435882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7DE0FD-2BC9-4F02-80C5-104A4FDAD6E3}"/>
                  </a:ext>
                </a:extLst>
              </p:cNvPr>
              <p:cNvSpPr txBox="1"/>
              <p:nvPr/>
            </p:nvSpPr>
            <p:spPr>
              <a:xfrm>
                <a:off x="3461356" y="3248708"/>
                <a:ext cx="4730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𝐴𝑋</m:t>
                          </m:r>
                          <m: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7DE0FD-2BC9-4F02-80C5-104A4FDA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56" y="3248708"/>
                <a:ext cx="473007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29AAA-8016-4723-9A13-A69D93D2ADC3}"/>
                  </a:ext>
                </a:extLst>
              </p:cNvPr>
              <p:cNvSpPr txBox="1"/>
              <p:nvPr/>
            </p:nvSpPr>
            <p:spPr>
              <a:xfrm>
                <a:off x="3646983" y="5371624"/>
                <a:ext cx="48612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29AAA-8016-4723-9A13-A69D93D2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83" y="5371624"/>
                <a:ext cx="486126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B4AD94-1D18-4B9B-A61B-8B7A0B9D166D}"/>
                  </a:ext>
                </a:extLst>
              </p:cNvPr>
              <p:cNvSpPr txBox="1"/>
              <p:nvPr/>
            </p:nvSpPr>
            <p:spPr>
              <a:xfrm>
                <a:off x="3406661" y="5942115"/>
                <a:ext cx="5003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sz="2800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B4AD94-1D18-4B9B-A61B-8B7A0B9D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61" y="5942115"/>
                <a:ext cx="50031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2300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738"/>
    </mc:Choice>
    <mc:Fallback>
      <p:transition spd="slow" advTm="224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Common Probability Distributions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Important: We will use these extensively to model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data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as well as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parameters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common discrete distributions and what they can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Bernoulli: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Binary numbers, e.g., outcome (head/tail, 0/1) of a coin toss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Binomial: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Bounded non-negative integers, e.g., # of heads in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coin tosses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Multinomial/</a:t>
                </a:r>
                <a:r>
                  <a:rPr lang="en-GB" sz="2200" b="1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One of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(&gt;2) possibilities, e.g., outcome of a dice roll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Poisson: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Non-negative integers, e.g., # of words in a document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common continuous distributions and what they can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Uniform: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numbers defined over a fixed range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Beta: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numbers between 0 and 1, e.g., probability of head for a biased coin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Gamma: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Positive unbounded real numbers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Dirichlet: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vectors that sum of 1 (fraction of data points in different clusters)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Gaussian: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real-valued numbers or real-valued vectors</a:t>
                </a: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0501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633"/>
    </mc:Choice>
    <mc:Fallback>
      <p:transition spd="slow" advTm="248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Probabilistic Modeling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Basics of parameter estimation for probabilistic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63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29"/>
    </mc:Choice>
    <mc:Fallback>
      <p:transition spd="slow" advTm="2082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9.8|16.2|22.9|5.5|14.8|15.9|9.6|28.4|13.4|4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37|18.2|13.8|33.1|43.1|10.6|21.7|31.2|9.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9|5.4|15.2|35.1|44.4|1.8|14.8|44.3|28.4|25.4|49.7|4.7|1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9.3|47.8|8.9|16.9|35.2|24.5|40.8|26.8|25.8|2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33.8|25.1|18.2|30.9|24.8|13|1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36.5|14.8|14.9|18.9|27.4|9.6|8.4|7.5|19.9|7.2|3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16978</TotalTime>
  <Words>1012</Words>
  <Application>Microsoft Office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  Probabilistic Machine Learning (2): Probability Basics (Contd)</vt:lpstr>
      <vt:lpstr>Expectation</vt:lpstr>
      <vt:lpstr>Expectation: A Few Rules</vt:lpstr>
      <vt:lpstr>Expectation: A Few Rules (Contd)</vt:lpstr>
      <vt:lpstr>Variance and Covariance</vt:lpstr>
      <vt:lpstr>Transformation of Random Variables</vt:lpstr>
      <vt:lpstr>Common Probability Distributions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1349</cp:revision>
  <dcterms:created xsi:type="dcterms:W3CDTF">2020-07-07T20:42:16Z</dcterms:created>
  <dcterms:modified xsi:type="dcterms:W3CDTF">2020-09-28T14:51:52Z</dcterms:modified>
</cp:coreProperties>
</file>