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59" r:id="rId3"/>
    <p:sldId id="372" r:id="rId4"/>
    <p:sldId id="373" r:id="rId5"/>
    <p:sldId id="374" r:id="rId6"/>
    <p:sldId id="375" r:id="rId7"/>
    <p:sldId id="376" r:id="rId8"/>
    <p:sldId id="3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9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6" y="2474752"/>
            <a:ext cx="11713505" cy="1502447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Machine Learning (3):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Parameter Estimation via Maximum Likelihood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4"/>
    </mc:Choice>
    <mc:Fallback xmlns="">
      <p:transition spd="slow" advTm="170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Probabilistic ML: Some Motivation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we want to model and reason about data probabilistically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a high-level, this is the density estimation view of ML, e.g.,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input-output 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estimate the conditional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inputs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estimate the distribution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of the inputs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 1: These dist. will depend on some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parameters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(to be estimated), and written as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			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 2: These dist. </a:t>
                </a:r>
                <a:r>
                  <a:rPr lang="en-GB">
                    <a:latin typeface="Abadi Extra Light" panose="020B0204020104020204" pitchFamily="34" charset="0"/>
                  </a:rPr>
                  <a:t>sometimes assumed to </a:t>
                </a:r>
                <a:r>
                  <a:rPr lang="en-GB" dirty="0">
                    <a:latin typeface="Abadi Extra Light" panose="020B0204020104020204" pitchFamily="34" charset="0"/>
                  </a:rPr>
                  <a:t>have a specific form, but sometimes not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the form of the distribution to be known, the goal in estimation is to use the observed data to estimate the parameters of these distributions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8405A21-806B-4AF9-8D81-4C623A02388D}"/>
              </a:ext>
            </a:extLst>
          </p:cNvPr>
          <p:cNvSpPr/>
          <p:nvPr/>
        </p:nvSpPr>
        <p:spPr>
          <a:xfrm>
            <a:off x="11056192" y="21120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8F969-4CE6-4BCB-8395-0DA62A7B21D4}"/>
              </a:ext>
            </a:extLst>
          </p:cNvPr>
          <p:cNvSpPr/>
          <p:nvPr/>
        </p:nvSpPr>
        <p:spPr>
          <a:xfrm>
            <a:off x="11323930" y="19253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17F48D-23EF-4E55-A866-179B824FC0A5}"/>
              </a:ext>
            </a:extLst>
          </p:cNvPr>
          <p:cNvCxnSpPr>
            <a:cxnSpLocks/>
          </p:cNvCxnSpPr>
          <p:nvPr/>
        </p:nvCxnSpPr>
        <p:spPr>
          <a:xfrm>
            <a:off x="10957121" y="2383127"/>
            <a:ext cx="820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F74A24-E516-43D2-8347-225E0013C2AE}"/>
              </a:ext>
            </a:extLst>
          </p:cNvPr>
          <p:cNvCxnSpPr>
            <a:cxnSpLocks/>
          </p:cNvCxnSpPr>
          <p:nvPr/>
        </p:nvCxnSpPr>
        <p:spPr>
          <a:xfrm flipV="1">
            <a:off x="10957121" y="1764126"/>
            <a:ext cx="0" cy="61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221090-F829-4228-A07A-97D0E8404DFF}"/>
              </a:ext>
            </a:extLst>
          </p:cNvPr>
          <p:cNvSpPr txBox="1"/>
          <p:nvPr/>
        </p:nvSpPr>
        <p:spPr>
          <a:xfrm>
            <a:off x="11231317" y="1666707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p(y=</a:t>
            </a:r>
            <a:r>
              <a:rPr lang="en-IN" sz="1000" dirty="0" err="1"/>
              <a:t>green|x</a:t>
            </a:r>
            <a:r>
              <a:rPr lang="en-IN" sz="1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E5CC8-BC5E-46E3-803B-31A05102855E}"/>
              </a:ext>
            </a:extLst>
          </p:cNvPr>
          <p:cNvSpPr txBox="1"/>
          <p:nvPr/>
        </p:nvSpPr>
        <p:spPr>
          <a:xfrm>
            <a:off x="10514225" y="18658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p(y=</a:t>
            </a:r>
            <a:r>
              <a:rPr lang="en-IN" sz="1000" dirty="0" err="1"/>
              <a:t>red|x</a:t>
            </a:r>
            <a:r>
              <a:rPr lang="en-IN" sz="1000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167188-4A1B-4F45-8AE8-DCBD4A3B4110}"/>
              </a:ext>
            </a:extLst>
          </p:cNvPr>
          <p:cNvCxnSpPr/>
          <p:nvPr/>
        </p:nvCxnSpPr>
        <p:spPr>
          <a:xfrm>
            <a:off x="11256736" y="2389963"/>
            <a:ext cx="0" cy="25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4D46F6-37D9-40B3-A05B-33567771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548" y="2942509"/>
            <a:ext cx="1066884" cy="8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D382BF-B81A-410C-B68D-509B8F340549}"/>
                  </a:ext>
                </a:extLst>
              </p:cNvPr>
              <p:cNvSpPr txBox="1"/>
              <p:nvPr/>
            </p:nvSpPr>
            <p:spPr>
              <a:xfrm>
                <a:off x="4410363" y="4211782"/>
                <a:ext cx="43116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1" dirty="0" err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800" b="1" i="1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sz="2800" dirty="0">
                          <a:latin typeface="Abadi Extra Light" panose="020B0204020104020204" pitchFamily="34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en-GB" sz="2800" dirty="0">
                          <a:latin typeface="Abadi Extra Light" panose="020B0204020104020204" pitchFamily="34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GB" sz="2800" dirty="0">
                          <a:latin typeface="Abadi Extra Light" panose="020B0204020104020204" pitchFamily="34" charset="0"/>
                        </a:rPr>
                        <m:t>        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D382BF-B81A-410C-B68D-509B8F34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363" y="4211782"/>
                <a:ext cx="431163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706"/>
    </mc:Choice>
    <mc:Fallback xmlns="">
      <p:transition spd="slow" advTm="289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9E8C295-8244-4118-B701-35EFBB0C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022" y="3197484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Probabilistic Modeling: The Basic 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generated from a presumed prob.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conditional distribution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conditioned on params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(to be learned)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may be fixed unknown or an unknown random variable (we will study both cases) 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of the tasks that we may be interested 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Parameter estimation: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Estimating the unknown parameters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(and other unknowns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depends 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Prediction: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Estimating the 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predictive distribution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of new data, i.e.,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20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- this is also a conditional distribution (conditioned on past data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as well as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and other things) 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t="-1645" r="-831" b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9EA31C-E1A3-4C82-9E44-95243B8EAB28}"/>
                  </a:ext>
                </a:extLst>
              </p:cNvPr>
              <p:cNvSpPr txBox="1"/>
              <p:nvPr/>
            </p:nvSpPr>
            <p:spPr>
              <a:xfrm>
                <a:off x="2834034" y="1719683"/>
                <a:ext cx="34842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              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800" dirty="0"/>
                  <a:t>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9EA31C-E1A3-4C82-9E44-95243B8E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34" y="1719683"/>
                <a:ext cx="348421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1A94DBB-2B04-46E1-8FC7-9D69776F3026}"/>
              </a:ext>
            </a:extLst>
          </p:cNvPr>
          <p:cNvSpPr/>
          <p:nvPr/>
        </p:nvSpPr>
        <p:spPr>
          <a:xfrm>
            <a:off x="5327009" y="4108630"/>
            <a:ext cx="1057014" cy="9257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82C942-BDFA-438E-BC8D-0730B3047AED}"/>
              </a:ext>
            </a:extLst>
          </p:cNvPr>
          <p:cNvSpPr/>
          <p:nvPr/>
        </p:nvSpPr>
        <p:spPr>
          <a:xfrm>
            <a:off x="5562306" y="4323113"/>
            <a:ext cx="533695" cy="5608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90E74-16FD-4A6C-BE70-88ADF86EE28C}"/>
                  </a:ext>
                </a:extLst>
              </p:cNvPr>
              <p:cNvSpPr txBox="1"/>
              <p:nvPr/>
            </p:nvSpPr>
            <p:spPr>
              <a:xfrm>
                <a:off x="6126583" y="4745509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90E74-16FD-4A6C-BE70-88ADF86EE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583" y="4745509"/>
                <a:ext cx="226857" cy="276999"/>
              </a:xfrm>
              <a:prstGeom prst="rect">
                <a:avLst/>
              </a:prstGeom>
              <a:blipFill>
                <a:blip r:embed="rId6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B798699-1CB2-4DAF-AAEE-29F8BD96B0D8}"/>
              </a:ext>
            </a:extLst>
          </p:cNvPr>
          <p:cNvSpPr/>
          <p:nvPr/>
        </p:nvSpPr>
        <p:spPr>
          <a:xfrm>
            <a:off x="5562305" y="3197484"/>
            <a:ext cx="533695" cy="560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C03FA6-19DC-44B5-AAEC-AF13B7012298}"/>
              </a:ext>
            </a:extLst>
          </p:cNvPr>
          <p:cNvCxnSpPr>
            <a:stCxn id="9" idx="4"/>
            <a:endCxn id="6" idx="0"/>
          </p:cNvCxnSpPr>
          <p:nvPr/>
        </p:nvCxnSpPr>
        <p:spPr>
          <a:xfrm rot="16200000" flipH="1">
            <a:off x="5546787" y="4040745"/>
            <a:ext cx="56473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A1397C-0705-460D-B4C7-181D324FABF5}"/>
                  </a:ext>
                </a:extLst>
              </p:cNvPr>
              <p:cNvSpPr txBox="1"/>
              <p:nvPr/>
            </p:nvSpPr>
            <p:spPr>
              <a:xfrm>
                <a:off x="5635584" y="4347821"/>
                <a:ext cx="4398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A1397C-0705-460D-B4C7-181D324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84" y="4347821"/>
                <a:ext cx="43986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004AD2-BFC4-439B-AB0D-8A8EC766D78C}"/>
                  </a:ext>
                </a:extLst>
              </p:cNvPr>
              <p:cNvSpPr txBox="1"/>
              <p:nvPr/>
            </p:nvSpPr>
            <p:spPr>
              <a:xfrm>
                <a:off x="5682028" y="3257689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004AD2-BFC4-439B-AB0D-8A8EC766D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28" y="3257689"/>
                <a:ext cx="29424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097D3E0-D5A8-46E1-9A89-931163D4AA20}"/>
              </a:ext>
            </a:extLst>
          </p:cNvPr>
          <p:cNvSpPr txBox="1"/>
          <p:nvPr/>
        </p:nvSpPr>
        <p:spPr>
          <a:xfrm>
            <a:off x="6241852" y="3218430"/>
            <a:ext cx="1879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Such diagrams are usually called the</a:t>
            </a:r>
          </a:p>
          <a:p>
            <a:r>
              <a:rPr lang="en-IN" dirty="0"/>
              <a:t> “plate notation”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67C6D6-707F-4DF5-8627-F8DFAF4365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138" y="347313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3D6C06F-3385-4D27-B66B-FF71CF0B558F}"/>
                  </a:ext>
                </a:extLst>
              </p:cNvPr>
              <p:cNvSpPr/>
              <p:nvPr/>
            </p:nvSpPr>
            <p:spPr>
              <a:xfrm>
                <a:off x="1426257" y="3139553"/>
                <a:ext cx="2919262" cy="1938154"/>
              </a:xfrm>
              <a:prstGeom prst="wedgeRectCallout">
                <a:avLst>
                  <a:gd name="adj1" fmla="val -73023"/>
                  <a:gd name="adj2" fmla="val -136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parameters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may themselves depend on other unknown/known parameters (called hyperparameters), which may depend on other unknowns, and so on.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This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essentially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“hierarchical” modeling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(will see various examples later)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3D6C06F-3385-4D27-B66B-FF71CF0B5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57" y="3139553"/>
                <a:ext cx="2919262" cy="1938154"/>
              </a:xfrm>
              <a:prstGeom prst="wedgeRectCallout">
                <a:avLst>
                  <a:gd name="adj1" fmla="val -73023"/>
                  <a:gd name="adj2" fmla="val -13647"/>
                </a:avLst>
              </a:prstGeom>
              <a:blipFill>
                <a:blip r:embed="rId10"/>
                <a:stretch>
                  <a:fillRect t="-3438" b="-62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79715C95-B14C-4D51-9FA8-952E38F1C2D8}"/>
                  </a:ext>
                </a:extLst>
              </p:cNvPr>
              <p:cNvSpPr/>
              <p:nvPr/>
            </p:nvSpPr>
            <p:spPr>
              <a:xfrm>
                <a:off x="8225934" y="3257689"/>
                <a:ext cx="2625934" cy="2065175"/>
              </a:xfrm>
              <a:prstGeom prst="wedgeRectCallout">
                <a:avLst>
                  <a:gd name="adj1" fmla="val 73784"/>
                  <a:gd name="adj2" fmla="val -3093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Predictive dist.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tells us how likely each possible value of a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is. Example: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denotes the outcome of a coin toss, then what is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h𝑒𝑎𝑑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given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previous coin tosses</a:t>
                </a:r>
              </a:p>
              <a:p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79715C95-B14C-4D51-9FA8-952E38F1C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34" y="3257689"/>
                <a:ext cx="2625934" cy="2065175"/>
              </a:xfrm>
              <a:prstGeom prst="wedgeRectCallout">
                <a:avLst>
                  <a:gd name="adj1" fmla="val 73784"/>
                  <a:gd name="adj2" fmla="val -30935"/>
                </a:avLst>
              </a:prstGeom>
              <a:blipFill>
                <a:blip r:embed="rId11"/>
                <a:stretch>
                  <a:fillRect l="-743" b="-293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219D84-BCBC-4780-8B51-42EEF7958525}"/>
                  </a:ext>
                </a:extLst>
              </p:cNvPr>
              <p:cNvSpPr txBox="1"/>
              <p:nvPr/>
            </p:nvSpPr>
            <p:spPr>
              <a:xfrm>
                <a:off x="6784322" y="1758286"/>
                <a:ext cx="5142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assumed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independently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identically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distributed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.)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Abadi Extra Light" panose="020B0204020104020204" pitchFamily="34" charset="0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219D84-BCBC-4780-8B51-42EEF795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22" y="1758286"/>
                <a:ext cx="5142433" cy="276999"/>
              </a:xfrm>
              <a:prstGeom prst="rect">
                <a:avLst/>
              </a:prstGeom>
              <a:blipFill>
                <a:blip r:embed="rId12"/>
                <a:stretch>
                  <a:fillRect l="-1068" r="-1186" b="-36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06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074"/>
    </mc:Choice>
    <mc:Fallback xmlns="">
      <p:transition spd="slow" advTm="578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/>
      <p:bldP spid="9" grpId="0" animBg="1"/>
      <p:bldP spid="14" grpId="0"/>
      <p:bldP spid="15" grpId="0"/>
      <p:bldP spid="16" grpId="0"/>
      <p:bldP spid="18" grpId="0" animBg="1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B74C5E8-ED24-49DA-86F1-01E23850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977" y="2962059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Parameter Estimation in Probabilistic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Since data is assumed to be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i.i.d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., we can write down its total probability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called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“likelihood”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- probability of observed data as a function of params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parameter estimation, the goal is to find the “best”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given observed data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Instead of finding single best, sometimes may be more informative to learn a distribution for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(can tell us about uncertainty in our estimate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– more later)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DE8-AEEB-4517-8C80-9FBD4EDC2425}"/>
                  </a:ext>
                </a:extLst>
              </p:cNvPr>
              <p:cNvSpPr txBox="1"/>
              <p:nvPr/>
            </p:nvSpPr>
            <p:spPr>
              <a:xfrm>
                <a:off x="3109912" y="1862137"/>
                <a:ext cx="7027693" cy="438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DE8-AEEB-4517-8C80-9FBD4EDC2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12" y="1862137"/>
                <a:ext cx="7027693" cy="438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84AEFB-9C94-483E-8E35-F6F13EAF615E}"/>
              </a:ext>
            </a:extLst>
          </p:cNvPr>
          <p:cNvSpPr/>
          <p:nvPr/>
        </p:nvSpPr>
        <p:spPr>
          <a:xfrm>
            <a:off x="4191645" y="3536112"/>
            <a:ext cx="3086854" cy="1408137"/>
          </a:xfrm>
          <a:custGeom>
            <a:avLst/>
            <a:gdLst>
              <a:gd name="connsiteX0" fmla="*/ 0 w 3086854"/>
              <a:gd name="connsiteY0" fmla="*/ 1271546 h 1408137"/>
              <a:gd name="connsiteX1" fmla="*/ 466725 w 3086854"/>
              <a:gd name="connsiteY1" fmla="*/ 4721 h 1408137"/>
              <a:gd name="connsiteX2" fmla="*/ 1524000 w 3086854"/>
              <a:gd name="connsiteY2" fmla="*/ 823871 h 1408137"/>
              <a:gd name="connsiteX3" fmla="*/ 2181225 w 3086854"/>
              <a:gd name="connsiteY3" fmla="*/ 366671 h 1408137"/>
              <a:gd name="connsiteX4" fmla="*/ 2752725 w 3086854"/>
              <a:gd name="connsiteY4" fmla="*/ 1233446 h 1408137"/>
              <a:gd name="connsiteX5" fmla="*/ 3057525 w 3086854"/>
              <a:gd name="connsiteY5" fmla="*/ 1395371 h 1408137"/>
              <a:gd name="connsiteX6" fmla="*/ 3057525 w 3086854"/>
              <a:gd name="connsiteY6" fmla="*/ 1385846 h 140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854" h="1408137">
                <a:moveTo>
                  <a:pt x="0" y="1271546"/>
                </a:moveTo>
                <a:cubicBezTo>
                  <a:pt x="106362" y="675439"/>
                  <a:pt x="212725" y="79333"/>
                  <a:pt x="466725" y="4721"/>
                </a:cubicBezTo>
                <a:cubicBezTo>
                  <a:pt x="720725" y="-69892"/>
                  <a:pt x="1238250" y="763546"/>
                  <a:pt x="1524000" y="823871"/>
                </a:cubicBezTo>
                <a:cubicBezTo>
                  <a:pt x="1809750" y="884196"/>
                  <a:pt x="1976437" y="298408"/>
                  <a:pt x="2181225" y="366671"/>
                </a:cubicBezTo>
                <a:cubicBezTo>
                  <a:pt x="2386013" y="434934"/>
                  <a:pt x="2606675" y="1061996"/>
                  <a:pt x="2752725" y="1233446"/>
                </a:cubicBezTo>
                <a:cubicBezTo>
                  <a:pt x="2898775" y="1404896"/>
                  <a:pt x="3057525" y="1395371"/>
                  <a:pt x="3057525" y="1395371"/>
                </a:cubicBezTo>
                <a:cubicBezTo>
                  <a:pt x="3108325" y="1420771"/>
                  <a:pt x="3082925" y="1403308"/>
                  <a:pt x="3057525" y="13858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3E86FF-238C-481F-9EEC-7674DD2ED3B1}"/>
              </a:ext>
            </a:extLst>
          </p:cNvPr>
          <p:cNvCxnSpPr/>
          <p:nvPr/>
        </p:nvCxnSpPr>
        <p:spPr>
          <a:xfrm flipV="1">
            <a:off x="3920560" y="3198715"/>
            <a:ext cx="0" cy="1847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D4CA26-973B-4951-BDBB-CAA23AE69458}"/>
              </a:ext>
            </a:extLst>
          </p:cNvPr>
          <p:cNvCxnSpPr>
            <a:cxnSpLocks/>
          </p:cNvCxnSpPr>
          <p:nvPr/>
        </p:nvCxnSpPr>
        <p:spPr>
          <a:xfrm>
            <a:off x="3920560" y="5046565"/>
            <a:ext cx="3629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57B775-5C67-4040-B2CB-BA1F49822F74}"/>
                  </a:ext>
                </a:extLst>
              </p:cNvPr>
              <p:cNvSpPr txBox="1"/>
              <p:nvPr/>
            </p:nvSpPr>
            <p:spPr>
              <a:xfrm>
                <a:off x="7549585" y="507800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57B775-5C67-4040-B2CB-BA1F49822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585" y="5078003"/>
                <a:ext cx="189475" cy="276999"/>
              </a:xfrm>
              <a:prstGeom prst="rect">
                <a:avLst/>
              </a:prstGeom>
              <a:blipFill>
                <a:blip r:embed="rId6"/>
                <a:stretch>
                  <a:fillRect l="-28125" r="-2187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83BE23-C334-4068-B3C1-B52918F83232}"/>
                  </a:ext>
                </a:extLst>
              </p:cNvPr>
              <p:cNvSpPr txBox="1"/>
              <p:nvPr/>
            </p:nvSpPr>
            <p:spPr>
              <a:xfrm>
                <a:off x="3061295" y="3300076"/>
                <a:ext cx="723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83BE23-C334-4068-B3C1-B52918F83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95" y="3300076"/>
                <a:ext cx="723723" cy="276999"/>
              </a:xfrm>
              <a:prstGeom prst="rect">
                <a:avLst/>
              </a:prstGeom>
              <a:blipFill>
                <a:blip r:embed="rId7"/>
                <a:stretch>
                  <a:fillRect l="-7563" t="-2174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>
            <a:extLst>
              <a:ext uri="{FF2B5EF4-FFF2-40B4-BE49-F238E27FC236}">
                <a16:creationId xmlns:a16="http://schemas.microsoft.com/office/drawing/2014/main" id="{4A5AF49D-22BB-4363-A3DA-C61B4091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7" y="370599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19D2563F-5686-4B94-947D-4082CDDB7289}"/>
                  </a:ext>
                </a:extLst>
              </p:cNvPr>
              <p:cNvSpPr/>
              <p:nvPr/>
            </p:nvSpPr>
            <p:spPr>
              <a:xfrm>
                <a:off x="1670517" y="3927282"/>
                <a:ext cx="1439388" cy="648563"/>
              </a:xfrm>
              <a:prstGeom prst="wedgeRectCallout">
                <a:avLst>
                  <a:gd name="adj1" fmla="val -83376"/>
                  <a:gd name="adj2" fmla="val 1579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 do I find the best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19D2563F-5686-4B94-947D-4082CDDB7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7" y="3927282"/>
                <a:ext cx="1439388" cy="648563"/>
              </a:xfrm>
              <a:prstGeom prst="wedgeRectCallout">
                <a:avLst>
                  <a:gd name="adj1" fmla="val -83376"/>
                  <a:gd name="adj2" fmla="val 15799"/>
                </a:avLst>
              </a:prstGeom>
              <a:blipFill>
                <a:blip r:embed="rId9"/>
                <a:stretch>
                  <a:fillRect t="-3636" r="-2454" b="-118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F1ADFCA1-86BA-43DF-A110-F0ECDEFDF413}"/>
                  </a:ext>
                </a:extLst>
              </p:cNvPr>
              <p:cNvSpPr/>
              <p:nvPr/>
            </p:nvSpPr>
            <p:spPr>
              <a:xfrm>
                <a:off x="7789154" y="3178434"/>
                <a:ext cx="3278729" cy="1746489"/>
              </a:xfrm>
              <a:prstGeom prst="wedgeRectCallout">
                <a:avLst>
                  <a:gd name="adj1" fmla="val 61882"/>
                  <a:gd name="adj2" fmla="val -3462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Well, one option is to find the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maximizes the likelihood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(probability of the observed data) – basically, which value of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makes the observed data most likely to have come from th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assumed distribution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---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Maximum Likelihood Estimation (MLE)</a:t>
                </a:r>
              </a:p>
            </p:txBody>
          </p:sp>
        </mc:Choice>
        <mc:Fallback xmlns="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F1ADFCA1-86BA-43DF-A110-F0ECDEFDF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154" y="3178434"/>
                <a:ext cx="3278729" cy="1746489"/>
              </a:xfrm>
              <a:prstGeom prst="wedgeRectCallout">
                <a:avLst>
                  <a:gd name="adj1" fmla="val 61882"/>
                  <a:gd name="adj2" fmla="val -34625"/>
                </a:avLst>
              </a:prstGeom>
              <a:blipFill>
                <a:blip r:embed="rId10"/>
                <a:stretch>
                  <a:fillRect l="-825" t="-2076" b="-553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499B86E5-BC3F-42CB-87AB-163624DCE045}"/>
                  </a:ext>
                </a:extLst>
              </p:cNvPr>
              <p:cNvSpPr/>
              <p:nvPr/>
            </p:nvSpPr>
            <p:spPr>
              <a:xfrm>
                <a:off x="10569208" y="1059336"/>
                <a:ext cx="1480737" cy="1536214"/>
              </a:xfrm>
              <a:prstGeom prst="wedgeRectCallout">
                <a:avLst>
                  <a:gd name="adj1" fmla="val 12035"/>
                  <a:gd name="adj2" fmla="val 807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now is an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optimization problem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essentially (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being the unknown)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499B86E5-BC3F-42CB-87AB-163624DCE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208" y="1059336"/>
                <a:ext cx="1480737" cy="1536214"/>
              </a:xfrm>
              <a:prstGeom prst="wedgeRectCallout">
                <a:avLst>
                  <a:gd name="adj1" fmla="val 12035"/>
                  <a:gd name="adj2" fmla="val 80788"/>
                </a:avLst>
              </a:prstGeom>
              <a:blipFill>
                <a:blip r:embed="rId11"/>
                <a:stretch>
                  <a:fillRect l="-2041" t="-11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29F44C-1059-40D7-A9BF-A376D8DCE2C8}"/>
              </a:ext>
            </a:extLst>
          </p:cNvPr>
          <p:cNvCxnSpPr/>
          <p:nvPr/>
        </p:nvCxnSpPr>
        <p:spPr>
          <a:xfrm>
            <a:off x="4675351" y="3536112"/>
            <a:ext cx="0" cy="15418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34131E-E9F8-4CE8-9374-2331E8D974CF}"/>
                  </a:ext>
                </a:extLst>
              </p:cNvPr>
              <p:cNvSpPr txBox="1"/>
              <p:nvPr/>
            </p:nvSpPr>
            <p:spPr>
              <a:xfrm>
                <a:off x="4119562" y="5056587"/>
                <a:ext cx="125297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34131E-E9F8-4CE8-9374-2331E8D9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62" y="5056587"/>
                <a:ext cx="1252971" cy="298415"/>
              </a:xfrm>
              <a:prstGeom prst="rect">
                <a:avLst/>
              </a:prstGeom>
              <a:blipFill>
                <a:blip r:embed="rId12"/>
                <a:stretch>
                  <a:fillRect l="-4390" r="-1463" b="-24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748F1C17-678B-4F15-8F34-D12E0FE7C991}"/>
              </a:ext>
            </a:extLst>
          </p:cNvPr>
          <p:cNvSpPr/>
          <p:nvPr/>
        </p:nvSpPr>
        <p:spPr>
          <a:xfrm>
            <a:off x="4565815" y="4918261"/>
            <a:ext cx="219071" cy="20520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749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231"/>
    </mc:Choice>
    <mc:Fallback xmlns="">
      <p:transition spd="slow" advTm="348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  <p:bldP spid="29" grpId="0"/>
      <p:bldP spid="31" grpId="0" animBg="1"/>
      <p:bldP spid="32" grpId="0" animBg="1"/>
      <p:bldP spid="34" grpId="0" animBg="1"/>
      <p:bldP spid="38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565492-80F2-4DB4-B6D4-FE2192C91BC3}"/>
              </a:ext>
            </a:extLst>
          </p:cNvPr>
          <p:cNvSpPr/>
          <p:nvPr/>
        </p:nvSpPr>
        <p:spPr>
          <a:xfrm>
            <a:off x="2813901" y="5443504"/>
            <a:ext cx="7348756" cy="5674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Maximum Likelihood Estimation (MLE)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goal in MLE is to find the optimal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by maximizing the likelihood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practice, we maximize the log of the likelihood (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log-likelihood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in short)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the MLE problem is</a:t>
                </a: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	                 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6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is now an optimization (maximization problem). Note: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may have constraints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FFE7525-03B2-433C-AEB5-E7756AE4571B}"/>
              </a:ext>
            </a:extLst>
          </p:cNvPr>
          <p:cNvSpPr/>
          <p:nvPr/>
        </p:nvSpPr>
        <p:spPr>
          <a:xfrm>
            <a:off x="3253229" y="2260839"/>
            <a:ext cx="2136914" cy="851840"/>
          </a:xfrm>
          <a:prstGeom prst="wedgeRectCallout">
            <a:avLst>
              <a:gd name="adj1" fmla="val -70942"/>
              <a:gd name="adj2" fmla="val 3756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Taking log doesn’t affect the optima since log is a monotonic function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31BAF2-86D5-4E2B-926F-5A13D391A31E}"/>
              </a:ext>
            </a:extLst>
          </p:cNvPr>
          <p:cNvSpPr/>
          <p:nvPr/>
        </p:nvSpPr>
        <p:spPr>
          <a:xfrm>
            <a:off x="1842728" y="2576364"/>
            <a:ext cx="3086854" cy="1705272"/>
          </a:xfrm>
          <a:custGeom>
            <a:avLst/>
            <a:gdLst>
              <a:gd name="connsiteX0" fmla="*/ 0 w 3086854"/>
              <a:gd name="connsiteY0" fmla="*/ 1271546 h 1408137"/>
              <a:gd name="connsiteX1" fmla="*/ 466725 w 3086854"/>
              <a:gd name="connsiteY1" fmla="*/ 4721 h 1408137"/>
              <a:gd name="connsiteX2" fmla="*/ 1524000 w 3086854"/>
              <a:gd name="connsiteY2" fmla="*/ 823871 h 1408137"/>
              <a:gd name="connsiteX3" fmla="*/ 2181225 w 3086854"/>
              <a:gd name="connsiteY3" fmla="*/ 366671 h 1408137"/>
              <a:gd name="connsiteX4" fmla="*/ 2752725 w 3086854"/>
              <a:gd name="connsiteY4" fmla="*/ 1233446 h 1408137"/>
              <a:gd name="connsiteX5" fmla="*/ 3057525 w 3086854"/>
              <a:gd name="connsiteY5" fmla="*/ 1395371 h 1408137"/>
              <a:gd name="connsiteX6" fmla="*/ 3057525 w 3086854"/>
              <a:gd name="connsiteY6" fmla="*/ 1385846 h 1408137"/>
              <a:gd name="connsiteX0" fmla="*/ 0 w 3086854"/>
              <a:gd name="connsiteY0" fmla="*/ 1271846 h 1408437"/>
              <a:gd name="connsiteX1" fmla="*/ 170630 w 3086854"/>
              <a:gd name="connsiteY1" fmla="*/ 517066 h 1408437"/>
              <a:gd name="connsiteX2" fmla="*/ 466725 w 3086854"/>
              <a:gd name="connsiteY2" fmla="*/ 5021 h 1408437"/>
              <a:gd name="connsiteX3" fmla="*/ 1524000 w 3086854"/>
              <a:gd name="connsiteY3" fmla="*/ 824171 h 1408437"/>
              <a:gd name="connsiteX4" fmla="*/ 2181225 w 3086854"/>
              <a:gd name="connsiteY4" fmla="*/ 366971 h 1408437"/>
              <a:gd name="connsiteX5" fmla="*/ 2752725 w 3086854"/>
              <a:gd name="connsiteY5" fmla="*/ 1233746 h 1408437"/>
              <a:gd name="connsiteX6" fmla="*/ 3057525 w 3086854"/>
              <a:gd name="connsiteY6" fmla="*/ 1395671 h 1408437"/>
              <a:gd name="connsiteX7" fmla="*/ 3057525 w 3086854"/>
              <a:gd name="connsiteY7" fmla="*/ 1386146 h 1408437"/>
              <a:gd name="connsiteX0" fmla="*/ 0 w 3086854"/>
              <a:gd name="connsiteY0" fmla="*/ 1341136 h 1477727"/>
              <a:gd name="connsiteX1" fmla="*/ 170630 w 3086854"/>
              <a:gd name="connsiteY1" fmla="*/ 586356 h 1477727"/>
              <a:gd name="connsiteX2" fmla="*/ 466725 w 3086854"/>
              <a:gd name="connsiteY2" fmla="*/ 74311 h 1477727"/>
              <a:gd name="connsiteX3" fmla="*/ 1524000 w 3086854"/>
              <a:gd name="connsiteY3" fmla="*/ 893461 h 1477727"/>
              <a:gd name="connsiteX4" fmla="*/ 2181225 w 3086854"/>
              <a:gd name="connsiteY4" fmla="*/ 436261 h 1477727"/>
              <a:gd name="connsiteX5" fmla="*/ 2752725 w 3086854"/>
              <a:gd name="connsiteY5" fmla="*/ 1303036 h 1477727"/>
              <a:gd name="connsiteX6" fmla="*/ 3057525 w 3086854"/>
              <a:gd name="connsiteY6" fmla="*/ 1464961 h 1477727"/>
              <a:gd name="connsiteX7" fmla="*/ 3057525 w 3086854"/>
              <a:gd name="connsiteY7" fmla="*/ 1455436 h 1477727"/>
              <a:gd name="connsiteX0" fmla="*/ 0 w 3086854"/>
              <a:gd name="connsiteY0" fmla="*/ 1449897 h 1586488"/>
              <a:gd name="connsiteX1" fmla="*/ 170630 w 3086854"/>
              <a:gd name="connsiteY1" fmla="*/ 695117 h 1586488"/>
              <a:gd name="connsiteX2" fmla="*/ 693227 w 3086854"/>
              <a:gd name="connsiteY2" fmla="*/ 32070 h 1586488"/>
              <a:gd name="connsiteX3" fmla="*/ 1524000 w 3086854"/>
              <a:gd name="connsiteY3" fmla="*/ 1002222 h 1586488"/>
              <a:gd name="connsiteX4" fmla="*/ 2181225 w 3086854"/>
              <a:gd name="connsiteY4" fmla="*/ 545022 h 1586488"/>
              <a:gd name="connsiteX5" fmla="*/ 2752725 w 3086854"/>
              <a:gd name="connsiteY5" fmla="*/ 1411797 h 1586488"/>
              <a:gd name="connsiteX6" fmla="*/ 3057525 w 3086854"/>
              <a:gd name="connsiteY6" fmla="*/ 1573722 h 1586488"/>
              <a:gd name="connsiteX7" fmla="*/ 3057525 w 3086854"/>
              <a:gd name="connsiteY7" fmla="*/ 1564197 h 1586488"/>
              <a:gd name="connsiteX0" fmla="*/ 0 w 3086854"/>
              <a:gd name="connsiteY0" fmla="*/ 1447713 h 1584304"/>
              <a:gd name="connsiteX1" fmla="*/ 170630 w 3086854"/>
              <a:gd name="connsiteY1" fmla="*/ 701322 h 1584304"/>
              <a:gd name="connsiteX2" fmla="*/ 693227 w 3086854"/>
              <a:gd name="connsiteY2" fmla="*/ 29886 h 1584304"/>
              <a:gd name="connsiteX3" fmla="*/ 1524000 w 3086854"/>
              <a:gd name="connsiteY3" fmla="*/ 1000038 h 1584304"/>
              <a:gd name="connsiteX4" fmla="*/ 2181225 w 3086854"/>
              <a:gd name="connsiteY4" fmla="*/ 542838 h 1584304"/>
              <a:gd name="connsiteX5" fmla="*/ 2752725 w 3086854"/>
              <a:gd name="connsiteY5" fmla="*/ 1409613 h 1584304"/>
              <a:gd name="connsiteX6" fmla="*/ 3057525 w 3086854"/>
              <a:gd name="connsiteY6" fmla="*/ 1571538 h 1584304"/>
              <a:gd name="connsiteX7" fmla="*/ 3057525 w 3086854"/>
              <a:gd name="connsiteY7" fmla="*/ 1562013 h 158430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752725 w 3086854"/>
              <a:gd name="connsiteY5" fmla="*/ 1411003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752725 w 3086854"/>
              <a:gd name="connsiteY5" fmla="*/ 1411003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752725 w 3086854"/>
              <a:gd name="connsiteY5" fmla="*/ 1411003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9103 h 1585694"/>
              <a:gd name="connsiteX1" fmla="*/ 170630 w 3086854"/>
              <a:gd name="connsiteY1" fmla="*/ 702712 h 1585694"/>
              <a:gd name="connsiteX2" fmla="*/ 693227 w 3086854"/>
              <a:gd name="connsiteY2" fmla="*/ 31276 h 1585694"/>
              <a:gd name="connsiteX3" fmla="*/ 1524000 w 3086854"/>
              <a:gd name="connsiteY3" fmla="*/ 1001428 h 1585694"/>
              <a:gd name="connsiteX4" fmla="*/ 2181225 w 3086854"/>
              <a:gd name="connsiteY4" fmla="*/ 544228 h 1585694"/>
              <a:gd name="connsiteX5" fmla="*/ 2685613 w 3086854"/>
              <a:gd name="connsiteY5" fmla="*/ 1444559 h 1585694"/>
              <a:gd name="connsiteX6" fmla="*/ 3057525 w 3086854"/>
              <a:gd name="connsiteY6" fmla="*/ 1572928 h 1585694"/>
              <a:gd name="connsiteX7" fmla="*/ 3057525 w 3086854"/>
              <a:gd name="connsiteY7" fmla="*/ 1563403 h 1585694"/>
              <a:gd name="connsiteX0" fmla="*/ 0 w 3086854"/>
              <a:gd name="connsiteY0" fmla="*/ 1447713 h 1584304"/>
              <a:gd name="connsiteX1" fmla="*/ 170630 w 3086854"/>
              <a:gd name="connsiteY1" fmla="*/ 701322 h 1584304"/>
              <a:gd name="connsiteX2" fmla="*/ 693227 w 3086854"/>
              <a:gd name="connsiteY2" fmla="*/ 29886 h 1584304"/>
              <a:gd name="connsiteX3" fmla="*/ 1524000 w 3086854"/>
              <a:gd name="connsiteY3" fmla="*/ 1000038 h 1584304"/>
              <a:gd name="connsiteX4" fmla="*/ 2181225 w 3086854"/>
              <a:gd name="connsiteY4" fmla="*/ 542838 h 1584304"/>
              <a:gd name="connsiteX5" fmla="*/ 2685613 w 3086854"/>
              <a:gd name="connsiteY5" fmla="*/ 1443169 h 1584304"/>
              <a:gd name="connsiteX6" fmla="*/ 3057525 w 3086854"/>
              <a:gd name="connsiteY6" fmla="*/ 1571538 h 1584304"/>
              <a:gd name="connsiteX7" fmla="*/ 3057525 w 3086854"/>
              <a:gd name="connsiteY7" fmla="*/ 1562013 h 1584304"/>
              <a:gd name="connsiteX0" fmla="*/ 0 w 3086854"/>
              <a:gd name="connsiteY0" fmla="*/ 1447713 h 1584304"/>
              <a:gd name="connsiteX1" fmla="*/ 170630 w 3086854"/>
              <a:gd name="connsiteY1" fmla="*/ 701322 h 1584304"/>
              <a:gd name="connsiteX2" fmla="*/ 693227 w 3086854"/>
              <a:gd name="connsiteY2" fmla="*/ 29886 h 1584304"/>
              <a:gd name="connsiteX3" fmla="*/ 1524000 w 3086854"/>
              <a:gd name="connsiteY3" fmla="*/ 1000038 h 1584304"/>
              <a:gd name="connsiteX4" fmla="*/ 2181225 w 3086854"/>
              <a:gd name="connsiteY4" fmla="*/ 542838 h 1584304"/>
              <a:gd name="connsiteX5" fmla="*/ 2685613 w 3086854"/>
              <a:gd name="connsiteY5" fmla="*/ 1443169 h 1584304"/>
              <a:gd name="connsiteX6" fmla="*/ 3057525 w 3086854"/>
              <a:gd name="connsiteY6" fmla="*/ 1571538 h 1584304"/>
              <a:gd name="connsiteX7" fmla="*/ 3057525 w 3086854"/>
              <a:gd name="connsiteY7" fmla="*/ 1562013 h 1584304"/>
              <a:gd name="connsiteX0" fmla="*/ 0 w 3086854"/>
              <a:gd name="connsiteY0" fmla="*/ 1531664 h 1668255"/>
              <a:gd name="connsiteX1" fmla="*/ 170630 w 3086854"/>
              <a:gd name="connsiteY1" fmla="*/ 785273 h 1668255"/>
              <a:gd name="connsiteX2" fmla="*/ 693227 w 3086854"/>
              <a:gd name="connsiteY2" fmla="*/ 113837 h 1668255"/>
              <a:gd name="connsiteX3" fmla="*/ 1524000 w 3086854"/>
              <a:gd name="connsiteY3" fmla="*/ 1083989 h 1668255"/>
              <a:gd name="connsiteX4" fmla="*/ 2181225 w 3086854"/>
              <a:gd name="connsiteY4" fmla="*/ 626789 h 1668255"/>
              <a:gd name="connsiteX5" fmla="*/ 2685613 w 3086854"/>
              <a:gd name="connsiteY5" fmla="*/ 1527120 h 1668255"/>
              <a:gd name="connsiteX6" fmla="*/ 3057525 w 3086854"/>
              <a:gd name="connsiteY6" fmla="*/ 1655489 h 1668255"/>
              <a:gd name="connsiteX7" fmla="*/ 3057525 w 3086854"/>
              <a:gd name="connsiteY7" fmla="*/ 1645964 h 1668255"/>
              <a:gd name="connsiteX0" fmla="*/ 0 w 3086854"/>
              <a:gd name="connsiteY0" fmla="*/ 1526739 h 1663330"/>
              <a:gd name="connsiteX1" fmla="*/ 170630 w 3086854"/>
              <a:gd name="connsiteY1" fmla="*/ 780348 h 1663330"/>
              <a:gd name="connsiteX2" fmla="*/ 676449 w 3086854"/>
              <a:gd name="connsiteY2" fmla="*/ 117301 h 1663330"/>
              <a:gd name="connsiteX3" fmla="*/ 1524000 w 3086854"/>
              <a:gd name="connsiteY3" fmla="*/ 1079064 h 1663330"/>
              <a:gd name="connsiteX4" fmla="*/ 2181225 w 3086854"/>
              <a:gd name="connsiteY4" fmla="*/ 621864 h 1663330"/>
              <a:gd name="connsiteX5" fmla="*/ 2685613 w 3086854"/>
              <a:gd name="connsiteY5" fmla="*/ 1522195 h 1663330"/>
              <a:gd name="connsiteX6" fmla="*/ 3057525 w 3086854"/>
              <a:gd name="connsiteY6" fmla="*/ 1650564 h 1663330"/>
              <a:gd name="connsiteX7" fmla="*/ 3057525 w 3086854"/>
              <a:gd name="connsiteY7" fmla="*/ 1641039 h 1663330"/>
              <a:gd name="connsiteX0" fmla="*/ 0 w 3086854"/>
              <a:gd name="connsiteY0" fmla="*/ 1558113 h 1694704"/>
              <a:gd name="connsiteX1" fmla="*/ 170630 w 3086854"/>
              <a:gd name="connsiteY1" fmla="*/ 811722 h 1694704"/>
              <a:gd name="connsiteX2" fmla="*/ 676449 w 3086854"/>
              <a:gd name="connsiteY2" fmla="*/ 148675 h 1694704"/>
              <a:gd name="connsiteX3" fmla="*/ 1524000 w 3086854"/>
              <a:gd name="connsiteY3" fmla="*/ 1110438 h 1694704"/>
              <a:gd name="connsiteX4" fmla="*/ 2181225 w 3086854"/>
              <a:gd name="connsiteY4" fmla="*/ 653238 h 1694704"/>
              <a:gd name="connsiteX5" fmla="*/ 2685613 w 3086854"/>
              <a:gd name="connsiteY5" fmla="*/ 1553569 h 1694704"/>
              <a:gd name="connsiteX6" fmla="*/ 3057525 w 3086854"/>
              <a:gd name="connsiteY6" fmla="*/ 1681938 h 1694704"/>
              <a:gd name="connsiteX7" fmla="*/ 3057525 w 3086854"/>
              <a:gd name="connsiteY7" fmla="*/ 1672413 h 1694704"/>
              <a:gd name="connsiteX0" fmla="*/ 0 w 3086854"/>
              <a:gd name="connsiteY0" fmla="*/ 1565153 h 1701744"/>
              <a:gd name="connsiteX1" fmla="*/ 170630 w 3086854"/>
              <a:gd name="connsiteY1" fmla="*/ 818762 h 1701744"/>
              <a:gd name="connsiteX2" fmla="*/ 676449 w 3086854"/>
              <a:gd name="connsiteY2" fmla="*/ 155715 h 1701744"/>
              <a:gd name="connsiteX3" fmla="*/ 1524000 w 3086854"/>
              <a:gd name="connsiteY3" fmla="*/ 1117478 h 1701744"/>
              <a:gd name="connsiteX4" fmla="*/ 2181225 w 3086854"/>
              <a:gd name="connsiteY4" fmla="*/ 660278 h 1701744"/>
              <a:gd name="connsiteX5" fmla="*/ 2685613 w 3086854"/>
              <a:gd name="connsiteY5" fmla="*/ 1560609 h 1701744"/>
              <a:gd name="connsiteX6" fmla="*/ 3057525 w 3086854"/>
              <a:gd name="connsiteY6" fmla="*/ 1688978 h 1701744"/>
              <a:gd name="connsiteX7" fmla="*/ 3057525 w 3086854"/>
              <a:gd name="connsiteY7" fmla="*/ 1679453 h 1701744"/>
              <a:gd name="connsiteX0" fmla="*/ 0 w 3086854"/>
              <a:gd name="connsiteY0" fmla="*/ 1561632 h 1698223"/>
              <a:gd name="connsiteX1" fmla="*/ 170630 w 3086854"/>
              <a:gd name="connsiteY1" fmla="*/ 815241 h 1698223"/>
              <a:gd name="connsiteX2" fmla="*/ 676449 w 3086854"/>
              <a:gd name="connsiteY2" fmla="*/ 152194 h 1698223"/>
              <a:gd name="connsiteX3" fmla="*/ 1524000 w 3086854"/>
              <a:gd name="connsiteY3" fmla="*/ 1113957 h 1698223"/>
              <a:gd name="connsiteX4" fmla="*/ 2181225 w 3086854"/>
              <a:gd name="connsiteY4" fmla="*/ 656757 h 1698223"/>
              <a:gd name="connsiteX5" fmla="*/ 2685613 w 3086854"/>
              <a:gd name="connsiteY5" fmla="*/ 1557088 h 1698223"/>
              <a:gd name="connsiteX6" fmla="*/ 3057525 w 3086854"/>
              <a:gd name="connsiteY6" fmla="*/ 1685457 h 1698223"/>
              <a:gd name="connsiteX7" fmla="*/ 3057525 w 3086854"/>
              <a:gd name="connsiteY7" fmla="*/ 1675932 h 1698223"/>
              <a:gd name="connsiteX0" fmla="*/ 0 w 3086854"/>
              <a:gd name="connsiteY0" fmla="*/ 1568681 h 1705272"/>
              <a:gd name="connsiteX1" fmla="*/ 170630 w 3086854"/>
              <a:gd name="connsiteY1" fmla="*/ 822290 h 1705272"/>
              <a:gd name="connsiteX2" fmla="*/ 676449 w 3086854"/>
              <a:gd name="connsiteY2" fmla="*/ 159243 h 1705272"/>
              <a:gd name="connsiteX3" fmla="*/ 1524000 w 3086854"/>
              <a:gd name="connsiteY3" fmla="*/ 1121006 h 1705272"/>
              <a:gd name="connsiteX4" fmla="*/ 2181225 w 3086854"/>
              <a:gd name="connsiteY4" fmla="*/ 663806 h 1705272"/>
              <a:gd name="connsiteX5" fmla="*/ 2685613 w 3086854"/>
              <a:gd name="connsiteY5" fmla="*/ 1564137 h 1705272"/>
              <a:gd name="connsiteX6" fmla="*/ 3057525 w 3086854"/>
              <a:gd name="connsiteY6" fmla="*/ 1692506 h 1705272"/>
              <a:gd name="connsiteX7" fmla="*/ 3057525 w 3086854"/>
              <a:gd name="connsiteY7" fmla="*/ 1682981 h 170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854" h="1705272">
                <a:moveTo>
                  <a:pt x="0" y="1568681"/>
                </a:moveTo>
                <a:cubicBezTo>
                  <a:pt x="28438" y="1442884"/>
                  <a:pt x="151566" y="1033427"/>
                  <a:pt x="170630" y="822290"/>
                </a:cubicBezTo>
                <a:cubicBezTo>
                  <a:pt x="474920" y="-311636"/>
                  <a:pt x="467665" y="8788"/>
                  <a:pt x="676449" y="159243"/>
                </a:cubicBezTo>
                <a:cubicBezTo>
                  <a:pt x="885233" y="309698"/>
                  <a:pt x="1273204" y="1036912"/>
                  <a:pt x="1524000" y="1121006"/>
                </a:cubicBezTo>
                <a:cubicBezTo>
                  <a:pt x="1774796" y="1205100"/>
                  <a:pt x="1987623" y="589951"/>
                  <a:pt x="2181225" y="663806"/>
                </a:cubicBezTo>
                <a:cubicBezTo>
                  <a:pt x="2374827" y="737661"/>
                  <a:pt x="2539563" y="1392687"/>
                  <a:pt x="2685613" y="1564137"/>
                </a:cubicBezTo>
                <a:cubicBezTo>
                  <a:pt x="2831663" y="1735587"/>
                  <a:pt x="3057525" y="1692506"/>
                  <a:pt x="3057525" y="1692506"/>
                </a:cubicBezTo>
                <a:cubicBezTo>
                  <a:pt x="3108325" y="1717906"/>
                  <a:pt x="3082925" y="1700443"/>
                  <a:pt x="3057525" y="168298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7D73E-D011-46A2-A739-B73CE2882DFD}"/>
              </a:ext>
            </a:extLst>
          </p:cNvPr>
          <p:cNvCxnSpPr/>
          <p:nvPr/>
        </p:nvCxnSpPr>
        <p:spPr>
          <a:xfrm flipV="1">
            <a:off x="1571643" y="2536102"/>
            <a:ext cx="0" cy="1847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1223F7-6555-4468-87D8-C24CE6B7B2FA}"/>
              </a:ext>
            </a:extLst>
          </p:cNvPr>
          <p:cNvCxnSpPr>
            <a:cxnSpLocks/>
          </p:cNvCxnSpPr>
          <p:nvPr/>
        </p:nvCxnSpPr>
        <p:spPr>
          <a:xfrm>
            <a:off x="1571643" y="4383952"/>
            <a:ext cx="3629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33B373-A6E2-4128-A4E9-1D69AAC28E64}"/>
                  </a:ext>
                </a:extLst>
              </p:cNvPr>
              <p:cNvSpPr txBox="1"/>
              <p:nvPr/>
            </p:nvSpPr>
            <p:spPr>
              <a:xfrm>
                <a:off x="5200668" y="441539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33B373-A6E2-4128-A4E9-1D69AAC2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68" y="4415390"/>
                <a:ext cx="189475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AC2B0F-FD3E-47E9-AB49-EF025A837140}"/>
                  </a:ext>
                </a:extLst>
              </p:cNvPr>
              <p:cNvSpPr txBox="1"/>
              <p:nvPr/>
            </p:nvSpPr>
            <p:spPr>
              <a:xfrm>
                <a:off x="443697" y="2734999"/>
                <a:ext cx="1073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AC2B0F-FD3E-47E9-AB49-EF025A83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7" y="2734999"/>
                <a:ext cx="1073179" cy="276999"/>
              </a:xfrm>
              <a:prstGeom prst="rect">
                <a:avLst/>
              </a:prstGeom>
              <a:blipFill>
                <a:blip r:embed="rId5"/>
                <a:stretch>
                  <a:fillRect l="-7386" t="-4444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CD5D35-8792-4799-97C7-786CB78325C6}"/>
              </a:ext>
            </a:extLst>
          </p:cNvPr>
          <p:cNvCxnSpPr>
            <a:cxnSpLocks/>
          </p:cNvCxnSpPr>
          <p:nvPr/>
        </p:nvCxnSpPr>
        <p:spPr>
          <a:xfrm>
            <a:off x="2326434" y="2576364"/>
            <a:ext cx="0" cy="18390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9FF655-47C3-49D8-A009-1463D09C4D69}"/>
                  </a:ext>
                </a:extLst>
              </p:cNvPr>
              <p:cNvSpPr txBox="1"/>
              <p:nvPr/>
            </p:nvSpPr>
            <p:spPr>
              <a:xfrm>
                <a:off x="1770645" y="4393974"/>
                <a:ext cx="125297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9FF655-47C3-49D8-A009-1463D09C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45" y="4393974"/>
                <a:ext cx="1252971" cy="298415"/>
              </a:xfrm>
              <a:prstGeom prst="rect">
                <a:avLst/>
              </a:prstGeom>
              <a:blipFill>
                <a:blip r:embed="rId6"/>
                <a:stretch>
                  <a:fillRect l="-3883" r="-1456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0BFA10F5-07C9-44E2-BC5E-5AC27B912C15}"/>
              </a:ext>
            </a:extLst>
          </p:cNvPr>
          <p:cNvSpPr/>
          <p:nvPr/>
        </p:nvSpPr>
        <p:spPr>
          <a:xfrm>
            <a:off x="2216898" y="4255648"/>
            <a:ext cx="219071" cy="20520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D41F6A-1AF2-4404-A562-71A312786263}"/>
                  </a:ext>
                </a:extLst>
              </p:cNvPr>
              <p:cNvSpPr txBox="1"/>
              <p:nvPr/>
            </p:nvSpPr>
            <p:spPr>
              <a:xfrm>
                <a:off x="5314165" y="3179368"/>
                <a:ext cx="6259149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D41F6A-1AF2-4404-A562-71A31278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165" y="3179368"/>
                <a:ext cx="6259149" cy="881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1A626-83F8-41E2-A5C4-FD1DABA5E1B8}"/>
                  </a:ext>
                </a:extLst>
              </p:cNvPr>
              <p:cNvSpPr txBox="1"/>
              <p:nvPr/>
            </p:nvSpPr>
            <p:spPr>
              <a:xfrm>
                <a:off x="8358983" y="4186103"/>
                <a:ext cx="3253263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1A626-83F8-41E2-A5C4-FD1DABA5E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83" y="4186103"/>
                <a:ext cx="3253263" cy="881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1672D5B9-425D-4CAF-9051-270288ADDFAC}"/>
              </a:ext>
            </a:extLst>
          </p:cNvPr>
          <p:cNvSpPr/>
          <p:nvPr/>
        </p:nvSpPr>
        <p:spPr>
          <a:xfrm>
            <a:off x="5551058" y="2060008"/>
            <a:ext cx="3303722" cy="992722"/>
          </a:xfrm>
          <a:prstGeom prst="wedgeRectCallout">
            <a:avLst>
              <a:gd name="adj1" fmla="val -57082"/>
              <a:gd name="adj2" fmla="val 243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Leads to simpler algebra/calculus, and also yields better numerical stability when implementing it om computer (dealing with log of probabilities)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0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167"/>
    </mc:Choice>
    <mc:Fallback xmlns="">
      <p:transition spd="slow" advTm="194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27" grpId="0"/>
      <p:bldP spid="35" grpId="0"/>
      <p:bldP spid="40" grpId="0"/>
      <p:bldP spid="41" grpId="0" animBg="1"/>
      <p:bldP spid="6" grpId="0"/>
      <p:bldP spid="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Maximum Likelihood Estimation (MLE)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MLE problem can also be easily written as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minimization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IN" smtClean="0">
                            <a:latin typeface="Cambria Math" panose="02040503050406030204" pitchFamily="18" charset="0"/>
                          </a:rPr>
                          <m:t>ax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I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MLE can also be seen as minimizing the negative log-likelihood  (NLL)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NLL is analogous to a loss function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negative log-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lik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n-IN" sz="20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 is akin to the loss on each data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doing MLE is akin to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minimizing training loss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E1C66DC-3149-4DB8-A27F-BA99E54DD8E5}"/>
              </a:ext>
            </a:extLst>
          </p:cNvPr>
          <p:cNvSpPr/>
          <p:nvPr/>
        </p:nvSpPr>
        <p:spPr>
          <a:xfrm>
            <a:off x="7841673" y="1588656"/>
            <a:ext cx="3131127" cy="997526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09EA49-A55F-4CBF-AC89-A02E0E1F6A87}"/>
              </a:ext>
            </a:extLst>
          </p:cNvPr>
          <p:cNvCxnSpPr/>
          <p:nvPr/>
        </p:nvCxnSpPr>
        <p:spPr>
          <a:xfrm flipH="1">
            <a:off x="10353964" y="1130786"/>
            <a:ext cx="350981" cy="457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16FCBA-15AC-47FA-A578-622CBB2D9E85}"/>
              </a:ext>
            </a:extLst>
          </p:cNvPr>
          <p:cNvSpPr txBox="1"/>
          <p:nvPr/>
        </p:nvSpPr>
        <p:spPr>
          <a:xfrm>
            <a:off x="9496152" y="519326"/>
            <a:ext cx="2417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Negative Log-Likelihood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         (NLL)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0FC0C3-A325-4955-BB6D-4122D52004A2}"/>
                  </a:ext>
                </a:extLst>
              </p:cNvPr>
              <p:cNvSpPr txBox="1"/>
              <p:nvPr/>
            </p:nvSpPr>
            <p:spPr>
              <a:xfrm>
                <a:off x="3447695" y="3426396"/>
                <a:ext cx="3567323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𝑁𝐿𝐿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0FC0C3-A325-4955-BB6D-4122D520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95" y="3426396"/>
                <a:ext cx="3567323" cy="560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268A2F5-6360-4057-9FA5-CBA0420CA5EE}"/>
              </a:ext>
            </a:extLst>
          </p:cNvPr>
          <p:cNvSpPr/>
          <p:nvPr/>
        </p:nvSpPr>
        <p:spPr>
          <a:xfrm>
            <a:off x="3273322" y="3346491"/>
            <a:ext cx="3796146" cy="7207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F40A3E2-DDDB-4BE1-9852-1DC7CC00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23" y="520948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7E47CA7-153F-4997-AAAF-9C5E787C5AD8}"/>
              </a:ext>
            </a:extLst>
          </p:cNvPr>
          <p:cNvSpPr/>
          <p:nvPr/>
        </p:nvSpPr>
        <p:spPr>
          <a:xfrm>
            <a:off x="8676986" y="5539831"/>
            <a:ext cx="2388178" cy="907905"/>
          </a:xfrm>
          <a:prstGeom prst="wedgeRectCallout">
            <a:avLst>
              <a:gd name="adj1" fmla="val -75254"/>
              <a:gd name="adj2" fmla="val 56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Does it mean MLE could overfit? If so, how to prevent this?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091B39-DFC9-4575-8FE5-8FE362035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7178" y="3276717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9748ABBA-0666-42F6-9FCD-7F943A3B8FB9}"/>
                  </a:ext>
                </a:extLst>
              </p:cNvPr>
              <p:cNvSpPr/>
              <p:nvPr/>
            </p:nvSpPr>
            <p:spPr>
              <a:xfrm>
                <a:off x="7176656" y="3140364"/>
                <a:ext cx="4051372" cy="1401942"/>
              </a:xfrm>
              <a:prstGeom prst="wedgeRectCallout">
                <a:avLst>
                  <a:gd name="adj1" fmla="val 56264"/>
                  <a:gd name="adj2" fmla="val -144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Indeed. It may overfit. Several ways to prevent it: Use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other strategies to prevent overfitting. Alternatives, use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“prior” distributions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 the parameters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we are trying to estimate (which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kind of act as a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we will see shortly)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9748ABBA-0666-42F6-9FCD-7F943A3B8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56" y="3140364"/>
                <a:ext cx="4051372" cy="1401942"/>
              </a:xfrm>
              <a:prstGeom prst="wedgeRectCallout">
                <a:avLst>
                  <a:gd name="adj1" fmla="val 56264"/>
                  <a:gd name="adj2" fmla="val -14423"/>
                </a:avLst>
              </a:prstGeom>
              <a:blipFill>
                <a:blip r:embed="rId7"/>
                <a:stretch>
                  <a:fillRect l="-563" t="-6034" b="-107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E2D4A4E-0675-429F-99DA-C326940E75EB}"/>
              </a:ext>
            </a:extLst>
          </p:cNvPr>
          <p:cNvSpPr/>
          <p:nvPr/>
        </p:nvSpPr>
        <p:spPr>
          <a:xfrm>
            <a:off x="9225868" y="4792676"/>
            <a:ext cx="2826175" cy="607623"/>
          </a:xfrm>
          <a:prstGeom prst="wedgeRectCallout">
            <a:avLst>
              <a:gd name="adj1" fmla="val -2294"/>
              <a:gd name="adj2" fmla="val -9981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priors have various other benefits as we will see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81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749"/>
    </mc:Choice>
    <mc:Fallback xmlns="">
      <p:transition spd="slow" advTm="2797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3" grpId="0"/>
      <p:bldP spid="23" grpId="0" animBg="1"/>
      <p:bldP spid="26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MLE: An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sequence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coin toss outcomes (observations)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binary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variable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Head: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Tail: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assumed generated by a </a:t>
                </a:r>
                <a:r>
                  <a:rPr lang="en-GB" sz="2600" b="1" dirty="0">
                    <a:latin typeface="Abadi Extra Light" panose="020B0204020104020204" pitchFamily="34" charset="0"/>
                  </a:rPr>
                  <a:t>Bernoulli distribution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with param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∈ (0,1)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 unknown param (probability of head). Want to estimate it using MLE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Log-likelihood: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sz="2400" dirty="0"/>
                      <m:t> </m:t>
                    </m:r>
                    <m:r>
                      <m:rPr>
                        <m:nor/>
                      </m:rPr>
                      <a:rPr lang="en-IN" sz="2400" b="0" i="0" dirty="0" smtClean="0"/>
                      <m:t>(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⁡ (1−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Maximizing log-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lik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(or minimizing NLL)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will give a closed form expression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64CF04-78A8-42D6-B96F-F0175A90C1D0}"/>
                  </a:ext>
                </a:extLst>
              </p:cNvPr>
              <p:cNvSpPr txBox="1"/>
              <p:nvPr/>
            </p:nvSpPr>
            <p:spPr>
              <a:xfrm>
                <a:off x="2978726" y="3059668"/>
                <a:ext cx="602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Bernoulli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64CF04-78A8-42D6-B96F-F0175A90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26" y="3059668"/>
                <a:ext cx="6026522" cy="369332"/>
              </a:xfrm>
              <a:prstGeom prst="rect">
                <a:avLst/>
              </a:prstGeom>
              <a:blipFill>
                <a:blip r:embed="rId4"/>
                <a:stretch>
                  <a:fillRect l="-1822" b="-3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CC69E1-6AF7-436C-8F75-D9249044DB4D}"/>
              </a:ext>
            </a:extLst>
          </p:cNvPr>
          <p:cNvSpPr txBox="1"/>
          <p:nvPr/>
        </p:nvSpPr>
        <p:spPr>
          <a:xfrm>
            <a:off x="4584678" y="5838050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A7AAE-F007-4438-ABE6-0DBDEC77E9DF}"/>
                  </a:ext>
                </a:extLst>
              </p:cNvPr>
              <p:cNvSpPr txBox="1"/>
              <p:nvPr/>
            </p:nvSpPr>
            <p:spPr>
              <a:xfrm>
                <a:off x="4462135" y="5522912"/>
                <a:ext cx="2573590" cy="868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A7AAE-F007-4438-ABE6-0DBDEC77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35" y="5522912"/>
                <a:ext cx="2573590" cy="868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7ED03CB-487F-45B5-A4AE-6470BA3FD67C}"/>
              </a:ext>
            </a:extLst>
          </p:cNvPr>
          <p:cNvSpPr/>
          <p:nvPr/>
        </p:nvSpPr>
        <p:spPr>
          <a:xfrm>
            <a:off x="7158268" y="5322695"/>
            <a:ext cx="1390651" cy="1099830"/>
          </a:xfrm>
          <a:prstGeom prst="wedgeRectCallout">
            <a:avLst>
              <a:gd name="adj1" fmla="val -61092"/>
              <a:gd name="adj2" fmla="val 1376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Thus MLE solution is simply the fraction of heads!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Makes intuitive sense!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5804242-0B31-4020-9C0A-679236CEF667}"/>
              </a:ext>
            </a:extLst>
          </p:cNvPr>
          <p:cNvSpPr/>
          <p:nvPr/>
        </p:nvSpPr>
        <p:spPr>
          <a:xfrm>
            <a:off x="10642901" y="1231327"/>
            <a:ext cx="1283854" cy="593556"/>
          </a:xfrm>
          <a:prstGeom prst="wedgeRectCallout">
            <a:avLst>
              <a:gd name="adj1" fmla="val -47352"/>
              <a:gd name="adj2" fmla="val 1482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Probability of a head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92E8E0B-6A32-4A4D-A934-143B295E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5450068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51075AEC-434E-49B4-9203-FAD749A239E5}"/>
                  </a:ext>
                </a:extLst>
              </p:cNvPr>
              <p:cNvSpPr/>
              <p:nvPr/>
            </p:nvSpPr>
            <p:spPr>
              <a:xfrm>
                <a:off x="1320835" y="5395206"/>
                <a:ext cx="3140363" cy="961105"/>
              </a:xfrm>
              <a:prstGeom prst="wedgeRectCallout">
                <a:avLst>
                  <a:gd name="adj1" fmla="val -67826"/>
                  <a:gd name="adj2" fmla="val 296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 tossed a coin 5 times – gave 1 head and 4 tails. Does it means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= 0.2?? The MLE approach says so. What is I see 0 head and 5 tails. Does it mean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= 0? 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51075AEC-434E-49B4-9203-FAD749A23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35" y="5395206"/>
                <a:ext cx="3140363" cy="961105"/>
              </a:xfrm>
              <a:prstGeom prst="wedgeRectCallout">
                <a:avLst>
                  <a:gd name="adj1" fmla="val -67826"/>
                  <a:gd name="adj2" fmla="val 29651"/>
                </a:avLst>
              </a:prstGeom>
              <a:blipFill>
                <a:blip r:embed="rId7"/>
                <a:stretch>
                  <a:fillRect r="-974" b="-43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F71F0E46-C66A-4247-94BA-8583A3633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2931" y="5355438"/>
            <a:ext cx="1004822" cy="965223"/>
          </a:xfrm>
          <a:prstGeom prst="rect">
            <a:avLst/>
          </a:prstGeom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4B4B16B0-3BC9-4697-AA68-EEB3F070BD5A}"/>
              </a:ext>
            </a:extLst>
          </p:cNvPr>
          <p:cNvSpPr/>
          <p:nvPr/>
        </p:nvSpPr>
        <p:spPr>
          <a:xfrm>
            <a:off x="8739327" y="5276944"/>
            <a:ext cx="2383604" cy="1505228"/>
          </a:xfrm>
          <a:prstGeom prst="wedgeRectCallout">
            <a:avLst>
              <a:gd name="adj1" fmla="val 60733"/>
              <a:gd name="adj2" fmla="val -112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 – if you want to trust MLE solution. But with small number of training observations, MLE may overfit and may not be reliable. We will soon see better alternatives that use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prior distributions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!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13619AB2-B712-4E67-8E63-CF3E914FBDAE}"/>
              </a:ext>
            </a:extLst>
          </p:cNvPr>
          <p:cNvSpPr/>
          <p:nvPr/>
        </p:nvSpPr>
        <p:spPr>
          <a:xfrm>
            <a:off x="10636273" y="4032619"/>
            <a:ext cx="1448695" cy="593556"/>
          </a:xfrm>
          <a:prstGeom prst="wedgeRectCallout">
            <a:avLst>
              <a:gd name="adj1" fmla="val -51815"/>
              <a:gd name="adj2" fmla="val 984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Take deriv. set it to zero and solve. Easy optimization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5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559"/>
    </mc:Choice>
    <mc:Fallback xmlns="">
      <p:transition spd="slow" advTm="382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" grpId="0" animBg="1"/>
      <p:bldP spid="19" grpId="0" animBg="1"/>
      <p:bldP spid="21" grpId="0" animBg="1"/>
      <p:bldP spid="24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Prior distributions and their role in parameter estimation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Maximum-a-Posteriori (MAP) Estimation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Fully Bayesian inference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Probabilistic modeling for regression and classification problems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5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46"/>
    </mc:Choice>
    <mc:Fallback xmlns="">
      <p:transition spd="slow" advTm="5824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1.7|15.5|31.1|41.4|20.2|18.7|29.9|22.4|5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47.3|41.3|51.3|27.1|31.4|46.5|48.7|67.2|12.5|32.2|1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3.6|53.3|31.9|35.9|15.9|35.2|28.3|14|15.8|2.5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5.6|9.4|10.2|13.4|12.9|26.4|20.8|3|23|49.3|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2.1|25.8|4.8|9.1|6.8|14.7|38.6|27.6|10.2|33.3|5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7.4|15.7|21.9|11|28.7|7.2|33.5|31.2|15.7|19.3|52.4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19093</TotalTime>
  <Words>1185</Words>
  <Application>Microsoft Office PowerPoint</Application>
  <PresentationFormat>Widescreen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Probabilistic Machine Learning (3): Parameter Estimation via Maximum Likelihood</vt:lpstr>
      <vt:lpstr>Probabilistic ML: Some Motivation</vt:lpstr>
      <vt:lpstr>Probabilistic Modeling: The Basic Idea</vt:lpstr>
      <vt:lpstr>Parameter Estimation in Probabilistic Models</vt:lpstr>
      <vt:lpstr>Maximum Likelihood Estimation (MLE)</vt:lpstr>
      <vt:lpstr>Maximum Likelihood Estimation (MLE)</vt:lpstr>
      <vt:lpstr>MLE: An Example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1398</cp:revision>
  <dcterms:created xsi:type="dcterms:W3CDTF">2020-07-07T20:42:16Z</dcterms:created>
  <dcterms:modified xsi:type="dcterms:W3CDTF">2020-10-02T15:49:38Z</dcterms:modified>
</cp:coreProperties>
</file>