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88" r:id="rId3"/>
    <p:sldId id="390" r:id="rId4"/>
    <p:sldId id="389" r:id="rId5"/>
    <p:sldId id="396" r:id="rId6"/>
    <p:sldId id="392" r:id="rId7"/>
    <p:sldId id="394" r:id="rId8"/>
    <p:sldId id="395" r:id="rId9"/>
    <p:sldId id="391" r:id="rId10"/>
    <p:sldId id="393" r:id="rId11"/>
    <p:sldId id="398" r:id="rId12"/>
    <p:sldId id="400" r:id="rId13"/>
    <p:sldId id="399" r:id="rId14"/>
    <p:sldId id="397" r:id="rId15"/>
    <p:sldId id="403" r:id="rId16"/>
    <p:sldId id="402" r:id="rId17"/>
    <p:sldId id="401" r:id="rId18"/>
    <p:sldId id="412" r:id="rId19"/>
    <p:sldId id="4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.png"/><Relationship Id="rId11" Type="http://schemas.openxmlformats.org/officeDocument/2006/relationships/image" Target="../media/image40.png"/><Relationship Id="rId5" Type="http://schemas.openxmlformats.org/officeDocument/2006/relationships/image" Target="../media/image42.png"/><Relationship Id="rId10" Type="http://schemas.openxmlformats.org/officeDocument/2006/relationships/image" Target="../media/image9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8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tags" Target="../tags/tag1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9" Type="http://schemas.openxmlformats.org/officeDocument/2006/relationships/image" Target="../media/image51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5.png"/><Relationship Id="rId5" Type="http://schemas.openxmlformats.org/officeDocument/2006/relationships/image" Target="../media/image680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60.png"/><Relationship Id="rId7" Type="http://schemas.openxmlformats.org/officeDocument/2006/relationships/image" Target="../media/image74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3.png"/><Relationship Id="rId11" Type="http://schemas.openxmlformats.org/officeDocument/2006/relationships/image" Target="../media/image76.png"/><Relationship Id="rId5" Type="http://schemas.openxmlformats.org/officeDocument/2006/relationships/image" Target="../media/image72.png"/><Relationship Id="rId10" Type="http://schemas.openxmlformats.org/officeDocument/2006/relationships/image" Target="../media/image9.png"/><Relationship Id="rId9" Type="http://schemas.openxmlformats.org/officeDocument/2006/relationships/image" Target="../media/image7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70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2.png"/><Relationship Id="rId5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7" Type="http://schemas.openxmlformats.org/officeDocument/2006/relationships/image" Target="../media/image85.png"/><Relationship Id="rId12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90.png"/><Relationship Id="rId11" Type="http://schemas.openxmlformats.org/officeDocument/2006/relationships/image" Target="../media/image87.emf"/><Relationship Id="rId5" Type="http://schemas.openxmlformats.org/officeDocument/2006/relationships/image" Target="../media/image89.png"/><Relationship Id="rId10" Type="http://schemas.openxmlformats.org/officeDocument/2006/relationships/image" Target="../media/image86.emf"/><Relationship Id="rId9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5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Models for Supervised Learning(1):</a:t>
            </a:r>
            <a:br>
              <a:rPr lang="en-GB" sz="4400" b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Linear Regression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Regression: A Probabilistic View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5" name="Line 1">
            <a:extLst>
              <a:ext uri="{FF2B5EF4-FFF2-40B4-BE49-F238E27FC236}">
                <a16:creationId xmlns:a16="http://schemas.microsoft.com/office/drawing/2014/main" id="{690A8845-12E7-4733-9BA4-EDCC7703A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2501" y="1737893"/>
            <a:ext cx="36512" cy="31321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86F26317-1D6F-4B25-93F3-8447BCCC8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1526" y="4689056"/>
            <a:ext cx="4430712" cy="71437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4AC7B3FB-8942-4AE0-A2DD-3A050ED3A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9838" y="2347493"/>
            <a:ext cx="3492500" cy="2235200"/>
          </a:xfrm>
          <a:prstGeom prst="line">
            <a:avLst/>
          </a:prstGeom>
          <a:noFill/>
          <a:ln w="3816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5FDEA59-E5A7-4E7F-9A28-30FDBE047DF2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4371388" y="2898356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0B3A404-A216-42A3-A723-5E32EF64AA93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4047538" y="3030118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9179332-B1E4-4678-99A5-D3452E78ECFA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4680951" y="2958681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2149B6A6-F8C8-4285-9FFC-E4706E2EB536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4731751" y="2680868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2BF538C2-202A-42F1-9494-37F56412951D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4284076" y="3209506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D191F45-40C2-46E1-AC48-E6E01BACD72B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2895013" y="4109618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56F1326D-CE43-422F-9219-446D83D2EAE6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3241088" y="3930231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47851118-6A20-458E-89A9-A3AF19706F70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3255376" y="3641306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13A1465D-0A71-4688-BA30-2617B8FA54AB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3601451" y="3652418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2B5AFB03-0ED6-4BBA-9FD1-85A86857C09D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2304463" y="4230268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5731F230-0BC3-434A-A3EB-4F90D202B8B8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2593388" y="4074693"/>
            <a:ext cx="142875" cy="13811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6D6E7E5-CFEF-41CE-8BAA-9F5B93250DB8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5257213" y="2898356"/>
            <a:ext cx="142875" cy="13811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" name="Group 16">
            <a:extLst>
              <a:ext uri="{FF2B5EF4-FFF2-40B4-BE49-F238E27FC236}">
                <a16:creationId xmlns:a16="http://schemas.microsoft.com/office/drawing/2014/main" id="{E5AD9E14-C0AC-4B02-ADAE-6074D94AAAA0}"/>
              </a:ext>
            </a:extLst>
          </p:cNvPr>
          <p:cNvGrpSpPr>
            <a:grpSpLocks/>
          </p:cNvGrpSpPr>
          <p:nvPr/>
        </p:nvGrpSpPr>
        <p:grpSpPr bwMode="auto">
          <a:xfrm>
            <a:off x="3714163" y="4797006"/>
            <a:ext cx="395288" cy="322262"/>
            <a:chOff x="3288" y="3061"/>
            <a:chExt cx="249" cy="203"/>
          </a:xfrm>
        </p:grpSpPr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F92F084-3E6E-42D8-ACA3-1AA31CA5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68"/>
              <a:ext cx="249" cy="192"/>
            </a:xfrm>
            <a:custGeom>
              <a:avLst/>
              <a:gdLst>
                <a:gd name="T0" fmla="*/ 551 w 1102"/>
                <a:gd name="T1" fmla="*/ 848 h 849"/>
                <a:gd name="T2" fmla="*/ 0 w 1102"/>
                <a:gd name="T3" fmla="*/ 848 h 849"/>
                <a:gd name="T4" fmla="*/ 0 w 1102"/>
                <a:gd name="T5" fmla="*/ 0 h 849"/>
                <a:gd name="T6" fmla="*/ 1101 w 1102"/>
                <a:gd name="T7" fmla="*/ 0 h 849"/>
                <a:gd name="T8" fmla="*/ 1101 w 1102"/>
                <a:gd name="T9" fmla="*/ 848 h 849"/>
                <a:gd name="T10" fmla="*/ 551 w 1102"/>
                <a:gd name="T11" fmla="*/ 848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49">
                  <a:moveTo>
                    <a:pt x="551" y="848"/>
                  </a:moveTo>
                  <a:lnTo>
                    <a:pt x="0" y="848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48"/>
                  </a:lnTo>
                  <a:lnTo>
                    <a:pt x="551" y="84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99A460-A193-49E4-8EF2-7FA7DE7F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061"/>
              <a:ext cx="218" cy="203"/>
            </a:xfrm>
            <a:custGeom>
              <a:avLst/>
              <a:gdLst>
                <a:gd name="T0" fmla="*/ 591 w 966"/>
                <a:gd name="T1" fmla="*/ 281 h 901"/>
                <a:gd name="T2" fmla="*/ 783 w 966"/>
                <a:gd name="T3" fmla="*/ 47 h 901"/>
                <a:gd name="T4" fmla="*/ 874 w 966"/>
                <a:gd name="T5" fmla="*/ 66 h 901"/>
                <a:gd name="T6" fmla="*/ 783 w 966"/>
                <a:gd name="T7" fmla="*/ 173 h 901"/>
                <a:gd name="T8" fmla="*/ 860 w 966"/>
                <a:gd name="T9" fmla="*/ 248 h 901"/>
                <a:gd name="T10" fmla="*/ 965 w 966"/>
                <a:gd name="T11" fmla="*/ 131 h 901"/>
                <a:gd name="T12" fmla="*/ 783 w 966"/>
                <a:gd name="T13" fmla="*/ 0 h 901"/>
                <a:gd name="T14" fmla="*/ 578 w 966"/>
                <a:gd name="T15" fmla="*/ 150 h 901"/>
                <a:gd name="T16" fmla="*/ 373 w 966"/>
                <a:gd name="T17" fmla="*/ 0 h 901"/>
                <a:gd name="T18" fmla="*/ 59 w 966"/>
                <a:gd name="T19" fmla="*/ 305 h 901"/>
                <a:gd name="T20" fmla="*/ 82 w 966"/>
                <a:gd name="T21" fmla="*/ 323 h 901"/>
                <a:gd name="T22" fmla="*/ 109 w 966"/>
                <a:gd name="T23" fmla="*/ 305 h 901"/>
                <a:gd name="T24" fmla="*/ 369 w 966"/>
                <a:gd name="T25" fmla="*/ 47 h 901"/>
                <a:gd name="T26" fmla="*/ 469 w 966"/>
                <a:gd name="T27" fmla="*/ 173 h 901"/>
                <a:gd name="T28" fmla="*/ 369 w 966"/>
                <a:gd name="T29" fmla="*/ 647 h 901"/>
                <a:gd name="T30" fmla="*/ 187 w 966"/>
                <a:gd name="T31" fmla="*/ 853 h 901"/>
                <a:gd name="T32" fmla="*/ 86 w 966"/>
                <a:gd name="T33" fmla="*/ 830 h 901"/>
                <a:gd name="T34" fmla="*/ 182 w 966"/>
                <a:gd name="T35" fmla="*/ 727 h 901"/>
                <a:gd name="T36" fmla="*/ 105 w 966"/>
                <a:gd name="T37" fmla="*/ 652 h 901"/>
                <a:gd name="T38" fmla="*/ 0 w 966"/>
                <a:gd name="T39" fmla="*/ 769 h 901"/>
                <a:gd name="T40" fmla="*/ 182 w 966"/>
                <a:gd name="T41" fmla="*/ 900 h 901"/>
                <a:gd name="T42" fmla="*/ 382 w 966"/>
                <a:gd name="T43" fmla="*/ 745 h 901"/>
                <a:gd name="T44" fmla="*/ 591 w 966"/>
                <a:gd name="T45" fmla="*/ 900 h 901"/>
                <a:gd name="T46" fmla="*/ 901 w 966"/>
                <a:gd name="T47" fmla="*/ 595 h 901"/>
                <a:gd name="T48" fmla="*/ 878 w 966"/>
                <a:gd name="T49" fmla="*/ 572 h 901"/>
                <a:gd name="T50" fmla="*/ 851 w 966"/>
                <a:gd name="T51" fmla="*/ 595 h 901"/>
                <a:gd name="T52" fmla="*/ 596 w 966"/>
                <a:gd name="T53" fmla="*/ 853 h 901"/>
                <a:gd name="T54" fmla="*/ 491 w 966"/>
                <a:gd name="T55" fmla="*/ 727 h 901"/>
                <a:gd name="T56" fmla="*/ 523 w 966"/>
                <a:gd name="T57" fmla="*/ 548 h 901"/>
                <a:gd name="T58" fmla="*/ 591 w 966"/>
                <a:gd name="T59" fmla="*/ 28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6" h="901">
                  <a:moveTo>
                    <a:pt x="591" y="281"/>
                  </a:moveTo>
                  <a:cubicBezTo>
                    <a:pt x="601" y="225"/>
                    <a:pt x="646" y="47"/>
                    <a:pt x="783" y="47"/>
                  </a:cubicBezTo>
                  <a:cubicBezTo>
                    <a:pt x="792" y="47"/>
                    <a:pt x="837" y="47"/>
                    <a:pt x="874" y="66"/>
                  </a:cubicBezTo>
                  <a:cubicBezTo>
                    <a:pt x="823" y="80"/>
                    <a:pt x="783" y="131"/>
                    <a:pt x="783" y="173"/>
                  </a:cubicBezTo>
                  <a:cubicBezTo>
                    <a:pt x="783" y="206"/>
                    <a:pt x="805" y="248"/>
                    <a:pt x="860" y="248"/>
                  </a:cubicBezTo>
                  <a:cubicBezTo>
                    <a:pt x="901" y="248"/>
                    <a:pt x="965" y="216"/>
                    <a:pt x="965" y="131"/>
                  </a:cubicBezTo>
                  <a:cubicBezTo>
                    <a:pt x="965" y="28"/>
                    <a:pt x="846" y="0"/>
                    <a:pt x="783" y="0"/>
                  </a:cubicBezTo>
                  <a:cubicBezTo>
                    <a:pt x="673" y="0"/>
                    <a:pt x="605" y="103"/>
                    <a:pt x="578" y="150"/>
                  </a:cubicBezTo>
                  <a:cubicBezTo>
                    <a:pt x="532" y="19"/>
                    <a:pt x="428" y="0"/>
                    <a:pt x="373" y="0"/>
                  </a:cubicBezTo>
                  <a:cubicBezTo>
                    <a:pt x="168" y="0"/>
                    <a:pt x="59" y="258"/>
                    <a:pt x="59" y="305"/>
                  </a:cubicBezTo>
                  <a:cubicBezTo>
                    <a:pt x="59" y="323"/>
                    <a:pt x="77" y="323"/>
                    <a:pt x="82" y="323"/>
                  </a:cubicBezTo>
                  <a:cubicBezTo>
                    <a:pt x="100" y="323"/>
                    <a:pt x="105" y="323"/>
                    <a:pt x="109" y="305"/>
                  </a:cubicBezTo>
                  <a:cubicBezTo>
                    <a:pt x="173" y="94"/>
                    <a:pt x="300" y="47"/>
                    <a:pt x="369" y="47"/>
                  </a:cubicBezTo>
                  <a:cubicBezTo>
                    <a:pt x="405" y="47"/>
                    <a:pt x="469" y="61"/>
                    <a:pt x="469" y="173"/>
                  </a:cubicBezTo>
                  <a:cubicBezTo>
                    <a:pt x="469" y="234"/>
                    <a:pt x="437" y="370"/>
                    <a:pt x="369" y="647"/>
                  </a:cubicBezTo>
                  <a:cubicBezTo>
                    <a:pt x="341" y="773"/>
                    <a:pt x="268" y="853"/>
                    <a:pt x="187" y="853"/>
                  </a:cubicBezTo>
                  <a:cubicBezTo>
                    <a:pt x="168" y="853"/>
                    <a:pt x="127" y="853"/>
                    <a:pt x="86" y="830"/>
                  </a:cubicBezTo>
                  <a:cubicBezTo>
                    <a:pt x="136" y="820"/>
                    <a:pt x="182" y="773"/>
                    <a:pt x="182" y="727"/>
                  </a:cubicBezTo>
                  <a:cubicBezTo>
                    <a:pt x="182" y="670"/>
                    <a:pt x="136" y="652"/>
                    <a:pt x="105" y="652"/>
                  </a:cubicBezTo>
                  <a:cubicBezTo>
                    <a:pt x="50" y="652"/>
                    <a:pt x="0" y="708"/>
                    <a:pt x="0" y="769"/>
                  </a:cubicBezTo>
                  <a:cubicBezTo>
                    <a:pt x="0" y="858"/>
                    <a:pt x="100" y="900"/>
                    <a:pt x="182" y="900"/>
                  </a:cubicBezTo>
                  <a:cubicBezTo>
                    <a:pt x="309" y="900"/>
                    <a:pt x="382" y="759"/>
                    <a:pt x="382" y="745"/>
                  </a:cubicBezTo>
                  <a:cubicBezTo>
                    <a:pt x="405" y="820"/>
                    <a:pt x="478" y="900"/>
                    <a:pt x="591" y="900"/>
                  </a:cubicBezTo>
                  <a:cubicBezTo>
                    <a:pt x="792" y="900"/>
                    <a:pt x="901" y="642"/>
                    <a:pt x="901" y="595"/>
                  </a:cubicBezTo>
                  <a:cubicBezTo>
                    <a:pt x="901" y="572"/>
                    <a:pt x="887" y="572"/>
                    <a:pt x="878" y="572"/>
                  </a:cubicBezTo>
                  <a:cubicBezTo>
                    <a:pt x="864" y="572"/>
                    <a:pt x="860" y="577"/>
                    <a:pt x="851" y="595"/>
                  </a:cubicBezTo>
                  <a:cubicBezTo>
                    <a:pt x="792" y="806"/>
                    <a:pt x="655" y="853"/>
                    <a:pt x="596" y="853"/>
                  </a:cubicBezTo>
                  <a:cubicBezTo>
                    <a:pt x="519" y="853"/>
                    <a:pt x="491" y="792"/>
                    <a:pt x="491" y="727"/>
                  </a:cubicBezTo>
                  <a:cubicBezTo>
                    <a:pt x="491" y="680"/>
                    <a:pt x="505" y="642"/>
                    <a:pt x="523" y="548"/>
                  </a:cubicBezTo>
                  <a:lnTo>
                    <a:pt x="591" y="2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FA404437-1A98-4600-8BA3-A8BBDE63BC06}"/>
              </a:ext>
            </a:extLst>
          </p:cNvPr>
          <p:cNvGrpSpPr>
            <a:grpSpLocks/>
          </p:cNvGrpSpPr>
          <p:nvPr/>
        </p:nvGrpSpPr>
        <p:grpSpPr bwMode="auto">
          <a:xfrm>
            <a:off x="1377363" y="3033293"/>
            <a:ext cx="355600" cy="358775"/>
            <a:chOff x="1816" y="1950"/>
            <a:chExt cx="224" cy="226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D09E008-67F9-48BE-984A-1F2F65DF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955"/>
              <a:ext cx="224" cy="218"/>
            </a:xfrm>
            <a:custGeom>
              <a:avLst/>
              <a:gdLst>
                <a:gd name="T0" fmla="*/ 500 w 992"/>
                <a:gd name="T1" fmla="*/ 964 h 965"/>
                <a:gd name="T2" fmla="*/ 0 w 992"/>
                <a:gd name="T3" fmla="*/ 964 h 965"/>
                <a:gd name="T4" fmla="*/ 0 w 992"/>
                <a:gd name="T5" fmla="*/ 0 h 965"/>
                <a:gd name="T6" fmla="*/ 991 w 992"/>
                <a:gd name="T7" fmla="*/ 0 h 965"/>
                <a:gd name="T8" fmla="*/ 991 w 992"/>
                <a:gd name="T9" fmla="*/ 964 h 965"/>
                <a:gd name="T10" fmla="*/ 500 w 992"/>
                <a:gd name="T11" fmla="*/ 96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965">
                  <a:moveTo>
                    <a:pt x="500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964"/>
                  </a:lnTo>
                  <a:lnTo>
                    <a:pt x="500" y="96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66C5887-D5C1-4F4A-B657-E3FB985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950"/>
              <a:ext cx="198" cy="226"/>
            </a:xfrm>
            <a:custGeom>
              <a:avLst/>
              <a:gdLst>
                <a:gd name="T0" fmla="*/ 866 w 876"/>
                <a:gd name="T1" fmla="*/ 95 h 1001"/>
                <a:gd name="T2" fmla="*/ 875 w 876"/>
                <a:gd name="T3" fmla="*/ 62 h 1001"/>
                <a:gd name="T4" fmla="*/ 821 w 876"/>
                <a:gd name="T5" fmla="*/ 18 h 1001"/>
                <a:gd name="T6" fmla="*/ 750 w 876"/>
                <a:gd name="T7" fmla="*/ 47 h 1001"/>
                <a:gd name="T8" fmla="*/ 723 w 876"/>
                <a:gd name="T9" fmla="*/ 131 h 1001"/>
                <a:gd name="T10" fmla="*/ 687 w 876"/>
                <a:gd name="T11" fmla="*/ 255 h 1001"/>
                <a:gd name="T12" fmla="*/ 598 w 876"/>
                <a:gd name="T13" fmla="*/ 536 h 1001"/>
                <a:gd name="T14" fmla="*/ 393 w 876"/>
                <a:gd name="T15" fmla="*/ 668 h 1001"/>
                <a:gd name="T16" fmla="*/ 268 w 876"/>
                <a:gd name="T17" fmla="*/ 540 h 1001"/>
                <a:gd name="T18" fmla="*/ 371 w 876"/>
                <a:gd name="T19" fmla="*/ 237 h 1001"/>
                <a:gd name="T20" fmla="*/ 402 w 876"/>
                <a:gd name="T21" fmla="*/ 128 h 1001"/>
                <a:gd name="T22" fmla="*/ 246 w 876"/>
                <a:gd name="T23" fmla="*/ 0 h 1001"/>
                <a:gd name="T24" fmla="*/ 0 w 876"/>
                <a:gd name="T25" fmla="*/ 237 h 1001"/>
                <a:gd name="T26" fmla="*/ 22 w 876"/>
                <a:gd name="T27" fmla="*/ 255 h 1001"/>
                <a:gd name="T28" fmla="*/ 54 w 876"/>
                <a:gd name="T29" fmla="*/ 223 h 1001"/>
                <a:gd name="T30" fmla="*/ 246 w 876"/>
                <a:gd name="T31" fmla="*/ 36 h 1001"/>
                <a:gd name="T32" fmla="*/ 290 w 876"/>
                <a:gd name="T33" fmla="*/ 84 h 1001"/>
                <a:gd name="T34" fmla="*/ 259 w 876"/>
                <a:gd name="T35" fmla="*/ 193 h 1001"/>
                <a:gd name="T36" fmla="*/ 152 w 876"/>
                <a:gd name="T37" fmla="*/ 518 h 1001"/>
                <a:gd name="T38" fmla="*/ 379 w 876"/>
                <a:gd name="T39" fmla="*/ 701 h 1001"/>
                <a:gd name="T40" fmla="*/ 571 w 876"/>
                <a:gd name="T41" fmla="*/ 631 h 1001"/>
                <a:gd name="T42" fmla="*/ 451 w 876"/>
                <a:gd name="T43" fmla="*/ 869 h 1001"/>
                <a:gd name="T44" fmla="*/ 241 w 876"/>
                <a:gd name="T45" fmla="*/ 971 h 1001"/>
                <a:gd name="T46" fmla="*/ 98 w 876"/>
                <a:gd name="T47" fmla="*/ 905 h 1001"/>
                <a:gd name="T48" fmla="*/ 183 w 876"/>
                <a:gd name="T49" fmla="*/ 887 h 1001"/>
                <a:gd name="T50" fmla="*/ 214 w 876"/>
                <a:gd name="T51" fmla="*/ 821 h 1001"/>
                <a:gd name="T52" fmla="*/ 143 w 876"/>
                <a:gd name="T53" fmla="*/ 763 h 1001"/>
                <a:gd name="T54" fmla="*/ 36 w 876"/>
                <a:gd name="T55" fmla="*/ 869 h 1001"/>
                <a:gd name="T56" fmla="*/ 241 w 876"/>
                <a:gd name="T57" fmla="*/ 1000 h 1001"/>
                <a:gd name="T58" fmla="*/ 679 w 876"/>
                <a:gd name="T59" fmla="*/ 682 h 1001"/>
                <a:gd name="T60" fmla="*/ 866 w 876"/>
                <a:gd name="T61" fmla="*/ 95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76" h="1001">
                  <a:moveTo>
                    <a:pt x="866" y="95"/>
                  </a:moveTo>
                  <a:cubicBezTo>
                    <a:pt x="875" y="73"/>
                    <a:pt x="875" y="69"/>
                    <a:pt x="875" y="62"/>
                  </a:cubicBezTo>
                  <a:cubicBezTo>
                    <a:pt x="875" y="29"/>
                    <a:pt x="848" y="18"/>
                    <a:pt x="821" y="18"/>
                  </a:cubicBezTo>
                  <a:cubicBezTo>
                    <a:pt x="799" y="18"/>
                    <a:pt x="768" y="26"/>
                    <a:pt x="750" y="47"/>
                  </a:cubicBezTo>
                  <a:cubicBezTo>
                    <a:pt x="745" y="58"/>
                    <a:pt x="732" y="106"/>
                    <a:pt x="723" y="131"/>
                  </a:cubicBezTo>
                  <a:cubicBezTo>
                    <a:pt x="714" y="172"/>
                    <a:pt x="701" y="215"/>
                    <a:pt x="687" y="255"/>
                  </a:cubicBezTo>
                  <a:lnTo>
                    <a:pt x="598" y="536"/>
                  </a:lnTo>
                  <a:cubicBezTo>
                    <a:pt x="594" y="558"/>
                    <a:pt x="513" y="668"/>
                    <a:pt x="393" y="668"/>
                  </a:cubicBezTo>
                  <a:cubicBezTo>
                    <a:pt x="290" y="668"/>
                    <a:pt x="268" y="602"/>
                    <a:pt x="268" y="540"/>
                  </a:cubicBezTo>
                  <a:cubicBezTo>
                    <a:pt x="268" y="471"/>
                    <a:pt x="304" y="376"/>
                    <a:pt x="371" y="237"/>
                  </a:cubicBezTo>
                  <a:cubicBezTo>
                    <a:pt x="397" y="175"/>
                    <a:pt x="402" y="157"/>
                    <a:pt x="402" y="128"/>
                  </a:cubicBezTo>
                  <a:cubicBezTo>
                    <a:pt x="402" y="58"/>
                    <a:pt x="344" y="0"/>
                    <a:pt x="246" y="0"/>
                  </a:cubicBezTo>
                  <a:cubicBezTo>
                    <a:pt x="71" y="0"/>
                    <a:pt x="0" y="223"/>
                    <a:pt x="0" y="237"/>
                  </a:cubicBezTo>
                  <a:cubicBezTo>
                    <a:pt x="0" y="255"/>
                    <a:pt x="18" y="255"/>
                    <a:pt x="22" y="255"/>
                  </a:cubicBezTo>
                  <a:cubicBezTo>
                    <a:pt x="45" y="255"/>
                    <a:pt x="45" y="248"/>
                    <a:pt x="54" y="223"/>
                  </a:cubicBezTo>
                  <a:cubicBezTo>
                    <a:pt x="103" y="80"/>
                    <a:pt x="183" y="36"/>
                    <a:pt x="246" y="36"/>
                  </a:cubicBezTo>
                  <a:cubicBezTo>
                    <a:pt x="259" y="36"/>
                    <a:pt x="290" y="36"/>
                    <a:pt x="290" y="84"/>
                  </a:cubicBezTo>
                  <a:cubicBezTo>
                    <a:pt x="290" y="124"/>
                    <a:pt x="272" y="161"/>
                    <a:pt x="259" y="193"/>
                  </a:cubicBezTo>
                  <a:cubicBezTo>
                    <a:pt x="183" y="354"/>
                    <a:pt x="152" y="449"/>
                    <a:pt x="152" y="518"/>
                  </a:cubicBezTo>
                  <a:cubicBezTo>
                    <a:pt x="152" y="653"/>
                    <a:pt x="268" y="701"/>
                    <a:pt x="379" y="701"/>
                  </a:cubicBezTo>
                  <a:cubicBezTo>
                    <a:pt x="455" y="701"/>
                    <a:pt x="518" y="675"/>
                    <a:pt x="571" y="631"/>
                  </a:cubicBezTo>
                  <a:cubicBezTo>
                    <a:pt x="554" y="712"/>
                    <a:pt x="527" y="785"/>
                    <a:pt x="451" y="869"/>
                  </a:cubicBezTo>
                  <a:cubicBezTo>
                    <a:pt x="397" y="920"/>
                    <a:pt x="326" y="971"/>
                    <a:pt x="241" y="971"/>
                  </a:cubicBezTo>
                  <a:cubicBezTo>
                    <a:pt x="214" y="971"/>
                    <a:pt x="129" y="960"/>
                    <a:pt x="98" y="905"/>
                  </a:cubicBezTo>
                  <a:cubicBezTo>
                    <a:pt x="129" y="905"/>
                    <a:pt x="152" y="905"/>
                    <a:pt x="183" y="887"/>
                  </a:cubicBezTo>
                  <a:cubicBezTo>
                    <a:pt x="196" y="869"/>
                    <a:pt x="214" y="850"/>
                    <a:pt x="214" y="821"/>
                  </a:cubicBezTo>
                  <a:cubicBezTo>
                    <a:pt x="214" y="770"/>
                    <a:pt x="161" y="763"/>
                    <a:pt x="143" y="763"/>
                  </a:cubicBezTo>
                  <a:cubicBezTo>
                    <a:pt x="103" y="763"/>
                    <a:pt x="36" y="788"/>
                    <a:pt x="36" y="869"/>
                  </a:cubicBezTo>
                  <a:cubicBezTo>
                    <a:pt x="36" y="942"/>
                    <a:pt x="125" y="1000"/>
                    <a:pt x="241" y="1000"/>
                  </a:cubicBezTo>
                  <a:cubicBezTo>
                    <a:pt x="437" y="1000"/>
                    <a:pt x="634" y="861"/>
                    <a:pt x="679" y="682"/>
                  </a:cubicBezTo>
                  <a:lnTo>
                    <a:pt x="866" y="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id="{6FEA33FF-AD78-42A7-A26D-46283BDD52C9}"/>
              </a:ext>
            </a:extLst>
          </p:cNvPr>
          <p:cNvGrpSpPr>
            <a:grpSpLocks/>
          </p:cNvGrpSpPr>
          <p:nvPr/>
        </p:nvGrpSpPr>
        <p:grpSpPr bwMode="auto">
          <a:xfrm>
            <a:off x="2563226" y="4304881"/>
            <a:ext cx="1006475" cy="274637"/>
            <a:chOff x="2563" y="2751"/>
            <a:chExt cx="634" cy="173"/>
          </a:xfrm>
        </p:grpSpPr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06D42B38-F2D2-4410-AF47-29466E91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752"/>
              <a:ext cx="634" cy="171"/>
            </a:xfrm>
            <a:custGeom>
              <a:avLst/>
              <a:gdLst>
                <a:gd name="T0" fmla="*/ 1400 w 2801"/>
                <a:gd name="T1" fmla="*/ 756 h 757"/>
                <a:gd name="T2" fmla="*/ 0 w 2801"/>
                <a:gd name="T3" fmla="*/ 756 h 757"/>
                <a:gd name="T4" fmla="*/ 0 w 2801"/>
                <a:gd name="T5" fmla="*/ 0 h 757"/>
                <a:gd name="T6" fmla="*/ 2800 w 2801"/>
                <a:gd name="T7" fmla="*/ 0 h 757"/>
                <a:gd name="T8" fmla="*/ 2800 w 2801"/>
                <a:gd name="T9" fmla="*/ 756 h 757"/>
                <a:gd name="T10" fmla="*/ 1400 w 2801"/>
                <a:gd name="T11" fmla="*/ 756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1" h="757">
                  <a:moveTo>
                    <a:pt x="1400" y="756"/>
                  </a:moveTo>
                  <a:lnTo>
                    <a:pt x="0" y="756"/>
                  </a:lnTo>
                  <a:lnTo>
                    <a:pt x="0" y="0"/>
                  </a:lnTo>
                  <a:lnTo>
                    <a:pt x="2800" y="0"/>
                  </a:lnTo>
                  <a:lnTo>
                    <a:pt x="2800" y="756"/>
                  </a:lnTo>
                  <a:lnTo>
                    <a:pt x="1400" y="75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0C8D5FB-D07F-4ADE-B943-91FC7A71B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824"/>
              <a:ext cx="72" cy="101"/>
            </a:xfrm>
            <a:custGeom>
              <a:avLst/>
              <a:gdLst>
                <a:gd name="T0" fmla="*/ 318 w 323"/>
                <a:gd name="T1" fmla="*/ 43 h 449"/>
                <a:gd name="T2" fmla="*/ 322 w 323"/>
                <a:gd name="T3" fmla="*/ 28 h 449"/>
                <a:gd name="T4" fmla="*/ 302 w 323"/>
                <a:gd name="T5" fmla="*/ 8 h 449"/>
                <a:gd name="T6" fmla="*/ 276 w 323"/>
                <a:gd name="T7" fmla="*/ 21 h 449"/>
                <a:gd name="T8" fmla="*/ 266 w 323"/>
                <a:gd name="T9" fmla="*/ 59 h 449"/>
                <a:gd name="T10" fmla="*/ 253 w 323"/>
                <a:gd name="T11" fmla="*/ 115 h 449"/>
                <a:gd name="T12" fmla="*/ 220 w 323"/>
                <a:gd name="T13" fmla="*/ 240 h 449"/>
                <a:gd name="T14" fmla="*/ 144 w 323"/>
                <a:gd name="T15" fmla="*/ 299 h 449"/>
                <a:gd name="T16" fmla="*/ 98 w 323"/>
                <a:gd name="T17" fmla="*/ 241 h 449"/>
                <a:gd name="T18" fmla="*/ 136 w 323"/>
                <a:gd name="T19" fmla="*/ 107 h 449"/>
                <a:gd name="T20" fmla="*/ 148 w 323"/>
                <a:gd name="T21" fmla="*/ 57 h 449"/>
                <a:gd name="T22" fmla="*/ 90 w 323"/>
                <a:gd name="T23" fmla="*/ 0 h 449"/>
                <a:gd name="T24" fmla="*/ 0 w 323"/>
                <a:gd name="T25" fmla="*/ 107 h 449"/>
                <a:gd name="T26" fmla="*/ 8 w 323"/>
                <a:gd name="T27" fmla="*/ 115 h 449"/>
                <a:gd name="T28" fmla="*/ 20 w 323"/>
                <a:gd name="T29" fmla="*/ 100 h 449"/>
                <a:gd name="T30" fmla="*/ 90 w 323"/>
                <a:gd name="T31" fmla="*/ 16 h 449"/>
                <a:gd name="T32" fmla="*/ 107 w 323"/>
                <a:gd name="T33" fmla="*/ 38 h 449"/>
                <a:gd name="T34" fmla="*/ 95 w 323"/>
                <a:gd name="T35" fmla="*/ 87 h 449"/>
                <a:gd name="T36" fmla="*/ 56 w 323"/>
                <a:gd name="T37" fmla="*/ 232 h 449"/>
                <a:gd name="T38" fmla="*/ 140 w 323"/>
                <a:gd name="T39" fmla="*/ 315 h 449"/>
                <a:gd name="T40" fmla="*/ 208 w 323"/>
                <a:gd name="T41" fmla="*/ 284 h 449"/>
                <a:gd name="T42" fmla="*/ 166 w 323"/>
                <a:gd name="T43" fmla="*/ 393 h 449"/>
                <a:gd name="T44" fmla="*/ 89 w 323"/>
                <a:gd name="T45" fmla="*/ 435 h 449"/>
                <a:gd name="T46" fmla="*/ 36 w 323"/>
                <a:gd name="T47" fmla="*/ 406 h 449"/>
                <a:gd name="T48" fmla="*/ 67 w 323"/>
                <a:gd name="T49" fmla="*/ 397 h 449"/>
                <a:gd name="T50" fmla="*/ 79 w 323"/>
                <a:gd name="T51" fmla="*/ 368 h 449"/>
                <a:gd name="T52" fmla="*/ 53 w 323"/>
                <a:gd name="T53" fmla="*/ 343 h 449"/>
                <a:gd name="T54" fmla="*/ 13 w 323"/>
                <a:gd name="T55" fmla="*/ 389 h 449"/>
                <a:gd name="T56" fmla="*/ 89 w 323"/>
                <a:gd name="T57" fmla="*/ 448 h 449"/>
                <a:gd name="T58" fmla="*/ 249 w 323"/>
                <a:gd name="T59" fmla="*/ 307 h 449"/>
                <a:gd name="T60" fmla="*/ 318 w 323"/>
                <a:gd name="T61" fmla="*/ 4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3" h="449">
                  <a:moveTo>
                    <a:pt x="318" y="43"/>
                  </a:moveTo>
                  <a:cubicBezTo>
                    <a:pt x="322" y="33"/>
                    <a:pt x="322" y="31"/>
                    <a:pt x="322" y="28"/>
                  </a:cubicBezTo>
                  <a:cubicBezTo>
                    <a:pt x="322" y="13"/>
                    <a:pt x="312" y="8"/>
                    <a:pt x="302" y="8"/>
                  </a:cubicBezTo>
                  <a:cubicBezTo>
                    <a:pt x="294" y="8"/>
                    <a:pt x="282" y="11"/>
                    <a:pt x="276" y="21"/>
                  </a:cubicBezTo>
                  <a:cubicBezTo>
                    <a:pt x="274" y="26"/>
                    <a:pt x="269" y="48"/>
                    <a:pt x="266" y="59"/>
                  </a:cubicBezTo>
                  <a:cubicBezTo>
                    <a:pt x="263" y="77"/>
                    <a:pt x="256" y="97"/>
                    <a:pt x="253" y="115"/>
                  </a:cubicBezTo>
                  <a:lnTo>
                    <a:pt x="220" y="240"/>
                  </a:lnTo>
                  <a:cubicBezTo>
                    <a:pt x="218" y="250"/>
                    <a:pt x="189" y="299"/>
                    <a:pt x="144" y="299"/>
                  </a:cubicBezTo>
                  <a:cubicBezTo>
                    <a:pt x="107" y="299"/>
                    <a:pt x="98" y="269"/>
                    <a:pt x="98" y="241"/>
                  </a:cubicBezTo>
                  <a:cubicBezTo>
                    <a:pt x="98" y="210"/>
                    <a:pt x="112" y="169"/>
                    <a:pt x="136" y="107"/>
                  </a:cubicBezTo>
                  <a:cubicBezTo>
                    <a:pt x="146" y="79"/>
                    <a:pt x="148" y="71"/>
                    <a:pt x="148" y="57"/>
                  </a:cubicBezTo>
                  <a:cubicBezTo>
                    <a:pt x="148" y="26"/>
                    <a:pt x="126" y="0"/>
                    <a:pt x="90" y="0"/>
                  </a:cubicBezTo>
                  <a:cubicBezTo>
                    <a:pt x="26" y="0"/>
                    <a:pt x="0" y="100"/>
                    <a:pt x="0" y="107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2"/>
                    <a:pt x="20" y="100"/>
                  </a:cubicBezTo>
                  <a:cubicBezTo>
                    <a:pt x="38" y="36"/>
                    <a:pt x="67" y="16"/>
                    <a:pt x="90" y="16"/>
                  </a:cubicBezTo>
                  <a:cubicBezTo>
                    <a:pt x="95" y="16"/>
                    <a:pt x="107" y="16"/>
                    <a:pt x="107" y="38"/>
                  </a:cubicBezTo>
                  <a:cubicBezTo>
                    <a:pt x="107" y="56"/>
                    <a:pt x="100" y="72"/>
                    <a:pt x="95" y="87"/>
                  </a:cubicBezTo>
                  <a:cubicBezTo>
                    <a:pt x="67" y="159"/>
                    <a:pt x="56" y="200"/>
                    <a:pt x="56" y="232"/>
                  </a:cubicBezTo>
                  <a:cubicBezTo>
                    <a:pt x="56" y="294"/>
                    <a:pt x="98" y="315"/>
                    <a:pt x="140" y="315"/>
                  </a:cubicBezTo>
                  <a:cubicBezTo>
                    <a:pt x="167" y="315"/>
                    <a:pt x="190" y="304"/>
                    <a:pt x="208" y="284"/>
                  </a:cubicBezTo>
                  <a:cubicBezTo>
                    <a:pt x="200" y="319"/>
                    <a:pt x="194" y="353"/>
                    <a:pt x="166" y="393"/>
                  </a:cubicBezTo>
                  <a:cubicBezTo>
                    <a:pt x="146" y="416"/>
                    <a:pt x="120" y="435"/>
                    <a:pt x="89" y="435"/>
                  </a:cubicBezTo>
                  <a:cubicBezTo>
                    <a:pt x="79" y="435"/>
                    <a:pt x="48" y="432"/>
                    <a:pt x="36" y="406"/>
                  </a:cubicBezTo>
                  <a:cubicBezTo>
                    <a:pt x="48" y="406"/>
                    <a:pt x="56" y="406"/>
                    <a:pt x="67" y="397"/>
                  </a:cubicBezTo>
                  <a:cubicBezTo>
                    <a:pt x="72" y="393"/>
                    <a:pt x="79" y="383"/>
                    <a:pt x="79" y="368"/>
                  </a:cubicBezTo>
                  <a:cubicBezTo>
                    <a:pt x="79" y="347"/>
                    <a:pt x="59" y="343"/>
                    <a:pt x="53" y="343"/>
                  </a:cubicBezTo>
                  <a:cubicBezTo>
                    <a:pt x="38" y="343"/>
                    <a:pt x="13" y="355"/>
                    <a:pt x="13" y="389"/>
                  </a:cubicBezTo>
                  <a:cubicBezTo>
                    <a:pt x="13" y="424"/>
                    <a:pt x="46" y="448"/>
                    <a:pt x="89" y="448"/>
                  </a:cubicBezTo>
                  <a:cubicBezTo>
                    <a:pt x="161" y="448"/>
                    <a:pt x="233" y="386"/>
                    <a:pt x="249" y="307"/>
                  </a:cubicBezTo>
                  <a:lnTo>
                    <a:pt x="318" y="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BE9EC8F1-189A-4EBB-9DF4-1FCEE7D1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835"/>
              <a:ext cx="104" cy="36"/>
            </a:xfrm>
            <a:custGeom>
              <a:avLst/>
              <a:gdLst>
                <a:gd name="T0" fmla="*/ 437 w 462"/>
                <a:gd name="T1" fmla="*/ 28 h 165"/>
                <a:gd name="T2" fmla="*/ 461 w 462"/>
                <a:gd name="T3" fmla="*/ 13 h 165"/>
                <a:gd name="T4" fmla="*/ 440 w 462"/>
                <a:gd name="T5" fmla="*/ 0 h 165"/>
                <a:gd name="T6" fmla="*/ 23 w 462"/>
                <a:gd name="T7" fmla="*/ 0 h 165"/>
                <a:gd name="T8" fmla="*/ 0 w 462"/>
                <a:gd name="T9" fmla="*/ 13 h 165"/>
                <a:gd name="T10" fmla="*/ 23 w 462"/>
                <a:gd name="T11" fmla="*/ 28 h 165"/>
                <a:gd name="T12" fmla="*/ 437 w 462"/>
                <a:gd name="T13" fmla="*/ 28 h 165"/>
                <a:gd name="T14" fmla="*/ 440 w 462"/>
                <a:gd name="T15" fmla="*/ 164 h 165"/>
                <a:gd name="T16" fmla="*/ 461 w 462"/>
                <a:gd name="T17" fmla="*/ 149 h 165"/>
                <a:gd name="T18" fmla="*/ 437 w 462"/>
                <a:gd name="T19" fmla="*/ 136 h 165"/>
                <a:gd name="T20" fmla="*/ 23 w 462"/>
                <a:gd name="T21" fmla="*/ 136 h 165"/>
                <a:gd name="T22" fmla="*/ 0 w 462"/>
                <a:gd name="T23" fmla="*/ 149 h 165"/>
                <a:gd name="T24" fmla="*/ 23 w 462"/>
                <a:gd name="T25" fmla="*/ 164 h 165"/>
                <a:gd name="T26" fmla="*/ 440 w 462"/>
                <a:gd name="T27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" h="165">
                  <a:moveTo>
                    <a:pt x="437" y="28"/>
                  </a:moveTo>
                  <a:cubicBezTo>
                    <a:pt x="450" y="28"/>
                    <a:pt x="461" y="28"/>
                    <a:pt x="461" y="13"/>
                  </a:cubicBezTo>
                  <a:cubicBezTo>
                    <a:pt x="461" y="0"/>
                    <a:pt x="450" y="0"/>
                    <a:pt x="440" y="0"/>
                  </a:cubicBezTo>
                  <a:lnTo>
                    <a:pt x="23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8"/>
                    <a:pt x="11" y="28"/>
                    <a:pt x="23" y="28"/>
                  </a:cubicBezTo>
                  <a:lnTo>
                    <a:pt x="437" y="28"/>
                  </a:lnTo>
                  <a:close/>
                  <a:moveTo>
                    <a:pt x="440" y="164"/>
                  </a:moveTo>
                  <a:cubicBezTo>
                    <a:pt x="450" y="164"/>
                    <a:pt x="461" y="164"/>
                    <a:pt x="461" y="149"/>
                  </a:cubicBezTo>
                  <a:cubicBezTo>
                    <a:pt x="461" y="136"/>
                    <a:pt x="450" y="136"/>
                    <a:pt x="437" y="136"/>
                  </a:cubicBezTo>
                  <a:lnTo>
                    <a:pt x="23" y="136"/>
                  </a:lnTo>
                  <a:cubicBezTo>
                    <a:pt x="11" y="136"/>
                    <a:pt x="0" y="136"/>
                    <a:pt x="0" y="149"/>
                  </a:cubicBezTo>
                  <a:cubicBezTo>
                    <a:pt x="0" y="164"/>
                    <a:pt x="11" y="164"/>
                    <a:pt x="23" y="164"/>
                  </a:cubicBezTo>
                  <a:lnTo>
                    <a:pt x="44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728E1569-E5A0-4149-A194-7CB86E71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822"/>
              <a:ext cx="120" cy="72"/>
            </a:xfrm>
            <a:custGeom>
              <a:avLst/>
              <a:gdLst>
                <a:gd name="T0" fmla="*/ 364 w 533"/>
                <a:gd name="T1" fmla="*/ 67 h 321"/>
                <a:gd name="T2" fmla="*/ 371 w 533"/>
                <a:gd name="T3" fmla="*/ 36 h 321"/>
                <a:gd name="T4" fmla="*/ 338 w 533"/>
                <a:gd name="T5" fmla="*/ 7 h 321"/>
                <a:gd name="T6" fmla="*/ 294 w 533"/>
                <a:gd name="T7" fmla="*/ 43 h 321"/>
                <a:gd name="T8" fmla="*/ 256 w 533"/>
                <a:gd name="T9" fmla="*/ 186 h 321"/>
                <a:gd name="T10" fmla="*/ 253 w 533"/>
                <a:gd name="T11" fmla="*/ 227 h 321"/>
                <a:gd name="T12" fmla="*/ 254 w 533"/>
                <a:gd name="T13" fmla="*/ 248 h 321"/>
                <a:gd name="T14" fmla="*/ 194 w 533"/>
                <a:gd name="T15" fmla="*/ 296 h 321"/>
                <a:gd name="T16" fmla="*/ 138 w 533"/>
                <a:gd name="T17" fmla="*/ 238 h 321"/>
                <a:gd name="T18" fmla="*/ 176 w 533"/>
                <a:gd name="T19" fmla="*/ 107 h 321"/>
                <a:gd name="T20" fmla="*/ 187 w 533"/>
                <a:gd name="T21" fmla="*/ 62 h 321"/>
                <a:gd name="T22" fmla="*/ 108 w 533"/>
                <a:gd name="T23" fmla="*/ 0 h 321"/>
                <a:gd name="T24" fmla="*/ 0 w 533"/>
                <a:gd name="T25" fmla="*/ 108 h 321"/>
                <a:gd name="T26" fmla="*/ 18 w 533"/>
                <a:gd name="T27" fmla="*/ 118 h 321"/>
                <a:gd name="T28" fmla="*/ 33 w 533"/>
                <a:gd name="T29" fmla="*/ 110 h 321"/>
                <a:gd name="T30" fmla="*/ 105 w 533"/>
                <a:gd name="T31" fmla="*/ 26 h 321"/>
                <a:gd name="T32" fmla="*/ 117 w 533"/>
                <a:gd name="T33" fmla="*/ 41 h 321"/>
                <a:gd name="T34" fmla="*/ 100 w 533"/>
                <a:gd name="T35" fmla="*/ 95 h 321"/>
                <a:gd name="T36" fmla="*/ 62 w 533"/>
                <a:gd name="T37" fmla="*/ 225 h 321"/>
                <a:gd name="T38" fmla="*/ 189 w 533"/>
                <a:gd name="T39" fmla="*/ 320 h 321"/>
                <a:gd name="T40" fmla="*/ 268 w 533"/>
                <a:gd name="T41" fmla="*/ 281 h 321"/>
                <a:gd name="T42" fmla="*/ 373 w 533"/>
                <a:gd name="T43" fmla="*/ 320 h 321"/>
                <a:gd name="T44" fmla="*/ 483 w 533"/>
                <a:gd name="T45" fmla="*/ 240 h 321"/>
                <a:gd name="T46" fmla="*/ 532 w 533"/>
                <a:gd name="T47" fmla="*/ 62 h 321"/>
                <a:gd name="T48" fmla="*/ 484 w 533"/>
                <a:gd name="T49" fmla="*/ 0 h 321"/>
                <a:gd name="T50" fmla="*/ 432 w 533"/>
                <a:gd name="T51" fmla="*/ 53 h 321"/>
                <a:gd name="T52" fmla="*/ 453 w 533"/>
                <a:gd name="T53" fmla="*/ 82 h 321"/>
                <a:gd name="T54" fmla="*/ 486 w 533"/>
                <a:gd name="T55" fmla="*/ 128 h 321"/>
                <a:gd name="T56" fmla="*/ 446 w 533"/>
                <a:gd name="T57" fmla="*/ 241 h 321"/>
                <a:gd name="T58" fmla="*/ 376 w 533"/>
                <a:gd name="T59" fmla="*/ 296 h 321"/>
                <a:gd name="T60" fmla="*/ 327 w 533"/>
                <a:gd name="T61" fmla="*/ 240 h 321"/>
                <a:gd name="T62" fmla="*/ 336 w 533"/>
                <a:gd name="T63" fmla="*/ 177 h 321"/>
                <a:gd name="T64" fmla="*/ 355 w 533"/>
                <a:gd name="T65" fmla="*/ 107 h 321"/>
                <a:gd name="T66" fmla="*/ 364 w 533"/>
                <a:gd name="T67" fmla="*/ 6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3" h="321">
                  <a:moveTo>
                    <a:pt x="364" y="67"/>
                  </a:moveTo>
                  <a:cubicBezTo>
                    <a:pt x="366" y="59"/>
                    <a:pt x="371" y="41"/>
                    <a:pt x="371" y="36"/>
                  </a:cubicBezTo>
                  <a:cubicBezTo>
                    <a:pt x="371" y="21"/>
                    <a:pt x="358" y="7"/>
                    <a:pt x="338" y="7"/>
                  </a:cubicBezTo>
                  <a:cubicBezTo>
                    <a:pt x="327" y="7"/>
                    <a:pt x="302" y="11"/>
                    <a:pt x="294" y="43"/>
                  </a:cubicBezTo>
                  <a:cubicBezTo>
                    <a:pt x="279" y="87"/>
                    <a:pt x="268" y="138"/>
                    <a:pt x="256" y="186"/>
                  </a:cubicBezTo>
                  <a:cubicBezTo>
                    <a:pt x="253" y="209"/>
                    <a:pt x="253" y="218"/>
                    <a:pt x="253" y="227"/>
                  </a:cubicBezTo>
                  <a:cubicBezTo>
                    <a:pt x="253" y="246"/>
                    <a:pt x="254" y="246"/>
                    <a:pt x="254" y="248"/>
                  </a:cubicBezTo>
                  <a:cubicBezTo>
                    <a:pt x="254" y="255"/>
                    <a:pt x="235" y="296"/>
                    <a:pt x="194" y="296"/>
                  </a:cubicBezTo>
                  <a:cubicBezTo>
                    <a:pt x="138" y="296"/>
                    <a:pt x="138" y="255"/>
                    <a:pt x="138" y="238"/>
                  </a:cubicBezTo>
                  <a:cubicBezTo>
                    <a:pt x="138" y="209"/>
                    <a:pt x="146" y="177"/>
                    <a:pt x="176" y="107"/>
                  </a:cubicBezTo>
                  <a:cubicBezTo>
                    <a:pt x="179" y="90"/>
                    <a:pt x="187" y="76"/>
                    <a:pt x="187" y="62"/>
                  </a:cubicBezTo>
                  <a:cubicBezTo>
                    <a:pt x="187" y="23"/>
                    <a:pt x="146" y="0"/>
                    <a:pt x="108" y="0"/>
                  </a:cubicBezTo>
                  <a:cubicBezTo>
                    <a:pt x="36" y="0"/>
                    <a:pt x="0" y="95"/>
                    <a:pt x="0" y="108"/>
                  </a:cubicBezTo>
                  <a:cubicBezTo>
                    <a:pt x="0" y="118"/>
                    <a:pt x="11" y="118"/>
                    <a:pt x="18" y="118"/>
                  </a:cubicBezTo>
                  <a:cubicBezTo>
                    <a:pt x="26" y="118"/>
                    <a:pt x="30" y="118"/>
                    <a:pt x="33" y="110"/>
                  </a:cubicBezTo>
                  <a:cubicBezTo>
                    <a:pt x="56" y="33"/>
                    <a:pt x="92" y="26"/>
                    <a:pt x="105" y="26"/>
                  </a:cubicBezTo>
                  <a:cubicBezTo>
                    <a:pt x="108" y="26"/>
                    <a:pt x="117" y="26"/>
                    <a:pt x="117" y="41"/>
                  </a:cubicBezTo>
                  <a:cubicBezTo>
                    <a:pt x="117" y="57"/>
                    <a:pt x="108" y="76"/>
                    <a:pt x="100" y="95"/>
                  </a:cubicBezTo>
                  <a:cubicBezTo>
                    <a:pt x="75" y="161"/>
                    <a:pt x="62" y="197"/>
                    <a:pt x="62" y="225"/>
                  </a:cubicBezTo>
                  <a:cubicBezTo>
                    <a:pt x="62" y="304"/>
                    <a:pt x="130" y="320"/>
                    <a:pt x="189" y="320"/>
                  </a:cubicBezTo>
                  <a:cubicBezTo>
                    <a:pt x="204" y="320"/>
                    <a:pt x="235" y="320"/>
                    <a:pt x="268" y="281"/>
                  </a:cubicBezTo>
                  <a:cubicBezTo>
                    <a:pt x="287" y="305"/>
                    <a:pt x="317" y="320"/>
                    <a:pt x="373" y="320"/>
                  </a:cubicBezTo>
                  <a:cubicBezTo>
                    <a:pt x="414" y="320"/>
                    <a:pt x="451" y="301"/>
                    <a:pt x="483" y="240"/>
                  </a:cubicBezTo>
                  <a:cubicBezTo>
                    <a:pt x="509" y="187"/>
                    <a:pt x="532" y="99"/>
                    <a:pt x="532" y="62"/>
                  </a:cubicBezTo>
                  <a:cubicBezTo>
                    <a:pt x="532" y="0"/>
                    <a:pt x="484" y="0"/>
                    <a:pt x="484" y="0"/>
                  </a:cubicBezTo>
                  <a:cubicBezTo>
                    <a:pt x="456" y="0"/>
                    <a:pt x="432" y="28"/>
                    <a:pt x="432" y="53"/>
                  </a:cubicBezTo>
                  <a:cubicBezTo>
                    <a:pt x="432" y="72"/>
                    <a:pt x="445" y="80"/>
                    <a:pt x="453" y="82"/>
                  </a:cubicBezTo>
                  <a:cubicBezTo>
                    <a:pt x="479" y="100"/>
                    <a:pt x="486" y="115"/>
                    <a:pt x="486" y="128"/>
                  </a:cubicBezTo>
                  <a:cubicBezTo>
                    <a:pt x="486" y="138"/>
                    <a:pt x="469" y="205"/>
                    <a:pt x="446" y="241"/>
                  </a:cubicBezTo>
                  <a:cubicBezTo>
                    <a:pt x="430" y="278"/>
                    <a:pt x="405" y="296"/>
                    <a:pt x="376" y="296"/>
                  </a:cubicBezTo>
                  <a:cubicBezTo>
                    <a:pt x="327" y="296"/>
                    <a:pt x="327" y="256"/>
                    <a:pt x="327" y="240"/>
                  </a:cubicBezTo>
                  <a:cubicBezTo>
                    <a:pt x="327" y="222"/>
                    <a:pt x="327" y="214"/>
                    <a:pt x="336" y="177"/>
                  </a:cubicBezTo>
                  <a:cubicBezTo>
                    <a:pt x="343" y="158"/>
                    <a:pt x="351" y="122"/>
                    <a:pt x="355" y="107"/>
                  </a:cubicBezTo>
                  <a:lnTo>
                    <a:pt x="364" y="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CB3ABA2-FF3A-4B95-A444-2C21BB83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751"/>
              <a:ext cx="80" cy="76"/>
            </a:xfrm>
            <a:custGeom>
              <a:avLst/>
              <a:gdLst>
                <a:gd name="T0" fmla="*/ 194 w 359"/>
                <a:gd name="T1" fmla="*/ 23 h 338"/>
                <a:gd name="T2" fmla="*/ 341 w 359"/>
                <a:gd name="T3" fmla="*/ 23 h 338"/>
                <a:gd name="T4" fmla="*/ 358 w 359"/>
                <a:gd name="T5" fmla="*/ 11 h 338"/>
                <a:gd name="T6" fmla="*/ 341 w 359"/>
                <a:gd name="T7" fmla="*/ 0 h 338"/>
                <a:gd name="T8" fmla="*/ 20 w 359"/>
                <a:gd name="T9" fmla="*/ 0 h 338"/>
                <a:gd name="T10" fmla="*/ 0 w 359"/>
                <a:gd name="T11" fmla="*/ 11 h 338"/>
                <a:gd name="T12" fmla="*/ 20 w 359"/>
                <a:gd name="T13" fmla="*/ 23 h 338"/>
                <a:gd name="T14" fmla="*/ 169 w 359"/>
                <a:gd name="T15" fmla="*/ 23 h 338"/>
                <a:gd name="T16" fmla="*/ 169 w 359"/>
                <a:gd name="T17" fmla="*/ 319 h 338"/>
                <a:gd name="T18" fmla="*/ 179 w 359"/>
                <a:gd name="T19" fmla="*/ 337 h 338"/>
                <a:gd name="T20" fmla="*/ 194 w 359"/>
                <a:gd name="T21" fmla="*/ 319 h 338"/>
                <a:gd name="T22" fmla="*/ 194 w 359"/>
                <a:gd name="T23" fmla="*/ 2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9" h="338">
                  <a:moveTo>
                    <a:pt x="194" y="23"/>
                  </a:moveTo>
                  <a:lnTo>
                    <a:pt x="341" y="23"/>
                  </a:lnTo>
                  <a:cubicBezTo>
                    <a:pt x="348" y="23"/>
                    <a:pt x="358" y="23"/>
                    <a:pt x="358" y="11"/>
                  </a:cubicBezTo>
                  <a:cubicBezTo>
                    <a:pt x="358" y="0"/>
                    <a:pt x="348" y="0"/>
                    <a:pt x="341" y="0"/>
                  </a:cubicBezTo>
                  <a:lnTo>
                    <a:pt x="20" y="0"/>
                  </a:lnTo>
                  <a:cubicBezTo>
                    <a:pt x="11" y="0"/>
                    <a:pt x="0" y="0"/>
                    <a:pt x="0" y="11"/>
                  </a:cubicBezTo>
                  <a:cubicBezTo>
                    <a:pt x="0" y="23"/>
                    <a:pt x="11" y="23"/>
                    <a:pt x="20" y="23"/>
                  </a:cubicBezTo>
                  <a:lnTo>
                    <a:pt x="169" y="23"/>
                  </a:lnTo>
                  <a:lnTo>
                    <a:pt x="169" y="319"/>
                  </a:lnTo>
                  <a:cubicBezTo>
                    <a:pt x="169" y="327"/>
                    <a:pt x="169" y="337"/>
                    <a:pt x="179" y="337"/>
                  </a:cubicBezTo>
                  <a:cubicBezTo>
                    <a:pt x="194" y="337"/>
                    <a:pt x="194" y="327"/>
                    <a:pt x="194" y="319"/>
                  </a:cubicBezTo>
                  <a:lnTo>
                    <a:pt x="194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55B74D07-FEC5-47FA-A354-4BBCDD517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822"/>
              <a:ext cx="89" cy="72"/>
            </a:xfrm>
            <a:custGeom>
              <a:avLst/>
              <a:gdLst>
                <a:gd name="T0" fmla="*/ 346 w 395"/>
                <a:gd name="T1" fmla="*/ 36 h 320"/>
                <a:gd name="T2" fmla="*/ 309 w 395"/>
                <a:gd name="T3" fmla="*/ 82 h 320"/>
                <a:gd name="T4" fmla="*/ 343 w 395"/>
                <a:gd name="T5" fmla="*/ 115 h 320"/>
                <a:gd name="T6" fmla="*/ 394 w 395"/>
                <a:gd name="T7" fmla="*/ 61 h 320"/>
                <a:gd name="T8" fmla="*/ 313 w 395"/>
                <a:gd name="T9" fmla="*/ 0 h 320"/>
                <a:gd name="T10" fmla="*/ 240 w 395"/>
                <a:gd name="T11" fmla="*/ 43 h 320"/>
                <a:gd name="T12" fmla="*/ 144 w 395"/>
                <a:gd name="T13" fmla="*/ 0 h 320"/>
                <a:gd name="T14" fmla="*/ 10 w 395"/>
                <a:gd name="T15" fmla="*/ 108 h 320"/>
                <a:gd name="T16" fmla="*/ 26 w 395"/>
                <a:gd name="T17" fmla="*/ 118 h 320"/>
                <a:gd name="T18" fmla="*/ 41 w 395"/>
                <a:gd name="T19" fmla="*/ 108 h 320"/>
                <a:gd name="T20" fmla="*/ 140 w 395"/>
                <a:gd name="T21" fmla="*/ 26 h 320"/>
                <a:gd name="T22" fmla="*/ 179 w 395"/>
                <a:gd name="T23" fmla="*/ 59 h 320"/>
                <a:gd name="T24" fmla="*/ 164 w 395"/>
                <a:gd name="T25" fmla="*/ 138 h 320"/>
                <a:gd name="T26" fmla="*/ 140 w 395"/>
                <a:gd name="T27" fmla="*/ 232 h 320"/>
                <a:gd name="T28" fmla="*/ 80 w 395"/>
                <a:gd name="T29" fmla="*/ 296 h 320"/>
                <a:gd name="T30" fmla="*/ 48 w 395"/>
                <a:gd name="T31" fmla="*/ 286 h 320"/>
                <a:gd name="T32" fmla="*/ 85 w 395"/>
                <a:gd name="T33" fmla="*/ 237 h 320"/>
                <a:gd name="T34" fmla="*/ 51 w 395"/>
                <a:gd name="T35" fmla="*/ 205 h 320"/>
                <a:gd name="T36" fmla="*/ 0 w 395"/>
                <a:gd name="T37" fmla="*/ 258 h 320"/>
                <a:gd name="T38" fmla="*/ 79 w 395"/>
                <a:gd name="T39" fmla="*/ 319 h 320"/>
                <a:gd name="T40" fmla="*/ 154 w 395"/>
                <a:gd name="T41" fmla="*/ 278 h 320"/>
                <a:gd name="T42" fmla="*/ 248 w 395"/>
                <a:gd name="T43" fmla="*/ 319 h 320"/>
                <a:gd name="T44" fmla="*/ 384 w 395"/>
                <a:gd name="T45" fmla="*/ 210 h 320"/>
                <a:gd name="T46" fmla="*/ 366 w 395"/>
                <a:gd name="T47" fmla="*/ 200 h 320"/>
                <a:gd name="T48" fmla="*/ 351 w 395"/>
                <a:gd name="T49" fmla="*/ 210 h 320"/>
                <a:gd name="T50" fmla="*/ 254 w 395"/>
                <a:gd name="T51" fmla="*/ 296 h 320"/>
                <a:gd name="T52" fmla="*/ 215 w 395"/>
                <a:gd name="T53" fmla="*/ 259 h 320"/>
                <a:gd name="T54" fmla="*/ 230 w 395"/>
                <a:gd name="T55" fmla="*/ 184 h 320"/>
                <a:gd name="T56" fmla="*/ 254 w 395"/>
                <a:gd name="T57" fmla="*/ 89 h 320"/>
                <a:gd name="T58" fmla="*/ 312 w 395"/>
                <a:gd name="T59" fmla="*/ 26 h 320"/>
                <a:gd name="T60" fmla="*/ 346 w 395"/>
                <a:gd name="T61" fmla="*/ 3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" h="320">
                  <a:moveTo>
                    <a:pt x="346" y="36"/>
                  </a:moveTo>
                  <a:cubicBezTo>
                    <a:pt x="322" y="43"/>
                    <a:pt x="309" y="67"/>
                    <a:pt x="309" y="82"/>
                  </a:cubicBezTo>
                  <a:cubicBezTo>
                    <a:pt x="309" y="99"/>
                    <a:pt x="318" y="115"/>
                    <a:pt x="343" y="115"/>
                  </a:cubicBezTo>
                  <a:cubicBezTo>
                    <a:pt x="366" y="115"/>
                    <a:pt x="394" y="95"/>
                    <a:pt x="394" y="61"/>
                  </a:cubicBezTo>
                  <a:cubicBezTo>
                    <a:pt x="394" y="23"/>
                    <a:pt x="356" y="0"/>
                    <a:pt x="313" y="0"/>
                  </a:cubicBezTo>
                  <a:cubicBezTo>
                    <a:pt x="274" y="0"/>
                    <a:pt x="248" y="30"/>
                    <a:pt x="240" y="43"/>
                  </a:cubicBezTo>
                  <a:cubicBezTo>
                    <a:pt x="223" y="11"/>
                    <a:pt x="184" y="0"/>
                    <a:pt x="144" y="0"/>
                  </a:cubicBezTo>
                  <a:cubicBezTo>
                    <a:pt x="57" y="0"/>
                    <a:pt x="10" y="85"/>
                    <a:pt x="10" y="108"/>
                  </a:cubicBezTo>
                  <a:cubicBezTo>
                    <a:pt x="10" y="118"/>
                    <a:pt x="20" y="118"/>
                    <a:pt x="26" y="118"/>
                  </a:cubicBezTo>
                  <a:cubicBezTo>
                    <a:pt x="36" y="118"/>
                    <a:pt x="39" y="118"/>
                    <a:pt x="41" y="108"/>
                  </a:cubicBezTo>
                  <a:cubicBezTo>
                    <a:pt x="61" y="46"/>
                    <a:pt x="112" y="26"/>
                    <a:pt x="140" y="26"/>
                  </a:cubicBezTo>
                  <a:cubicBezTo>
                    <a:pt x="167" y="26"/>
                    <a:pt x="179" y="38"/>
                    <a:pt x="179" y="59"/>
                  </a:cubicBezTo>
                  <a:cubicBezTo>
                    <a:pt x="179" y="72"/>
                    <a:pt x="169" y="112"/>
                    <a:pt x="164" y="138"/>
                  </a:cubicBezTo>
                  <a:lnTo>
                    <a:pt x="140" y="232"/>
                  </a:lnTo>
                  <a:cubicBezTo>
                    <a:pt x="130" y="274"/>
                    <a:pt x="105" y="296"/>
                    <a:pt x="80" y="296"/>
                  </a:cubicBezTo>
                  <a:cubicBezTo>
                    <a:pt x="77" y="296"/>
                    <a:pt x="61" y="296"/>
                    <a:pt x="48" y="286"/>
                  </a:cubicBezTo>
                  <a:cubicBezTo>
                    <a:pt x="72" y="278"/>
                    <a:pt x="85" y="255"/>
                    <a:pt x="85" y="237"/>
                  </a:cubicBezTo>
                  <a:cubicBezTo>
                    <a:pt x="85" y="220"/>
                    <a:pt x="72" y="205"/>
                    <a:pt x="51" y="205"/>
                  </a:cubicBezTo>
                  <a:cubicBezTo>
                    <a:pt x="26" y="205"/>
                    <a:pt x="0" y="225"/>
                    <a:pt x="0" y="258"/>
                  </a:cubicBezTo>
                  <a:cubicBezTo>
                    <a:pt x="0" y="296"/>
                    <a:pt x="36" y="319"/>
                    <a:pt x="79" y="319"/>
                  </a:cubicBezTo>
                  <a:cubicBezTo>
                    <a:pt x="118" y="319"/>
                    <a:pt x="146" y="289"/>
                    <a:pt x="154" y="278"/>
                  </a:cubicBezTo>
                  <a:cubicBezTo>
                    <a:pt x="171" y="307"/>
                    <a:pt x="208" y="319"/>
                    <a:pt x="248" y="319"/>
                  </a:cubicBezTo>
                  <a:cubicBezTo>
                    <a:pt x="336" y="319"/>
                    <a:pt x="384" y="235"/>
                    <a:pt x="384" y="210"/>
                  </a:cubicBezTo>
                  <a:cubicBezTo>
                    <a:pt x="384" y="200"/>
                    <a:pt x="374" y="200"/>
                    <a:pt x="366" y="200"/>
                  </a:cubicBezTo>
                  <a:cubicBezTo>
                    <a:pt x="358" y="200"/>
                    <a:pt x="355" y="200"/>
                    <a:pt x="351" y="210"/>
                  </a:cubicBezTo>
                  <a:cubicBezTo>
                    <a:pt x="332" y="274"/>
                    <a:pt x="282" y="296"/>
                    <a:pt x="254" y="296"/>
                  </a:cubicBezTo>
                  <a:cubicBezTo>
                    <a:pt x="226" y="296"/>
                    <a:pt x="215" y="281"/>
                    <a:pt x="215" y="259"/>
                  </a:cubicBezTo>
                  <a:cubicBezTo>
                    <a:pt x="215" y="246"/>
                    <a:pt x="225" y="209"/>
                    <a:pt x="230" y="184"/>
                  </a:cubicBezTo>
                  <a:cubicBezTo>
                    <a:pt x="235" y="166"/>
                    <a:pt x="249" y="99"/>
                    <a:pt x="254" y="89"/>
                  </a:cubicBezTo>
                  <a:cubicBezTo>
                    <a:pt x="264" y="48"/>
                    <a:pt x="287" y="26"/>
                    <a:pt x="312" y="26"/>
                  </a:cubicBezTo>
                  <a:cubicBezTo>
                    <a:pt x="317" y="26"/>
                    <a:pt x="333" y="26"/>
                    <a:pt x="346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" name="Line 29">
            <a:extLst>
              <a:ext uri="{FF2B5EF4-FFF2-40B4-BE49-F238E27FC236}">
                <a16:creationId xmlns:a16="http://schemas.microsoft.com/office/drawing/2014/main" id="{D2FAC4D3-91BC-4A69-AC95-9BCEBC5C6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038" y="3069806"/>
            <a:ext cx="1588" cy="2524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" name="Group 30">
            <a:extLst>
              <a:ext uri="{FF2B5EF4-FFF2-40B4-BE49-F238E27FC236}">
                <a16:creationId xmlns:a16="http://schemas.microsoft.com/office/drawing/2014/main" id="{3B8DC6DD-737B-4FC9-A24B-3A2FB5187C0C}"/>
              </a:ext>
            </a:extLst>
          </p:cNvPr>
          <p:cNvGrpSpPr>
            <a:grpSpLocks/>
          </p:cNvGrpSpPr>
          <p:nvPr/>
        </p:nvGrpSpPr>
        <p:grpSpPr bwMode="auto">
          <a:xfrm>
            <a:off x="2995026" y="3106318"/>
            <a:ext cx="977900" cy="249238"/>
            <a:chOff x="2835" y="1996"/>
            <a:chExt cx="616" cy="157"/>
          </a:xfrm>
        </p:grpSpPr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0D3DF86D-8F47-47F2-A318-909A4E2C9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996"/>
              <a:ext cx="616" cy="155"/>
            </a:xfrm>
            <a:custGeom>
              <a:avLst/>
              <a:gdLst>
                <a:gd name="T0" fmla="*/ 1361 w 2723"/>
                <a:gd name="T1" fmla="*/ 688 h 689"/>
                <a:gd name="T2" fmla="*/ 0 w 2723"/>
                <a:gd name="T3" fmla="*/ 688 h 689"/>
                <a:gd name="T4" fmla="*/ 0 w 2723"/>
                <a:gd name="T5" fmla="*/ 0 h 689"/>
                <a:gd name="T6" fmla="*/ 2722 w 2723"/>
                <a:gd name="T7" fmla="*/ 0 h 689"/>
                <a:gd name="T8" fmla="*/ 2722 w 2723"/>
                <a:gd name="T9" fmla="*/ 688 h 689"/>
                <a:gd name="T10" fmla="*/ 1361 w 2723"/>
                <a:gd name="T11" fmla="*/ 6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3" h="689">
                  <a:moveTo>
                    <a:pt x="1361" y="688"/>
                  </a:moveTo>
                  <a:lnTo>
                    <a:pt x="0" y="688"/>
                  </a:lnTo>
                  <a:lnTo>
                    <a:pt x="0" y="0"/>
                  </a:lnTo>
                  <a:lnTo>
                    <a:pt x="2722" y="0"/>
                  </a:lnTo>
                  <a:lnTo>
                    <a:pt x="2722" y="688"/>
                  </a:lnTo>
                  <a:lnTo>
                    <a:pt x="1361" y="68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9A40124-023B-49CE-852F-DC1F37D16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061"/>
              <a:ext cx="57" cy="92"/>
            </a:xfrm>
            <a:custGeom>
              <a:avLst/>
              <a:gdLst>
                <a:gd name="T0" fmla="*/ 253 w 257"/>
                <a:gd name="T1" fmla="*/ 39 h 409"/>
                <a:gd name="T2" fmla="*/ 256 w 257"/>
                <a:gd name="T3" fmla="*/ 25 h 409"/>
                <a:gd name="T4" fmla="*/ 240 w 257"/>
                <a:gd name="T5" fmla="*/ 7 h 409"/>
                <a:gd name="T6" fmla="*/ 219 w 257"/>
                <a:gd name="T7" fmla="*/ 19 h 409"/>
                <a:gd name="T8" fmla="*/ 212 w 257"/>
                <a:gd name="T9" fmla="*/ 54 h 409"/>
                <a:gd name="T10" fmla="*/ 201 w 257"/>
                <a:gd name="T11" fmla="*/ 105 h 409"/>
                <a:gd name="T12" fmla="*/ 175 w 257"/>
                <a:gd name="T13" fmla="*/ 218 h 409"/>
                <a:gd name="T14" fmla="*/ 115 w 257"/>
                <a:gd name="T15" fmla="*/ 272 h 409"/>
                <a:gd name="T16" fmla="*/ 78 w 257"/>
                <a:gd name="T17" fmla="*/ 220 h 409"/>
                <a:gd name="T18" fmla="*/ 108 w 257"/>
                <a:gd name="T19" fmla="*/ 97 h 409"/>
                <a:gd name="T20" fmla="*/ 118 w 257"/>
                <a:gd name="T21" fmla="*/ 52 h 409"/>
                <a:gd name="T22" fmla="*/ 72 w 257"/>
                <a:gd name="T23" fmla="*/ 0 h 409"/>
                <a:gd name="T24" fmla="*/ 0 w 257"/>
                <a:gd name="T25" fmla="*/ 97 h 409"/>
                <a:gd name="T26" fmla="*/ 7 w 257"/>
                <a:gd name="T27" fmla="*/ 105 h 409"/>
                <a:gd name="T28" fmla="*/ 16 w 257"/>
                <a:gd name="T29" fmla="*/ 91 h 409"/>
                <a:gd name="T30" fmla="*/ 72 w 257"/>
                <a:gd name="T31" fmla="*/ 15 h 409"/>
                <a:gd name="T32" fmla="*/ 85 w 257"/>
                <a:gd name="T33" fmla="*/ 34 h 409"/>
                <a:gd name="T34" fmla="*/ 76 w 257"/>
                <a:gd name="T35" fmla="*/ 79 h 409"/>
                <a:gd name="T36" fmla="*/ 44 w 257"/>
                <a:gd name="T37" fmla="*/ 211 h 409"/>
                <a:gd name="T38" fmla="*/ 111 w 257"/>
                <a:gd name="T39" fmla="*/ 287 h 409"/>
                <a:gd name="T40" fmla="*/ 166 w 257"/>
                <a:gd name="T41" fmla="*/ 259 h 409"/>
                <a:gd name="T42" fmla="*/ 132 w 257"/>
                <a:gd name="T43" fmla="*/ 357 h 409"/>
                <a:gd name="T44" fmla="*/ 71 w 257"/>
                <a:gd name="T45" fmla="*/ 396 h 409"/>
                <a:gd name="T46" fmla="*/ 29 w 257"/>
                <a:gd name="T47" fmla="*/ 369 h 409"/>
                <a:gd name="T48" fmla="*/ 54 w 257"/>
                <a:gd name="T49" fmla="*/ 362 h 409"/>
                <a:gd name="T50" fmla="*/ 63 w 257"/>
                <a:gd name="T51" fmla="*/ 335 h 409"/>
                <a:gd name="T52" fmla="*/ 42 w 257"/>
                <a:gd name="T53" fmla="*/ 312 h 409"/>
                <a:gd name="T54" fmla="*/ 10 w 257"/>
                <a:gd name="T55" fmla="*/ 354 h 409"/>
                <a:gd name="T56" fmla="*/ 71 w 257"/>
                <a:gd name="T57" fmla="*/ 408 h 409"/>
                <a:gd name="T58" fmla="*/ 199 w 257"/>
                <a:gd name="T59" fmla="*/ 279 h 409"/>
                <a:gd name="T60" fmla="*/ 253 w 257"/>
                <a:gd name="T61" fmla="*/ 3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409">
                  <a:moveTo>
                    <a:pt x="253" y="39"/>
                  </a:moveTo>
                  <a:cubicBezTo>
                    <a:pt x="256" y="30"/>
                    <a:pt x="256" y="28"/>
                    <a:pt x="256" y="25"/>
                  </a:cubicBezTo>
                  <a:cubicBezTo>
                    <a:pt x="256" y="12"/>
                    <a:pt x="248" y="7"/>
                    <a:pt x="240" y="7"/>
                  </a:cubicBezTo>
                  <a:cubicBezTo>
                    <a:pt x="234" y="7"/>
                    <a:pt x="225" y="10"/>
                    <a:pt x="219" y="19"/>
                  </a:cubicBezTo>
                  <a:cubicBezTo>
                    <a:pt x="218" y="24"/>
                    <a:pt x="214" y="43"/>
                    <a:pt x="212" y="54"/>
                  </a:cubicBezTo>
                  <a:cubicBezTo>
                    <a:pt x="209" y="70"/>
                    <a:pt x="204" y="88"/>
                    <a:pt x="201" y="105"/>
                  </a:cubicBezTo>
                  <a:lnTo>
                    <a:pt x="175" y="218"/>
                  </a:lnTo>
                  <a:cubicBezTo>
                    <a:pt x="174" y="227"/>
                    <a:pt x="150" y="272"/>
                    <a:pt x="115" y="272"/>
                  </a:cubicBezTo>
                  <a:cubicBezTo>
                    <a:pt x="85" y="272"/>
                    <a:pt x="78" y="245"/>
                    <a:pt x="78" y="220"/>
                  </a:cubicBezTo>
                  <a:cubicBezTo>
                    <a:pt x="78" y="191"/>
                    <a:pt x="89" y="154"/>
                    <a:pt x="108" y="97"/>
                  </a:cubicBezTo>
                  <a:cubicBezTo>
                    <a:pt x="116" y="72"/>
                    <a:pt x="118" y="64"/>
                    <a:pt x="118" y="52"/>
                  </a:cubicBezTo>
                  <a:cubicBezTo>
                    <a:pt x="118" y="24"/>
                    <a:pt x="101" y="0"/>
                    <a:pt x="72" y="0"/>
                  </a:cubicBezTo>
                  <a:cubicBezTo>
                    <a:pt x="21" y="0"/>
                    <a:pt x="0" y="91"/>
                    <a:pt x="0" y="97"/>
                  </a:cubicBezTo>
                  <a:cubicBezTo>
                    <a:pt x="0" y="105"/>
                    <a:pt x="5" y="105"/>
                    <a:pt x="7" y="105"/>
                  </a:cubicBezTo>
                  <a:cubicBezTo>
                    <a:pt x="13" y="105"/>
                    <a:pt x="13" y="102"/>
                    <a:pt x="16" y="91"/>
                  </a:cubicBezTo>
                  <a:cubicBezTo>
                    <a:pt x="30" y="33"/>
                    <a:pt x="54" y="15"/>
                    <a:pt x="72" y="15"/>
                  </a:cubicBezTo>
                  <a:cubicBezTo>
                    <a:pt x="76" y="15"/>
                    <a:pt x="85" y="15"/>
                    <a:pt x="85" y="34"/>
                  </a:cubicBezTo>
                  <a:cubicBezTo>
                    <a:pt x="85" y="51"/>
                    <a:pt x="80" y="66"/>
                    <a:pt x="76" y="79"/>
                  </a:cubicBezTo>
                  <a:cubicBezTo>
                    <a:pt x="54" y="145"/>
                    <a:pt x="44" y="182"/>
                    <a:pt x="44" y="211"/>
                  </a:cubicBezTo>
                  <a:cubicBezTo>
                    <a:pt x="44" y="268"/>
                    <a:pt x="78" y="287"/>
                    <a:pt x="111" y="287"/>
                  </a:cubicBezTo>
                  <a:cubicBezTo>
                    <a:pt x="133" y="287"/>
                    <a:pt x="152" y="277"/>
                    <a:pt x="166" y="259"/>
                  </a:cubicBezTo>
                  <a:cubicBezTo>
                    <a:pt x="159" y="290"/>
                    <a:pt x="154" y="321"/>
                    <a:pt x="132" y="357"/>
                  </a:cubicBezTo>
                  <a:cubicBezTo>
                    <a:pt x="116" y="378"/>
                    <a:pt x="95" y="396"/>
                    <a:pt x="71" y="396"/>
                  </a:cubicBezTo>
                  <a:cubicBezTo>
                    <a:pt x="63" y="396"/>
                    <a:pt x="38" y="393"/>
                    <a:pt x="29" y="369"/>
                  </a:cubicBezTo>
                  <a:cubicBezTo>
                    <a:pt x="38" y="369"/>
                    <a:pt x="44" y="369"/>
                    <a:pt x="54" y="362"/>
                  </a:cubicBezTo>
                  <a:cubicBezTo>
                    <a:pt x="57" y="357"/>
                    <a:pt x="63" y="348"/>
                    <a:pt x="63" y="335"/>
                  </a:cubicBezTo>
                  <a:cubicBezTo>
                    <a:pt x="63" y="315"/>
                    <a:pt x="47" y="312"/>
                    <a:pt x="42" y="312"/>
                  </a:cubicBezTo>
                  <a:cubicBezTo>
                    <a:pt x="30" y="312"/>
                    <a:pt x="10" y="323"/>
                    <a:pt x="10" y="354"/>
                  </a:cubicBezTo>
                  <a:cubicBezTo>
                    <a:pt x="10" y="386"/>
                    <a:pt x="37" y="408"/>
                    <a:pt x="71" y="408"/>
                  </a:cubicBezTo>
                  <a:cubicBezTo>
                    <a:pt x="128" y="408"/>
                    <a:pt x="185" y="351"/>
                    <a:pt x="199" y="279"/>
                  </a:cubicBezTo>
                  <a:lnTo>
                    <a:pt x="253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4B115ED5-03D2-4FC3-9449-10C08B3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101"/>
              <a:ext cx="53" cy="45"/>
            </a:xfrm>
            <a:custGeom>
              <a:avLst/>
              <a:gdLst>
                <a:gd name="T0" fmla="*/ 29 w 237"/>
                <a:gd name="T1" fmla="*/ 169 h 201"/>
                <a:gd name="T2" fmla="*/ 25 w 237"/>
                <a:gd name="T3" fmla="*/ 187 h 201"/>
                <a:gd name="T4" fmla="*/ 39 w 237"/>
                <a:gd name="T5" fmla="*/ 200 h 201"/>
                <a:gd name="T6" fmla="*/ 54 w 237"/>
                <a:gd name="T7" fmla="*/ 190 h 201"/>
                <a:gd name="T8" fmla="*/ 60 w 237"/>
                <a:gd name="T9" fmla="*/ 163 h 201"/>
                <a:gd name="T10" fmla="*/ 69 w 237"/>
                <a:gd name="T11" fmla="*/ 124 h 201"/>
                <a:gd name="T12" fmla="*/ 76 w 237"/>
                <a:gd name="T13" fmla="*/ 93 h 201"/>
                <a:gd name="T14" fmla="*/ 91 w 237"/>
                <a:gd name="T15" fmla="*/ 54 h 201"/>
                <a:gd name="T16" fmla="*/ 150 w 237"/>
                <a:gd name="T17" fmla="*/ 12 h 201"/>
                <a:gd name="T18" fmla="*/ 172 w 237"/>
                <a:gd name="T19" fmla="*/ 43 h 201"/>
                <a:gd name="T20" fmla="*/ 150 w 237"/>
                <a:gd name="T21" fmla="*/ 138 h 201"/>
                <a:gd name="T22" fmla="*/ 144 w 237"/>
                <a:gd name="T23" fmla="*/ 161 h 201"/>
                <a:gd name="T24" fmla="*/ 180 w 237"/>
                <a:gd name="T25" fmla="*/ 200 h 201"/>
                <a:gd name="T26" fmla="*/ 236 w 237"/>
                <a:gd name="T27" fmla="*/ 133 h 201"/>
                <a:gd name="T28" fmla="*/ 230 w 237"/>
                <a:gd name="T29" fmla="*/ 126 h 201"/>
                <a:gd name="T30" fmla="*/ 222 w 237"/>
                <a:gd name="T31" fmla="*/ 135 h 201"/>
                <a:gd name="T32" fmla="*/ 182 w 237"/>
                <a:gd name="T33" fmla="*/ 188 h 201"/>
                <a:gd name="T34" fmla="*/ 172 w 237"/>
                <a:gd name="T35" fmla="*/ 172 h 201"/>
                <a:gd name="T36" fmla="*/ 182 w 237"/>
                <a:gd name="T37" fmla="*/ 136 h 201"/>
                <a:gd name="T38" fmla="*/ 202 w 237"/>
                <a:gd name="T39" fmla="*/ 51 h 201"/>
                <a:gd name="T40" fmla="*/ 152 w 237"/>
                <a:gd name="T41" fmla="*/ 0 h 201"/>
                <a:gd name="T42" fmla="*/ 86 w 237"/>
                <a:gd name="T43" fmla="*/ 39 h 201"/>
                <a:gd name="T44" fmla="*/ 46 w 237"/>
                <a:gd name="T45" fmla="*/ 0 h 201"/>
                <a:gd name="T46" fmla="*/ 14 w 237"/>
                <a:gd name="T47" fmla="*/ 25 h 201"/>
                <a:gd name="T48" fmla="*/ 0 w 237"/>
                <a:gd name="T49" fmla="*/ 69 h 201"/>
                <a:gd name="T50" fmla="*/ 7 w 237"/>
                <a:gd name="T51" fmla="*/ 73 h 201"/>
                <a:gd name="T52" fmla="*/ 16 w 237"/>
                <a:gd name="T53" fmla="*/ 61 h 201"/>
                <a:gd name="T54" fmla="*/ 44 w 237"/>
                <a:gd name="T55" fmla="*/ 12 h 201"/>
                <a:gd name="T56" fmla="*/ 56 w 237"/>
                <a:gd name="T57" fmla="*/ 34 h 201"/>
                <a:gd name="T58" fmla="*/ 50 w 237"/>
                <a:gd name="T59" fmla="*/ 72 h 201"/>
                <a:gd name="T60" fmla="*/ 40 w 237"/>
                <a:gd name="T61" fmla="*/ 111 h 201"/>
                <a:gd name="T62" fmla="*/ 29 w 237"/>
                <a:gd name="T63" fmla="*/ 1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7" h="201">
                  <a:moveTo>
                    <a:pt x="29" y="169"/>
                  </a:moveTo>
                  <a:cubicBezTo>
                    <a:pt x="29" y="173"/>
                    <a:pt x="25" y="185"/>
                    <a:pt x="25" y="187"/>
                  </a:cubicBezTo>
                  <a:cubicBezTo>
                    <a:pt x="25" y="197"/>
                    <a:pt x="33" y="200"/>
                    <a:pt x="39" y="200"/>
                  </a:cubicBezTo>
                  <a:cubicBezTo>
                    <a:pt x="46" y="200"/>
                    <a:pt x="52" y="196"/>
                    <a:pt x="54" y="190"/>
                  </a:cubicBezTo>
                  <a:cubicBezTo>
                    <a:pt x="55" y="187"/>
                    <a:pt x="60" y="172"/>
                    <a:pt x="60" y="163"/>
                  </a:cubicBezTo>
                  <a:cubicBezTo>
                    <a:pt x="63" y="154"/>
                    <a:pt x="65" y="135"/>
                    <a:pt x="69" y="124"/>
                  </a:cubicBezTo>
                  <a:cubicBezTo>
                    <a:pt x="72" y="114"/>
                    <a:pt x="73" y="105"/>
                    <a:pt x="76" y="93"/>
                  </a:cubicBezTo>
                  <a:cubicBezTo>
                    <a:pt x="80" y="75"/>
                    <a:pt x="80" y="72"/>
                    <a:pt x="91" y="54"/>
                  </a:cubicBezTo>
                  <a:cubicBezTo>
                    <a:pt x="103" y="36"/>
                    <a:pt x="120" y="12"/>
                    <a:pt x="150" y="12"/>
                  </a:cubicBezTo>
                  <a:cubicBezTo>
                    <a:pt x="172" y="12"/>
                    <a:pt x="172" y="34"/>
                    <a:pt x="172" y="43"/>
                  </a:cubicBezTo>
                  <a:cubicBezTo>
                    <a:pt x="172" y="70"/>
                    <a:pt x="157" y="118"/>
                    <a:pt x="150" y="138"/>
                  </a:cubicBezTo>
                  <a:cubicBezTo>
                    <a:pt x="146" y="151"/>
                    <a:pt x="144" y="154"/>
                    <a:pt x="144" y="161"/>
                  </a:cubicBezTo>
                  <a:cubicBezTo>
                    <a:pt x="144" y="185"/>
                    <a:pt x="162" y="200"/>
                    <a:pt x="180" y="200"/>
                  </a:cubicBezTo>
                  <a:cubicBezTo>
                    <a:pt x="219" y="200"/>
                    <a:pt x="236" y="140"/>
                    <a:pt x="236" y="133"/>
                  </a:cubicBezTo>
                  <a:cubicBezTo>
                    <a:pt x="236" y="126"/>
                    <a:pt x="232" y="126"/>
                    <a:pt x="230" y="126"/>
                  </a:cubicBezTo>
                  <a:cubicBezTo>
                    <a:pt x="226" y="126"/>
                    <a:pt x="225" y="129"/>
                    <a:pt x="222" y="135"/>
                  </a:cubicBezTo>
                  <a:cubicBezTo>
                    <a:pt x="214" y="169"/>
                    <a:pt x="197" y="188"/>
                    <a:pt x="182" y="188"/>
                  </a:cubicBezTo>
                  <a:cubicBezTo>
                    <a:pt x="174" y="188"/>
                    <a:pt x="172" y="182"/>
                    <a:pt x="172" y="172"/>
                  </a:cubicBezTo>
                  <a:cubicBezTo>
                    <a:pt x="172" y="161"/>
                    <a:pt x="174" y="155"/>
                    <a:pt x="182" y="136"/>
                  </a:cubicBezTo>
                  <a:cubicBezTo>
                    <a:pt x="185" y="123"/>
                    <a:pt x="202" y="75"/>
                    <a:pt x="202" y="51"/>
                  </a:cubicBezTo>
                  <a:cubicBezTo>
                    <a:pt x="202" y="7"/>
                    <a:pt x="172" y="0"/>
                    <a:pt x="152" y="0"/>
                  </a:cubicBezTo>
                  <a:cubicBezTo>
                    <a:pt x="119" y="0"/>
                    <a:pt x="97" y="24"/>
                    <a:pt x="86" y="39"/>
                  </a:cubicBezTo>
                  <a:cubicBezTo>
                    <a:pt x="84" y="10"/>
                    <a:pt x="60" y="0"/>
                    <a:pt x="46" y="0"/>
                  </a:cubicBezTo>
                  <a:cubicBezTo>
                    <a:pt x="29" y="0"/>
                    <a:pt x="18" y="15"/>
                    <a:pt x="14" y="25"/>
                  </a:cubicBezTo>
                  <a:cubicBezTo>
                    <a:pt x="5" y="39"/>
                    <a:pt x="0" y="66"/>
                    <a:pt x="0" y="69"/>
                  </a:cubicBezTo>
                  <a:cubicBezTo>
                    <a:pt x="0" y="73"/>
                    <a:pt x="5" y="73"/>
                    <a:pt x="7" y="73"/>
                  </a:cubicBezTo>
                  <a:cubicBezTo>
                    <a:pt x="13" y="73"/>
                    <a:pt x="13" y="72"/>
                    <a:pt x="16" y="61"/>
                  </a:cubicBezTo>
                  <a:cubicBezTo>
                    <a:pt x="22" y="34"/>
                    <a:pt x="29" y="12"/>
                    <a:pt x="44" y="12"/>
                  </a:cubicBezTo>
                  <a:cubicBezTo>
                    <a:pt x="54" y="12"/>
                    <a:pt x="56" y="21"/>
                    <a:pt x="56" y="34"/>
                  </a:cubicBezTo>
                  <a:cubicBezTo>
                    <a:pt x="56" y="43"/>
                    <a:pt x="54" y="60"/>
                    <a:pt x="50" y="72"/>
                  </a:cubicBezTo>
                  <a:cubicBezTo>
                    <a:pt x="47" y="82"/>
                    <a:pt x="44" y="102"/>
                    <a:pt x="40" y="111"/>
                  </a:cubicBezTo>
                  <a:lnTo>
                    <a:pt x="29" y="1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7731EEBE-945A-4557-8AB1-4D295A0E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086"/>
              <a:ext cx="76" cy="5"/>
            </a:xfrm>
            <a:custGeom>
              <a:avLst/>
              <a:gdLst>
                <a:gd name="T0" fmla="*/ 319 w 338"/>
                <a:gd name="T1" fmla="*/ 27 h 28"/>
                <a:gd name="T2" fmla="*/ 337 w 338"/>
                <a:gd name="T3" fmla="*/ 12 h 28"/>
                <a:gd name="T4" fmla="*/ 319 w 338"/>
                <a:gd name="T5" fmla="*/ 0 h 28"/>
                <a:gd name="T6" fmla="*/ 18 w 338"/>
                <a:gd name="T7" fmla="*/ 0 h 28"/>
                <a:gd name="T8" fmla="*/ 0 w 338"/>
                <a:gd name="T9" fmla="*/ 12 h 28"/>
                <a:gd name="T10" fmla="*/ 18 w 338"/>
                <a:gd name="T11" fmla="*/ 27 h 28"/>
                <a:gd name="T12" fmla="*/ 319 w 338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8">
                  <a:moveTo>
                    <a:pt x="319" y="27"/>
                  </a:moveTo>
                  <a:cubicBezTo>
                    <a:pt x="328" y="27"/>
                    <a:pt x="337" y="27"/>
                    <a:pt x="337" y="12"/>
                  </a:cubicBezTo>
                  <a:cubicBezTo>
                    <a:pt x="337" y="0"/>
                    <a:pt x="328" y="0"/>
                    <a:pt x="319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2"/>
                  </a:cubicBezTo>
                  <a:cubicBezTo>
                    <a:pt x="0" y="27"/>
                    <a:pt x="9" y="27"/>
                    <a:pt x="18" y="27"/>
                  </a:cubicBezTo>
                  <a:lnTo>
                    <a:pt x="31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9A7C7332-44A2-4A0F-9786-C64949BA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0"/>
              <a:ext cx="95" cy="65"/>
            </a:xfrm>
            <a:custGeom>
              <a:avLst/>
              <a:gdLst>
                <a:gd name="T0" fmla="*/ 290 w 424"/>
                <a:gd name="T1" fmla="*/ 61 h 292"/>
                <a:gd name="T2" fmla="*/ 295 w 424"/>
                <a:gd name="T3" fmla="*/ 33 h 292"/>
                <a:gd name="T4" fmla="*/ 269 w 424"/>
                <a:gd name="T5" fmla="*/ 6 h 292"/>
                <a:gd name="T6" fmla="*/ 232 w 424"/>
                <a:gd name="T7" fmla="*/ 39 h 292"/>
                <a:gd name="T8" fmla="*/ 204 w 424"/>
                <a:gd name="T9" fmla="*/ 169 h 292"/>
                <a:gd name="T10" fmla="*/ 199 w 424"/>
                <a:gd name="T11" fmla="*/ 206 h 292"/>
                <a:gd name="T12" fmla="*/ 202 w 424"/>
                <a:gd name="T13" fmla="*/ 226 h 292"/>
                <a:gd name="T14" fmla="*/ 154 w 424"/>
                <a:gd name="T15" fmla="*/ 269 h 292"/>
                <a:gd name="T16" fmla="*/ 110 w 424"/>
                <a:gd name="T17" fmla="*/ 217 h 292"/>
                <a:gd name="T18" fmla="*/ 140 w 424"/>
                <a:gd name="T19" fmla="*/ 97 h 292"/>
                <a:gd name="T20" fmla="*/ 149 w 424"/>
                <a:gd name="T21" fmla="*/ 57 h 292"/>
                <a:gd name="T22" fmla="*/ 86 w 424"/>
                <a:gd name="T23" fmla="*/ 0 h 292"/>
                <a:gd name="T24" fmla="*/ 0 w 424"/>
                <a:gd name="T25" fmla="*/ 99 h 292"/>
                <a:gd name="T26" fmla="*/ 14 w 424"/>
                <a:gd name="T27" fmla="*/ 108 h 292"/>
                <a:gd name="T28" fmla="*/ 26 w 424"/>
                <a:gd name="T29" fmla="*/ 100 h 292"/>
                <a:gd name="T30" fmla="*/ 84 w 424"/>
                <a:gd name="T31" fmla="*/ 24 h 292"/>
                <a:gd name="T32" fmla="*/ 93 w 424"/>
                <a:gd name="T33" fmla="*/ 37 h 292"/>
                <a:gd name="T34" fmla="*/ 80 w 424"/>
                <a:gd name="T35" fmla="*/ 87 h 292"/>
                <a:gd name="T36" fmla="*/ 50 w 424"/>
                <a:gd name="T37" fmla="*/ 205 h 292"/>
                <a:gd name="T38" fmla="*/ 150 w 424"/>
                <a:gd name="T39" fmla="*/ 291 h 292"/>
                <a:gd name="T40" fmla="*/ 213 w 424"/>
                <a:gd name="T41" fmla="*/ 256 h 292"/>
                <a:gd name="T42" fmla="*/ 296 w 424"/>
                <a:gd name="T43" fmla="*/ 291 h 292"/>
                <a:gd name="T44" fmla="*/ 384 w 424"/>
                <a:gd name="T45" fmla="*/ 218 h 292"/>
                <a:gd name="T46" fmla="*/ 423 w 424"/>
                <a:gd name="T47" fmla="*/ 57 h 292"/>
                <a:gd name="T48" fmla="*/ 385 w 424"/>
                <a:gd name="T49" fmla="*/ 0 h 292"/>
                <a:gd name="T50" fmla="*/ 344 w 424"/>
                <a:gd name="T51" fmla="*/ 48 h 292"/>
                <a:gd name="T52" fmla="*/ 360 w 424"/>
                <a:gd name="T53" fmla="*/ 75 h 292"/>
                <a:gd name="T54" fmla="*/ 387 w 424"/>
                <a:gd name="T55" fmla="*/ 117 h 292"/>
                <a:gd name="T56" fmla="*/ 355 w 424"/>
                <a:gd name="T57" fmla="*/ 220 h 292"/>
                <a:gd name="T58" fmla="*/ 299 w 424"/>
                <a:gd name="T59" fmla="*/ 269 h 292"/>
                <a:gd name="T60" fmla="*/ 260 w 424"/>
                <a:gd name="T61" fmla="*/ 218 h 292"/>
                <a:gd name="T62" fmla="*/ 268 w 424"/>
                <a:gd name="T63" fmla="*/ 161 h 292"/>
                <a:gd name="T64" fmla="*/ 282 w 424"/>
                <a:gd name="T65" fmla="*/ 97 h 292"/>
                <a:gd name="T66" fmla="*/ 290 w 424"/>
                <a:gd name="T67" fmla="*/ 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4" h="292">
                  <a:moveTo>
                    <a:pt x="290" y="61"/>
                  </a:moveTo>
                  <a:cubicBezTo>
                    <a:pt x="291" y="54"/>
                    <a:pt x="295" y="37"/>
                    <a:pt x="295" y="33"/>
                  </a:cubicBezTo>
                  <a:cubicBezTo>
                    <a:pt x="295" y="19"/>
                    <a:pt x="285" y="6"/>
                    <a:pt x="269" y="6"/>
                  </a:cubicBezTo>
                  <a:cubicBezTo>
                    <a:pt x="260" y="6"/>
                    <a:pt x="240" y="10"/>
                    <a:pt x="232" y="39"/>
                  </a:cubicBezTo>
                  <a:cubicBezTo>
                    <a:pt x="222" y="79"/>
                    <a:pt x="213" y="126"/>
                    <a:pt x="204" y="169"/>
                  </a:cubicBezTo>
                  <a:cubicBezTo>
                    <a:pt x="199" y="190"/>
                    <a:pt x="199" y="199"/>
                    <a:pt x="199" y="206"/>
                  </a:cubicBezTo>
                  <a:cubicBezTo>
                    <a:pt x="199" y="224"/>
                    <a:pt x="202" y="224"/>
                    <a:pt x="202" y="226"/>
                  </a:cubicBezTo>
                  <a:cubicBezTo>
                    <a:pt x="202" y="232"/>
                    <a:pt x="187" y="269"/>
                    <a:pt x="154" y="269"/>
                  </a:cubicBezTo>
                  <a:cubicBezTo>
                    <a:pt x="110" y="269"/>
                    <a:pt x="110" y="232"/>
                    <a:pt x="110" y="217"/>
                  </a:cubicBezTo>
                  <a:cubicBezTo>
                    <a:pt x="110" y="190"/>
                    <a:pt x="116" y="161"/>
                    <a:pt x="140" y="97"/>
                  </a:cubicBezTo>
                  <a:cubicBezTo>
                    <a:pt x="142" y="82"/>
                    <a:pt x="149" y="69"/>
                    <a:pt x="149" y="57"/>
                  </a:cubicBezTo>
                  <a:cubicBezTo>
                    <a:pt x="149" y="21"/>
                    <a:pt x="116" y="0"/>
                    <a:pt x="86" y="0"/>
                  </a:cubicBezTo>
                  <a:cubicBezTo>
                    <a:pt x="29" y="0"/>
                    <a:pt x="0" y="87"/>
                    <a:pt x="0" y="99"/>
                  </a:cubicBezTo>
                  <a:cubicBezTo>
                    <a:pt x="0" y="108"/>
                    <a:pt x="9" y="108"/>
                    <a:pt x="14" y="108"/>
                  </a:cubicBezTo>
                  <a:cubicBezTo>
                    <a:pt x="21" y="108"/>
                    <a:pt x="24" y="108"/>
                    <a:pt x="26" y="100"/>
                  </a:cubicBezTo>
                  <a:cubicBezTo>
                    <a:pt x="44" y="30"/>
                    <a:pt x="73" y="24"/>
                    <a:pt x="84" y="24"/>
                  </a:cubicBezTo>
                  <a:cubicBezTo>
                    <a:pt x="86" y="24"/>
                    <a:pt x="93" y="24"/>
                    <a:pt x="93" y="37"/>
                  </a:cubicBezTo>
                  <a:cubicBezTo>
                    <a:pt x="93" y="52"/>
                    <a:pt x="86" y="69"/>
                    <a:pt x="80" y="87"/>
                  </a:cubicBezTo>
                  <a:cubicBezTo>
                    <a:pt x="60" y="146"/>
                    <a:pt x="50" y="179"/>
                    <a:pt x="50" y="205"/>
                  </a:cubicBezTo>
                  <a:cubicBezTo>
                    <a:pt x="50" y="277"/>
                    <a:pt x="103" y="291"/>
                    <a:pt x="150" y="291"/>
                  </a:cubicBezTo>
                  <a:cubicBezTo>
                    <a:pt x="162" y="291"/>
                    <a:pt x="187" y="291"/>
                    <a:pt x="213" y="256"/>
                  </a:cubicBezTo>
                  <a:cubicBezTo>
                    <a:pt x="229" y="278"/>
                    <a:pt x="252" y="291"/>
                    <a:pt x="296" y="291"/>
                  </a:cubicBezTo>
                  <a:cubicBezTo>
                    <a:pt x="329" y="291"/>
                    <a:pt x="359" y="274"/>
                    <a:pt x="384" y="218"/>
                  </a:cubicBezTo>
                  <a:cubicBezTo>
                    <a:pt x="405" y="170"/>
                    <a:pt x="423" y="90"/>
                    <a:pt x="423" y="57"/>
                  </a:cubicBezTo>
                  <a:cubicBezTo>
                    <a:pt x="423" y="0"/>
                    <a:pt x="385" y="0"/>
                    <a:pt x="385" y="0"/>
                  </a:cubicBezTo>
                  <a:cubicBezTo>
                    <a:pt x="363" y="0"/>
                    <a:pt x="344" y="25"/>
                    <a:pt x="344" y="48"/>
                  </a:cubicBezTo>
                  <a:cubicBezTo>
                    <a:pt x="344" y="66"/>
                    <a:pt x="354" y="73"/>
                    <a:pt x="360" y="75"/>
                  </a:cubicBezTo>
                  <a:cubicBezTo>
                    <a:pt x="381" y="91"/>
                    <a:pt x="387" y="105"/>
                    <a:pt x="387" y="117"/>
                  </a:cubicBezTo>
                  <a:cubicBezTo>
                    <a:pt x="387" y="126"/>
                    <a:pt x="374" y="187"/>
                    <a:pt x="355" y="220"/>
                  </a:cubicBezTo>
                  <a:cubicBezTo>
                    <a:pt x="342" y="253"/>
                    <a:pt x="323" y="269"/>
                    <a:pt x="299" y="269"/>
                  </a:cubicBezTo>
                  <a:cubicBezTo>
                    <a:pt x="260" y="269"/>
                    <a:pt x="260" y="233"/>
                    <a:pt x="260" y="218"/>
                  </a:cubicBezTo>
                  <a:cubicBezTo>
                    <a:pt x="260" y="202"/>
                    <a:pt x="260" y="194"/>
                    <a:pt x="268" y="161"/>
                  </a:cubicBezTo>
                  <a:cubicBezTo>
                    <a:pt x="273" y="143"/>
                    <a:pt x="280" y="111"/>
                    <a:pt x="282" y="97"/>
                  </a:cubicBezTo>
                  <a:lnTo>
                    <a:pt x="290" y="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282E6FF-61E6-422B-814C-CBBB9E1E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996"/>
              <a:ext cx="64" cy="69"/>
            </a:xfrm>
            <a:custGeom>
              <a:avLst/>
              <a:gdLst>
                <a:gd name="T0" fmla="*/ 154 w 286"/>
                <a:gd name="T1" fmla="*/ 21 h 307"/>
                <a:gd name="T2" fmla="*/ 272 w 286"/>
                <a:gd name="T3" fmla="*/ 21 h 307"/>
                <a:gd name="T4" fmla="*/ 285 w 286"/>
                <a:gd name="T5" fmla="*/ 10 h 307"/>
                <a:gd name="T6" fmla="*/ 272 w 286"/>
                <a:gd name="T7" fmla="*/ 0 h 307"/>
                <a:gd name="T8" fmla="*/ 16 w 286"/>
                <a:gd name="T9" fmla="*/ 0 h 307"/>
                <a:gd name="T10" fmla="*/ 0 w 286"/>
                <a:gd name="T11" fmla="*/ 10 h 307"/>
                <a:gd name="T12" fmla="*/ 16 w 286"/>
                <a:gd name="T13" fmla="*/ 21 h 307"/>
                <a:gd name="T14" fmla="*/ 135 w 286"/>
                <a:gd name="T15" fmla="*/ 21 h 307"/>
                <a:gd name="T16" fmla="*/ 135 w 286"/>
                <a:gd name="T17" fmla="*/ 290 h 307"/>
                <a:gd name="T18" fmla="*/ 142 w 286"/>
                <a:gd name="T19" fmla="*/ 306 h 307"/>
                <a:gd name="T20" fmla="*/ 154 w 286"/>
                <a:gd name="T21" fmla="*/ 290 h 307"/>
                <a:gd name="T22" fmla="*/ 154 w 286"/>
                <a:gd name="T23" fmla="*/ 2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307">
                  <a:moveTo>
                    <a:pt x="154" y="21"/>
                  </a:moveTo>
                  <a:lnTo>
                    <a:pt x="272" y="21"/>
                  </a:lnTo>
                  <a:cubicBezTo>
                    <a:pt x="277" y="21"/>
                    <a:pt x="285" y="21"/>
                    <a:pt x="285" y="10"/>
                  </a:cubicBezTo>
                  <a:cubicBezTo>
                    <a:pt x="285" y="0"/>
                    <a:pt x="277" y="0"/>
                    <a:pt x="272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6" y="21"/>
                  </a:cubicBezTo>
                  <a:lnTo>
                    <a:pt x="135" y="21"/>
                  </a:lnTo>
                  <a:lnTo>
                    <a:pt x="135" y="290"/>
                  </a:lnTo>
                  <a:cubicBezTo>
                    <a:pt x="135" y="297"/>
                    <a:pt x="135" y="306"/>
                    <a:pt x="142" y="306"/>
                  </a:cubicBezTo>
                  <a:cubicBezTo>
                    <a:pt x="154" y="306"/>
                    <a:pt x="154" y="297"/>
                    <a:pt x="154" y="290"/>
                  </a:cubicBezTo>
                  <a:lnTo>
                    <a:pt x="154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2F5178A8-F836-4BA8-A47D-0B717034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0"/>
              <a:ext cx="70" cy="65"/>
            </a:xfrm>
            <a:custGeom>
              <a:avLst/>
              <a:gdLst>
                <a:gd name="T0" fmla="*/ 276 w 314"/>
                <a:gd name="T1" fmla="*/ 33 h 291"/>
                <a:gd name="T2" fmla="*/ 246 w 314"/>
                <a:gd name="T3" fmla="*/ 75 h 291"/>
                <a:gd name="T4" fmla="*/ 273 w 314"/>
                <a:gd name="T5" fmla="*/ 105 h 291"/>
                <a:gd name="T6" fmla="*/ 313 w 314"/>
                <a:gd name="T7" fmla="*/ 55 h 291"/>
                <a:gd name="T8" fmla="*/ 249 w 314"/>
                <a:gd name="T9" fmla="*/ 0 h 291"/>
                <a:gd name="T10" fmla="*/ 191 w 314"/>
                <a:gd name="T11" fmla="*/ 39 h 291"/>
                <a:gd name="T12" fmla="*/ 115 w 314"/>
                <a:gd name="T13" fmla="*/ 0 h 291"/>
                <a:gd name="T14" fmla="*/ 8 w 314"/>
                <a:gd name="T15" fmla="*/ 99 h 291"/>
                <a:gd name="T16" fmla="*/ 21 w 314"/>
                <a:gd name="T17" fmla="*/ 108 h 291"/>
                <a:gd name="T18" fmla="*/ 33 w 314"/>
                <a:gd name="T19" fmla="*/ 99 h 291"/>
                <a:gd name="T20" fmla="*/ 111 w 314"/>
                <a:gd name="T21" fmla="*/ 24 h 291"/>
                <a:gd name="T22" fmla="*/ 142 w 314"/>
                <a:gd name="T23" fmla="*/ 54 h 291"/>
                <a:gd name="T24" fmla="*/ 131 w 314"/>
                <a:gd name="T25" fmla="*/ 126 h 291"/>
                <a:gd name="T26" fmla="*/ 111 w 314"/>
                <a:gd name="T27" fmla="*/ 211 h 291"/>
                <a:gd name="T28" fmla="*/ 64 w 314"/>
                <a:gd name="T29" fmla="*/ 269 h 291"/>
                <a:gd name="T30" fmla="*/ 38 w 314"/>
                <a:gd name="T31" fmla="*/ 260 h 291"/>
                <a:gd name="T32" fmla="*/ 68 w 314"/>
                <a:gd name="T33" fmla="*/ 215 h 291"/>
                <a:gd name="T34" fmla="*/ 40 w 314"/>
                <a:gd name="T35" fmla="*/ 187 h 291"/>
                <a:gd name="T36" fmla="*/ 0 w 314"/>
                <a:gd name="T37" fmla="*/ 235 h 291"/>
                <a:gd name="T38" fmla="*/ 63 w 314"/>
                <a:gd name="T39" fmla="*/ 290 h 291"/>
                <a:gd name="T40" fmla="*/ 123 w 314"/>
                <a:gd name="T41" fmla="*/ 253 h 291"/>
                <a:gd name="T42" fmla="*/ 197 w 314"/>
                <a:gd name="T43" fmla="*/ 290 h 291"/>
                <a:gd name="T44" fmla="*/ 306 w 314"/>
                <a:gd name="T45" fmla="*/ 191 h 291"/>
                <a:gd name="T46" fmla="*/ 291 w 314"/>
                <a:gd name="T47" fmla="*/ 182 h 291"/>
                <a:gd name="T48" fmla="*/ 280 w 314"/>
                <a:gd name="T49" fmla="*/ 191 h 291"/>
                <a:gd name="T50" fmla="*/ 202 w 314"/>
                <a:gd name="T51" fmla="*/ 269 h 291"/>
                <a:gd name="T52" fmla="*/ 171 w 314"/>
                <a:gd name="T53" fmla="*/ 236 h 291"/>
                <a:gd name="T54" fmla="*/ 183 w 314"/>
                <a:gd name="T55" fmla="*/ 167 h 291"/>
                <a:gd name="T56" fmla="*/ 202 w 314"/>
                <a:gd name="T57" fmla="*/ 81 h 291"/>
                <a:gd name="T58" fmla="*/ 248 w 314"/>
                <a:gd name="T59" fmla="*/ 24 h 291"/>
                <a:gd name="T60" fmla="*/ 276 w 314"/>
                <a:gd name="T61" fmla="*/ 3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4" h="291">
                  <a:moveTo>
                    <a:pt x="276" y="33"/>
                  </a:moveTo>
                  <a:cubicBezTo>
                    <a:pt x="256" y="39"/>
                    <a:pt x="246" y="61"/>
                    <a:pt x="246" y="75"/>
                  </a:cubicBezTo>
                  <a:cubicBezTo>
                    <a:pt x="246" y="90"/>
                    <a:pt x="253" y="105"/>
                    <a:pt x="273" y="105"/>
                  </a:cubicBezTo>
                  <a:cubicBezTo>
                    <a:pt x="291" y="105"/>
                    <a:pt x="313" y="87"/>
                    <a:pt x="313" y="55"/>
                  </a:cubicBezTo>
                  <a:cubicBezTo>
                    <a:pt x="313" y="21"/>
                    <a:pt x="283" y="0"/>
                    <a:pt x="249" y="0"/>
                  </a:cubicBezTo>
                  <a:cubicBezTo>
                    <a:pt x="218" y="0"/>
                    <a:pt x="197" y="27"/>
                    <a:pt x="191" y="39"/>
                  </a:cubicBezTo>
                  <a:cubicBezTo>
                    <a:pt x="178" y="10"/>
                    <a:pt x="146" y="0"/>
                    <a:pt x="115" y="0"/>
                  </a:cubicBezTo>
                  <a:cubicBezTo>
                    <a:pt x="46" y="0"/>
                    <a:pt x="8" y="78"/>
                    <a:pt x="8" y="99"/>
                  </a:cubicBezTo>
                  <a:cubicBezTo>
                    <a:pt x="8" y="108"/>
                    <a:pt x="16" y="108"/>
                    <a:pt x="21" y="108"/>
                  </a:cubicBezTo>
                  <a:cubicBezTo>
                    <a:pt x="29" y="108"/>
                    <a:pt x="31" y="108"/>
                    <a:pt x="33" y="99"/>
                  </a:cubicBezTo>
                  <a:cubicBezTo>
                    <a:pt x="48" y="42"/>
                    <a:pt x="89" y="24"/>
                    <a:pt x="111" y="24"/>
                  </a:cubicBezTo>
                  <a:cubicBezTo>
                    <a:pt x="133" y="24"/>
                    <a:pt x="142" y="34"/>
                    <a:pt x="142" y="54"/>
                  </a:cubicBezTo>
                  <a:cubicBezTo>
                    <a:pt x="142" y="66"/>
                    <a:pt x="135" y="102"/>
                    <a:pt x="131" y="126"/>
                  </a:cubicBezTo>
                  <a:lnTo>
                    <a:pt x="111" y="211"/>
                  </a:lnTo>
                  <a:cubicBezTo>
                    <a:pt x="103" y="250"/>
                    <a:pt x="84" y="269"/>
                    <a:pt x="64" y="269"/>
                  </a:cubicBezTo>
                  <a:cubicBezTo>
                    <a:pt x="61" y="269"/>
                    <a:pt x="48" y="269"/>
                    <a:pt x="38" y="260"/>
                  </a:cubicBezTo>
                  <a:cubicBezTo>
                    <a:pt x="57" y="253"/>
                    <a:pt x="68" y="232"/>
                    <a:pt x="68" y="215"/>
                  </a:cubicBezTo>
                  <a:cubicBezTo>
                    <a:pt x="68" y="200"/>
                    <a:pt x="57" y="187"/>
                    <a:pt x="40" y="187"/>
                  </a:cubicBezTo>
                  <a:cubicBezTo>
                    <a:pt x="21" y="187"/>
                    <a:pt x="0" y="205"/>
                    <a:pt x="0" y="235"/>
                  </a:cubicBezTo>
                  <a:cubicBezTo>
                    <a:pt x="0" y="269"/>
                    <a:pt x="29" y="290"/>
                    <a:pt x="63" y="290"/>
                  </a:cubicBezTo>
                  <a:cubicBezTo>
                    <a:pt x="94" y="290"/>
                    <a:pt x="116" y="263"/>
                    <a:pt x="123" y="253"/>
                  </a:cubicBezTo>
                  <a:cubicBezTo>
                    <a:pt x="136" y="279"/>
                    <a:pt x="166" y="290"/>
                    <a:pt x="197" y="290"/>
                  </a:cubicBezTo>
                  <a:cubicBezTo>
                    <a:pt x="268" y="290"/>
                    <a:pt x="306" y="214"/>
                    <a:pt x="306" y="191"/>
                  </a:cubicBezTo>
                  <a:cubicBezTo>
                    <a:pt x="306" y="182"/>
                    <a:pt x="298" y="182"/>
                    <a:pt x="291" y="182"/>
                  </a:cubicBezTo>
                  <a:cubicBezTo>
                    <a:pt x="285" y="182"/>
                    <a:pt x="282" y="182"/>
                    <a:pt x="280" y="191"/>
                  </a:cubicBezTo>
                  <a:cubicBezTo>
                    <a:pt x="264" y="250"/>
                    <a:pt x="225" y="269"/>
                    <a:pt x="202" y="269"/>
                  </a:cubicBezTo>
                  <a:cubicBezTo>
                    <a:pt x="180" y="269"/>
                    <a:pt x="171" y="256"/>
                    <a:pt x="171" y="236"/>
                  </a:cubicBezTo>
                  <a:cubicBezTo>
                    <a:pt x="171" y="224"/>
                    <a:pt x="179" y="190"/>
                    <a:pt x="183" y="167"/>
                  </a:cubicBezTo>
                  <a:cubicBezTo>
                    <a:pt x="187" y="151"/>
                    <a:pt x="199" y="90"/>
                    <a:pt x="202" y="81"/>
                  </a:cubicBezTo>
                  <a:cubicBezTo>
                    <a:pt x="210" y="43"/>
                    <a:pt x="229" y="24"/>
                    <a:pt x="248" y="24"/>
                  </a:cubicBezTo>
                  <a:cubicBezTo>
                    <a:pt x="252" y="24"/>
                    <a:pt x="265" y="24"/>
                    <a:pt x="276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9C9B9308-F95D-4128-86B1-B70AB4A5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101"/>
              <a:ext cx="53" cy="45"/>
            </a:xfrm>
            <a:custGeom>
              <a:avLst/>
              <a:gdLst>
                <a:gd name="T0" fmla="*/ 29 w 237"/>
                <a:gd name="T1" fmla="*/ 169 h 201"/>
                <a:gd name="T2" fmla="*/ 25 w 237"/>
                <a:gd name="T3" fmla="*/ 187 h 201"/>
                <a:gd name="T4" fmla="*/ 39 w 237"/>
                <a:gd name="T5" fmla="*/ 200 h 201"/>
                <a:gd name="T6" fmla="*/ 54 w 237"/>
                <a:gd name="T7" fmla="*/ 190 h 201"/>
                <a:gd name="T8" fmla="*/ 60 w 237"/>
                <a:gd name="T9" fmla="*/ 163 h 201"/>
                <a:gd name="T10" fmla="*/ 69 w 237"/>
                <a:gd name="T11" fmla="*/ 124 h 201"/>
                <a:gd name="T12" fmla="*/ 76 w 237"/>
                <a:gd name="T13" fmla="*/ 93 h 201"/>
                <a:gd name="T14" fmla="*/ 91 w 237"/>
                <a:gd name="T15" fmla="*/ 54 h 201"/>
                <a:gd name="T16" fmla="*/ 150 w 237"/>
                <a:gd name="T17" fmla="*/ 12 h 201"/>
                <a:gd name="T18" fmla="*/ 172 w 237"/>
                <a:gd name="T19" fmla="*/ 43 h 201"/>
                <a:gd name="T20" fmla="*/ 150 w 237"/>
                <a:gd name="T21" fmla="*/ 138 h 201"/>
                <a:gd name="T22" fmla="*/ 144 w 237"/>
                <a:gd name="T23" fmla="*/ 161 h 201"/>
                <a:gd name="T24" fmla="*/ 180 w 237"/>
                <a:gd name="T25" fmla="*/ 200 h 201"/>
                <a:gd name="T26" fmla="*/ 236 w 237"/>
                <a:gd name="T27" fmla="*/ 133 h 201"/>
                <a:gd name="T28" fmla="*/ 230 w 237"/>
                <a:gd name="T29" fmla="*/ 126 h 201"/>
                <a:gd name="T30" fmla="*/ 222 w 237"/>
                <a:gd name="T31" fmla="*/ 135 h 201"/>
                <a:gd name="T32" fmla="*/ 182 w 237"/>
                <a:gd name="T33" fmla="*/ 188 h 201"/>
                <a:gd name="T34" fmla="*/ 172 w 237"/>
                <a:gd name="T35" fmla="*/ 172 h 201"/>
                <a:gd name="T36" fmla="*/ 182 w 237"/>
                <a:gd name="T37" fmla="*/ 136 h 201"/>
                <a:gd name="T38" fmla="*/ 202 w 237"/>
                <a:gd name="T39" fmla="*/ 51 h 201"/>
                <a:gd name="T40" fmla="*/ 152 w 237"/>
                <a:gd name="T41" fmla="*/ 0 h 201"/>
                <a:gd name="T42" fmla="*/ 86 w 237"/>
                <a:gd name="T43" fmla="*/ 39 h 201"/>
                <a:gd name="T44" fmla="*/ 46 w 237"/>
                <a:gd name="T45" fmla="*/ 0 h 201"/>
                <a:gd name="T46" fmla="*/ 14 w 237"/>
                <a:gd name="T47" fmla="*/ 25 h 201"/>
                <a:gd name="T48" fmla="*/ 0 w 237"/>
                <a:gd name="T49" fmla="*/ 69 h 201"/>
                <a:gd name="T50" fmla="*/ 7 w 237"/>
                <a:gd name="T51" fmla="*/ 73 h 201"/>
                <a:gd name="T52" fmla="*/ 16 w 237"/>
                <a:gd name="T53" fmla="*/ 61 h 201"/>
                <a:gd name="T54" fmla="*/ 44 w 237"/>
                <a:gd name="T55" fmla="*/ 12 h 201"/>
                <a:gd name="T56" fmla="*/ 56 w 237"/>
                <a:gd name="T57" fmla="*/ 34 h 201"/>
                <a:gd name="T58" fmla="*/ 50 w 237"/>
                <a:gd name="T59" fmla="*/ 72 h 201"/>
                <a:gd name="T60" fmla="*/ 40 w 237"/>
                <a:gd name="T61" fmla="*/ 111 h 201"/>
                <a:gd name="T62" fmla="*/ 29 w 237"/>
                <a:gd name="T63" fmla="*/ 1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7" h="201">
                  <a:moveTo>
                    <a:pt x="29" y="169"/>
                  </a:moveTo>
                  <a:cubicBezTo>
                    <a:pt x="29" y="173"/>
                    <a:pt x="25" y="185"/>
                    <a:pt x="25" y="187"/>
                  </a:cubicBezTo>
                  <a:cubicBezTo>
                    <a:pt x="25" y="197"/>
                    <a:pt x="33" y="200"/>
                    <a:pt x="39" y="200"/>
                  </a:cubicBezTo>
                  <a:cubicBezTo>
                    <a:pt x="46" y="200"/>
                    <a:pt x="52" y="196"/>
                    <a:pt x="54" y="190"/>
                  </a:cubicBezTo>
                  <a:cubicBezTo>
                    <a:pt x="55" y="187"/>
                    <a:pt x="60" y="172"/>
                    <a:pt x="60" y="163"/>
                  </a:cubicBezTo>
                  <a:cubicBezTo>
                    <a:pt x="63" y="154"/>
                    <a:pt x="65" y="135"/>
                    <a:pt x="69" y="124"/>
                  </a:cubicBezTo>
                  <a:cubicBezTo>
                    <a:pt x="72" y="114"/>
                    <a:pt x="73" y="105"/>
                    <a:pt x="76" y="93"/>
                  </a:cubicBezTo>
                  <a:cubicBezTo>
                    <a:pt x="80" y="75"/>
                    <a:pt x="80" y="72"/>
                    <a:pt x="91" y="54"/>
                  </a:cubicBezTo>
                  <a:cubicBezTo>
                    <a:pt x="103" y="36"/>
                    <a:pt x="120" y="12"/>
                    <a:pt x="150" y="12"/>
                  </a:cubicBezTo>
                  <a:cubicBezTo>
                    <a:pt x="172" y="12"/>
                    <a:pt x="172" y="34"/>
                    <a:pt x="172" y="43"/>
                  </a:cubicBezTo>
                  <a:cubicBezTo>
                    <a:pt x="172" y="70"/>
                    <a:pt x="157" y="118"/>
                    <a:pt x="150" y="138"/>
                  </a:cubicBezTo>
                  <a:cubicBezTo>
                    <a:pt x="146" y="151"/>
                    <a:pt x="144" y="154"/>
                    <a:pt x="144" y="161"/>
                  </a:cubicBezTo>
                  <a:cubicBezTo>
                    <a:pt x="144" y="185"/>
                    <a:pt x="162" y="200"/>
                    <a:pt x="180" y="200"/>
                  </a:cubicBezTo>
                  <a:cubicBezTo>
                    <a:pt x="219" y="200"/>
                    <a:pt x="236" y="140"/>
                    <a:pt x="236" y="133"/>
                  </a:cubicBezTo>
                  <a:cubicBezTo>
                    <a:pt x="236" y="126"/>
                    <a:pt x="232" y="126"/>
                    <a:pt x="230" y="126"/>
                  </a:cubicBezTo>
                  <a:cubicBezTo>
                    <a:pt x="226" y="126"/>
                    <a:pt x="225" y="129"/>
                    <a:pt x="222" y="135"/>
                  </a:cubicBezTo>
                  <a:cubicBezTo>
                    <a:pt x="214" y="169"/>
                    <a:pt x="197" y="188"/>
                    <a:pt x="182" y="188"/>
                  </a:cubicBezTo>
                  <a:cubicBezTo>
                    <a:pt x="174" y="188"/>
                    <a:pt x="172" y="182"/>
                    <a:pt x="172" y="172"/>
                  </a:cubicBezTo>
                  <a:cubicBezTo>
                    <a:pt x="172" y="161"/>
                    <a:pt x="174" y="155"/>
                    <a:pt x="182" y="136"/>
                  </a:cubicBezTo>
                  <a:cubicBezTo>
                    <a:pt x="185" y="123"/>
                    <a:pt x="202" y="75"/>
                    <a:pt x="202" y="51"/>
                  </a:cubicBezTo>
                  <a:cubicBezTo>
                    <a:pt x="202" y="7"/>
                    <a:pt x="172" y="0"/>
                    <a:pt x="152" y="0"/>
                  </a:cubicBezTo>
                  <a:cubicBezTo>
                    <a:pt x="119" y="0"/>
                    <a:pt x="97" y="24"/>
                    <a:pt x="86" y="39"/>
                  </a:cubicBezTo>
                  <a:cubicBezTo>
                    <a:pt x="84" y="10"/>
                    <a:pt x="60" y="0"/>
                    <a:pt x="46" y="0"/>
                  </a:cubicBezTo>
                  <a:cubicBezTo>
                    <a:pt x="29" y="0"/>
                    <a:pt x="18" y="15"/>
                    <a:pt x="14" y="25"/>
                  </a:cubicBezTo>
                  <a:cubicBezTo>
                    <a:pt x="5" y="39"/>
                    <a:pt x="0" y="66"/>
                    <a:pt x="0" y="69"/>
                  </a:cubicBezTo>
                  <a:cubicBezTo>
                    <a:pt x="0" y="73"/>
                    <a:pt x="5" y="73"/>
                    <a:pt x="7" y="73"/>
                  </a:cubicBezTo>
                  <a:cubicBezTo>
                    <a:pt x="13" y="73"/>
                    <a:pt x="13" y="72"/>
                    <a:pt x="16" y="61"/>
                  </a:cubicBezTo>
                  <a:cubicBezTo>
                    <a:pt x="22" y="34"/>
                    <a:pt x="29" y="12"/>
                    <a:pt x="44" y="12"/>
                  </a:cubicBezTo>
                  <a:cubicBezTo>
                    <a:pt x="54" y="12"/>
                    <a:pt x="56" y="21"/>
                    <a:pt x="56" y="34"/>
                  </a:cubicBezTo>
                  <a:cubicBezTo>
                    <a:pt x="56" y="43"/>
                    <a:pt x="54" y="60"/>
                    <a:pt x="50" y="72"/>
                  </a:cubicBezTo>
                  <a:cubicBezTo>
                    <a:pt x="47" y="82"/>
                    <a:pt x="44" y="102"/>
                    <a:pt x="40" y="111"/>
                  </a:cubicBezTo>
                  <a:lnTo>
                    <a:pt x="29" y="1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4" name="Line 5">
            <a:extLst>
              <a:ext uri="{FF2B5EF4-FFF2-40B4-BE49-F238E27FC236}">
                <a16:creationId xmlns:a16="http://schemas.microsoft.com/office/drawing/2014/main" id="{7873D7EB-74CC-4E87-9A47-D8E47D67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33" y="2629093"/>
            <a:ext cx="36513" cy="133191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17752FE4-87F1-4E73-9690-FA28DBCB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59" y="2628481"/>
            <a:ext cx="576262" cy="1331913"/>
          </a:xfrm>
          <a:custGeom>
            <a:avLst/>
            <a:gdLst>
              <a:gd name="T0" fmla="*/ 1600 w 1601"/>
              <a:gd name="T1" fmla="*/ 3700 h 3701"/>
              <a:gd name="T2" fmla="*/ 700 w 1601"/>
              <a:gd name="T3" fmla="*/ 1500 h 3701"/>
              <a:gd name="T4" fmla="*/ 1500 w 1601"/>
              <a:gd name="T5" fmla="*/ 0 h 3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" h="3701">
                <a:moveTo>
                  <a:pt x="1600" y="3700"/>
                </a:moveTo>
                <a:cubicBezTo>
                  <a:pt x="1500" y="2700"/>
                  <a:pt x="0" y="2200"/>
                  <a:pt x="700" y="1500"/>
                </a:cubicBezTo>
                <a:cubicBezTo>
                  <a:pt x="1401" y="800"/>
                  <a:pt x="1401" y="800"/>
                  <a:pt x="1500" y="0"/>
                </a:cubicBezTo>
              </a:path>
            </a:pathLst>
          </a:cu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08978-5F5F-4053-8521-109B7630B6C9}"/>
                  </a:ext>
                </a:extLst>
              </p:cNvPr>
              <p:cNvSpPr txBox="1"/>
              <p:nvPr/>
            </p:nvSpPr>
            <p:spPr>
              <a:xfrm>
                <a:off x="5939233" y="2020105"/>
                <a:ext cx="2335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08978-5F5F-4053-8521-109B7630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233" y="2020105"/>
                <a:ext cx="2335832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31">
            <a:extLst>
              <a:ext uri="{FF2B5EF4-FFF2-40B4-BE49-F238E27FC236}">
                <a16:creationId xmlns:a16="http://schemas.microsoft.com/office/drawing/2014/main" id="{3165D7A9-5493-42AB-B88F-7666C3847C97}"/>
              </a:ext>
            </a:extLst>
          </p:cNvPr>
          <p:cNvGrpSpPr>
            <a:grpSpLocks/>
          </p:cNvGrpSpPr>
          <p:nvPr/>
        </p:nvGrpSpPr>
        <p:grpSpPr bwMode="auto">
          <a:xfrm>
            <a:off x="2065856" y="2146675"/>
            <a:ext cx="1931987" cy="288925"/>
            <a:chOff x="2297" y="1429"/>
            <a:chExt cx="1217" cy="182"/>
          </a:xfrm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915CAFB9-81E9-432A-87F5-3B1B2BFD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429"/>
              <a:ext cx="1218" cy="182"/>
            </a:xfrm>
            <a:custGeom>
              <a:avLst/>
              <a:gdLst>
                <a:gd name="T0" fmla="*/ 2687 w 5374"/>
                <a:gd name="T1" fmla="*/ 806 h 807"/>
                <a:gd name="T2" fmla="*/ 0 w 5374"/>
                <a:gd name="T3" fmla="*/ 806 h 807"/>
                <a:gd name="T4" fmla="*/ 0 w 5374"/>
                <a:gd name="T5" fmla="*/ 0 h 807"/>
                <a:gd name="T6" fmla="*/ 5373 w 5374"/>
                <a:gd name="T7" fmla="*/ 0 h 807"/>
                <a:gd name="T8" fmla="*/ 5373 w 5374"/>
                <a:gd name="T9" fmla="*/ 806 h 807"/>
                <a:gd name="T10" fmla="*/ 2687 w 5374"/>
                <a:gd name="T11" fmla="*/ 806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4" h="807">
                  <a:moveTo>
                    <a:pt x="2687" y="806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5373" y="0"/>
                  </a:lnTo>
                  <a:lnTo>
                    <a:pt x="5373" y="806"/>
                  </a:lnTo>
                  <a:lnTo>
                    <a:pt x="2687" y="80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8B865502-8974-4AF7-9F09-02492C24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501"/>
              <a:ext cx="62" cy="103"/>
            </a:xfrm>
            <a:custGeom>
              <a:avLst/>
              <a:gdLst>
                <a:gd name="T0" fmla="*/ 275 w 279"/>
                <a:gd name="T1" fmla="*/ 43 h 457"/>
                <a:gd name="T2" fmla="*/ 278 w 279"/>
                <a:gd name="T3" fmla="*/ 28 h 457"/>
                <a:gd name="T4" fmla="*/ 261 w 279"/>
                <a:gd name="T5" fmla="*/ 8 h 457"/>
                <a:gd name="T6" fmla="*/ 238 w 279"/>
                <a:gd name="T7" fmla="*/ 22 h 457"/>
                <a:gd name="T8" fmla="*/ 230 w 279"/>
                <a:gd name="T9" fmla="*/ 60 h 457"/>
                <a:gd name="T10" fmla="*/ 219 w 279"/>
                <a:gd name="T11" fmla="*/ 116 h 457"/>
                <a:gd name="T12" fmla="*/ 190 w 279"/>
                <a:gd name="T13" fmla="*/ 243 h 457"/>
                <a:gd name="T14" fmla="*/ 125 w 279"/>
                <a:gd name="T15" fmla="*/ 303 h 457"/>
                <a:gd name="T16" fmla="*/ 85 w 279"/>
                <a:gd name="T17" fmla="*/ 246 h 457"/>
                <a:gd name="T18" fmla="*/ 118 w 279"/>
                <a:gd name="T19" fmla="*/ 108 h 457"/>
                <a:gd name="T20" fmla="*/ 128 w 279"/>
                <a:gd name="T21" fmla="*/ 58 h 457"/>
                <a:gd name="T22" fmla="*/ 78 w 279"/>
                <a:gd name="T23" fmla="*/ 0 h 457"/>
                <a:gd name="T24" fmla="*/ 0 w 279"/>
                <a:gd name="T25" fmla="*/ 108 h 457"/>
                <a:gd name="T26" fmla="*/ 7 w 279"/>
                <a:gd name="T27" fmla="*/ 116 h 457"/>
                <a:gd name="T28" fmla="*/ 17 w 279"/>
                <a:gd name="T29" fmla="*/ 101 h 457"/>
                <a:gd name="T30" fmla="*/ 78 w 279"/>
                <a:gd name="T31" fmla="*/ 17 h 457"/>
                <a:gd name="T32" fmla="*/ 92 w 279"/>
                <a:gd name="T33" fmla="*/ 38 h 457"/>
                <a:gd name="T34" fmla="*/ 82 w 279"/>
                <a:gd name="T35" fmla="*/ 88 h 457"/>
                <a:gd name="T36" fmla="*/ 48 w 279"/>
                <a:gd name="T37" fmla="*/ 236 h 457"/>
                <a:gd name="T38" fmla="*/ 121 w 279"/>
                <a:gd name="T39" fmla="*/ 319 h 457"/>
                <a:gd name="T40" fmla="*/ 180 w 279"/>
                <a:gd name="T41" fmla="*/ 288 h 457"/>
                <a:gd name="T42" fmla="*/ 143 w 279"/>
                <a:gd name="T43" fmla="*/ 396 h 457"/>
                <a:gd name="T44" fmla="*/ 77 w 279"/>
                <a:gd name="T45" fmla="*/ 441 h 457"/>
                <a:gd name="T46" fmla="*/ 31 w 279"/>
                <a:gd name="T47" fmla="*/ 411 h 457"/>
                <a:gd name="T48" fmla="*/ 58 w 279"/>
                <a:gd name="T49" fmla="*/ 402 h 457"/>
                <a:gd name="T50" fmla="*/ 68 w 279"/>
                <a:gd name="T51" fmla="*/ 372 h 457"/>
                <a:gd name="T52" fmla="*/ 45 w 279"/>
                <a:gd name="T53" fmla="*/ 347 h 457"/>
                <a:gd name="T54" fmla="*/ 11 w 279"/>
                <a:gd name="T55" fmla="*/ 396 h 457"/>
                <a:gd name="T56" fmla="*/ 77 w 279"/>
                <a:gd name="T57" fmla="*/ 456 h 457"/>
                <a:gd name="T58" fmla="*/ 216 w 279"/>
                <a:gd name="T59" fmla="*/ 311 h 457"/>
                <a:gd name="T60" fmla="*/ 275 w 279"/>
                <a:gd name="T61" fmla="*/ 4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9" h="457">
                  <a:moveTo>
                    <a:pt x="275" y="43"/>
                  </a:moveTo>
                  <a:cubicBezTo>
                    <a:pt x="278" y="33"/>
                    <a:pt x="278" y="32"/>
                    <a:pt x="278" y="28"/>
                  </a:cubicBezTo>
                  <a:cubicBezTo>
                    <a:pt x="278" y="13"/>
                    <a:pt x="270" y="8"/>
                    <a:pt x="261" y="8"/>
                  </a:cubicBezTo>
                  <a:cubicBezTo>
                    <a:pt x="254" y="8"/>
                    <a:pt x="244" y="12"/>
                    <a:pt x="238" y="22"/>
                  </a:cubicBezTo>
                  <a:cubicBezTo>
                    <a:pt x="237" y="27"/>
                    <a:pt x="233" y="48"/>
                    <a:pt x="230" y="60"/>
                  </a:cubicBezTo>
                  <a:cubicBezTo>
                    <a:pt x="227" y="78"/>
                    <a:pt x="221" y="98"/>
                    <a:pt x="219" y="116"/>
                  </a:cubicBezTo>
                  <a:lnTo>
                    <a:pt x="190" y="243"/>
                  </a:lnTo>
                  <a:cubicBezTo>
                    <a:pt x="189" y="253"/>
                    <a:pt x="163" y="303"/>
                    <a:pt x="125" y="303"/>
                  </a:cubicBezTo>
                  <a:cubicBezTo>
                    <a:pt x="92" y="303"/>
                    <a:pt x="85" y="273"/>
                    <a:pt x="85" y="246"/>
                  </a:cubicBezTo>
                  <a:cubicBezTo>
                    <a:pt x="85" y="213"/>
                    <a:pt x="97" y="171"/>
                    <a:pt x="118" y="108"/>
                  </a:cubicBezTo>
                  <a:cubicBezTo>
                    <a:pt x="126" y="80"/>
                    <a:pt x="128" y="71"/>
                    <a:pt x="128" y="58"/>
                  </a:cubicBezTo>
                  <a:cubicBezTo>
                    <a:pt x="128" y="27"/>
                    <a:pt x="109" y="0"/>
                    <a:pt x="78" y="0"/>
                  </a:cubicBezTo>
                  <a:cubicBezTo>
                    <a:pt x="23" y="0"/>
                    <a:pt x="0" y="101"/>
                    <a:pt x="0" y="108"/>
                  </a:cubicBezTo>
                  <a:cubicBezTo>
                    <a:pt x="0" y="116"/>
                    <a:pt x="6" y="116"/>
                    <a:pt x="7" y="116"/>
                  </a:cubicBezTo>
                  <a:cubicBezTo>
                    <a:pt x="14" y="116"/>
                    <a:pt x="14" y="113"/>
                    <a:pt x="17" y="101"/>
                  </a:cubicBezTo>
                  <a:cubicBezTo>
                    <a:pt x="33" y="37"/>
                    <a:pt x="58" y="17"/>
                    <a:pt x="78" y="17"/>
                  </a:cubicBezTo>
                  <a:cubicBezTo>
                    <a:pt x="82" y="17"/>
                    <a:pt x="92" y="17"/>
                    <a:pt x="92" y="38"/>
                  </a:cubicBezTo>
                  <a:cubicBezTo>
                    <a:pt x="92" y="57"/>
                    <a:pt x="87" y="73"/>
                    <a:pt x="82" y="88"/>
                  </a:cubicBezTo>
                  <a:cubicBezTo>
                    <a:pt x="58" y="161"/>
                    <a:pt x="48" y="203"/>
                    <a:pt x="48" y="236"/>
                  </a:cubicBezTo>
                  <a:cubicBezTo>
                    <a:pt x="48" y="298"/>
                    <a:pt x="85" y="319"/>
                    <a:pt x="121" y="319"/>
                  </a:cubicBezTo>
                  <a:cubicBezTo>
                    <a:pt x="145" y="319"/>
                    <a:pt x="165" y="308"/>
                    <a:pt x="180" y="288"/>
                  </a:cubicBezTo>
                  <a:cubicBezTo>
                    <a:pt x="173" y="323"/>
                    <a:pt x="167" y="357"/>
                    <a:pt x="143" y="396"/>
                  </a:cubicBezTo>
                  <a:cubicBezTo>
                    <a:pt x="126" y="421"/>
                    <a:pt x="104" y="441"/>
                    <a:pt x="77" y="441"/>
                  </a:cubicBezTo>
                  <a:cubicBezTo>
                    <a:pt x="68" y="441"/>
                    <a:pt x="41" y="437"/>
                    <a:pt x="31" y="411"/>
                  </a:cubicBezTo>
                  <a:cubicBezTo>
                    <a:pt x="41" y="411"/>
                    <a:pt x="48" y="411"/>
                    <a:pt x="58" y="402"/>
                  </a:cubicBezTo>
                  <a:cubicBezTo>
                    <a:pt x="62" y="396"/>
                    <a:pt x="68" y="387"/>
                    <a:pt x="68" y="372"/>
                  </a:cubicBezTo>
                  <a:cubicBezTo>
                    <a:pt x="68" y="351"/>
                    <a:pt x="51" y="347"/>
                    <a:pt x="45" y="347"/>
                  </a:cubicBezTo>
                  <a:cubicBezTo>
                    <a:pt x="33" y="347"/>
                    <a:pt x="11" y="359"/>
                    <a:pt x="11" y="396"/>
                  </a:cubicBezTo>
                  <a:cubicBezTo>
                    <a:pt x="11" y="429"/>
                    <a:pt x="40" y="456"/>
                    <a:pt x="77" y="456"/>
                  </a:cubicBezTo>
                  <a:cubicBezTo>
                    <a:pt x="139" y="456"/>
                    <a:pt x="202" y="391"/>
                    <a:pt x="216" y="311"/>
                  </a:cubicBezTo>
                  <a:lnTo>
                    <a:pt x="275" y="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537EF773-362A-45FE-9526-A273CF47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546"/>
              <a:ext cx="58" cy="50"/>
            </a:xfrm>
            <a:custGeom>
              <a:avLst/>
              <a:gdLst>
                <a:gd name="T0" fmla="*/ 31 w 258"/>
                <a:gd name="T1" fmla="*/ 188 h 224"/>
                <a:gd name="T2" fmla="*/ 27 w 258"/>
                <a:gd name="T3" fmla="*/ 208 h 224"/>
                <a:gd name="T4" fmla="*/ 43 w 258"/>
                <a:gd name="T5" fmla="*/ 223 h 224"/>
                <a:gd name="T6" fmla="*/ 58 w 258"/>
                <a:gd name="T7" fmla="*/ 211 h 224"/>
                <a:gd name="T8" fmla="*/ 65 w 258"/>
                <a:gd name="T9" fmla="*/ 181 h 224"/>
                <a:gd name="T10" fmla="*/ 75 w 258"/>
                <a:gd name="T11" fmla="*/ 138 h 224"/>
                <a:gd name="T12" fmla="*/ 82 w 258"/>
                <a:gd name="T13" fmla="*/ 103 h 224"/>
                <a:gd name="T14" fmla="*/ 99 w 258"/>
                <a:gd name="T15" fmla="*/ 60 h 224"/>
                <a:gd name="T16" fmla="*/ 163 w 258"/>
                <a:gd name="T17" fmla="*/ 13 h 224"/>
                <a:gd name="T18" fmla="*/ 187 w 258"/>
                <a:gd name="T19" fmla="*/ 48 h 224"/>
                <a:gd name="T20" fmla="*/ 163 w 258"/>
                <a:gd name="T21" fmla="*/ 153 h 224"/>
                <a:gd name="T22" fmla="*/ 156 w 258"/>
                <a:gd name="T23" fmla="*/ 180 h 224"/>
                <a:gd name="T24" fmla="*/ 196 w 258"/>
                <a:gd name="T25" fmla="*/ 223 h 224"/>
                <a:gd name="T26" fmla="*/ 257 w 258"/>
                <a:gd name="T27" fmla="*/ 148 h 224"/>
                <a:gd name="T28" fmla="*/ 250 w 258"/>
                <a:gd name="T29" fmla="*/ 140 h 224"/>
                <a:gd name="T30" fmla="*/ 241 w 258"/>
                <a:gd name="T31" fmla="*/ 150 h 224"/>
                <a:gd name="T32" fmla="*/ 197 w 258"/>
                <a:gd name="T33" fmla="*/ 209 h 224"/>
                <a:gd name="T34" fmla="*/ 187 w 258"/>
                <a:gd name="T35" fmla="*/ 191 h 224"/>
                <a:gd name="T36" fmla="*/ 197 w 258"/>
                <a:gd name="T37" fmla="*/ 151 h 224"/>
                <a:gd name="T38" fmla="*/ 220 w 258"/>
                <a:gd name="T39" fmla="*/ 57 h 224"/>
                <a:gd name="T40" fmla="*/ 165 w 258"/>
                <a:gd name="T41" fmla="*/ 0 h 224"/>
                <a:gd name="T42" fmla="*/ 94 w 258"/>
                <a:gd name="T43" fmla="*/ 43 h 224"/>
                <a:gd name="T44" fmla="*/ 50 w 258"/>
                <a:gd name="T45" fmla="*/ 0 h 224"/>
                <a:gd name="T46" fmla="*/ 16 w 258"/>
                <a:gd name="T47" fmla="*/ 28 h 224"/>
                <a:gd name="T48" fmla="*/ 0 w 258"/>
                <a:gd name="T49" fmla="*/ 76 h 224"/>
                <a:gd name="T50" fmla="*/ 7 w 258"/>
                <a:gd name="T51" fmla="*/ 81 h 224"/>
                <a:gd name="T52" fmla="*/ 17 w 258"/>
                <a:gd name="T53" fmla="*/ 68 h 224"/>
                <a:gd name="T54" fmla="*/ 48 w 258"/>
                <a:gd name="T55" fmla="*/ 13 h 224"/>
                <a:gd name="T56" fmla="*/ 61 w 258"/>
                <a:gd name="T57" fmla="*/ 38 h 224"/>
                <a:gd name="T58" fmla="*/ 54 w 258"/>
                <a:gd name="T59" fmla="*/ 80 h 224"/>
                <a:gd name="T60" fmla="*/ 44 w 258"/>
                <a:gd name="T61" fmla="*/ 123 h 224"/>
                <a:gd name="T62" fmla="*/ 31 w 258"/>
                <a:gd name="T63" fmla="*/ 1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224">
                  <a:moveTo>
                    <a:pt x="31" y="188"/>
                  </a:moveTo>
                  <a:cubicBezTo>
                    <a:pt x="31" y="193"/>
                    <a:pt x="27" y="206"/>
                    <a:pt x="27" y="208"/>
                  </a:cubicBezTo>
                  <a:cubicBezTo>
                    <a:pt x="27" y="219"/>
                    <a:pt x="35" y="223"/>
                    <a:pt x="43" y="223"/>
                  </a:cubicBezTo>
                  <a:cubicBezTo>
                    <a:pt x="50" y="223"/>
                    <a:pt x="57" y="218"/>
                    <a:pt x="58" y="211"/>
                  </a:cubicBezTo>
                  <a:cubicBezTo>
                    <a:pt x="60" y="208"/>
                    <a:pt x="65" y="191"/>
                    <a:pt x="65" y="181"/>
                  </a:cubicBezTo>
                  <a:cubicBezTo>
                    <a:pt x="68" y="171"/>
                    <a:pt x="71" y="150"/>
                    <a:pt x="75" y="138"/>
                  </a:cubicBezTo>
                  <a:cubicBezTo>
                    <a:pt x="78" y="126"/>
                    <a:pt x="79" y="116"/>
                    <a:pt x="82" y="103"/>
                  </a:cubicBezTo>
                  <a:cubicBezTo>
                    <a:pt x="87" y="83"/>
                    <a:pt x="87" y="80"/>
                    <a:pt x="99" y="60"/>
                  </a:cubicBezTo>
                  <a:cubicBezTo>
                    <a:pt x="112" y="40"/>
                    <a:pt x="131" y="13"/>
                    <a:pt x="163" y="13"/>
                  </a:cubicBezTo>
                  <a:cubicBezTo>
                    <a:pt x="187" y="13"/>
                    <a:pt x="187" y="38"/>
                    <a:pt x="187" y="48"/>
                  </a:cubicBezTo>
                  <a:cubicBezTo>
                    <a:pt x="187" y="78"/>
                    <a:pt x="170" y="131"/>
                    <a:pt x="163" y="153"/>
                  </a:cubicBezTo>
                  <a:cubicBezTo>
                    <a:pt x="159" y="168"/>
                    <a:pt x="156" y="171"/>
                    <a:pt x="156" y="180"/>
                  </a:cubicBezTo>
                  <a:cubicBezTo>
                    <a:pt x="156" y="206"/>
                    <a:pt x="176" y="223"/>
                    <a:pt x="196" y="223"/>
                  </a:cubicBezTo>
                  <a:cubicBezTo>
                    <a:pt x="238" y="223"/>
                    <a:pt x="257" y="156"/>
                    <a:pt x="257" y="148"/>
                  </a:cubicBezTo>
                  <a:cubicBezTo>
                    <a:pt x="257" y="140"/>
                    <a:pt x="253" y="140"/>
                    <a:pt x="250" y="140"/>
                  </a:cubicBezTo>
                  <a:cubicBezTo>
                    <a:pt x="246" y="140"/>
                    <a:pt x="244" y="143"/>
                    <a:pt x="241" y="150"/>
                  </a:cubicBezTo>
                  <a:cubicBezTo>
                    <a:pt x="233" y="188"/>
                    <a:pt x="214" y="209"/>
                    <a:pt x="197" y="209"/>
                  </a:cubicBezTo>
                  <a:cubicBezTo>
                    <a:pt x="189" y="209"/>
                    <a:pt x="187" y="203"/>
                    <a:pt x="187" y="191"/>
                  </a:cubicBezTo>
                  <a:cubicBezTo>
                    <a:pt x="187" y="180"/>
                    <a:pt x="189" y="173"/>
                    <a:pt x="197" y="151"/>
                  </a:cubicBezTo>
                  <a:cubicBezTo>
                    <a:pt x="202" y="136"/>
                    <a:pt x="220" y="83"/>
                    <a:pt x="220" y="57"/>
                  </a:cubicBezTo>
                  <a:cubicBezTo>
                    <a:pt x="220" y="8"/>
                    <a:pt x="187" y="0"/>
                    <a:pt x="165" y="0"/>
                  </a:cubicBezTo>
                  <a:cubicBezTo>
                    <a:pt x="129" y="0"/>
                    <a:pt x="105" y="27"/>
                    <a:pt x="94" y="43"/>
                  </a:cubicBezTo>
                  <a:cubicBezTo>
                    <a:pt x="91" y="12"/>
                    <a:pt x="65" y="0"/>
                    <a:pt x="50" y="0"/>
                  </a:cubicBezTo>
                  <a:cubicBezTo>
                    <a:pt x="31" y="0"/>
                    <a:pt x="20" y="17"/>
                    <a:pt x="16" y="28"/>
                  </a:cubicBezTo>
                  <a:cubicBezTo>
                    <a:pt x="6" y="43"/>
                    <a:pt x="0" y="73"/>
                    <a:pt x="0" y="76"/>
                  </a:cubicBezTo>
                  <a:cubicBezTo>
                    <a:pt x="0" y="81"/>
                    <a:pt x="6" y="81"/>
                    <a:pt x="7" y="81"/>
                  </a:cubicBezTo>
                  <a:cubicBezTo>
                    <a:pt x="14" y="81"/>
                    <a:pt x="14" y="80"/>
                    <a:pt x="17" y="68"/>
                  </a:cubicBezTo>
                  <a:cubicBezTo>
                    <a:pt x="24" y="38"/>
                    <a:pt x="31" y="13"/>
                    <a:pt x="48" y="13"/>
                  </a:cubicBezTo>
                  <a:cubicBezTo>
                    <a:pt x="58" y="13"/>
                    <a:pt x="61" y="23"/>
                    <a:pt x="61" y="38"/>
                  </a:cubicBezTo>
                  <a:cubicBezTo>
                    <a:pt x="61" y="48"/>
                    <a:pt x="58" y="67"/>
                    <a:pt x="54" y="80"/>
                  </a:cubicBezTo>
                  <a:cubicBezTo>
                    <a:pt x="51" y="91"/>
                    <a:pt x="48" y="113"/>
                    <a:pt x="44" y="123"/>
                  </a:cubicBezTo>
                  <a:lnTo>
                    <a:pt x="3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C2EA8694-C356-4C7E-8D68-79EFF6B7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513"/>
              <a:ext cx="90" cy="37"/>
            </a:xfrm>
            <a:custGeom>
              <a:avLst/>
              <a:gdLst>
                <a:gd name="T0" fmla="*/ 400 w 401"/>
                <a:gd name="T1" fmla="*/ 23 h 167"/>
                <a:gd name="T2" fmla="*/ 392 w 401"/>
                <a:gd name="T3" fmla="*/ 0 h 167"/>
                <a:gd name="T4" fmla="*/ 385 w 401"/>
                <a:gd name="T5" fmla="*/ 20 h 167"/>
                <a:gd name="T6" fmla="*/ 299 w 401"/>
                <a:gd name="T7" fmla="*/ 126 h 167"/>
                <a:gd name="T8" fmla="*/ 203 w 401"/>
                <a:gd name="T9" fmla="*/ 67 h 167"/>
                <a:gd name="T10" fmla="*/ 101 w 401"/>
                <a:gd name="T11" fmla="*/ 0 h 167"/>
                <a:gd name="T12" fmla="*/ 0 w 401"/>
                <a:gd name="T13" fmla="*/ 141 h 167"/>
                <a:gd name="T14" fmla="*/ 9 w 401"/>
                <a:gd name="T15" fmla="*/ 163 h 167"/>
                <a:gd name="T16" fmla="*/ 17 w 401"/>
                <a:gd name="T17" fmla="*/ 148 h 167"/>
                <a:gd name="T18" fmla="*/ 101 w 401"/>
                <a:gd name="T19" fmla="*/ 40 h 167"/>
                <a:gd name="T20" fmla="*/ 197 w 401"/>
                <a:gd name="T21" fmla="*/ 100 h 167"/>
                <a:gd name="T22" fmla="*/ 299 w 401"/>
                <a:gd name="T23" fmla="*/ 166 h 167"/>
                <a:gd name="T24" fmla="*/ 400 w 401"/>
                <a:gd name="T25" fmla="*/ 2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167">
                  <a:moveTo>
                    <a:pt x="400" y="23"/>
                  </a:moveTo>
                  <a:cubicBezTo>
                    <a:pt x="400" y="8"/>
                    <a:pt x="397" y="0"/>
                    <a:pt x="392" y="0"/>
                  </a:cubicBezTo>
                  <a:cubicBezTo>
                    <a:pt x="390" y="0"/>
                    <a:pt x="385" y="7"/>
                    <a:pt x="385" y="20"/>
                  </a:cubicBezTo>
                  <a:cubicBezTo>
                    <a:pt x="382" y="88"/>
                    <a:pt x="342" y="126"/>
                    <a:pt x="299" y="126"/>
                  </a:cubicBezTo>
                  <a:cubicBezTo>
                    <a:pt x="263" y="126"/>
                    <a:pt x="233" y="96"/>
                    <a:pt x="203" y="67"/>
                  </a:cubicBezTo>
                  <a:cubicBezTo>
                    <a:pt x="173" y="32"/>
                    <a:pt x="142" y="0"/>
                    <a:pt x="101" y="0"/>
                  </a:cubicBezTo>
                  <a:cubicBezTo>
                    <a:pt x="35" y="0"/>
                    <a:pt x="0" y="78"/>
                    <a:pt x="0" y="141"/>
                  </a:cubicBezTo>
                  <a:cubicBezTo>
                    <a:pt x="0" y="163"/>
                    <a:pt x="9" y="163"/>
                    <a:pt x="9" y="163"/>
                  </a:cubicBezTo>
                  <a:cubicBezTo>
                    <a:pt x="16" y="163"/>
                    <a:pt x="17" y="150"/>
                    <a:pt x="17" y="148"/>
                  </a:cubicBezTo>
                  <a:cubicBezTo>
                    <a:pt x="18" y="70"/>
                    <a:pt x="65" y="40"/>
                    <a:pt x="101" y="40"/>
                  </a:cubicBezTo>
                  <a:cubicBezTo>
                    <a:pt x="139" y="40"/>
                    <a:pt x="167" y="70"/>
                    <a:pt x="197" y="100"/>
                  </a:cubicBezTo>
                  <a:cubicBezTo>
                    <a:pt x="228" y="131"/>
                    <a:pt x="258" y="166"/>
                    <a:pt x="299" y="166"/>
                  </a:cubicBezTo>
                  <a:cubicBezTo>
                    <a:pt x="365" y="166"/>
                    <a:pt x="400" y="88"/>
                    <a:pt x="400" y="2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838223C-9844-421D-9566-0735587E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449"/>
              <a:ext cx="136" cy="131"/>
            </a:xfrm>
            <a:custGeom>
              <a:avLst/>
              <a:gdLst>
                <a:gd name="T0" fmla="*/ 202 w 604"/>
                <a:gd name="T1" fmla="*/ 141 h 581"/>
                <a:gd name="T2" fmla="*/ 253 w 604"/>
                <a:gd name="T3" fmla="*/ 318 h 581"/>
                <a:gd name="T4" fmla="*/ 343 w 604"/>
                <a:gd name="T5" fmla="*/ 549 h 581"/>
                <a:gd name="T6" fmla="*/ 358 w 604"/>
                <a:gd name="T7" fmla="*/ 562 h 581"/>
                <a:gd name="T8" fmla="*/ 385 w 604"/>
                <a:gd name="T9" fmla="*/ 549 h 581"/>
                <a:gd name="T10" fmla="*/ 400 w 604"/>
                <a:gd name="T11" fmla="*/ 505 h 581"/>
                <a:gd name="T12" fmla="*/ 494 w 604"/>
                <a:gd name="T13" fmla="*/ 93 h 581"/>
                <a:gd name="T14" fmla="*/ 580 w 604"/>
                <a:gd name="T15" fmla="*/ 67 h 581"/>
                <a:gd name="T16" fmla="*/ 603 w 604"/>
                <a:gd name="T17" fmla="*/ 12 h 581"/>
                <a:gd name="T18" fmla="*/ 593 w 604"/>
                <a:gd name="T19" fmla="*/ 0 h 581"/>
                <a:gd name="T20" fmla="*/ 497 w 604"/>
                <a:gd name="T21" fmla="*/ 38 h 581"/>
                <a:gd name="T22" fmla="*/ 440 w 604"/>
                <a:gd name="T23" fmla="*/ 233 h 581"/>
                <a:gd name="T24" fmla="*/ 380 w 604"/>
                <a:gd name="T25" fmla="*/ 505 h 581"/>
                <a:gd name="T26" fmla="*/ 299 w 604"/>
                <a:gd name="T27" fmla="*/ 299 h 581"/>
                <a:gd name="T28" fmla="*/ 233 w 604"/>
                <a:gd name="T29" fmla="*/ 63 h 581"/>
                <a:gd name="T30" fmla="*/ 223 w 604"/>
                <a:gd name="T31" fmla="*/ 50 h 581"/>
                <a:gd name="T32" fmla="*/ 193 w 604"/>
                <a:gd name="T33" fmla="*/ 67 h 581"/>
                <a:gd name="T34" fmla="*/ 186 w 604"/>
                <a:gd name="T35" fmla="*/ 86 h 581"/>
                <a:gd name="T36" fmla="*/ 95 w 604"/>
                <a:gd name="T37" fmla="*/ 492 h 581"/>
                <a:gd name="T38" fmla="*/ 71 w 604"/>
                <a:gd name="T39" fmla="*/ 517 h 581"/>
                <a:gd name="T40" fmla="*/ 27 w 604"/>
                <a:gd name="T41" fmla="*/ 495 h 581"/>
                <a:gd name="T42" fmla="*/ 23 w 604"/>
                <a:gd name="T43" fmla="*/ 492 h 581"/>
                <a:gd name="T44" fmla="*/ 0 w 604"/>
                <a:gd name="T45" fmla="*/ 545 h 581"/>
                <a:gd name="T46" fmla="*/ 53 w 604"/>
                <a:gd name="T47" fmla="*/ 580 h 581"/>
                <a:gd name="T48" fmla="*/ 133 w 604"/>
                <a:gd name="T49" fmla="*/ 449 h 581"/>
                <a:gd name="T50" fmla="*/ 202 w 604"/>
                <a:gd name="T51" fmla="*/ 14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4" h="581">
                  <a:moveTo>
                    <a:pt x="202" y="141"/>
                  </a:moveTo>
                  <a:cubicBezTo>
                    <a:pt x="211" y="178"/>
                    <a:pt x="224" y="229"/>
                    <a:pt x="253" y="318"/>
                  </a:cubicBezTo>
                  <a:cubicBezTo>
                    <a:pt x="290" y="437"/>
                    <a:pt x="307" y="480"/>
                    <a:pt x="343" y="549"/>
                  </a:cubicBezTo>
                  <a:cubicBezTo>
                    <a:pt x="351" y="562"/>
                    <a:pt x="351" y="562"/>
                    <a:pt x="358" y="562"/>
                  </a:cubicBezTo>
                  <a:cubicBezTo>
                    <a:pt x="366" y="562"/>
                    <a:pt x="378" y="555"/>
                    <a:pt x="385" y="549"/>
                  </a:cubicBezTo>
                  <a:cubicBezTo>
                    <a:pt x="393" y="540"/>
                    <a:pt x="393" y="539"/>
                    <a:pt x="400" y="505"/>
                  </a:cubicBezTo>
                  <a:cubicBezTo>
                    <a:pt x="437" y="319"/>
                    <a:pt x="483" y="126"/>
                    <a:pt x="494" y="93"/>
                  </a:cubicBezTo>
                  <a:cubicBezTo>
                    <a:pt x="494" y="91"/>
                    <a:pt x="508" y="67"/>
                    <a:pt x="580" y="67"/>
                  </a:cubicBezTo>
                  <a:cubicBezTo>
                    <a:pt x="593" y="63"/>
                    <a:pt x="603" y="28"/>
                    <a:pt x="603" y="12"/>
                  </a:cubicBezTo>
                  <a:cubicBezTo>
                    <a:pt x="603" y="0"/>
                    <a:pt x="602" y="0"/>
                    <a:pt x="593" y="0"/>
                  </a:cubicBezTo>
                  <a:cubicBezTo>
                    <a:pt x="534" y="0"/>
                    <a:pt x="505" y="30"/>
                    <a:pt x="497" y="38"/>
                  </a:cubicBezTo>
                  <a:cubicBezTo>
                    <a:pt x="480" y="63"/>
                    <a:pt x="467" y="116"/>
                    <a:pt x="440" y="233"/>
                  </a:cubicBezTo>
                  <a:cubicBezTo>
                    <a:pt x="419" y="323"/>
                    <a:pt x="399" y="412"/>
                    <a:pt x="380" y="505"/>
                  </a:cubicBezTo>
                  <a:cubicBezTo>
                    <a:pt x="348" y="447"/>
                    <a:pt x="329" y="391"/>
                    <a:pt x="299" y="299"/>
                  </a:cubicBezTo>
                  <a:cubicBezTo>
                    <a:pt x="270" y="201"/>
                    <a:pt x="248" y="128"/>
                    <a:pt x="233" y="63"/>
                  </a:cubicBezTo>
                  <a:cubicBezTo>
                    <a:pt x="228" y="50"/>
                    <a:pt x="228" y="50"/>
                    <a:pt x="223" y="50"/>
                  </a:cubicBezTo>
                  <a:cubicBezTo>
                    <a:pt x="221" y="50"/>
                    <a:pt x="210" y="50"/>
                    <a:pt x="193" y="67"/>
                  </a:cubicBezTo>
                  <a:cubicBezTo>
                    <a:pt x="187" y="71"/>
                    <a:pt x="187" y="78"/>
                    <a:pt x="186" y="86"/>
                  </a:cubicBezTo>
                  <a:cubicBezTo>
                    <a:pt x="169" y="273"/>
                    <a:pt x="112" y="459"/>
                    <a:pt x="95" y="492"/>
                  </a:cubicBezTo>
                  <a:cubicBezTo>
                    <a:pt x="92" y="502"/>
                    <a:pt x="85" y="517"/>
                    <a:pt x="71" y="517"/>
                  </a:cubicBezTo>
                  <a:cubicBezTo>
                    <a:pt x="65" y="517"/>
                    <a:pt x="43" y="512"/>
                    <a:pt x="27" y="495"/>
                  </a:cubicBezTo>
                  <a:cubicBezTo>
                    <a:pt x="24" y="492"/>
                    <a:pt x="24" y="492"/>
                    <a:pt x="23" y="492"/>
                  </a:cubicBezTo>
                  <a:cubicBezTo>
                    <a:pt x="11" y="492"/>
                    <a:pt x="0" y="527"/>
                    <a:pt x="0" y="545"/>
                  </a:cubicBezTo>
                  <a:cubicBezTo>
                    <a:pt x="0" y="567"/>
                    <a:pt x="37" y="580"/>
                    <a:pt x="53" y="580"/>
                  </a:cubicBezTo>
                  <a:cubicBezTo>
                    <a:pt x="92" y="580"/>
                    <a:pt x="122" y="480"/>
                    <a:pt x="133" y="449"/>
                  </a:cubicBezTo>
                  <a:cubicBezTo>
                    <a:pt x="170" y="321"/>
                    <a:pt x="189" y="218"/>
                    <a:pt x="202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0F80AD43-DC7A-49B3-BDF3-7DA39704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1453"/>
              <a:ext cx="31" cy="158"/>
            </a:xfrm>
            <a:custGeom>
              <a:avLst/>
              <a:gdLst>
                <a:gd name="T0" fmla="*/ 139 w 140"/>
                <a:gd name="T1" fmla="*/ 697 h 703"/>
                <a:gd name="T2" fmla="*/ 129 w 140"/>
                <a:gd name="T3" fmla="*/ 680 h 703"/>
                <a:gd name="T4" fmla="*/ 35 w 140"/>
                <a:gd name="T5" fmla="*/ 351 h 703"/>
                <a:gd name="T6" fmla="*/ 133 w 140"/>
                <a:gd name="T7" fmla="*/ 20 h 703"/>
                <a:gd name="T8" fmla="*/ 139 w 140"/>
                <a:gd name="T9" fmla="*/ 7 h 703"/>
                <a:gd name="T10" fmla="*/ 133 w 140"/>
                <a:gd name="T11" fmla="*/ 0 h 703"/>
                <a:gd name="T12" fmla="*/ 37 w 140"/>
                <a:gd name="T13" fmla="*/ 138 h 703"/>
                <a:gd name="T14" fmla="*/ 0 w 140"/>
                <a:gd name="T15" fmla="*/ 351 h 703"/>
                <a:gd name="T16" fmla="*/ 40 w 140"/>
                <a:gd name="T17" fmla="*/ 572 h 703"/>
                <a:gd name="T18" fmla="*/ 133 w 140"/>
                <a:gd name="T19" fmla="*/ 702 h 703"/>
                <a:gd name="T20" fmla="*/ 139 w 140"/>
                <a:gd name="T21" fmla="*/ 69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703">
                  <a:moveTo>
                    <a:pt x="139" y="697"/>
                  </a:moveTo>
                  <a:cubicBezTo>
                    <a:pt x="139" y="695"/>
                    <a:pt x="139" y="692"/>
                    <a:pt x="129" y="680"/>
                  </a:cubicBezTo>
                  <a:cubicBezTo>
                    <a:pt x="54" y="592"/>
                    <a:pt x="35" y="461"/>
                    <a:pt x="35" y="351"/>
                  </a:cubicBezTo>
                  <a:cubicBezTo>
                    <a:pt x="35" y="229"/>
                    <a:pt x="58" y="108"/>
                    <a:pt x="133" y="20"/>
                  </a:cubicBezTo>
                  <a:cubicBezTo>
                    <a:pt x="139" y="12"/>
                    <a:pt x="139" y="10"/>
                    <a:pt x="139" y="7"/>
                  </a:cubicBezTo>
                  <a:cubicBezTo>
                    <a:pt x="139" y="2"/>
                    <a:pt x="138" y="0"/>
                    <a:pt x="133" y="0"/>
                  </a:cubicBezTo>
                  <a:cubicBezTo>
                    <a:pt x="128" y="0"/>
                    <a:pt x="74" y="48"/>
                    <a:pt x="37" y="138"/>
                  </a:cubicBezTo>
                  <a:cubicBezTo>
                    <a:pt x="7" y="213"/>
                    <a:pt x="0" y="291"/>
                    <a:pt x="0" y="351"/>
                  </a:cubicBezTo>
                  <a:cubicBezTo>
                    <a:pt x="0" y="407"/>
                    <a:pt x="7" y="492"/>
                    <a:pt x="40" y="572"/>
                  </a:cubicBezTo>
                  <a:cubicBezTo>
                    <a:pt x="77" y="658"/>
                    <a:pt x="128" y="702"/>
                    <a:pt x="133" y="702"/>
                  </a:cubicBezTo>
                  <a:cubicBezTo>
                    <a:pt x="138" y="702"/>
                    <a:pt x="139" y="700"/>
                    <a:pt x="139" y="6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58FB4A5F-9288-4C70-B6BE-F5D488BF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1500"/>
              <a:ext cx="104" cy="73"/>
            </a:xfrm>
            <a:custGeom>
              <a:avLst/>
              <a:gdLst>
                <a:gd name="T0" fmla="*/ 315 w 461"/>
                <a:gd name="T1" fmla="*/ 68 h 327"/>
                <a:gd name="T2" fmla="*/ 321 w 461"/>
                <a:gd name="T3" fmla="*/ 37 h 327"/>
                <a:gd name="T4" fmla="*/ 292 w 461"/>
                <a:gd name="T5" fmla="*/ 7 h 327"/>
                <a:gd name="T6" fmla="*/ 253 w 461"/>
                <a:gd name="T7" fmla="*/ 43 h 327"/>
                <a:gd name="T8" fmla="*/ 221 w 461"/>
                <a:gd name="T9" fmla="*/ 188 h 327"/>
                <a:gd name="T10" fmla="*/ 216 w 461"/>
                <a:gd name="T11" fmla="*/ 229 h 327"/>
                <a:gd name="T12" fmla="*/ 220 w 461"/>
                <a:gd name="T13" fmla="*/ 251 h 327"/>
                <a:gd name="T14" fmla="*/ 167 w 461"/>
                <a:gd name="T15" fmla="*/ 299 h 327"/>
                <a:gd name="T16" fmla="*/ 119 w 461"/>
                <a:gd name="T17" fmla="*/ 241 h 327"/>
                <a:gd name="T18" fmla="*/ 152 w 461"/>
                <a:gd name="T19" fmla="*/ 108 h 327"/>
                <a:gd name="T20" fmla="*/ 160 w 461"/>
                <a:gd name="T21" fmla="*/ 63 h 327"/>
                <a:gd name="T22" fmla="*/ 94 w 461"/>
                <a:gd name="T23" fmla="*/ 0 h 327"/>
                <a:gd name="T24" fmla="*/ 0 w 461"/>
                <a:gd name="T25" fmla="*/ 110 h 327"/>
                <a:gd name="T26" fmla="*/ 16 w 461"/>
                <a:gd name="T27" fmla="*/ 120 h 327"/>
                <a:gd name="T28" fmla="*/ 28 w 461"/>
                <a:gd name="T29" fmla="*/ 111 h 327"/>
                <a:gd name="T30" fmla="*/ 91 w 461"/>
                <a:gd name="T31" fmla="*/ 27 h 327"/>
                <a:gd name="T32" fmla="*/ 101 w 461"/>
                <a:gd name="T33" fmla="*/ 42 h 327"/>
                <a:gd name="T34" fmla="*/ 87 w 461"/>
                <a:gd name="T35" fmla="*/ 96 h 327"/>
                <a:gd name="T36" fmla="*/ 54 w 461"/>
                <a:gd name="T37" fmla="*/ 228 h 327"/>
                <a:gd name="T38" fmla="*/ 163 w 461"/>
                <a:gd name="T39" fmla="*/ 326 h 327"/>
                <a:gd name="T40" fmla="*/ 231 w 461"/>
                <a:gd name="T41" fmla="*/ 286 h 327"/>
                <a:gd name="T42" fmla="*/ 322 w 461"/>
                <a:gd name="T43" fmla="*/ 326 h 327"/>
                <a:gd name="T44" fmla="*/ 417 w 461"/>
                <a:gd name="T45" fmla="*/ 243 h 327"/>
                <a:gd name="T46" fmla="*/ 460 w 461"/>
                <a:gd name="T47" fmla="*/ 63 h 327"/>
                <a:gd name="T48" fmla="*/ 419 w 461"/>
                <a:gd name="T49" fmla="*/ 0 h 327"/>
                <a:gd name="T50" fmla="*/ 373 w 461"/>
                <a:gd name="T51" fmla="*/ 53 h 327"/>
                <a:gd name="T52" fmla="*/ 392 w 461"/>
                <a:gd name="T53" fmla="*/ 83 h 327"/>
                <a:gd name="T54" fmla="*/ 420 w 461"/>
                <a:gd name="T55" fmla="*/ 130 h 327"/>
                <a:gd name="T56" fmla="*/ 386 w 461"/>
                <a:gd name="T57" fmla="*/ 246 h 327"/>
                <a:gd name="T58" fmla="*/ 325 w 461"/>
                <a:gd name="T59" fmla="*/ 299 h 327"/>
                <a:gd name="T60" fmla="*/ 282 w 461"/>
                <a:gd name="T61" fmla="*/ 243 h 327"/>
                <a:gd name="T62" fmla="*/ 291 w 461"/>
                <a:gd name="T63" fmla="*/ 180 h 327"/>
                <a:gd name="T64" fmla="*/ 307 w 461"/>
                <a:gd name="T65" fmla="*/ 108 h 327"/>
                <a:gd name="T66" fmla="*/ 315 w 461"/>
                <a:gd name="T67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1" h="327">
                  <a:moveTo>
                    <a:pt x="315" y="68"/>
                  </a:moveTo>
                  <a:cubicBezTo>
                    <a:pt x="316" y="60"/>
                    <a:pt x="321" y="42"/>
                    <a:pt x="321" y="37"/>
                  </a:cubicBezTo>
                  <a:cubicBezTo>
                    <a:pt x="321" y="22"/>
                    <a:pt x="309" y="7"/>
                    <a:pt x="292" y="7"/>
                  </a:cubicBezTo>
                  <a:cubicBezTo>
                    <a:pt x="282" y="7"/>
                    <a:pt x="261" y="12"/>
                    <a:pt x="253" y="43"/>
                  </a:cubicBezTo>
                  <a:cubicBezTo>
                    <a:pt x="241" y="88"/>
                    <a:pt x="231" y="140"/>
                    <a:pt x="221" y="188"/>
                  </a:cubicBezTo>
                  <a:cubicBezTo>
                    <a:pt x="216" y="211"/>
                    <a:pt x="216" y="221"/>
                    <a:pt x="216" y="229"/>
                  </a:cubicBezTo>
                  <a:cubicBezTo>
                    <a:pt x="216" y="249"/>
                    <a:pt x="220" y="249"/>
                    <a:pt x="220" y="251"/>
                  </a:cubicBezTo>
                  <a:cubicBezTo>
                    <a:pt x="220" y="258"/>
                    <a:pt x="203" y="299"/>
                    <a:pt x="167" y="299"/>
                  </a:cubicBezTo>
                  <a:cubicBezTo>
                    <a:pt x="119" y="299"/>
                    <a:pt x="119" y="258"/>
                    <a:pt x="119" y="241"/>
                  </a:cubicBezTo>
                  <a:cubicBezTo>
                    <a:pt x="119" y="211"/>
                    <a:pt x="126" y="180"/>
                    <a:pt x="152" y="108"/>
                  </a:cubicBezTo>
                  <a:cubicBezTo>
                    <a:pt x="155" y="91"/>
                    <a:pt x="160" y="76"/>
                    <a:pt x="160" y="63"/>
                  </a:cubicBezTo>
                  <a:cubicBezTo>
                    <a:pt x="160" y="23"/>
                    <a:pt x="126" y="0"/>
                    <a:pt x="94" y="0"/>
                  </a:cubicBezTo>
                  <a:cubicBezTo>
                    <a:pt x="31" y="0"/>
                    <a:pt x="0" y="96"/>
                    <a:pt x="0" y="110"/>
                  </a:cubicBezTo>
                  <a:cubicBezTo>
                    <a:pt x="0" y="120"/>
                    <a:pt x="10" y="120"/>
                    <a:pt x="16" y="120"/>
                  </a:cubicBezTo>
                  <a:cubicBezTo>
                    <a:pt x="23" y="120"/>
                    <a:pt x="26" y="120"/>
                    <a:pt x="28" y="111"/>
                  </a:cubicBezTo>
                  <a:cubicBezTo>
                    <a:pt x="48" y="33"/>
                    <a:pt x="79" y="27"/>
                    <a:pt x="91" y="27"/>
                  </a:cubicBezTo>
                  <a:cubicBezTo>
                    <a:pt x="94" y="27"/>
                    <a:pt x="101" y="27"/>
                    <a:pt x="101" y="42"/>
                  </a:cubicBezTo>
                  <a:cubicBezTo>
                    <a:pt x="101" y="58"/>
                    <a:pt x="94" y="76"/>
                    <a:pt x="87" y="96"/>
                  </a:cubicBezTo>
                  <a:cubicBezTo>
                    <a:pt x="65" y="163"/>
                    <a:pt x="54" y="200"/>
                    <a:pt x="54" y="228"/>
                  </a:cubicBezTo>
                  <a:cubicBezTo>
                    <a:pt x="54" y="308"/>
                    <a:pt x="112" y="326"/>
                    <a:pt x="163" y="326"/>
                  </a:cubicBezTo>
                  <a:cubicBezTo>
                    <a:pt x="176" y="326"/>
                    <a:pt x="203" y="326"/>
                    <a:pt x="231" y="286"/>
                  </a:cubicBezTo>
                  <a:cubicBezTo>
                    <a:pt x="248" y="309"/>
                    <a:pt x="274" y="326"/>
                    <a:pt x="322" y="326"/>
                  </a:cubicBezTo>
                  <a:cubicBezTo>
                    <a:pt x="358" y="326"/>
                    <a:pt x="389" y="306"/>
                    <a:pt x="417" y="243"/>
                  </a:cubicBezTo>
                  <a:cubicBezTo>
                    <a:pt x="440" y="190"/>
                    <a:pt x="460" y="100"/>
                    <a:pt x="460" y="63"/>
                  </a:cubicBezTo>
                  <a:cubicBezTo>
                    <a:pt x="460" y="0"/>
                    <a:pt x="419" y="0"/>
                    <a:pt x="419" y="0"/>
                  </a:cubicBezTo>
                  <a:cubicBezTo>
                    <a:pt x="395" y="0"/>
                    <a:pt x="373" y="28"/>
                    <a:pt x="373" y="53"/>
                  </a:cubicBezTo>
                  <a:cubicBezTo>
                    <a:pt x="373" y="73"/>
                    <a:pt x="385" y="81"/>
                    <a:pt x="392" y="83"/>
                  </a:cubicBezTo>
                  <a:cubicBezTo>
                    <a:pt x="414" y="101"/>
                    <a:pt x="420" y="116"/>
                    <a:pt x="420" y="130"/>
                  </a:cubicBezTo>
                  <a:cubicBezTo>
                    <a:pt x="420" y="140"/>
                    <a:pt x="406" y="208"/>
                    <a:pt x="386" y="246"/>
                  </a:cubicBezTo>
                  <a:cubicBezTo>
                    <a:pt x="372" y="281"/>
                    <a:pt x="351" y="299"/>
                    <a:pt x="325" y="299"/>
                  </a:cubicBezTo>
                  <a:cubicBezTo>
                    <a:pt x="282" y="299"/>
                    <a:pt x="282" y="259"/>
                    <a:pt x="282" y="243"/>
                  </a:cubicBezTo>
                  <a:cubicBezTo>
                    <a:pt x="282" y="226"/>
                    <a:pt x="282" y="216"/>
                    <a:pt x="291" y="180"/>
                  </a:cubicBezTo>
                  <a:cubicBezTo>
                    <a:pt x="297" y="160"/>
                    <a:pt x="304" y="123"/>
                    <a:pt x="307" y="108"/>
                  </a:cubicBezTo>
                  <a:lnTo>
                    <a:pt x="315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F0C01F73-3CA8-49C7-9200-18754D2E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29"/>
              <a:ext cx="69" cy="77"/>
            </a:xfrm>
            <a:custGeom>
              <a:avLst/>
              <a:gdLst>
                <a:gd name="T0" fmla="*/ 167 w 310"/>
                <a:gd name="T1" fmla="*/ 23 h 342"/>
                <a:gd name="T2" fmla="*/ 295 w 310"/>
                <a:gd name="T3" fmla="*/ 23 h 342"/>
                <a:gd name="T4" fmla="*/ 309 w 310"/>
                <a:gd name="T5" fmla="*/ 12 h 342"/>
                <a:gd name="T6" fmla="*/ 295 w 310"/>
                <a:gd name="T7" fmla="*/ 0 h 342"/>
                <a:gd name="T8" fmla="*/ 17 w 310"/>
                <a:gd name="T9" fmla="*/ 0 h 342"/>
                <a:gd name="T10" fmla="*/ 0 w 310"/>
                <a:gd name="T11" fmla="*/ 12 h 342"/>
                <a:gd name="T12" fmla="*/ 17 w 310"/>
                <a:gd name="T13" fmla="*/ 23 h 342"/>
                <a:gd name="T14" fmla="*/ 146 w 310"/>
                <a:gd name="T15" fmla="*/ 23 h 342"/>
                <a:gd name="T16" fmla="*/ 146 w 310"/>
                <a:gd name="T17" fmla="*/ 323 h 342"/>
                <a:gd name="T18" fmla="*/ 155 w 310"/>
                <a:gd name="T19" fmla="*/ 341 h 342"/>
                <a:gd name="T20" fmla="*/ 167 w 310"/>
                <a:gd name="T21" fmla="*/ 323 h 342"/>
                <a:gd name="T22" fmla="*/ 167 w 310"/>
                <a:gd name="T23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342">
                  <a:moveTo>
                    <a:pt x="167" y="23"/>
                  </a:moveTo>
                  <a:lnTo>
                    <a:pt x="295" y="23"/>
                  </a:lnTo>
                  <a:cubicBezTo>
                    <a:pt x="301" y="23"/>
                    <a:pt x="309" y="23"/>
                    <a:pt x="309" y="12"/>
                  </a:cubicBezTo>
                  <a:cubicBezTo>
                    <a:pt x="309" y="0"/>
                    <a:pt x="301" y="0"/>
                    <a:pt x="29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2"/>
                  </a:cubicBezTo>
                  <a:cubicBezTo>
                    <a:pt x="0" y="23"/>
                    <a:pt x="10" y="23"/>
                    <a:pt x="17" y="23"/>
                  </a:cubicBezTo>
                  <a:lnTo>
                    <a:pt x="146" y="23"/>
                  </a:lnTo>
                  <a:lnTo>
                    <a:pt x="146" y="323"/>
                  </a:lnTo>
                  <a:cubicBezTo>
                    <a:pt x="146" y="331"/>
                    <a:pt x="146" y="341"/>
                    <a:pt x="155" y="341"/>
                  </a:cubicBezTo>
                  <a:cubicBezTo>
                    <a:pt x="167" y="341"/>
                    <a:pt x="167" y="331"/>
                    <a:pt x="167" y="323"/>
                  </a:cubicBezTo>
                  <a:lnTo>
                    <a:pt x="16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C8C1DF89-9961-40D8-9AF8-E9941479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500"/>
              <a:ext cx="77" cy="72"/>
            </a:xfrm>
            <a:custGeom>
              <a:avLst/>
              <a:gdLst>
                <a:gd name="T0" fmla="*/ 299 w 342"/>
                <a:gd name="T1" fmla="*/ 37 h 324"/>
                <a:gd name="T2" fmla="*/ 267 w 342"/>
                <a:gd name="T3" fmla="*/ 83 h 324"/>
                <a:gd name="T4" fmla="*/ 297 w 342"/>
                <a:gd name="T5" fmla="*/ 116 h 324"/>
                <a:gd name="T6" fmla="*/ 341 w 342"/>
                <a:gd name="T7" fmla="*/ 62 h 324"/>
                <a:gd name="T8" fmla="*/ 271 w 342"/>
                <a:gd name="T9" fmla="*/ 0 h 324"/>
                <a:gd name="T10" fmla="*/ 207 w 342"/>
                <a:gd name="T11" fmla="*/ 43 h 324"/>
                <a:gd name="T12" fmla="*/ 125 w 342"/>
                <a:gd name="T13" fmla="*/ 0 h 324"/>
                <a:gd name="T14" fmla="*/ 9 w 342"/>
                <a:gd name="T15" fmla="*/ 110 h 324"/>
                <a:gd name="T16" fmla="*/ 23 w 342"/>
                <a:gd name="T17" fmla="*/ 120 h 324"/>
                <a:gd name="T18" fmla="*/ 35 w 342"/>
                <a:gd name="T19" fmla="*/ 110 h 324"/>
                <a:gd name="T20" fmla="*/ 121 w 342"/>
                <a:gd name="T21" fmla="*/ 27 h 324"/>
                <a:gd name="T22" fmla="*/ 155 w 342"/>
                <a:gd name="T23" fmla="*/ 60 h 324"/>
                <a:gd name="T24" fmla="*/ 142 w 342"/>
                <a:gd name="T25" fmla="*/ 140 h 324"/>
                <a:gd name="T26" fmla="*/ 121 w 342"/>
                <a:gd name="T27" fmla="*/ 236 h 324"/>
                <a:gd name="T28" fmla="*/ 70 w 342"/>
                <a:gd name="T29" fmla="*/ 299 h 324"/>
                <a:gd name="T30" fmla="*/ 41 w 342"/>
                <a:gd name="T31" fmla="*/ 289 h 324"/>
                <a:gd name="T32" fmla="*/ 74 w 342"/>
                <a:gd name="T33" fmla="*/ 239 h 324"/>
                <a:gd name="T34" fmla="*/ 44 w 342"/>
                <a:gd name="T35" fmla="*/ 208 h 324"/>
                <a:gd name="T36" fmla="*/ 0 w 342"/>
                <a:gd name="T37" fmla="*/ 261 h 324"/>
                <a:gd name="T38" fmla="*/ 68 w 342"/>
                <a:gd name="T39" fmla="*/ 323 h 324"/>
                <a:gd name="T40" fmla="*/ 133 w 342"/>
                <a:gd name="T41" fmla="*/ 281 h 324"/>
                <a:gd name="T42" fmla="*/ 214 w 342"/>
                <a:gd name="T43" fmla="*/ 323 h 324"/>
                <a:gd name="T44" fmla="*/ 332 w 342"/>
                <a:gd name="T45" fmla="*/ 213 h 324"/>
                <a:gd name="T46" fmla="*/ 316 w 342"/>
                <a:gd name="T47" fmla="*/ 203 h 324"/>
                <a:gd name="T48" fmla="*/ 304 w 342"/>
                <a:gd name="T49" fmla="*/ 213 h 324"/>
                <a:gd name="T50" fmla="*/ 220 w 342"/>
                <a:gd name="T51" fmla="*/ 299 h 324"/>
                <a:gd name="T52" fmla="*/ 186 w 342"/>
                <a:gd name="T53" fmla="*/ 263 h 324"/>
                <a:gd name="T54" fmla="*/ 199 w 342"/>
                <a:gd name="T55" fmla="*/ 186 h 324"/>
                <a:gd name="T56" fmla="*/ 220 w 342"/>
                <a:gd name="T57" fmla="*/ 90 h 324"/>
                <a:gd name="T58" fmla="*/ 270 w 342"/>
                <a:gd name="T59" fmla="*/ 27 h 324"/>
                <a:gd name="T60" fmla="*/ 299 w 342"/>
                <a:gd name="T61" fmla="*/ 3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2" h="324">
                  <a:moveTo>
                    <a:pt x="299" y="37"/>
                  </a:moveTo>
                  <a:cubicBezTo>
                    <a:pt x="278" y="43"/>
                    <a:pt x="267" y="68"/>
                    <a:pt x="267" y="83"/>
                  </a:cubicBezTo>
                  <a:cubicBezTo>
                    <a:pt x="267" y="100"/>
                    <a:pt x="275" y="116"/>
                    <a:pt x="297" y="116"/>
                  </a:cubicBezTo>
                  <a:cubicBezTo>
                    <a:pt x="316" y="116"/>
                    <a:pt x="341" y="96"/>
                    <a:pt x="341" y="62"/>
                  </a:cubicBezTo>
                  <a:cubicBezTo>
                    <a:pt x="341" y="23"/>
                    <a:pt x="308" y="0"/>
                    <a:pt x="271" y="0"/>
                  </a:cubicBezTo>
                  <a:cubicBezTo>
                    <a:pt x="237" y="0"/>
                    <a:pt x="214" y="30"/>
                    <a:pt x="207" y="43"/>
                  </a:cubicBezTo>
                  <a:cubicBezTo>
                    <a:pt x="193" y="12"/>
                    <a:pt x="159" y="0"/>
                    <a:pt x="125" y="0"/>
                  </a:cubicBezTo>
                  <a:cubicBezTo>
                    <a:pt x="50" y="0"/>
                    <a:pt x="9" y="86"/>
                    <a:pt x="9" y="110"/>
                  </a:cubicBezTo>
                  <a:cubicBezTo>
                    <a:pt x="9" y="120"/>
                    <a:pt x="17" y="120"/>
                    <a:pt x="23" y="120"/>
                  </a:cubicBezTo>
                  <a:cubicBezTo>
                    <a:pt x="31" y="120"/>
                    <a:pt x="34" y="120"/>
                    <a:pt x="35" y="110"/>
                  </a:cubicBezTo>
                  <a:cubicBezTo>
                    <a:pt x="53" y="47"/>
                    <a:pt x="97" y="27"/>
                    <a:pt x="121" y="27"/>
                  </a:cubicBezTo>
                  <a:cubicBezTo>
                    <a:pt x="145" y="27"/>
                    <a:pt x="155" y="38"/>
                    <a:pt x="155" y="60"/>
                  </a:cubicBezTo>
                  <a:cubicBezTo>
                    <a:pt x="155" y="73"/>
                    <a:pt x="146" y="113"/>
                    <a:pt x="142" y="140"/>
                  </a:cubicBezTo>
                  <a:lnTo>
                    <a:pt x="121" y="236"/>
                  </a:lnTo>
                  <a:cubicBezTo>
                    <a:pt x="112" y="278"/>
                    <a:pt x="91" y="299"/>
                    <a:pt x="70" y="299"/>
                  </a:cubicBezTo>
                  <a:cubicBezTo>
                    <a:pt x="67" y="299"/>
                    <a:pt x="53" y="299"/>
                    <a:pt x="41" y="289"/>
                  </a:cubicBezTo>
                  <a:cubicBezTo>
                    <a:pt x="62" y="281"/>
                    <a:pt x="74" y="258"/>
                    <a:pt x="74" y="239"/>
                  </a:cubicBezTo>
                  <a:cubicBezTo>
                    <a:pt x="74" y="223"/>
                    <a:pt x="62" y="208"/>
                    <a:pt x="44" y="208"/>
                  </a:cubicBezTo>
                  <a:cubicBezTo>
                    <a:pt x="23" y="208"/>
                    <a:pt x="0" y="228"/>
                    <a:pt x="0" y="261"/>
                  </a:cubicBezTo>
                  <a:cubicBezTo>
                    <a:pt x="0" y="299"/>
                    <a:pt x="31" y="323"/>
                    <a:pt x="68" y="323"/>
                  </a:cubicBezTo>
                  <a:cubicBezTo>
                    <a:pt x="102" y="323"/>
                    <a:pt x="126" y="293"/>
                    <a:pt x="133" y="281"/>
                  </a:cubicBezTo>
                  <a:cubicBezTo>
                    <a:pt x="146" y="311"/>
                    <a:pt x="180" y="323"/>
                    <a:pt x="214" y="323"/>
                  </a:cubicBezTo>
                  <a:cubicBezTo>
                    <a:pt x="291" y="323"/>
                    <a:pt x="332" y="238"/>
                    <a:pt x="332" y="213"/>
                  </a:cubicBezTo>
                  <a:cubicBezTo>
                    <a:pt x="332" y="203"/>
                    <a:pt x="324" y="203"/>
                    <a:pt x="316" y="203"/>
                  </a:cubicBezTo>
                  <a:cubicBezTo>
                    <a:pt x="309" y="203"/>
                    <a:pt x="307" y="203"/>
                    <a:pt x="304" y="213"/>
                  </a:cubicBezTo>
                  <a:cubicBezTo>
                    <a:pt x="287" y="278"/>
                    <a:pt x="244" y="299"/>
                    <a:pt x="220" y="299"/>
                  </a:cubicBezTo>
                  <a:cubicBezTo>
                    <a:pt x="196" y="299"/>
                    <a:pt x="186" y="286"/>
                    <a:pt x="186" y="263"/>
                  </a:cubicBezTo>
                  <a:cubicBezTo>
                    <a:pt x="186" y="249"/>
                    <a:pt x="194" y="211"/>
                    <a:pt x="199" y="186"/>
                  </a:cubicBezTo>
                  <a:cubicBezTo>
                    <a:pt x="203" y="168"/>
                    <a:pt x="216" y="100"/>
                    <a:pt x="220" y="90"/>
                  </a:cubicBezTo>
                  <a:cubicBezTo>
                    <a:pt x="228" y="48"/>
                    <a:pt x="248" y="27"/>
                    <a:pt x="270" y="27"/>
                  </a:cubicBezTo>
                  <a:cubicBezTo>
                    <a:pt x="274" y="27"/>
                    <a:pt x="288" y="27"/>
                    <a:pt x="299" y="3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E849F29A-AB67-4BFF-A224-BEEA8121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546"/>
              <a:ext cx="58" cy="50"/>
            </a:xfrm>
            <a:custGeom>
              <a:avLst/>
              <a:gdLst>
                <a:gd name="T0" fmla="*/ 31 w 258"/>
                <a:gd name="T1" fmla="*/ 188 h 224"/>
                <a:gd name="T2" fmla="*/ 27 w 258"/>
                <a:gd name="T3" fmla="*/ 208 h 224"/>
                <a:gd name="T4" fmla="*/ 43 w 258"/>
                <a:gd name="T5" fmla="*/ 223 h 224"/>
                <a:gd name="T6" fmla="*/ 58 w 258"/>
                <a:gd name="T7" fmla="*/ 211 h 224"/>
                <a:gd name="T8" fmla="*/ 65 w 258"/>
                <a:gd name="T9" fmla="*/ 181 h 224"/>
                <a:gd name="T10" fmla="*/ 75 w 258"/>
                <a:gd name="T11" fmla="*/ 138 h 224"/>
                <a:gd name="T12" fmla="*/ 82 w 258"/>
                <a:gd name="T13" fmla="*/ 103 h 224"/>
                <a:gd name="T14" fmla="*/ 99 w 258"/>
                <a:gd name="T15" fmla="*/ 60 h 224"/>
                <a:gd name="T16" fmla="*/ 163 w 258"/>
                <a:gd name="T17" fmla="*/ 13 h 224"/>
                <a:gd name="T18" fmla="*/ 187 w 258"/>
                <a:gd name="T19" fmla="*/ 48 h 224"/>
                <a:gd name="T20" fmla="*/ 163 w 258"/>
                <a:gd name="T21" fmla="*/ 153 h 224"/>
                <a:gd name="T22" fmla="*/ 156 w 258"/>
                <a:gd name="T23" fmla="*/ 180 h 224"/>
                <a:gd name="T24" fmla="*/ 196 w 258"/>
                <a:gd name="T25" fmla="*/ 223 h 224"/>
                <a:gd name="T26" fmla="*/ 257 w 258"/>
                <a:gd name="T27" fmla="*/ 148 h 224"/>
                <a:gd name="T28" fmla="*/ 250 w 258"/>
                <a:gd name="T29" fmla="*/ 140 h 224"/>
                <a:gd name="T30" fmla="*/ 241 w 258"/>
                <a:gd name="T31" fmla="*/ 150 h 224"/>
                <a:gd name="T32" fmla="*/ 197 w 258"/>
                <a:gd name="T33" fmla="*/ 209 h 224"/>
                <a:gd name="T34" fmla="*/ 187 w 258"/>
                <a:gd name="T35" fmla="*/ 191 h 224"/>
                <a:gd name="T36" fmla="*/ 197 w 258"/>
                <a:gd name="T37" fmla="*/ 151 h 224"/>
                <a:gd name="T38" fmla="*/ 220 w 258"/>
                <a:gd name="T39" fmla="*/ 57 h 224"/>
                <a:gd name="T40" fmla="*/ 165 w 258"/>
                <a:gd name="T41" fmla="*/ 0 h 224"/>
                <a:gd name="T42" fmla="*/ 94 w 258"/>
                <a:gd name="T43" fmla="*/ 43 h 224"/>
                <a:gd name="T44" fmla="*/ 50 w 258"/>
                <a:gd name="T45" fmla="*/ 0 h 224"/>
                <a:gd name="T46" fmla="*/ 16 w 258"/>
                <a:gd name="T47" fmla="*/ 28 h 224"/>
                <a:gd name="T48" fmla="*/ 0 w 258"/>
                <a:gd name="T49" fmla="*/ 76 h 224"/>
                <a:gd name="T50" fmla="*/ 7 w 258"/>
                <a:gd name="T51" fmla="*/ 81 h 224"/>
                <a:gd name="T52" fmla="*/ 17 w 258"/>
                <a:gd name="T53" fmla="*/ 68 h 224"/>
                <a:gd name="T54" fmla="*/ 48 w 258"/>
                <a:gd name="T55" fmla="*/ 13 h 224"/>
                <a:gd name="T56" fmla="*/ 61 w 258"/>
                <a:gd name="T57" fmla="*/ 38 h 224"/>
                <a:gd name="T58" fmla="*/ 54 w 258"/>
                <a:gd name="T59" fmla="*/ 80 h 224"/>
                <a:gd name="T60" fmla="*/ 44 w 258"/>
                <a:gd name="T61" fmla="*/ 123 h 224"/>
                <a:gd name="T62" fmla="*/ 31 w 258"/>
                <a:gd name="T63" fmla="*/ 1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224">
                  <a:moveTo>
                    <a:pt x="31" y="188"/>
                  </a:moveTo>
                  <a:cubicBezTo>
                    <a:pt x="31" y="193"/>
                    <a:pt x="27" y="206"/>
                    <a:pt x="27" y="208"/>
                  </a:cubicBezTo>
                  <a:cubicBezTo>
                    <a:pt x="27" y="219"/>
                    <a:pt x="35" y="223"/>
                    <a:pt x="43" y="223"/>
                  </a:cubicBezTo>
                  <a:cubicBezTo>
                    <a:pt x="50" y="223"/>
                    <a:pt x="57" y="218"/>
                    <a:pt x="58" y="211"/>
                  </a:cubicBezTo>
                  <a:cubicBezTo>
                    <a:pt x="60" y="208"/>
                    <a:pt x="65" y="191"/>
                    <a:pt x="65" y="181"/>
                  </a:cubicBezTo>
                  <a:cubicBezTo>
                    <a:pt x="68" y="171"/>
                    <a:pt x="71" y="150"/>
                    <a:pt x="75" y="138"/>
                  </a:cubicBezTo>
                  <a:cubicBezTo>
                    <a:pt x="78" y="126"/>
                    <a:pt x="79" y="116"/>
                    <a:pt x="82" y="103"/>
                  </a:cubicBezTo>
                  <a:cubicBezTo>
                    <a:pt x="87" y="83"/>
                    <a:pt x="87" y="80"/>
                    <a:pt x="99" y="60"/>
                  </a:cubicBezTo>
                  <a:cubicBezTo>
                    <a:pt x="112" y="40"/>
                    <a:pt x="131" y="13"/>
                    <a:pt x="163" y="13"/>
                  </a:cubicBezTo>
                  <a:cubicBezTo>
                    <a:pt x="187" y="13"/>
                    <a:pt x="187" y="38"/>
                    <a:pt x="187" y="48"/>
                  </a:cubicBezTo>
                  <a:cubicBezTo>
                    <a:pt x="187" y="78"/>
                    <a:pt x="170" y="131"/>
                    <a:pt x="163" y="153"/>
                  </a:cubicBezTo>
                  <a:cubicBezTo>
                    <a:pt x="159" y="168"/>
                    <a:pt x="156" y="171"/>
                    <a:pt x="156" y="180"/>
                  </a:cubicBezTo>
                  <a:cubicBezTo>
                    <a:pt x="156" y="206"/>
                    <a:pt x="176" y="223"/>
                    <a:pt x="196" y="223"/>
                  </a:cubicBezTo>
                  <a:cubicBezTo>
                    <a:pt x="238" y="223"/>
                    <a:pt x="257" y="156"/>
                    <a:pt x="257" y="148"/>
                  </a:cubicBezTo>
                  <a:cubicBezTo>
                    <a:pt x="257" y="140"/>
                    <a:pt x="253" y="140"/>
                    <a:pt x="250" y="140"/>
                  </a:cubicBezTo>
                  <a:cubicBezTo>
                    <a:pt x="246" y="140"/>
                    <a:pt x="244" y="143"/>
                    <a:pt x="241" y="150"/>
                  </a:cubicBezTo>
                  <a:cubicBezTo>
                    <a:pt x="233" y="188"/>
                    <a:pt x="214" y="209"/>
                    <a:pt x="197" y="209"/>
                  </a:cubicBezTo>
                  <a:cubicBezTo>
                    <a:pt x="189" y="209"/>
                    <a:pt x="187" y="203"/>
                    <a:pt x="187" y="191"/>
                  </a:cubicBezTo>
                  <a:cubicBezTo>
                    <a:pt x="187" y="180"/>
                    <a:pt x="189" y="173"/>
                    <a:pt x="197" y="151"/>
                  </a:cubicBezTo>
                  <a:cubicBezTo>
                    <a:pt x="202" y="136"/>
                    <a:pt x="220" y="83"/>
                    <a:pt x="220" y="57"/>
                  </a:cubicBezTo>
                  <a:cubicBezTo>
                    <a:pt x="220" y="8"/>
                    <a:pt x="187" y="0"/>
                    <a:pt x="165" y="0"/>
                  </a:cubicBezTo>
                  <a:cubicBezTo>
                    <a:pt x="129" y="0"/>
                    <a:pt x="105" y="27"/>
                    <a:pt x="94" y="43"/>
                  </a:cubicBezTo>
                  <a:cubicBezTo>
                    <a:pt x="91" y="12"/>
                    <a:pt x="65" y="0"/>
                    <a:pt x="50" y="0"/>
                  </a:cubicBezTo>
                  <a:cubicBezTo>
                    <a:pt x="31" y="0"/>
                    <a:pt x="20" y="17"/>
                    <a:pt x="16" y="28"/>
                  </a:cubicBezTo>
                  <a:cubicBezTo>
                    <a:pt x="6" y="43"/>
                    <a:pt x="0" y="73"/>
                    <a:pt x="0" y="76"/>
                  </a:cubicBezTo>
                  <a:cubicBezTo>
                    <a:pt x="0" y="81"/>
                    <a:pt x="6" y="81"/>
                    <a:pt x="7" y="81"/>
                  </a:cubicBezTo>
                  <a:cubicBezTo>
                    <a:pt x="14" y="81"/>
                    <a:pt x="14" y="80"/>
                    <a:pt x="17" y="68"/>
                  </a:cubicBezTo>
                  <a:cubicBezTo>
                    <a:pt x="24" y="38"/>
                    <a:pt x="31" y="13"/>
                    <a:pt x="48" y="13"/>
                  </a:cubicBezTo>
                  <a:cubicBezTo>
                    <a:pt x="58" y="13"/>
                    <a:pt x="61" y="23"/>
                    <a:pt x="61" y="38"/>
                  </a:cubicBezTo>
                  <a:cubicBezTo>
                    <a:pt x="61" y="48"/>
                    <a:pt x="58" y="67"/>
                    <a:pt x="54" y="80"/>
                  </a:cubicBezTo>
                  <a:cubicBezTo>
                    <a:pt x="51" y="91"/>
                    <a:pt x="48" y="113"/>
                    <a:pt x="44" y="123"/>
                  </a:cubicBezTo>
                  <a:lnTo>
                    <a:pt x="3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43D8935E-B8BF-4F2E-99D4-76453209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1555"/>
              <a:ext cx="15" cy="47"/>
            </a:xfrm>
            <a:custGeom>
              <a:avLst/>
              <a:gdLst>
                <a:gd name="T0" fmla="*/ 71 w 72"/>
                <a:gd name="T1" fmla="*/ 73 h 212"/>
                <a:gd name="T2" fmla="*/ 33 w 72"/>
                <a:gd name="T3" fmla="*/ 0 h 212"/>
                <a:gd name="T4" fmla="*/ 0 w 72"/>
                <a:gd name="T5" fmla="*/ 37 h 212"/>
                <a:gd name="T6" fmla="*/ 33 w 72"/>
                <a:gd name="T7" fmla="*/ 76 h 212"/>
                <a:gd name="T8" fmla="*/ 53 w 72"/>
                <a:gd name="T9" fmla="*/ 67 h 212"/>
                <a:gd name="T10" fmla="*/ 58 w 72"/>
                <a:gd name="T11" fmla="*/ 63 h 212"/>
                <a:gd name="T12" fmla="*/ 58 w 72"/>
                <a:gd name="T13" fmla="*/ 73 h 212"/>
                <a:gd name="T14" fmla="*/ 17 w 72"/>
                <a:gd name="T15" fmla="*/ 191 h 212"/>
                <a:gd name="T16" fmla="*/ 10 w 72"/>
                <a:gd name="T17" fmla="*/ 203 h 212"/>
                <a:gd name="T18" fmla="*/ 17 w 72"/>
                <a:gd name="T19" fmla="*/ 211 h 212"/>
                <a:gd name="T20" fmla="*/ 71 w 72"/>
                <a:gd name="T21" fmla="*/ 7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12">
                  <a:moveTo>
                    <a:pt x="71" y="73"/>
                  </a:moveTo>
                  <a:cubicBezTo>
                    <a:pt x="71" y="28"/>
                    <a:pt x="57" y="0"/>
                    <a:pt x="33" y="0"/>
                  </a:cubicBezTo>
                  <a:cubicBezTo>
                    <a:pt x="11" y="0"/>
                    <a:pt x="0" y="18"/>
                    <a:pt x="0" y="37"/>
                  </a:cubicBezTo>
                  <a:cubicBezTo>
                    <a:pt x="0" y="57"/>
                    <a:pt x="11" y="76"/>
                    <a:pt x="33" y="76"/>
                  </a:cubicBezTo>
                  <a:cubicBezTo>
                    <a:pt x="40" y="76"/>
                    <a:pt x="48" y="71"/>
                    <a:pt x="53" y="67"/>
                  </a:cubicBezTo>
                  <a:cubicBezTo>
                    <a:pt x="57" y="63"/>
                    <a:pt x="57" y="63"/>
                    <a:pt x="58" y="63"/>
                  </a:cubicBezTo>
                  <a:lnTo>
                    <a:pt x="58" y="73"/>
                  </a:lnTo>
                  <a:cubicBezTo>
                    <a:pt x="58" y="126"/>
                    <a:pt x="37" y="170"/>
                    <a:pt x="17" y="191"/>
                  </a:cubicBezTo>
                  <a:cubicBezTo>
                    <a:pt x="10" y="200"/>
                    <a:pt x="10" y="201"/>
                    <a:pt x="10" y="203"/>
                  </a:cubicBezTo>
                  <a:cubicBezTo>
                    <a:pt x="10" y="209"/>
                    <a:pt x="11" y="211"/>
                    <a:pt x="17" y="211"/>
                  </a:cubicBezTo>
                  <a:cubicBezTo>
                    <a:pt x="24" y="211"/>
                    <a:pt x="71" y="156"/>
                    <a:pt x="71" y="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28447B15-440C-486F-84A8-9E1140D7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1460"/>
              <a:ext cx="74" cy="143"/>
            </a:xfrm>
            <a:custGeom>
              <a:avLst/>
              <a:gdLst>
                <a:gd name="T0" fmla="*/ 329 w 330"/>
                <a:gd name="T1" fmla="*/ 96 h 633"/>
                <a:gd name="T2" fmla="*/ 247 w 330"/>
                <a:gd name="T3" fmla="*/ 0 h 633"/>
                <a:gd name="T4" fmla="*/ 173 w 330"/>
                <a:gd name="T5" fmla="*/ 28 h 633"/>
                <a:gd name="T6" fmla="*/ 95 w 330"/>
                <a:gd name="T7" fmla="*/ 180 h 633"/>
                <a:gd name="T8" fmla="*/ 0 w 330"/>
                <a:gd name="T9" fmla="*/ 627 h 633"/>
                <a:gd name="T10" fmla="*/ 7 w 330"/>
                <a:gd name="T11" fmla="*/ 632 h 633"/>
                <a:gd name="T12" fmla="*/ 16 w 330"/>
                <a:gd name="T13" fmla="*/ 628 h 633"/>
                <a:gd name="T14" fmla="*/ 58 w 330"/>
                <a:gd name="T15" fmla="*/ 437 h 633"/>
                <a:gd name="T16" fmla="*/ 139 w 330"/>
                <a:gd name="T17" fmla="*/ 502 h 633"/>
                <a:gd name="T18" fmla="*/ 255 w 330"/>
                <a:gd name="T19" fmla="*/ 449 h 633"/>
                <a:gd name="T20" fmla="*/ 304 w 330"/>
                <a:gd name="T21" fmla="*/ 319 h 633"/>
                <a:gd name="T22" fmla="*/ 258 w 330"/>
                <a:gd name="T23" fmla="*/ 213 h 633"/>
                <a:gd name="T24" fmla="*/ 329 w 330"/>
                <a:gd name="T25" fmla="*/ 96 h 633"/>
                <a:gd name="T26" fmla="*/ 220 w 330"/>
                <a:gd name="T27" fmla="*/ 211 h 633"/>
                <a:gd name="T28" fmla="*/ 190 w 330"/>
                <a:gd name="T29" fmla="*/ 219 h 633"/>
                <a:gd name="T30" fmla="*/ 163 w 330"/>
                <a:gd name="T31" fmla="*/ 216 h 633"/>
                <a:gd name="T32" fmla="*/ 194 w 330"/>
                <a:gd name="T33" fmla="*/ 209 h 633"/>
                <a:gd name="T34" fmla="*/ 220 w 330"/>
                <a:gd name="T35" fmla="*/ 211 h 633"/>
                <a:gd name="T36" fmla="*/ 295 w 330"/>
                <a:gd name="T37" fmla="*/ 80 h 633"/>
                <a:gd name="T38" fmla="*/ 240 w 330"/>
                <a:gd name="T39" fmla="*/ 201 h 633"/>
                <a:gd name="T40" fmla="*/ 194 w 330"/>
                <a:gd name="T41" fmla="*/ 193 h 633"/>
                <a:gd name="T42" fmla="*/ 146 w 330"/>
                <a:gd name="T43" fmla="*/ 216 h 633"/>
                <a:gd name="T44" fmla="*/ 189 w 330"/>
                <a:gd name="T45" fmla="*/ 233 h 633"/>
                <a:gd name="T46" fmla="*/ 238 w 330"/>
                <a:gd name="T47" fmla="*/ 226 h 633"/>
                <a:gd name="T48" fmla="*/ 264 w 330"/>
                <a:gd name="T49" fmla="*/ 303 h 633"/>
                <a:gd name="T50" fmla="*/ 236 w 330"/>
                <a:gd name="T51" fmla="*/ 426 h 633"/>
                <a:gd name="T52" fmla="*/ 136 w 330"/>
                <a:gd name="T53" fmla="*/ 489 h 633"/>
                <a:gd name="T54" fmla="*/ 68 w 330"/>
                <a:gd name="T55" fmla="*/ 397 h 633"/>
                <a:gd name="T56" fmla="*/ 71 w 330"/>
                <a:gd name="T57" fmla="*/ 366 h 633"/>
                <a:gd name="T58" fmla="*/ 109 w 330"/>
                <a:gd name="T59" fmla="*/ 188 h 633"/>
                <a:gd name="T60" fmla="*/ 238 w 330"/>
                <a:gd name="T61" fmla="*/ 17 h 633"/>
                <a:gd name="T62" fmla="*/ 295 w 330"/>
                <a:gd name="T63" fmla="*/ 8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633">
                  <a:moveTo>
                    <a:pt x="329" y="96"/>
                  </a:moveTo>
                  <a:cubicBezTo>
                    <a:pt x="329" y="43"/>
                    <a:pt x="295" y="0"/>
                    <a:pt x="247" y="0"/>
                  </a:cubicBezTo>
                  <a:cubicBezTo>
                    <a:pt x="211" y="0"/>
                    <a:pt x="194" y="12"/>
                    <a:pt x="173" y="28"/>
                  </a:cubicBezTo>
                  <a:cubicBezTo>
                    <a:pt x="139" y="58"/>
                    <a:pt x="108" y="126"/>
                    <a:pt x="95" y="180"/>
                  </a:cubicBezTo>
                  <a:lnTo>
                    <a:pt x="0" y="627"/>
                  </a:lnTo>
                  <a:cubicBezTo>
                    <a:pt x="0" y="628"/>
                    <a:pt x="3" y="632"/>
                    <a:pt x="7" y="632"/>
                  </a:cubicBezTo>
                  <a:cubicBezTo>
                    <a:pt x="11" y="632"/>
                    <a:pt x="14" y="632"/>
                    <a:pt x="16" y="628"/>
                  </a:cubicBezTo>
                  <a:lnTo>
                    <a:pt x="58" y="437"/>
                  </a:lnTo>
                  <a:cubicBezTo>
                    <a:pt x="68" y="477"/>
                    <a:pt x="94" y="502"/>
                    <a:pt x="139" y="502"/>
                  </a:cubicBezTo>
                  <a:cubicBezTo>
                    <a:pt x="182" y="502"/>
                    <a:pt x="228" y="479"/>
                    <a:pt x="255" y="449"/>
                  </a:cubicBezTo>
                  <a:cubicBezTo>
                    <a:pt x="282" y="416"/>
                    <a:pt x="304" y="371"/>
                    <a:pt x="304" y="319"/>
                  </a:cubicBezTo>
                  <a:cubicBezTo>
                    <a:pt x="304" y="268"/>
                    <a:pt x="281" y="231"/>
                    <a:pt x="258" y="213"/>
                  </a:cubicBezTo>
                  <a:cubicBezTo>
                    <a:pt x="292" y="190"/>
                    <a:pt x="329" y="148"/>
                    <a:pt x="329" y="96"/>
                  </a:cubicBezTo>
                  <a:close/>
                  <a:moveTo>
                    <a:pt x="220" y="211"/>
                  </a:moveTo>
                  <a:cubicBezTo>
                    <a:pt x="211" y="218"/>
                    <a:pt x="204" y="219"/>
                    <a:pt x="190" y="219"/>
                  </a:cubicBezTo>
                  <a:cubicBezTo>
                    <a:pt x="182" y="219"/>
                    <a:pt x="170" y="219"/>
                    <a:pt x="163" y="216"/>
                  </a:cubicBezTo>
                  <a:cubicBezTo>
                    <a:pt x="165" y="208"/>
                    <a:pt x="187" y="209"/>
                    <a:pt x="194" y="209"/>
                  </a:cubicBezTo>
                  <a:cubicBezTo>
                    <a:pt x="206" y="209"/>
                    <a:pt x="211" y="209"/>
                    <a:pt x="220" y="211"/>
                  </a:cubicBezTo>
                  <a:close/>
                  <a:moveTo>
                    <a:pt x="295" y="80"/>
                  </a:moveTo>
                  <a:cubicBezTo>
                    <a:pt x="295" y="130"/>
                    <a:pt x="271" y="180"/>
                    <a:pt x="240" y="201"/>
                  </a:cubicBezTo>
                  <a:cubicBezTo>
                    <a:pt x="223" y="196"/>
                    <a:pt x="211" y="193"/>
                    <a:pt x="194" y="193"/>
                  </a:cubicBezTo>
                  <a:cubicBezTo>
                    <a:pt x="180" y="193"/>
                    <a:pt x="146" y="193"/>
                    <a:pt x="146" y="216"/>
                  </a:cubicBezTo>
                  <a:cubicBezTo>
                    <a:pt x="146" y="236"/>
                    <a:pt x="179" y="233"/>
                    <a:pt x="189" y="233"/>
                  </a:cubicBezTo>
                  <a:cubicBezTo>
                    <a:pt x="211" y="233"/>
                    <a:pt x="221" y="233"/>
                    <a:pt x="238" y="226"/>
                  </a:cubicBezTo>
                  <a:cubicBezTo>
                    <a:pt x="263" y="249"/>
                    <a:pt x="264" y="271"/>
                    <a:pt x="264" y="303"/>
                  </a:cubicBezTo>
                  <a:cubicBezTo>
                    <a:pt x="265" y="346"/>
                    <a:pt x="250" y="397"/>
                    <a:pt x="236" y="426"/>
                  </a:cubicBezTo>
                  <a:cubicBezTo>
                    <a:pt x="211" y="462"/>
                    <a:pt x="170" y="489"/>
                    <a:pt x="136" y="489"/>
                  </a:cubicBezTo>
                  <a:cubicBezTo>
                    <a:pt x="92" y="489"/>
                    <a:pt x="68" y="447"/>
                    <a:pt x="68" y="397"/>
                  </a:cubicBezTo>
                  <a:cubicBezTo>
                    <a:pt x="68" y="389"/>
                    <a:pt x="68" y="379"/>
                    <a:pt x="71" y="366"/>
                  </a:cubicBezTo>
                  <a:lnTo>
                    <a:pt x="109" y="188"/>
                  </a:lnTo>
                  <a:cubicBezTo>
                    <a:pt x="122" y="128"/>
                    <a:pt x="167" y="17"/>
                    <a:pt x="238" y="17"/>
                  </a:cubicBezTo>
                  <a:cubicBezTo>
                    <a:pt x="272" y="17"/>
                    <a:pt x="295" y="38"/>
                    <a:pt x="29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2D76D4C2-C2B8-4C63-81D7-662E8AE45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475"/>
              <a:ext cx="64" cy="5"/>
            </a:xfrm>
            <a:custGeom>
              <a:avLst/>
              <a:gdLst>
                <a:gd name="T0" fmla="*/ 270 w 285"/>
                <a:gd name="T1" fmla="*/ 27 h 28"/>
                <a:gd name="T2" fmla="*/ 284 w 285"/>
                <a:gd name="T3" fmla="*/ 12 h 28"/>
                <a:gd name="T4" fmla="*/ 270 w 285"/>
                <a:gd name="T5" fmla="*/ 0 h 28"/>
                <a:gd name="T6" fmla="*/ 17 w 285"/>
                <a:gd name="T7" fmla="*/ 0 h 28"/>
                <a:gd name="T8" fmla="*/ 0 w 285"/>
                <a:gd name="T9" fmla="*/ 12 h 28"/>
                <a:gd name="T10" fmla="*/ 17 w 285"/>
                <a:gd name="T11" fmla="*/ 27 h 28"/>
                <a:gd name="T12" fmla="*/ 270 w 285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8">
                  <a:moveTo>
                    <a:pt x="270" y="27"/>
                  </a:moveTo>
                  <a:cubicBezTo>
                    <a:pt x="274" y="27"/>
                    <a:pt x="284" y="27"/>
                    <a:pt x="284" y="12"/>
                  </a:cubicBezTo>
                  <a:cubicBezTo>
                    <a:pt x="284" y="0"/>
                    <a:pt x="275" y="0"/>
                    <a:pt x="270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2"/>
                  </a:cubicBezTo>
                  <a:cubicBezTo>
                    <a:pt x="0" y="27"/>
                    <a:pt x="10" y="27"/>
                    <a:pt x="17" y="27"/>
                  </a:cubicBezTo>
                  <a:lnTo>
                    <a:pt x="270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CC00019F-64AC-4532-962B-2E37990E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1433"/>
              <a:ext cx="34" cy="74"/>
            </a:xfrm>
            <a:custGeom>
              <a:avLst/>
              <a:gdLst>
                <a:gd name="T0" fmla="*/ 95 w 154"/>
                <a:gd name="T1" fmla="*/ 13 h 329"/>
                <a:gd name="T2" fmla="*/ 84 w 154"/>
                <a:gd name="T3" fmla="*/ 0 h 329"/>
                <a:gd name="T4" fmla="*/ 0 w 154"/>
                <a:gd name="T5" fmla="*/ 32 h 329"/>
                <a:gd name="T6" fmla="*/ 0 w 154"/>
                <a:gd name="T7" fmla="*/ 50 h 329"/>
                <a:gd name="T8" fmla="*/ 61 w 154"/>
                <a:gd name="T9" fmla="*/ 37 h 329"/>
                <a:gd name="T10" fmla="*/ 61 w 154"/>
                <a:gd name="T11" fmla="*/ 288 h 329"/>
                <a:gd name="T12" fmla="*/ 18 w 154"/>
                <a:gd name="T13" fmla="*/ 309 h 329"/>
                <a:gd name="T14" fmla="*/ 3 w 154"/>
                <a:gd name="T15" fmla="*/ 309 h 329"/>
                <a:gd name="T16" fmla="*/ 3 w 154"/>
                <a:gd name="T17" fmla="*/ 328 h 329"/>
                <a:gd name="T18" fmla="*/ 78 w 154"/>
                <a:gd name="T19" fmla="*/ 326 h 329"/>
                <a:gd name="T20" fmla="*/ 153 w 154"/>
                <a:gd name="T21" fmla="*/ 328 h 329"/>
                <a:gd name="T22" fmla="*/ 153 w 154"/>
                <a:gd name="T23" fmla="*/ 309 h 329"/>
                <a:gd name="T24" fmla="*/ 138 w 154"/>
                <a:gd name="T25" fmla="*/ 309 h 329"/>
                <a:gd name="T26" fmla="*/ 95 w 154"/>
                <a:gd name="T27" fmla="*/ 288 h 329"/>
                <a:gd name="T28" fmla="*/ 95 w 154"/>
                <a:gd name="T29" fmla="*/ 1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29">
                  <a:moveTo>
                    <a:pt x="95" y="13"/>
                  </a:moveTo>
                  <a:cubicBezTo>
                    <a:pt x="95" y="0"/>
                    <a:pt x="94" y="0"/>
                    <a:pt x="84" y="0"/>
                  </a:cubicBezTo>
                  <a:cubicBezTo>
                    <a:pt x="57" y="30"/>
                    <a:pt x="17" y="32"/>
                    <a:pt x="0" y="32"/>
                  </a:cubicBezTo>
                  <a:lnTo>
                    <a:pt x="0" y="50"/>
                  </a:lnTo>
                  <a:cubicBezTo>
                    <a:pt x="10" y="50"/>
                    <a:pt x="37" y="50"/>
                    <a:pt x="61" y="37"/>
                  </a:cubicBezTo>
                  <a:lnTo>
                    <a:pt x="61" y="288"/>
                  </a:lnTo>
                  <a:cubicBezTo>
                    <a:pt x="61" y="303"/>
                    <a:pt x="61" y="309"/>
                    <a:pt x="18" y="309"/>
                  </a:cubicBezTo>
                  <a:lnTo>
                    <a:pt x="3" y="309"/>
                  </a:lnTo>
                  <a:lnTo>
                    <a:pt x="3" y="328"/>
                  </a:lnTo>
                  <a:cubicBezTo>
                    <a:pt x="10" y="328"/>
                    <a:pt x="62" y="326"/>
                    <a:pt x="78" y="326"/>
                  </a:cubicBezTo>
                  <a:cubicBezTo>
                    <a:pt x="92" y="326"/>
                    <a:pt x="145" y="328"/>
                    <a:pt x="153" y="328"/>
                  </a:cubicBezTo>
                  <a:lnTo>
                    <a:pt x="153" y="309"/>
                  </a:lnTo>
                  <a:lnTo>
                    <a:pt x="138" y="309"/>
                  </a:lnTo>
                  <a:cubicBezTo>
                    <a:pt x="95" y="309"/>
                    <a:pt x="95" y="303"/>
                    <a:pt x="95" y="288"/>
                  </a:cubicBezTo>
                  <a:lnTo>
                    <a:pt x="95" y="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2405C27F-8384-47AA-A2CC-767C1D014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453"/>
              <a:ext cx="31" cy="158"/>
            </a:xfrm>
            <a:custGeom>
              <a:avLst/>
              <a:gdLst>
                <a:gd name="T0" fmla="*/ 139 w 140"/>
                <a:gd name="T1" fmla="*/ 351 h 703"/>
                <a:gd name="T2" fmla="*/ 101 w 140"/>
                <a:gd name="T3" fmla="*/ 131 h 703"/>
                <a:gd name="T4" fmla="*/ 6 w 140"/>
                <a:gd name="T5" fmla="*/ 0 h 703"/>
                <a:gd name="T6" fmla="*/ 0 w 140"/>
                <a:gd name="T7" fmla="*/ 7 h 703"/>
                <a:gd name="T8" fmla="*/ 10 w 140"/>
                <a:gd name="T9" fmla="*/ 23 h 703"/>
                <a:gd name="T10" fmla="*/ 105 w 140"/>
                <a:gd name="T11" fmla="*/ 351 h 703"/>
                <a:gd name="T12" fmla="*/ 9 w 140"/>
                <a:gd name="T13" fmla="*/ 685 h 703"/>
                <a:gd name="T14" fmla="*/ 0 w 140"/>
                <a:gd name="T15" fmla="*/ 697 h 703"/>
                <a:gd name="T16" fmla="*/ 6 w 140"/>
                <a:gd name="T17" fmla="*/ 702 h 703"/>
                <a:gd name="T18" fmla="*/ 102 w 140"/>
                <a:gd name="T19" fmla="*/ 565 h 703"/>
                <a:gd name="T20" fmla="*/ 139 w 140"/>
                <a:gd name="T21" fmla="*/ 35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703">
                  <a:moveTo>
                    <a:pt x="139" y="351"/>
                  </a:moveTo>
                  <a:cubicBezTo>
                    <a:pt x="139" y="298"/>
                    <a:pt x="133" y="211"/>
                    <a:pt x="101" y="131"/>
                  </a:cubicBezTo>
                  <a:cubicBezTo>
                    <a:pt x="65" y="47"/>
                    <a:pt x="11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2"/>
                    <a:pt x="10" y="23"/>
                  </a:cubicBezTo>
                  <a:cubicBezTo>
                    <a:pt x="71" y="91"/>
                    <a:pt x="105" y="203"/>
                    <a:pt x="105" y="351"/>
                  </a:cubicBezTo>
                  <a:cubicBezTo>
                    <a:pt x="105" y="471"/>
                    <a:pt x="84" y="597"/>
                    <a:pt x="9" y="685"/>
                  </a:cubicBezTo>
                  <a:cubicBezTo>
                    <a:pt x="0" y="692"/>
                    <a:pt x="0" y="695"/>
                    <a:pt x="0" y="697"/>
                  </a:cubicBezTo>
                  <a:cubicBezTo>
                    <a:pt x="0" y="700"/>
                    <a:pt x="3" y="702"/>
                    <a:pt x="6" y="702"/>
                  </a:cubicBezTo>
                  <a:cubicBezTo>
                    <a:pt x="11" y="702"/>
                    <a:pt x="67" y="655"/>
                    <a:pt x="102" y="565"/>
                  </a:cubicBezTo>
                  <a:cubicBezTo>
                    <a:pt x="133" y="489"/>
                    <a:pt x="139" y="411"/>
                    <a:pt x="139" y="35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6" name="Line 47">
            <a:extLst>
              <a:ext uri="{FF2B5EF4-FFF2-40B4-BE49-F238E27FC236}">
                <a16:creationId xmlns:a16="http://schemas.microsoft.com/office/drawing/2014/main" id="{49C43F78-F6DD-49A4-9686-2FC5AA724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660" y="2481424"/>
            <a:ext cx="1772220" cy="60108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" name="Text Box 49">
            <a:extLst>
              <a:ext uri="{FF2B5EF4-FFF2-40B4-BE49-F238E27FC236}">
                <a16:creationId xmlns:a16="http://schemas.microsoft.com/office/drawing/2014/main" id="{56D42A05-A0A5-475A-A238-71151FE64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983" y="1636423"/>
            <a:ext cx="7508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Mean</a:t>
            </a:r>
          </a:p>
        </p:txBody>
      </p:sp>
      <p:sp>
        <p:nvSpPr>
          <p:cNvPr id="108" name="Text Box 50">
            <a:extLst>
              <a:ext uri="{FF2B5EF4-FFF2-40B4-BE49-F238E27FC236}">
                <a16:creationId xmlns:a16="http://schemas.microsoft.com/office/drawing/2014/main" id="{F07B5F3D-67DE-4EFA-A32F-2A74AA7E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81" y="1626103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Variance</a:t>
            </a:r>
          </a:p>
        </p:txBody>
      </p:sp>
      <p:sp>
        <p:nvSpPr>
          <p:cNvPr id="109" name="Line 51">
            <a:extLst>
              <a:ext uri="{FF2B5EF4-FFF2-40B4-BE49-F238E27FC236}">
                <a16:creationId xmlns:a16="http://schemas.microsoft.com/office/drawing/2014/main" id="{0E404D5E-8435-4ED1-82C7-DA3ABD69D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5987" y="1876007"/>
            <a:ext cx="1587" cy="2460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" name="Line 52">
            <a:extLst>
              <a:ext uri="{FF2B5EF4-FFF2-40B4-BE49-F238E27FC236}">
                <a16:creationId xmlns:a16="http://schemas.microsoft.com/office/drawing/2014/main" id="{EECCA6A8-53E2-4EFC-9512-953EB57BC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7963" y="1911059"/>
            <a:ext cx="0" cy="22429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1" name="Group 53">
            <a:extLst>
              <a:ext uri="{FF2B5EF4-FFF2-40B4-BE49-F238E27FC236}">
                <a16:creationId xmlns:a16="http://schemas.microsoft.com/office/drawing/2014/main" id="{090794BE-0580-4815-A486-B4951656E842}"/>
              </a:ext>
            </a:extLst>
          </p:cNvPr>
          <p:cNvGrpSpPr>
            <a:grpSpLocks/>
          </p:cNvGrpSpPr>
          <p:nvPr/>
        </p:nvGrpSpPr>
        <p:grpSpPr bwMode="auto">
          <a:xfrm>
            <a:off x="4322176" y="4111205"/>
            <a:ext cx="1989137" cy="390525"/>
            <a:chOff x="3441" y="2631"/>
            <a:chExt cx="1253" cy="246"/>
          </a:xfrm>
        </p:grpSpPr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FC724A64-E998-42D2-8372-F03381AD4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631"/>
              <a:ext cx="1253" cy="246"/>
            </a:xfrm>
            <a:custGeom>
              <a:avLst/>
              <a:gdLst>
                <a:gd name="T0" fmla="*/ 2764 w 5529"/>
                <a:gd name="T1" fmla="*/ 1088 h 1089"/>
                <a:gd name="T2" fmla="*/ 0 w 5529"/>
                <a:gd name="T3" fmla="*/ 1088 h 1089"/>
                <a:gd name="T4" fmla="*/ 0 w 5529"/>
                <a:gd name="T5" fmla="*/ 0 h 1089"/>
                <a:gd name="T6" fmla="*/ 5528 w 5529"/>
                <a:gd name="T7" fmla="*/ 0 h 1089"/>
                <a:gd name="T8" fmla="*/ 5528 w 5529"/>
                <a:gd name="T9" fmla="*/ 1088 h 1089"/>
                <a:gd name="T10" fmla="*/ 2764 w 5529"/>
                <a:gd name="T11" fmla="*/ 1088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9" h="1089">
                  <a:moveTo>
                    <a:pt x="2764" y="1088"/>
                  </a:moveTo>
                  <a:lnTo>
                    <a:pt x="0" y="1088"/>
                  </a:lnTo>
                  <a:lnTo>
                    <a:pt x="0" y="0"/>
                  </a:lnTo>
                  <a:lnTo>
                    <a:pt x="5528" y="0"/>
                  </a:lnTo>
                  <a:lnTo>
                    <a:pt x="5528" y="1088"/>
                  </a:lnTo>
                  <a:lnTo>
                    <a:pt x="2764" y="108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FA50FEEA-67EA-40E6-87D3-28EAEA39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631"/>
              <a:ext cx="86" cy="229"/>
            </a:xfrm>
            <a:custGeom>
              <a:avLst/>
              <a:gdLst>
                <a:gd name="T0" fmla="*/ 150 w 385"/>
                <a:gd name="T1" fmla="*/ 930 h 1013"/>
                <a:gd name="T2" fmla="*/ 59 w 385"/>
                <a:gd name="T3" fmla="*/ 507 h 1013"/>
                <a:gd name="T4" fmla="*/ 2 w 385"/>
                <a:gd name="T5" fmla="*/ 594 h 1013"/>
                <a:gd name="T6" fmla="*/ 0 w 385"/>
                <a:gd name="T7" fmla="*/ 599 h 1013"/>
                <a:gd name="T8" fmla="*/ 6 w 385"/>
                <a:gd name="T9" fmla="*/ 606 h 1013"/>
                <a:gd name="T10" fmla="*/ 35 w 385"/>
                <a:gd name="T11" fmla="*/ 560 h 1013"/>
                <a:gd name="T12" fmla="*/ 132 w 385"/>
                <a:gd name="T13" fmla="*/ 1012 h 1013"/>
                <a:gd name="T14" fmla="*/ 150 w 385"/>
                <a:gd name="T15" fmla="*/ 1003 h 1013"/>
                <a:gd name="T16" fmla="*/ 383 w 385"/>
                <a:gd name="T17" fmla="*/ 17 h 1013"/>
                <a:gd name="T18" fmla="*/ 384 w 385"/>
                <a:gd name="T19" fmla="*/ 8 h 1013"/>
                <a:gd name="T20" fmla="*/ 377 w 385"/>
                <a:gd name="T21" fmla="*/ 0 h 1013"/>
                <a:gd name="T22" fmla="*/ 367 w 385"/>
                <a:gd name="T23" fmla="*/ 12 h 1013"/>
                <a:gd name="T24" fmla="*/ 150 w 385"/>
                <a:gd name="T25" fmla="*/ 93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1013">
                  <a:moveTo>
                    <a:pt x="150" y="930"/>
                  </a:moveTo>
                  <a:lnTo>
                    <a:pt x="59" y="507"/>
                  </a:lnTo>
                  <a:lnTo>
                    <a:pt x="2" y="594"/>
                  </a:lnTo>
                  <a:cubicBezTo>
                    <a:pt x="0" y="597"/>
                    <a:pt x="0" y="599"/>
                    <a:pt x="0" y="599"/>
                  </a:cubicBezTo>
                  <a:cubicBezTo>
                    <a:pt x="0" y="600"/>
                    <a:pt x="6" y="605"/>
                    <a:pt x="6" y="606"/>
                  </a:cubicBezTo>
                  <a:lnTo>
                    <a:pt x="35" y="560"/>
                  </a:lnTo>
                  <a:lnTo>
                    <a:pt x="132" y="1012"/>
                  </a:lnTo>
                  <a:cubicBezTo>
                    <a:pt x="146" y="1012"/>
                    <a:pt x="148" y="1012"/>
                    <a:pt x="150" y="1003"/>
                  </a:cubicBezTo>
                  <a:lnTo>
                    <a:pt x="383" y="17"/>
                  </a:lnTo>
                  <a:cubicBezTo>
                    <a:pt x="383" y="14"/>
                    <a:pt x="384" y="11"/>
                    <a:pt x="384" y="8"/>
                  </a:cubicBezTo>
                  <a:cubicBezTo>
                    <a:pt x="384" y="4"/>
                    <a:pt x="382" y="0"/>
                    <a:pt x="377" y="0"/>
                  </a:cubicBezTo>
                  <a:cubicBezTo>
                    <a:pt x="368" y="0"/>
                    <a:pt x="367" y="6"/>
                    <a:pt x="367" y="12"/>
                  </a:cubicBezTo>
                  <a:lnTo>
                    <a:pt x="150" y="9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232FB15F-83E1-4201-90AA-6B016F50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631"/>
              <a:ext cx="128" cy="3"/>
            </a:xfrm>
            <a:custGeom>
              <a:avLst/>
              <a:gdLst>
                <a:gd name="T0" fmla="*/ 284 w 570"/>
                <a:gd name="T1" fmla="*/ 18 h 19"/>
                <a:gd name="T2" fmla="*/ 0 w 570"/>
                <a:gd name="T3" fmla="*/ 18 h 19"/>
                <a:gd name="T4" fmla="*/ 0 w 570"/>
                <a:gd name="T5" fmla="*/ 0 h 19"/>
                <a:gd name="T6" fmla="*/ 569 w 570"/>
                <a:gd name="T7" fmla="*/ 0 h 19"/>
                <a:gd name="T8" fmla="*/ 569 w 570"/>
                <a:gd name="T9" fmla="*/ 18 h 19"/>
                <a:gd name="T10" fmla="*/ 284 w 570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0" h="19">
                  <a:moveTo>
                    <a:pt x="284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69" y="0"/>
                  </a:lnTo>
                  <a:lnTo>
                    <a:pt x="569" y="18"/>
                  </a:lnTo>
                  <a:lnTo>
                    <a:pt x="284" y="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917562FE-8698-441C-8EFC-3AEDC790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655"/>
              <a:ext cx="51" cy="85"/>
            </a:xfrm>
            <a:custGeom>
              <a:avLst/>
              <a:gdLst>
                <a:gd name="T0" fmla="*/ 230 w 231"/>
                <a:gd name="T1" fmla="*/ 58 h 381"/>
                <a:gd name="T2" fmla="*/ 173 w 231"/>
                <a:gd name="T3" fmla="*/ 0 h 381"/>
                <a:gd name="T4" fmla="*/ 122 w 231"/>
                <a:gd name="T5" fmla="*/ 17 h 381"/>
                <a:gd name="T6" fmla="*/ 67 w 231"/>
                <a:gd name="T7" fmla="*/ 108 h 381"/>
                <a:gd name="T8" fmla="*/ 0 w 231"/>
                <a:gd name="T9" fmla="*/ 377 h 381"/>
                <a:gd name="T10" fmla="*/ 5 w 231"/>
                <a:gd name="T11" fmla="*/ 380 h 381"/>
                <a:gd name="T12" fmla="*/ 11 w 231"/>
                <a:gd name="T13" fmla="*/ 378 h 381"/>
                <a:gd name="T14" fmla="*/ 41 w 231"/>
                <a:gd name="T15" fmla="*/ 262 h 381"/>
                <a:gd name="T16" fmla="*/ 98 w 231"/>
                <a:gd name="T17" fmla="*/ 302 h 381"/>
                <a:gd name="T18" fmla="*/ 180 w 231"/>
                <a:gd name="T19" fmla="*/ 270 h 381"/>
                <a:gd name="T20" fmla="*/ 214 w 231"/>
                <a:gd name="T21" fmla="*/ 192 h 381"/>
                <a:gd name="T22" fmla="*/ 182 w 231"/>
                <a:gd name="T23" fmla="*/ 128 h 381"/>
                <a:gd name="T24" fmla="*/ 230 w 231"/>
                <a:gd name="T25" fmla="*/ 58 h 381"/>
                <a:gd name="T26" fmla="*/ 155 w 231"/>
                <a:gd name="T27" fmla="*/ 127 h 381"/>
                <a:gd name="T28" fmla="*/ 134 w 231"/>
                <a:gd name="T29" fmla="*/ 132 h 381"/>
                <a:gd name="T30" fmla="*/ 115 w 231"/>
                <a:gd name="T31" fmla="*/ 130 h 381"/>
                <a:gd name="T32" fmla="*/ 137 w 231"/>
                <a:gd name="T33" fmla="*/ 126 h 381"/>
                <a:gd name="T34" fmla="*/ 155 w 231"/>
                <a:gd name="T35" fmla="*/ 127 h 381"/>
                <a:gd name="T36" fmla="*/ 208 w 231"/>
                <a:gd name="T37" fmla="*/ 48 h 381"/>
                <a:gd name="T38" fmla="*/ 169 w 231"/>
                <a:gd name="T39" fmla="*/ 121 h 381"/>
                <a:gd name="T40" fmla="*/ 137 w 231"/>
                <a:gd name="T41" fmla="*/ 116 h 381"/>
                <a:gd name="T42" fmla="*/ 103 w 231"/>
                <a:gd name="T43" fmla="*/ 130 h 381"/>
                <a:gd name="T44" fmla="*/ 133 w 231"/>
                <a:gd name="T45" fmla="*/ 140 h 381"/>
                <a:gd name="T46" fmla="*/ 168 w 231"/>
                <a:gd name="T47" fmla="*/ 136 h 381"/>
                <a:gd name="T48" fmla="*/ 186 w 231"/>
                <a:gd name="T49" fmla="*/ 182 h 381"/>
                <a:gd name="T50" fmla="*/ 166 w 231"/>
                <a:gd name="T51" fmla="*/ 256 h 381"/>
                <a:gd name="T52" fmla="*/ 96 w 231"/>
                <a:gd name="T53" fmla="*/ 294 h 381"/>
                <a:gd name="T54" fmla="*/ 48 w 231"/>
                <a:gd name="T55" fmla="*/ 239 h 381"/>
                <a:gd name="T56" fmla="*/ 50 w 231"/>
                <a:gd name="T57" fmla="*/ 220 h 381"/>
                <a:gd name="T58" fmla="*/ 77 w 231"/>
                <a:gd name="T59" fmla="*/ 113 h 381"/>
                <a:gd name="T60" fmla="*/ 168 w 231"/>
                <a:gd name="T61" fmla="*/ 10 h 381"/>
                <a:gd name="T62" fmla="*/ 208 w 231"/>
                <a:gd name="T63" fmla="*/ 4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381">
                  <a:moveTo>
                    <a:pt x="230" y="58"/>
                  </a:moveTo>
                  <a:cubicBezTo>
                    <a:pt x="230" y="26"/>
                    <a:pt x="208" y="0"/>
                    <a:pt x="173" y="0"/>
                  </a:cubicBezTo>
                  <a:cubicBezTo>
                    <a:pt x="149" y="0"/>
                    <a:pt x="137" y="7"/>
                    <a:pt x="122" y="17"/>
                  </a:cubicBezTo>
                  <a:cubicBezTo>
                    <a:pt x="98" y="35"/>
                    <a:pt x="76" y="76"/>
                    <a:pt x="67" y="108"/>
                  </a:cubicBezTo>
                  <a:lnTo>
                    <a:pt x="0" y="377"/>
                  </a:lnTo>
                  <a:cubicBezTo>
                    <a:pt x="0" y="378"/>
                    <a:pt x="2" y="380"/>
                    <a:pt x="5" y="380"/>
                  </a:cubicBezTo>
                  <a:cubicBezTo>
                    <a:pt x="8" y="380"/>
                    <a:pt x="10" y="380"/>
                    <a:pt x="11" y="378"/>
                  </a:cubicBezTo>
                  <a:lnTo>
                    <a:pt x="41" y="262"/>
                  </a:lnTo>
                  <a:cubicBezTo>
                    <a:pt x="48" y="287"/>
                    <a:pt x="66" y="302"/>
                    <a:pt x="98" y="302"/>
                  </a:cubicBezTo>
                  <a:cubicBezTo>
                    <a:pt x="128" y="302"/>
                    <a:pt x="161" y="288"/>
                    <a:pt x="180" y="270"/>
                  </a:cubicBezTo>
                  <a:cubicBezTo>
                    <a:pt x="199" y="250"/>
                    <a:pt x="214" y="223"/>
                    <a:pt x="214" y="192"/>
                  </a:cubicBezTo>
                  <a:cubicBezTo>
                    <a:pt x="214" y="161"/>
                    <a:pt x="198" y="139"/>
                    <a:pt x="182" y="128"/>
                  </a:cubicBezTo>
                  <a:cubicBezTo>
                    <a:pt x="206" y="114"/>
                    <a:pt x="230" y="89"/>
                    <a:pt x="230" y="58"/>
                  </a:cubicBezTo>
                  <a:close/>
                  <a:moveTo>
                    <a:pt x="155" y="127"/>
                  </a:moveTo>
                  <a:cubicBezTo>
                    <a:pt x="149" y="131"/>
                    <a:pt x="144" y="132"/>
                    <a:pt x="134" y="132"/>
                  </a:cubicBezTo>
                  <a:cubicBezTo>
                    <a:pt x="128" y="132"/>
                    <a:pt x="120" y="132"/>
                    <a:pt x="115" y="130"/>
                  </a:cubicBezTo>
                  <a:cubicBezTo>
                    <a:pt x="116" y="125"/>
                    <a:pt x="132" y="126"/>
                    <a:pt x="137" y="126"/>
                  </a:cubicBezTo>
                  <a:cubicBezTo>
                    <a:pt x="145" y="126"/>
                    <a:pt x="149" y="126"/>
                    <a:pt x="155" y="127"/>
                  </a:cubicBezTo>
                  <a:close/>
                  <a:moveTo>
                    <a:pt x="208" y="48"/>
                  </a:moveTo>
                  <a:cubicBezTo>
                    <a:pt x="208" y="78"/>
                    <a:pt x="191" y="108"/>
                    <a:pt x="169" y="121"/>
                  </a:cubicBezTo>
                  <a:cubicBezTo>
                    <a:pt x="157" y="118"/>
                    <a:pt x="149" y="116"/>
                    <a:pt x="137" y="116"/>
                  </a:cubicBezTo>
                  <a:cubicBezTo>
                    <a:pt x="127" y="116"/>
                    <a:pt x="103" y="116"/>
                    <a:pt x="103" y="130"/>
                  </a:cubicBezTo>
                  <a:cubicBezTo>
                    <a:pt x="103" y="142"/>
                    <a:pt x="126" y="140"/>
                    <a:pt x="133" y="140"/>
                  </a:cubicBezTo>
                  <a:cubicBezTo>
                    <a:pt x="149" y="140"/>
                    <a:pt x="156" y="140"/>
                    <a:pt x="168" y="136"/>
                  </a:cubicBezTo>
                  <a:cubicBezTo>
                    <a:pt x="185" y="150"/>
                    <a:pt x="186" y="163"/>
                    <a:pt x="186" y="182"/>
                  </a:cubicBezTo>
                  <a:cubicBezTo>
                    <a:pt x="187" y="208"/>
                    <a:pt x="176" y="239"/>
                    <a:pt x="166" y="256"/>
                  </a:cubicBezTo>
                  <a:cubicBezTo>
                    <a:pt x="149" y="278"/>
                    <a:pt x="120" y="294"/>
                    <a:pt x="96" y="294"/>
                  </a:cubicBezTo>
                  <a:cubicBezTo>
                    <a:pt x="65" y="294"/>
                    <a:pt x="48" y="269"/>
                    <a:pt x="48" y="239"/>
                  </a:cubicBezTo>
                  <a:cubicBezTo>
                    <a:pt x="48" y="234"/>
                    <a:pt x="48" y="228"/>
                    <a:pt x="50" y="220"/>
                  </a:cubicBezTo>
                  <a:lnTo>
                    <a:pt x="77" y="113"/>
                  </a:lnTo>
                  <a:cubicBezTo>
                    <a:pt x="86" y="77"/>
                    <a:pt x="118" y="10"/>
                    <a:pt x="168" y="10"/>
                  </a:cubicBezTo>
                  <a:cubicBezTo>
                    <a:pt x="192" y="10"/>
                    <a:pt x="208" y="23"/>
                    <a:pt x="20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4E08BA91-51E1-47E1-81DF-989B281D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2761"/>
              <a:ext cx="105" cy="3"/>
            </a:xfrm>
            <a:custGeom>
              <a:avLst/>
              <a:gdLst>
                <a:gd name="T0" fmla="*/ 233 w 469"/>
                <a:gd name="T1" fmla="*/ 18 h 19"/>
                <a:gd name="T2" fmla="*/ 0 w 469"/>
                <a:gd name="T3" fmla="*/ 18 h 19"/>
                <a:gd name="T4" fmla="*/ 0 w 469"/>
                <a:gd name="T5" fmla="*/ 0 h 19"/>
                <a:gd name="T6" fmla="*/ 468 w 469"/>
                <a:gd name="T7" fmla="*/ 0 h 19"/>
                <a:gd name="T8" fmla="*/ 468 w 469"/>
                <a:gd name="T9" fmla="*/ 18 h 19"/>
                <a:gd name="T10" fmla="*/ 233 w 469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19">
                  <a:moveTo>
                    <a:pt x="233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18"/>
                  </a:lnTo>
                  <a:lnTo>
                    <a:pt x="233" y="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59">
              <a:extLst>
                <a:ext uri="{FF2B5EF4-FFF2-40B4-BE49-F238E27FC236}">
                  <a16:creationId xmlns:a16="http://schemas.microsoft.com/office/drawing/2014/main" id="{E0794D02-0698-4780-BA3C-2C4ED700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89"/>
              <a:ext cx="38" cy="63"/>
            </a:xfrm>
            <a:custGeom>
              <a:avLst/>
              <a:gdLst>
                <a:gd name="T0" fmla="*/ 32 w 170"/>
                <a:gd name="T1" fmla="*/ 250 h 283"/>
                <a:gd name="T2" fmla="*/ 78 w 170"/>
                <a:gd name="T3" fmla="*/ 205 h 283"/>
                <a:gd name="T4" fmla="*/ 169 w 170"/>
                <a:gd name="T5" fmla="*/ 83 h 283"/>
                <a:gd name="T6" fmla="*/ 79 w 170"/>
                <a:gd name="T7" fmla="*/ 0 h 283"/>
                <a:gd name="T8" fmla="*/ 0 w 170"/>
                <a:gd name="T9" fmla="*/ 77 h 283"/>
                <a:gd name="T10" fmla="*/ 22 w 170"/>
                <a:gd name="T11" fmla="*/ 100 h 283"/>
                <a:gd name="T12" fmla="*/ 44 w 170"/>
                <a:gd name="T13" fmla="*/ 78 h 283"/>
                <a:gd name="T14" fmla="*/ 22 w 170"/>
                <a:gd name="T15" fmla="*/ 55 h 283"/>
                <a:gd name="T16" fmla="*/ 17 w 170"/>
                <a:gd name="T17" fmla="*/ 56 h 283"/>
                <a:gd name="T18" fmla="*/ 74 w 170"/>
                <a:gd name="T19" fmla="*/ 13 h 283"/>
                <a:gd name="T20" fmla="*/ 131 w 170"/>
                <a:gd name="T21" fmla="*/ 83 h 283"/>
                <a:gd name="T22" fmla="*/ 86 w 170"/>
                <a:gd name="T23" fmla="*/ 175 h 283"/>
                <a:gd name="T24" fmla="*/ 5 w 170"/>
                <a:gd name="T25" fmla="*/ 266 h 283"/>
                <a:gd name="T26" fmla="*/ 0 w 170"/>
                <a:gd name="T27" fmla="*/ 282 h 283"/>
                <a:gd name="T28" fmla="*/ 157 w 170"/>
                <a:gd name="T29" fmla="*/ 282 h 283"/>
                <a:gd name="T30" fmla="*/ 169 w 170"/>
                <a:gd name="T31" fmla="*/ 209 h 283"/>
                <a:gd name="T32" fmla="*/ 158 w 170"/>
                <a:gd name="T33" fmla="*/ 209 h 283"/>
                <a:gd name="T34" fmla="*/ 150 w 170"/>
                <a:gd name="T35" fmla="*/ 246 h 283"/>
                <a:gd name="T36" fmla="*/ 109 w 170"/>
                <a:gd name="T37" fmla="*/ 250 h 283"/>
                <a:gd name="T38" fmla="*/ 32 w 170"/>
                <a:gd name="T39" fmla="*/ 25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283">
                  <a:moveTo>
                    <a:pt x="32" y="250"/>
                  </a:moveTo>
                  <a:lnTo>
                    <a:pt x="78" y="205"/>
                  </a:lnTo>
                  <a:cubicBezTo>
                    <a:pt x="144" y="146"/>
                    <a:pt x="169" y="125"/>
                    <a:pt x="169" y="83"/>
                  </a:cubicBezTo>
                  <a:cubicBezTo>
                    <a:pt x="169" y="34"/>
                    <a:pt x="132" y="0"/>
                    <a:pt x="79" y="0"/>
                  </a:cubicBezTo>
                  <a:cubicBezTo>
                    <a:pt x="31" y="0"/>
                    <a:pt x="0" y="40"/>
                    <a:pt x="0" y="77"/>
                  </a:cubicBezTo>
                  <a:cubicBezTo>
                    <a:pt x="0" y="100"/>
                    <a:pt x="22" y="100"/>
                    <a:pt x="22" y="100"/>
                  </a:cubicBezTo>
                  <a:cubicBezTo>
                    <a:pt x="30" y="100"/>
                    <a:pt x="44" y="95"/>
                    <a:pt x="44" y="78"/>
                  </a:cubicBezTo>
                  <a:cubicBezTo>
                    <a:pt x="44" y="67"/>
                    <a:pt x="36" y="55"/>
                    <a:pt x="22" y="55"/>
                  </a:cubicBezTo>
                  <a:cubicBezTo>
                    <a:pt x="18" y="55"/>
                    <a:pt x="18" y="55"/>
                    <a:pt x="17" y="56"/>
                  </a:cubicBezTo>
                  <a:cubicBezTo>
                    <a:pt x="26" y="29"/>
                    <a:pt x="49" y="13"/>
                    <a:pt x="74" y="13"/>
                  </a:cubicBezTo>
                  <a:cubicBezTo>
                    <a:pt x="113" y="13"/>
                    <a:pt x="131" y="47"/>
                    <a:pt x="131" y="83"/>
                  </a:cubicBezTo>
                  <a:cubicBezTo>
                    <a:pt x="131" y="116"/>
                    <a:pt x="109" y="150"/>
                    <a:pt x="86" y="175"/>
                  </a:cubicBezTo>
                  <a:lnTo>
                    <a:pt x="5" y="266"/>
                  </a:lnTo>
                  <a:cubicBezTo>
                    <a:pt x="0" y="271"/>
                    <a:pt x="0" y="271"/>
                    <a:pt x="0" y="282"/>
                  </a:cubicBezTo>
                  <a:lnTo>
                    <a:pt x="157" y="282"/>
                  </a:lnTo>
                  <a:lnTo>
                    <a:pt x="169" y="209"/>
                  </a:lnTo>
                  <a:lnTo>
                    <a:pt x="158" y="209"/>
                  </a:lnTo>
                  <a:cubicBezTo>
                    <a:pt x="156" y="221"/>
                    <a:pt x="154" y="240"/>
                    <a:pt x="150" y="246"/>
                  </a:cubicBezTo>
                  <a:cubicBezTo>
                    <a:pt x="146" y="250"/>
                    <a:pt x="118" y="250"/>
                    <a:pt x="109" y="250"/>
                  </a:cubicBezTo>
                  <a:lnTo>
                    <a:pt x="32" y="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60">
              <a:extLst>
                <a:ext uri="{FF2B5EF4-FFF2-40B4-BE49-F238E27FC236}">
                  <a16:creationId xmlns:a16="http://schemas.microsoft.com/office/drawing/2014/main" id="{E4765F75-B21D-4D9E-8CF7-C831B978A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812"/>
              <a:ext cx="51" cy="42"/>
            </a:xfrm>
            <a:custGeom>
              <a:avLst/>
              <a:gdLst>
                <a:gd name="T0" fmla="*/ 101 w 229"/>
                <a:gd name="T1" fmla="*/ 25 h 188"/>
                <a:gd name="T2" fmla="*/ 149 w 229"/>
                <a:gd name="T3" fmla="*/ 25 h 188"/>
                <a:gd name="T4" fmla="*/ 131 w 229"/>
                <a:gd name="T5" fmla="*/ 134 h 188"/>
                <a:gd name="T6" fmla="*/ 134 w 229"/>
                <a:gd name="T7" fmla="*/ 166 h 188"/>
                <a:gd name="T8" fmla="*/ 150 w 229"/>
                <a:gd name="T9" fmla="*/ 187 h 188"/>
                <a:gd name="T10" fmla="*/ 167 w 229"/>
                <a:gd name="T11" fmla="*/ 170 h 188"/>
                <a:gd name="T12" fmla="*/ 164 w 229"/>
                <a:gd name="T13" fmla="*/ 162 h 188"/>
                <a:gd name="T14" fmla="*/ 151 w 229"/>
                <a:gd name="T15" fmla="*/ 92 h 188"/>
                <a:gd name="T16" fmla="*/ 160 w 229"/>
                <a:gd name="T17" fmla="*/ 25 h 188"/>
                <a:gd name="T18" fmla="*/ 209 w 229"/>
                <a:gd name="T19" fmla="*/ 25 h 188"/>
                <a:gd name="T20" fmla="*/ 228 w 229"/>
                <a:gd name="T21" fmla="*/ 11 h 188"/>
                <a:gd name="T22" fmla="*/ 212 w 229"/>
                <a:gd name="T23" fmla="*/ 0 h 188"/>
                <a:gd name="T24" fmla="*/ 70 w 229"/>
                <a:gd name="T25" fmla="*/ 0 h 188"/>
                <a:gd name="T26" fmla="*/ 26 w 229"/>
                <a:gd name="T27" fmla="*/ 20 h 188"/>
                <a:gd name="T28" fmla="*/ 0 w 229"/>
                <a:gd name="T29" fmla="*/ 58 h 188"/>
                <a:gd name="T30" fmla="*/ 5 w 229"/>
                <a:gd name="T31" fmla="*/ 62 h 188"/>
                <a:gd name="T32" fmla="*/ 12 w 229"/>
                <a:gd name="T33" fmla="*/ 58 h 188"/>
                <a:gd name="T34" fmla="*/ 65 w 229"/>
                <a:gd name="T35" fmla="*/ 25 h 188"/>
                <a:gd name="T36" fmla="*/ 90 w 229"/>
                <a:gd name="T37" fmla="*/ 25 h 188"/>
                <a:gd name="T38" fmla="*/ 36 w 229"/>
                <a:gd name="T39" fmla="*/ 166 h 188"/>
                <a:gd name="T40" fmla="*/ 32 w 229"/>
                <a:gd name="T41" fmla="*/ 175 h 188"/>
                <a:gd name="T42" fmla="*/ 44 w 229"/>
                <a:gd name="T43" fmla="*/ 187 h 188"/>
                <a:gd name="T44" fmla="*/ 65 w 229"/>
                <a:gd name="T45" fmla="*/ 160 h 188"/>
                <a:gd name="T46" fmla="*/ 77 w 229"/>
                <a:gd name="T47" fmla="*/ 118 h 188"/>
                <a:gd name="T48" fmla="*/ 101 w 229"/>
                <a:gd name="T49" fmla="*/ 2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88">
                  <a:moveTo>
                    <a:pt x="101" y="25"/>
                  </a:moveTo>
                  <a:lnTo>
                    <a:pt x="149" y="25"/>
                  </a:lnTo>
                  <a:cubicBezTo>
                    <a:pt x="134" y="88"/>
                    <a:pt x="131" y="106"/>
                    <a:pt x="131" y="134"/>
                  </a:cubicBezTo>
                  <a:cubicBezTo>
                    <a:pt x="131" y="140"/>
                    <a:pt x="131" y="151"/>
                    <a:pt x="134" y="166"/>
                  </a:cubicBezTo>
                  <a:cubicBezTo>
                    <a:pt x="138" y="185"/>
                    <a:pt x="143" y="187"/>
                    <a:pt x="150" y="187"/>
                  </a:cubicBezTo>
                  <a:cubicBezTo>
                    <a:pt x="158" y="187"/>
                    <a:pt x="167" y="180"/>
                    <a:pt x="167" y="170"/>
                  </a:cubicBezTo>
                  <a:cubicBezTo>
                    <a:pt x="167" y="169"/>
                    <a:pt x="167" y="168"/>
                    <a:pt x="164" y="162"/>
                  </a:cubicBezTo>
                  <a:cubicBezTo>
                    <a:pt x="151" y="132"/>
                    <a:pt x="151" y="103"/>
                    <a:pt x="151" y="92"/>
                  </a:cubicBezTo>
                  <a:cubicBezTo>
                    <a:pt x="151" y="70"/>
                    <a:pt x="155" y="47"/>
                    <a:pt x="160" y="25"/>
                  </a:cubicBezTo>
                  <a:lnTo>
                    <a:pt x="209" y="25"/>
                  </a:lnTo>
                  <a:cubicBezTo>
                    <a:pt x="214" y="25"/>
                    <a:pt x="228" y="25"/>
                    <a:pt x="228" y="11"/>
                  </a:cubicBezTo>
                  <a:cubicBezTo>
                    <a:pt x="228" y="0"/>
                    <a:pt x="220" y="0"/>
                    <a:pt x="212" y="0"/>
                  </a:cubicBezTo>
                  <a:lnTo>
                    <a:pt x="70" y="0"/>
                  </a:lnTo>
                  <a:cubicBezTo>
                    <a:pt x="60" y="0"/>
                    <a:pt x="44" y="0"/>
                    <a:pt x="26" y="20"/>
                  </a:cubicBezTo>
                  <a:cubicBezTo>
                    <a:pt x="11" y="36"/>
                    <a:pt x="0" y="55"/>
                    <a:pt x="0" y="58"/>
                  </a:cubicBezTo>
                  <a:cubicBezTo>
                    <a:pt x="0" y="59"/>
                    <a:pt x="0" y="62"/>
                    <a:pt x="5" y="62"/>
                  </a:cubicBezTo>
                  <a:cubicBezTo>
                    <a:pt x="8" y="62"/>
                    <a:pt x="10" y="60"/>
                    <a:pt x="12" y="58"/>
                  </a:cubicBezTo>
                  <a:cubicBezTo>
                    <a:pt x="32" y="25"/>
                    <a:pt x="58" y="25"/>
                    <a:pt x="65" y="25"/>
                  </a:cubicBezTo>
                  <a:lnTo>
                    <a:pt x="90" y="25"/>
                  </a:lnTo>
                  <a:cubicBezTo>
                    <a:pt x="76" y="76"/>
                    <a:pt x="54" y="127"/>
                    <a:pt x="36" y="166"/>
                  </a:cubicBezTo>
                  <a:cubicBezTo>
                    <a:pt x="32" y="172"/>
                    <a:pt x="32" y="173"/>
                    <a:pt x="32" y="175"/>
                  </a:cubicBezTo>
                  <a:cubicBezTo>
                    <a:pt x="32" y="185"/>
                    <a:pt x="40" y="187"/>
                    <a:pt x="44" y="187"/>
                  </a:cubicBezTo>
                  <a:cubicBezTo>
                    <a:pt x="58" y="187"/>
                    <a:pt x="60" y="175"/>
                    <a:pt x="65" y="160"/>
                  </a:cubicBezTo>
                  <a:cubicBezTo>
                    <a:pt x="72" y="140"/>
                    <a:pt x="72" y="139"/>
                    <a:pt x="77" y="118"/>
                  </a:cubicBezTo>
                  <a:lnTo>
                    <a:pt x="101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61">
              <a:extLst>
                <a:ext uri="{FF2B5EF4-FFF2-40B4-BE49-F238E27FC236}">
                  <a16:creationId xmlns:a16="http://schemas.microsoft.com/office/drawing/2014/main" id="{5F5DB062-0F6D-488A-B319-1BF8FD15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744"/>
              <a:ext cx="36" cy="43"/>
            </a:xfrm>
            <a:custGeom>
              <a:avLst/>
              <a:gdLst>
                <a:gd name="T0" fmla="*/ 36 w 165"/>
                <a:gd name="T1" fmla="*/ 84 h 195"/>
                <a:gd name="T2" fmla="*/ 89 w 165"/>
                <a:gd name="T3" fmla="*/ 10 h 195"/>
                <a:gd name="T4" fmla="*/ 137 w 165"/>
                <a:gd name="T5" fmla="*/ 84 h 195"/>
                <a:gd name="T6" fmla="*/ 36 w 165"/>
                <a:gd name="T7" fmla="*/ 84 h 195"/>
                <a:gd name="T8" fmla="*/ 36 w 165"/>
                <a:gd name="T9" fmla="*/ 92 h 195"/>
                <a:gd name="T10" fmla="*/ 154 w 165"/>
                <a:gd name="T11" fmla="*/ 92 h 195"/>
                <a:gd name="T12" fmla="*/ 164 w 165"/>
                <a:gd name="T13" fmla="*/ 84 h 195"/>
                <a:gd name="T14" fmla="*/ 89 w 165"/>
                <a:gd name="T15" fmla="*/ 0 h 195"/>
                <a:gd name="T16" fmla="*/ 0 w 165"/>
                <a:gd name="T17" fmla="*/ 97 h 195"/>
                <a:gd name="T18" fmla="*/ 94 w 165"/>
                <a:gd name="T19" fmla="*/ 194 h 195"/>
                <a:gd name="T20" fmla="*/ 164 w 165"/>
                <a:gd name="T21" fmla="*/ 139 h 195"/>
                <a:gd name="T22" fmla="*/ 158 w 165"/>
                <a:gd name="T23" fmla="*/ 134 h 195"/>
                <a:gd name="T24" fmla="*/ 154 w 165"/>
                <a:gd name="T25" fmla="*/ 140 h 195"/>
                <a:gd name="T26" fmla="*/ 96 w 165"/>
                <a:gd name="T27" fmla="*/ 185 h 195"/>
                <a:gd name="T28" fmla="*/ 48 w 165"/>
                <a:gd name="T29" fmla="*/ 156 h 195"/>
                <a:gd name="T30" fmla="*/ 36 w 165"/>
                <a:gd name="T31" fmla="*/ 9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" h="195">
                  <a:moveTo>
                    <a:pt x="36" y="84"/>
                  </a:moveTo>
                  <a:cubicBezTo>
                    <a:pt x="38" y="20"/>
                    <a:pt x="74" y="10"/>
                    <a:pt x="89" y="10"/>
                  </a:cubicBezTo>
                  <a:cubicBezTo>
                    <a:pt x="132" y="10"/>
                    <a:pt x="137" y="66"/>
                    <a:pt x="137" y="84"/>
                  </a:cubicBezTo>
                  <a:lnTo>
                    <a:pt x="36" y="84"/>
                  </a:lnTo>
                  <a:close/>
                  <a:moveTo>
                    <a:pt x="36" y="92"/>
                  </a:moveTo>
                  <a:lnTo>
                    <a:pt x="154" y="92"/>
                  </a:lnTo>
                  <a:cubicBezTo>
                    <a:pt x="163" y="92"/>
                    <a:pt x="164" y="92"/>
                    <a:pt x="164" y="84"/>
                  </a:cubicBezTo>
                  <a:cubicBezTo>
                    <a:pt x="164" y="41"/>
                    <a:pt x="142" y="0"/>
                    <a:pt x="89" y="0"/>
                  </a:cubicBezTo>
                  <a:cubicBezTo>
                    <a:pt x="40" y="0"/>
                    <a:pt x="0" y="43"/>
                    <a:pt x="0" y="97"/>
                  </a:cubicBezTo>
                  <a:cubicBezTo>
                    <a:pt x="0" y="154"/>
                    <a:pt x="44" y="194"/>
                    <a:pt x="94" y="194"/>
                  </a:cubicBezTo>
                  <a:cubicBezTo>
                    <a:pt x="145" y="194"/>
                    <a:pt x="164" y="148"/>
                    <a:pt x="164" y="139"/>
                  </a:cubicBezTo>
                  <a:cubicBezTo>
                    <a:pt x="164" y="136"/>
                    <a:pt x="161" y="134"/>
                    <a:pt x="158" y="134"/>
                  </a:cubicBezTo>
                  <a:cubicBezTo>
                    <a:pt x="155" y="134"/>
                    <a:pt x="154" y="137"/>
                    <a:pt x="154" y="140"/>
                  </a:cubicBezTo>
                  <a:cubicBezTo>
                    <a:pt x="138" y="185"/>
                    <a:pt x="100" y="185"/>
                    <a:pt x="96" y="185"/>
                  </a:cubicBezTo>
                  <a:cubicBezTo>
                    <a:pt x="74" y="185"/>
                    <a:pt x="58" y="170"/>
                    <a:pt x="48" y="156"/>
                  </a:cubicBezTo>
                  <a:cubicBezTo>
                    <a:pt x="36" y="136"/>
                    <a:pt x="36" y="108"/>
                    <a:pt x="36" y="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574747F5-069D-4D73-AF43-636D3EEB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746"/>
              <a:ext cx="48" cy="40"/>
            </a:xfrm>
            <a:custGeom>
              <a:avLst/>
              <a:gdLst>
                <a:gd name="T0" fmla="*/ 116 w 215"/>
                <a:gd name="T1" fmla="*/ 84 h 183"/>
                <a:gd name="T2" fmla="*/ 156 w 215"/>
                <a:gd name="T3" fmla="*/ 36 h 183"/>
                <a:gd name="T4" fmla="*/ 205 w 215"/>
                <a:gd name="T5" fmla="*/ 13 h 183"/>
                <a:gd name="T6" fmla="*/ 205 w 215"/>
                <a:gd name="T7" fmla="*/ 0 h 183"/>
                <a:gd name="T8" fmla="*/ 170 w 215"/>
                <a:gd name="T9" fmla="*/ 1 h 183"/>
                <a:gd name="T10" fmla="*/ 131 w 215"/>
                <a:gd name="T11" fmla="*/ 0 h 183"/>
                <a:gd name="T12" fmla="*/ 131 w 215"/>
                <a:gd name="T13" fmla="*/ 13 h 183"/>
                <a:gd name="T14" fmla="*/ 143 w 215"/>
                <a:gd name="T15" fmla="*/ 26 h 183"/>
                <a:gd name="T16" fmla="*/ 137 w 215"/>
                <a:gd name="T17" fmla="*/ 41 h 183"/>
                <a:gd name="T18" fmla="*/ 110 w 215"/>
                <a:gd name="T19" fmla="*/ 74 h 183"/>
                <a:gd name="T20" fmla="*/ 77 w 215"/>
                <a:gd name="T21" fmla="*/ 31 h 183"/>
                <a:gd name="T22" fmla="*/ 73 w 215"/>
                <a:gd name="T23" fmla="*/ 24 h 183"/>
                <a:gd name="T24" fmla="*/ 89 w 215"/>
                <a:gd name="T25" fmla="*/ 13 h 183"/>
                <a:gd name="T26" fmla="*/ 89 w 215"/>
                <a:gd name="T27" fmla="*/ 0 h 183"/>
                <a:gd name="T28" fmla="*/ 42 w 215"/>
                <a:gd name="T29" fmla="*/ 1 h 183"/>
                <a:gd name="T30" fmla="*/ 2 w 215"/>
                <a:gd name="T31" fmla="*/ 0 h 183"/>
                <a:gd name="T32" fmla="*/ 2 w 215"/>
                <a:gd name="T33" fmla="*/ 13 h 183"/>
                <a:gd name="T34" fmla="*/ 52 w 215"/>
                <a:gd name="T35" fmla="*/ 40 h 183"/>
                <a:gd name="T36" fmla="*/ 94 w 215"/>
                <a:gd name="T37" fmla="*/ 94 h 183"/>
                <a:gd name="T38" fmla="*/ 54 w 215"/>
                <a:gd name="T39" fmla="*/ 144 h 183"/>
                <a:gd name="T40" fmla="*/ 0 w 215"/>
                <a:gd name="T41" fmla="*/ 170 h 183"/>
                <a:gd name="T42" fmla="*/ 0 w 215"/>
                <a:gd name="T43" fmla="*/ 182 h 183"/>
                <a:gd name="T44" fmla="*/ 36 w 215"/>
                <a:gd name="T45" fmla="*/ 181 h 183"/>
                <a:gd name="T46" fmla="*/ 76 w 215"/>
                <a:gd name="T47" fmla="*/ 182 h 183"/>
                <a:gd name="T48" fmla="*/ 76 w 215"/>
                <a:gd name="T49" fmla="*/ 170 h 183"/>
                <a:gd name="T50" fmla="*/ 64 w 215"/>
                <a:gd name="T51" fmla="*/ 156 h 183"/>
                <a:gd name="T52" fmla="*/ 101 w 215"/>
                <a:gd name="T53" fmla="*/ 103 h 183"/>
                <a:gd name="T54" fmla="*/ 133 w 215"/>
                <a:gd name="T55" fmla="*/ 145 h 183"/>
                <a:gd name="T56" fmla="*/ 142 w 215"/>
                <a:gd name="T57" fmla="*/ 160 h 183"/>
                <a:gd name="T58" fmla="*/ 127 w 215"/>
                <a:gd name="T59" fmla="*/ 170 h 183"/>
                <a:gd name="T60" fmla="*/ 127 w 215"/>
                <a:gd name="T61" fmla="*/ 182 h 183"/>
                <a:gd name="T62" fmla="*/ 173 w 215"/>
                <a:gd name="T63" fmla="*/ 181 h 183"/>
                <a:gd name="T64" fmla="*/ 214 w 215"/>
                <a:gd name="T65" fmla="*/ 182 h 183"/>
                <a:gd name="T66" fmla="*/ 214 w 215"/>
                <a:gd name="T67" fmla="*/ 170 h 183"/>
                <a:gd name="T68" fmla="*/ 174 w 215"/>
                <a:gd name="T69" fmla="*/ 156 h 183"/>
                <a:gd name="T70" fmla="*/ 116 w 215"/>
                <a:gd name="T71" fmla="*/ 8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5" h="183">
                  <a:moveTo>
                    <a:pt x="116" y="84"/>
                  </a:moveTo>
                  <a:cubicBezTo>
                    <a:pt x="130" y="67"/>
                    <a:pt x="145" y="46"/>
                    <a:pt x="156" y="36"/>
                  </a:cubicBezTo>
                  <a:cubicBezTo>
                    <a:pt x="169" y="20"/>
                    <a:pt x="186" y="13"/>
                    <a:pt x="205" y="13"/>
                  </a:cubicBezTo>
                  <a:lnTo>
                    <a:pt x="205" y="0"/>
                  </a:lnTo>
                  <a:cubicBezTo>
                    <a:pt x="194" y="1"/>
                    <a:pt x="182" y="1"/>
                    <a:pt x="170" y="1"/>
                  </a:cubicBezTo>
                  <a:cubicBezTo>
                    <a:pt x="158" y="1"/>
                    <a:pt x="137" y="0"/>
                    <a:pt x="131" y="0"/>
                  </a:cubicBezTo>
                  <a:lnTo>
                    <a:pt x="131" y="13"/>
                  </a:lnTo>
                  <a:cubicBezTo>
                    <a:pt x="139" y="14"/>
                    <a:pt x="143" y="19"/>
                    <a:pt x="143" y="26"/>
                  </a:cubicBezTo>
                  <a:cubicBezTo>
                    <a:pt x="143" y="32"/>
                    <a:pt x="138" y="38"/>
                    <a:pt x="137" y="41"/>
                  </a:cubicBezTo>
                  <a:lnTo>
                    <a:pt x="110" y="74"/>
                  </a:lnTo>
                  <a:lnTo>
                    <a:pt x="77" y="31"/>
                  </a:lnTo>
                  <a:cubicBezTo>
                    <a:pt x="73" y="26"/>
                    <a:pt x="73" y="26"/>
                    <a:pt x="73" y="24"/>
                  </a:cubicBezTo>
                  <a:cubicBezTo>
                    <a:pt x="73" y="17"/>
                    <a:pt x="79" y="13"/>
                    <a:pt x="89" y="13"/>
                  </a:cubicBezTo>
                  <a:lnTo>
                    <a:pt x="89" y="0"/>
                  </a:lnTo>
                  <a:cubicBezTo>
                    <a:pt x="77" y="0"/>
                    <a:pt x="49" y="1"/>
                    <a:pt x="42" y="1"/>
                  </a:cubicBezTo>
                  <a:cubicBezTo>
                    <a:pt x="34" y="1"/>
                    <a:pt x="13" y="1"/>
                    <a:pt x="2" y="0"/>
                  </a:cubicBezTo>
                  <a:lnTo>
                    <a:pt x="2" y="13"/>
                  </a:lnTo>
                  <a:cubicBezTo>
                    <a:pt x="31" y="13"/>
                    <a:pt x="32" y="13"/>
                    <a:pt x="52" y="40"/>
                  </a:cubicBezTo>
                  <a:lnTo>
                    <a:pt x="94" y="94"/>
                  </a:lnTo>
                  <a:lnTo>
                    <a:pt x="54" y="144"/>
                  </a:lnTo>
                  <a:cubicBezTo>
                    <a:pt x="34" y="169"/>
                    <a:pt x="8" y="170"/>
                    <a:pt x="0" y="170"/>
                  </a:cubicBezTo>
                  <a:lnTo>
                    <a:pt x="0" y="182"/>
                  </a:lnTo>
                  <a:cubicBezTo>
                    <a:pt x="11" y="181"/>
                    <a:pt x="24" y="181"/>
                    <a:pt x="36" y="181"/>
                  </a:cubicBezTo>
                  <a:cubicBezTo>
                    <a:pt x="47" y="181"/>
                    <a:pt x="65" y="182"/>
                    <a:pt x="76" y="182"/>
                  </a:cubicBezTo>
                  <a:lnTo>
                    <a:pt x="76" y="170"/>
                  </a:lnTo>
                  <a:cubicBezTo>
                    <a:pt x="66" y="168"/>
                    <a:pt x="64" y="163"/>
                    <a:pt x="64" y="156"/>
                  </a:cubicBezTo>
                  <a:cubicBezTo>
                    <a:pt x="64" y="146"/>
                    <a:pt x="76" y="133"/>
                    <a:pt x="101" y="103"/>
                  </a:cubicBezTo>
                  <a:lnTo>
                    <a:pt x="133" y="145"/>
                  </a:lnTo>
                  <a:cubicBezTo>
                    <a:pt x="137" y="150"/>
                    <a:pt x="142" y="156"/>
                    <a:pt x="142" y="160"/>
                  </a:cubicBezTo>
                  <a:cubicBezTo>
                    <a:pt x="142" y="163"/>
                    <a:pt x="138" y="169"/>
                    <a:pt x="127" y="170"/>
                  </a:cubicBezTo>
                  <a:lnTo>
                    <a:pt x="127" y="182"/>
                  </a:lnTo>
                  <a:cubicBezTo>
                    <a:pt x="140" y="182"/>
                    <a:pt x="163" y="181"/>
                    <a:pt x="173" y="181"/>
                  </a:cubicBezTo>
                  <a:cubicBezTo>
                    <a:pt x="185" y="181"/>
                    <a:pt x="200" y="181"/>
                    <a:pt x="214" y="182"/>
                  </a:cubicBezTo>
                  <a:lnTo>
                    <a:pt x="214" y="170"/>
                  </a:lnTo>
                  <a:cubicBezTo>
                    <a:pt x="191" y="170"/>
                    <a:pt x="184" y="169"/>
                    <a:pt x="174" y="156"/>
                  </a:cubicBezTo>
                  <a:lnTo>
                    <a:pt x="116" y="8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FC440429-B21F-4D42-BB03-35D59D4E4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745"/>
              <a:ext cx="47" cy="60"/>
            </a:xfrm>
            <a:custGeom>
              <a:avLst/>
              <a:gdLst>
                <a:gd name="T0" fmla="*/ 61 w 210"/>
                <a:gd name="T1" fmla="*/ 28 h 270"/>
                <a:gd name="T2" fmla="*/ 61 w 210"/>
                <a:gd name="T3" fmla="*/ 0 h 270"/>
                <a:gd name="T4" fmla="*/ 0 w 210"/>
                <a:gd name="T5" fmla="*/ 5 h 270"/>
                <a:gd name="T6" fmla="*/ 0 w 210"/>
                <a:gd name="T7" fmla="*/ 18 h 270"/>
                <a:gd name="T8" fmla="*/ 32 w 210"/>
                <a:gd name="T9" fmla="*/ 40 h 270"/>
                <a:gd name="T10" fmla="*/ 32 w 210"/>
                <a:gd name="T11" fmla="*/ 238 h 270"/>
                <a:gd name="T12" fmla="*/ 0 w 210"/>
                <a:gd name="T13" fmla="*/ 257 h 270"/>
                <a:gd name="T14" fmla="*/ 0 w 210"/>
                <a:gd name="T15" fmla="*/ 269 h 270"/>
                <a:gd name="T16" fmla="*/ 47 w 210"/>
                <a:gd name="T17" fmla="*/ 268 h 270"/>
                <a:gd name="T18" fmla="*/ 95 w 210"/>
                <a:gd name="T19" fmla="*/ 269 h 270"/>
                <a:gd name="T20" fmla="*/ 95 w 210"/>
                <a:gd name="T21" fmla="*/ 257 h 270"/>
                <a:gd name="T22" fmla="*/ 62 w 210"/>
                <a:gd name="T23" fmla="*/ 238 h 270"/>
                <a:gd name="T24" fmla="*/ 62 w 210"/>
                <a:gd name="T25" fmla="*/ 166 h 270"/>
                <a:gd name="T26" fmla="*/ 62 w 210"/>
                <a:gd name="T27" fmla="*/ 162 h 270"/>
                <a:gd name="T28" fmla="*/ 114 w 210"/>
                <a:gd name="T29" fmla="*/ 192 h 270"/>
                <a:gd name="T30" fmla="*/ 209 w 210"/>
                <a:gd name="T31" fmla="*/ 96 h 270"/>
                <a:gd name="T32" fmla="*/ 120 w 210"/>
                <a:gd name="T33" fmla="*/ 0 h 270"/>
                <a:gd name="T34" fmla="*/ 61 w 210"/>
                <a:gd name="T35" fmla="*/ 28 h 270"/>
                <a:gd name="T36" fmla="*/ 62 w 210"/>
                <a:gd name="T37" fmla="*/ 139 h 270"/>
                <a:gd name="T38" fmla="*/ 62 w 210"/>
                <a:gd name="T39" fmla="*/ 44 h 270"/>
                <a:gd name="T40" fmla="*/ 118 w 210"/>
                <a:gd name="T41" fmla="*/ 11 h 270"/>
                <a:gd name="T42" fmla="*/ 174 w 210"/>
                <a:gd name="T43" fmla="*/ 96 h 270"/>
                <a:gd name="T44" fmla="*/ 113 w 210"/>
                <a:gd name="T45" fmla="*/ 182 h 270"/>
                <a:gd name="T46" fmla="*/ 68 w 210"/>
                <a:gd name="T47" fmla="*/ 156 h 270"/>
                <a:gd name="T48" fmla="*/ 62 w 210"/>
                <a:gd name="T49" fmla="*/ 1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270">
                  <a:moveTo>
                    <a:pt x="61" y="28"/>
                  </a:moveTo>
                  <a:lnTo>
                    <a:pt x="61" y="0"/>
                  </a:lnTo>
                  <a:lnTo>
                    <a:pt x="0" y="5"/>
                  </a:lnTo>
                  <a:lnTo>
                    <a:pt x="0" y="18"/>
                  </a:lnTo>
                  <a:cubicBezTo>
                    <a:pt x="30" y="18"/>
                    <a:pt x="32" y="20"/>
                    <a:pt x="32" y="40"/>
                  </a:cubicBezTo>
                  <a:lnTo>
                    <a:pt x="32" y="238"/>
                  </a:lnTo>
                  <a:cubicBezTo>
                    <a:pt x="32" y="257"/>
                    <a:pt x="29" y="257"/>
                    <a:pt x="0" y="257"/>
                  </a:cubicBezTo>
                  <a:lnTo>
                    <a:pt x="0" y="269"/>
                  </a:lnTo>
                  <a:cubicBezTo>
                    <a:pt x="14" y="269"/>
                    <a:pt x="36" y="268"/>
                    <a:pt x="47" y="268"/>
                  </a:cubicBezTo>
                  <a:cubicBezTo>
                    <a:pt x="59" y="268"/>
                    <a:pt x="80" y="269"/>
                    <a:pt x="95" y="269"/>
                  </a:cubicBezTo>
                  <a:lnTo>
                    <a:pt x="95" y="257"/>
                  </a:lnTo>
                  <a:cubicBezTo>
                    <a:pt x="67" y="257"/>
                    <a:pt x="62" y="257"/>
                    <a:pt x="62" y="238"/>
                  </a:cubicBezTo>
                  <a:lnTo>
                    <a:pt x="62" y="166"/>
                  </a:lnTo>
                  <a:lnTo>
                    <a:pt x="62" y="162"/>
                  </a:lnTo>
                  <a:cubicBezTo>
                    <a:pt x="65" y="169"/>
                    <a:pt x="83" y="192"/>
                    <a:pt x="114" y="192"/>
                  </a:cubicBezTo>
                  <a:cubicBezTo>
                    <a:pt x="166" y="192"/>
                    <a:pt x="209" y="151"/>
                    <a:pt x="209" y="96"/>
                  </a:cubicBezTo>
                  <a:cubicBezTo>
                    <a:pt x="209" y="42"/>
                    <a:pt x="168" y="0"/>
                    <a:pt x="120" y="0"/>
                  </a:cubicBezTo>
                  <a:cubicBezTo>
                    <a:pt x="88" y="0"/>
                    <a:pt x="70" y="18"/>
                    <a:pt x="61" y="28"/>
                  </a:cubicBezTo>
                  <a:close/>
                  <a:moveTo>
                    <a:pt x="62" y="139"/>
                  </a:moveTo>
                  <a:lnTo>
                    <a:pt x="62" y="44"/>
                  </a:lnTo>
                  <a:cubicBezTo>
                    <a:pt x="74" y="23"/>
                    <a:pt x="95" y="11"/>
                    <a:pt x="118" y="11"/>
                  </a:cubicBezTo>
                  <a:cubicBezTo>
                    <a:pt x="148" y="11"/>
                    <a:pt x="174" y="48"/>
                    <a:pt x="174" y="96"/>
                  </a:cubicBezTo>
                  <a:cubicBezTo>
                    <a:pt x="174" y="146"/>
                    <a:pt x="144" y="182"/>
                    <a:pt x="113" y="182"/>
                  </a:cubicBezTo>
                  <a:cubicBezTo>
                    <a:pt x="96" y="182"/>
                    <a:pt x="79" y="174"/>
                    <a:pt x="68" y="156"/>
                  </a:cubicBezTo>
                  <a:cubicBezTo>
                    <a:pt x="62" y="148"/>
                    <a:pt x="62" y="146"/>
                    <a:pt x="62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19010AE8-6A9B-4CA1-A0B8-91454065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648"/>
              <a:ext cx="25" cy="229"/>
            </a:xfrm>
            <a:custGeom>
              <a:avLst/>
              <a:gdLst>
                <a:gd name="T0" fmla="*/ 0 w 114"/>
                <a:gd name="T1" fmla="*/ 1012 h 1013"/>
                <a:gd name="T2" fmla="*/ 113 w 114"/>
                <a:gd name="T3" fmla="*/ 1012 h 1013"/>
                <a:gd name="T4" fmla="*/ 113 w 114"/>
                <a:gd name="T5" fmla="*/ 990 h 1013"/>
                <a:gd name="T6" fmla="*/ 23 w 114"/>
                <a:gd name="T7" fmla="*/ 990 h 1013"/>
                <a:gd name="T8" fmla="*/ 23 w 114"/>
                <a:gd name="T9" fmla="*/ 23 h 1013"/>
                <a:gd name="T10" fmla="*/ 113 w 114"/>
                <a:gd name="T11" fmla="*/ 23 h 1013"/>
                <a:gd name="T12" fmla="*/ 113 w 114"/>
                <a:gd name="T13" fmla="*/ 0 h 1013"/>
                <a:gd name="T14" fmla="*/ 0 w 114"/>
                <a:gd name="T15" fmla="*/ 0 h 1013"/>
                <a:gd name="T16" fmla="*/ 0 w 114"/>
                <a:gd name="T17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013">
                  <a:moveTo>
                    <a:pt x="0" y="1012"/>
                  </a:moveTo>
                  <a:lnTo>
                    <a:pt x="113" y="1012"/>
                  </a:lnTo>
                  <a:lnTo>
                    <a:pt x="113" y="990"/>
                  </a:lnTo>
                  <a:lnTo>
                    <a:pt x="23" y="990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10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CB91D497-8A88-4443-9013-323945697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761"/>
              <a:ext cx="58" cy="3"/>
            </a:xfrm>
            <a:custGeom>
              <a:avLst/>
              <a:gdLst>
                <a:gd name="T0" fmla="*/ 244 w 259"/>
                <a:gd name="T1" fmla="*/ 18 h 19"/>
                <a:gd name="T2" fmla="*/ 258 w 259"/>
                <a:gd name="T3" fmla="*/ 8 h 19"/>
                <a:gd name="T4" fmla="*/ 244 w 259"/>
                <a:gd name="T5" fmla="*/ 0 h 19"/>
                <a:gd name="T6" fmla="*/ 14 w 259"/>
                <a:gd name="T7" fmla="*/ 0 h 19"/>
                <a:gd name="T8" fmla="*/ 0 w 259"/>
                <a:gd name="T9" fmla="*/ 8 h 19"/>
                <a:gd name="T10" fmla="*/ 14 w 259"/>
                <a:gd name="T11" fmla="*/ 18 h 19"/>
                <a:gd name="T12" fmla="*/ 244 w 259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19">
                  <a:moveTo>
                    <a:pt x="244" y="18"/>
                  </a:moveTo>
                  <a:cubicBezTo>
                    <a:pt x="251" y="18"/>
                    <a:pt x="258" y="18"/>
                    <a:pt x="258" y="8"/>
                  </a:cubicBezTo>
                  <a:cubicBezTo>
                    <a:pt x="258" y="0"/>
                    <a:pt x="251" y="0"/>
                    <a:pt x="244" y="0"/>
                  </a:cubicBezTo>
                  <a:lnTo>
                    <a:pt x="14" y="0"/>
                  </a:lnTo>
                  <a:cubicBezTo>
                    <a:pt x="7" y="0"/>
                    <a:pt x="0" y="0"/>
                    <a:pt x="0" y="8"/>
                  </a:cubicBezTo>
                  <a:cubicBezTo>
                    <a:pt x="0" y="18"/>
                    <a:pt x="7" y="18"/>
                    <a:pt x="14" y="18"/>
                  </a:cubicBezTo>
                  <a:lnTo>
                    <a:pt x="244" y="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F064A0C9-369E-4BE1-A2C0-46681F67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2655"/>
              <a:ext cx="51" cy="85"/>
            </a:xfrm>
            <a:custGeom>
              <a:avLst/>
              <a:gdLst>
                <a:gd name="T0" fmla="*/ 230 w 231"/>
                <a:gd name="T1" fmla="*/ 58 h 381"/>
                <a:gd name="T2" fmla="*/ 173 w 231"/>
                <a:gd name="T3" fmla="*/ 0 h 381"/>
                <a:gd name="T4" fmla="*/ 122 w 231"/>
                <a:gd name="T5" fmla="*/ 17 h 381"/>
                <a:gd name="T6" fmla="*/ 67 w 231"/>
                <a:gd name="T7" fmla="*/ 108 h 381"/>
                <a:gd name="T8" fmla="*/ 0 w 231"/>
                <a:gd name="T9" fmla="*/ 377 h 381"/>
                <a:gd name="T10" fmla="*/ 5 w 231"/>
                <a:gd name="T11" fmla="*/ 380 h 381"/>
                <a:gd name="T12" fmla="*/ 11 w 231"/>
                <a:gd name="T13" fmla="*/ 378 h 381"/>
                <a:gd name="T14" fmla="*/ 41 w 231"/>
                <a:gd name="T15" fmla="*/ 262 h 381"/>
                <a:gd name="T16" fmla="*/ 98 w 231"/>
                <a:gd name="T17" fmla="*/ 302 h 381"/>
                <a:gd name="T18" fmla="*/ 180 w 231"/>
                <a:gd name="T19" fmla="*/ 270 h 381"/>
                <a:gd name="T20" fmla="*/ 214 w 231"/>
                <a:gd name="T21" fmla="*/ 192 h 381"/>
                <a:gd name="T22" fmla="*/ 182 w 231"/>
                <a:gd name="T23" fmla="*/ 128 h 381"/>
                <a:gd name="T24" fmla="*/ 230 w 231"/>
                <a:gd name="T25" fmla="*/ 58 h 381"/>
                <a:gd name="T26" fmla="*/ 155 w 231"/>
                <a:gd name="T27" fmla="*/ 127 h 381"/>
                <a:gd name="T28" fmla="*/ 134 w 231"/>
                <a:gd name="T29" fmla="*/ 132 h 381"/>
                <a:gd name="T30" fmla="*/ 115 w 231"/>
                <a:gd name="T31" fmla="*/ 130 h 381"/>
                <a:gd name="T32" fmla="*/ 137 w 231"/>
                <a:gd name="T33" fmla="*/ 126 h 381"/>
                <a:gd name="T34" fmla="*/ 155 w 231"/>
                <a:gd name="T35" fmla="*/ 127 h 381"/>
                <a:gd name="T36" fmla="*/ 208 w 231"/>
                <a:gd name="T37" fmla="*/ 48 h 381"/>
                <a:gd name="T38" fmla="*/ 169 w 231"/>
                <a:gd name="T39" fmla="*/ 121 h 381"/>
                <a:gd name="T40" fmla="*/ 137 w 231"/>
                <a:gd name="T41" fmla="*/ 116 h 381"/>
                <a:gd name="T42" fmla="*/ 103 w 231"/>
                <a:gd name="T43" fmla="*/ 130 h 381"/>
                <a:gd name="T44" fmla="*/ 133 w 231"/>
                <a:gd name="T45" fmla="*/ 140 h 381"/>
                <a:gd name="T46" fmla="*/ 168 w 231"/>
                <a:gd name="T47" fmla="*/ 136 h 381"/>
                <a:gd name="T48" fmla="*/ 186 w 231"/>
                <a:gd name="T49" fmla="*/ 182 h 381"/>
                <a:gd name="T50" fmla="*/ 166 w 231"/>
                <a:gd name="T51" fmla="*/ 256 h 381"/>
                <a:gd name="T52" fmla="*/ 96 w 231"/>
                <a:gd name="T53" fmla="*/ 294 h 381"/>
                <a:gd name="T54" fmla="*/ 48 w 231"/>
                <a:gd name="T55" fmla="*/ 239 h 381"/>
                <a:gd name="T56" fmla="*/ 50 w 231"/>
                <a:gd name="T57" fmla="*/ 220 h 381"/>
                <a:gd name="T58" fmla="*/ 77 w 231"/>
                <a:gd name="T59" fmla="*/ 113 h 381"/>
                <a:gd name="T60" fmla="*/ 168 w 231"/>
                <a:gd name="T61" fmla="*/ 10 h 381"/>
                <a:gd name="T62" fmla="*/ 208 w 231"/>
                <a:gd name="T63" fmla="*/ 4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381">
                  <a:moveTo>
                    <a:pt x="230" y="58"/>
                  </a:moveTo>
                  <a:cubicBezTo>
                    <a:pt x="230" y="26"/>
                    <a:pt x="208" y="0"/>
                    <a:pt x="173" y="0"/>
                  </a:cubicBezTo>
                  <a:cubicBezTo>
                    <a:pt x="149" y="0"/>
                    <a:pt x="137" y="7"/>
                    <a:pt x="122" y="17"/>
                  </a:cubicBezTo>
                  <a:cubicBezTo>
                    <a:pt x="98" y="35"/>
                    <a:pt x="76" y="76"/>
                    <a:pt x="67" y="108"/>
                  </a:cubicBezTo>
                  <a:lnTo>
                    <a:pt x="0" y="377"/>
                  </a:lnTo>
                  <a:cubicBezTo>
                    <a:pt x="0" y="378"/>
                    <a:pt x="2" y="380"/>
                    <a:pt x="5" y="380"/>
                  </a:cubicBezTo>
                  <a:cubicBezTo>
                    <a:pt x="8" y="380"/>
                    <a:pt x="10" y="380"/>
                    <a:pt x="11" y="378"/>
                  </a:cubicBezTo>
                  <a:lnTo>
                    <a:pt x="41" y="262"/>
                  </a:lnTo>
                  <a:cubicBezTo>
                    <a:pt x="48" y="287"/>
                    <a:pt x="66" y="302"/>
                    <a:pt x="98" y="302"/>
                  </a:cubicBezTo>
                  <a:cubicBezTo>
                    <a:pt x="128" y="302"/>
                    <a:pt x="161" y="288"/>
                    <a:pt x="180" y="270"/>
                  </a:cubicBezTo>
                  <a:cubicBezTo>
                    <a:pt x="199" y="250"/>
                    <a:pt x="214" y="223"/>
                    <a:pt x="214" y="192"/>
                  </a:cubicBezTo>
                  <a:cubicBezTo>
                    <a:pt x="214" y="161"/>
                    <a:pt x="198" y="139"/>
                    <a:pt x="182" y="128"/>
                  </a:cubicBezTo>
                  <a:cubicBezTo>
                    <a:pt x="206" y="114"/>
                    <a:pt x="230" y="89"/>
                    <a:pt x="230" y="58"/>
                  </a:cubicBezTo>
                  <a:close/>
                  <a:moveTo>
                    <a:pt x="155" y="127"/>
                  </a:moveTo>
                  <a:cubicBezTo>
                    <a:pt x="149" y="131"/>
                    <a:pt x="144" y="132"/>
                    <a:pt x="134" y="132"/>
                  </a:cubicBezTo>
                  <a:cubicBezTo>
                    <a:pt x="128" y="132"/>
                    <a:pt x="120" y="132"/>
                    <a:pt x="115" y="130"/>
                  </a:cubicBezTo>
                  <a:cubicBezTo>
                    <a:pt x="116" y="125"/>
                    <a:pt x="132" y="126"/>
                    <a:pt x="137" y="126"/>
                  </a:cubicBezTo>
                  <a:cubicBezTo>
                    <a:pt x="145" y="126"/>
                    <a:pt x="149" y="126"/>
                    <a:pt x="155" y="127"/>
                  </a:cubicBezTo>
                  <a:close/>
                  <a:moveTo>
                    <a:pt x="208" y="48"/>
                  </a:moveTo>
                  <a:cubicBezTo>
                    <a:pt x="208" y="78"/>
                    <a:pt x="191" y="108"/>
                    <a:pt x="169" y="121"/>
                  </a:cubicBezTo>
                  <a:cubicBezTo>
                    <a:pt x="157" y="118"/>
                    <a:pt x="149" y="116"/>
                    <a:pt x="137" y="116"/>
                  </a:cubicBezTo>
                  <a:cubicBezTo>
                    <a:pt x="127" y="116"/>
                    <a:pt x="103" y="116"/>
                    <a:pt x="103" y="130"/>
                  </a:cubicBezTo>
                  <a:cubicBezTo>
                    <a:pt x="103" y="142"/>
                    <a:pt x="126" y="140"/>
                    <a:pt x="133" y="140"/>
                  </a:cubicBezTo>
                  <a:cubicBezTo>
                    <a:pt x="149" y="140"/>
                    <a:pt x="156" y="140"/>
                    <a:pt x="168" y="136"/>
                  </a:cubicBezTo>
                  <a:cubicBezTo>
                    <a:pt x="184" y="150"/>
                    <a:pt x="186" y="163"/>
                    <a:pt x="186" y="182"/>
                  </a:cubicBezTo>
                  <a:cubicBezTo>
                    <a:pt x="187" y="208"/>
                    <a:pt x="176" y="239"/>
                    <a:pt x="166" y="256"/>
                  </a:cubicBezTo>
                  <a:cubicBezTo>
                    <a:pt x="149" y="278"/>
                    <a:pt x="120" y="294"/>
                    <a:pt x="96" y="294"/>
                  </a:cubicBezTo>
                  <a:cubicBezTo>
                    <a:pt x="65" y="294"/>
                    <a:pt x="48" y="269"/>
                    <a:pt x="48" y="239"/>
                  </a:cubicBezTo>
                  <a:cubicBezTo>
                    <a:pt x="48" y="234"/>
                    <a:pt x="48" y="228"/>
                    <a:pt x="50" y="220"/>
                  </a:cubicBezTo>
                  <a:lnTo>
                    <a:pt x="77" y="113"/>
                  </a:lnTo>
                  <a:cubicBezTo>
                    <a:pt x="86" y="77"/>
                    <a:pt x="118" y="10"/>
                    <a:pt x="168" y="10"/>
                  </a:cubicBezTo>
                  <a:cubicBezTo>
                    <a:pt x="192" y="10"/>
                    <a:pt x="208" y="23"/>
                    <a:pt x="20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4A7111B6-8153-4B85-9692-EE43DCED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2761"/>
              <a:ext cx="59" cy="3"/>
            </a:xfrm>
            <a:custGeom>
              <a:avLst/>
              <a:gdLst>
                <a:gd name="T0" fmla="*/ 131 w 263"/>
                <a:gd name="T1" fmla="*/ 18 h 19"/>
                <a:gd name="T2" fmla="*/ 0 w 263"/>
                <a:gd name="T3" fmla="*/ 18 h 19"/>
                <a:gd name="T4" fmla="*/ 0 w 263"/>
                <a:gd name="T5" fmla="*/ 0 h 19"/>
                <a:gd name="T6" fmla="*/ 262 w 263"/>
                <a:gd name="T7" fmla="*/ 0 h 19"/>
                <a:gd name="T8" fmla="*/ 262 w 263"/>
                <a:gd name="T9" fmla="*/ 18 h 19"/>
                <a:gd name="T10" fmla="*/ 131 w 263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19">
                  <a:moveTo>
                    <a:pt x="131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62" y="0"/>
                  </a:lnTo>
                  <a:lnTo>
                    <a:pt x="262" y="18"/>
                  </a:lnTo>
                  <a:lnTo>
                    <a:pt x="131" y="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FFD31951-6807-4BD0-8C92-A5C52C5D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789"/>
              <a:ext cx="38" cy="63"/>
            </a:xfrm>
            <a:custGeom>
              <a:avLst/>
              <a:gdLst>
                <a:gd name="T0" fmla="*/ 32 w 170"/>
                <a:gd name="T1" fmla="*/ 250 h 283"/>
                <a:gd name="T2" fmla="*/ 78 w 170"/>
                <a:gd name="T3" fmla="*/ 205 h 283"/>
                <a:gd name="T4" fmla="*/ 169 w 170"/>
                <a:gd name="T5" fmla="*/ 83 h 283"/>
                <a:gd name="T6" fmla="*/ 79 w 170"/>
                <a:gd name="T7" fmla="*/ 0 h 283"/>
                <a:gd name="T8" fmla="*/ 0 w 170"/>
                <a:gd name="T9" fmla="*/ 77 h 283"/>
                <a:gd name="T10" fmla="*/ 22 w 170"/>
                <a:gd name="T11" fmla="*/ 100 h 283"/>
                <a:gd name="T12" fmla="*/ 44 w 170"/>
                <a:gd name="T13" fmla="*/ 78 h 283"/>
                <a:gd name="T14" fmla="*/ 22 w 170"/>
                <a:gd name="T15" fmla="*/ 55 h 283"/>
                <a:gd name="T16" fmla="*/ 17 w 170"/>
                <a:gd name="T17" fmla="*/ 56 h 283"/>
                <a:gd name="T18" fmla="*/ 74 w 170"/>
                <a:gd name="T19" fmla="*/ 13 h 283"/>
                <a:gd name="T20" fmla="*/ 131 w 170"/>
                <a:gd name="T21" fmla="*/ 83 h 283"/>
                <a:gd name="T22" fmla="*/ 86 w 170"/>
                <a:gd name="T23" fmla="*/ 175 h 283"/>
                <a:gd name="T24" fmla="*/ 5 w 170"/>
                <a:gd name="T25" fmla="*/ 266 h 283"/>
                <a:gd name="T26" fmla="*/ 0 w 170"/>
                <a:gd name="T27" fmla="*/ 282 h 283"/>
                <a:gd name="T28" fmla="*/ 157 w 170"/>
                <a:gd name="T29" fmla="*/ 282 h 283"/>
                <a:gd name="T30" fmla="*/ 169 w 170"/>
                <a:gd name="T31" fmla="*/ 209 h 283"/>
                <a:gd name="T32" fmla="*/ 158 w 170"/>
                <a:gd name="T33" fmla="*/ 209 h 283"/>
                <a:gd name="T34" fmla="*/ 149 w 170"/>
                <a:gd name="T35" fmla="*/ 246 h 283"/>
                <a:gd name="T36" fmla="*/ 109 w 170"/>
                <a:gd name="T37" fmla="*/ 250 h 283"/>
                <a:gd name="T38" fmla="*/ 32 w 170"/>
                <a:gd name="T39" fmla="*/ 25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283">
                  <a:moveTo>
                    <a:pt x="32" y="250"/>
                  </a:moveTo>
                  <a:lnTo>
                    <a:pt x="78" y="205"/>
                  </a:lnTo>
                  <a:cubicBezTo>
                    <a:pt x="144" y="146"/>
                    <a:pt x="169" y="125"/>
                    <a:pt x="169" y="83"/>
                  </a:cubicBezTo>
                  <a:cubicBezTo>
                    <a:pt x="169" y="34"/>
                    <a:pt x="132" y="0"/>
                    <a:pt x="79" y="0"/>
                  </a:cubicBezTo>
                  <a:cubicBezTo>
                    <a:pt x="31" y="0"/>
                    <a:pt x="0" y="40"/>
                    <a:pt x="0" y="77"/>
                  </a:cubicBezTo>
                  <a:cubicBezTo>
                    <a:pt x="0" y="100"/>
                    <a:pt x="22" y="100"/>
                    <a:pt x="22" y="100"/>
                  </a:cubicBezTo>
                  <a:cubicBezTo>
                    <a:pt x="30" y="100"/>
                    <a:pt x="44" y="95"/>
                    <a:pt x="44" y="78"/>
                  </a:cubicBezTo>
                  <a:cubicBezTo>
                    <a:pt x="44" y="67"/>
                    <a:pt x="36" y="55"/>
                    <a:pt x="22" y="55"/>
                  </a:cubicBezTo>
                  <a:cubicBezTo>
                    <a:pt x="18" y="55"/>
                    <a:pt x="18" y="55"/>
                    <a:pt x="17" y="56"/>
                  </a:cubicBezTo>
                  <a:cubicBezTo>
                    <a:pt x="26" y="29"/>
                    <a:pt x="49" y="13"/>
                    <a:pt x="74" y="13"/>
                  </a:cubicBezTo>
                  <a:cubicBezTo>
                    <a:pt x="113" y="13"/>
                    <a:pt x="131" y="47"/>
                    <a:pt x="131" y="83"/>
                  </a:cubicBezTo>
                  <a:cubicBezTo>
                    <a:pt x="131" y="116"/>
                    <a:pt x="109" y="150"/>
                    <a:pt x="86" y="175"/>
                  </a:cubicBezTo>
                  <a:lnTo>
                    <a:pt x="5" y="266"/>
                  </a:lnTo>
                  <a:cubicBezTo>
                    <a:pt x="0" y="271"/>
                    <a:pt x="0" y="271"/>
                    <a:pt x="0" y="282"/>
                  </a:cubicBezTo>
                  <a:lnTo>
                    <a:pt x="157" y="282"/>
                  </a:lnTo>
                  <a:lnTo>
                    <a:pt x="169" y="209"/>
                  </a:lnTo>
                  <a:lnTo>
                    <a:pt x="158" y="209"/>
                  </a:lnTo>
                  <a:cubicBezTo>
                    <a:pt x="156" y="221"/>
                    <a:pt x="154" y="240"/>
                    <a:pt x="149" y="246"/>
                  </a:cubicBezTo>
                  <a:cubicBezTo>
                    <a:pt x="146" y="250"/>
                    <a:pt x="118" y="250"/>
                    <a:pt x="109" y="250"/>
                  </a:cubicBezTo>
                  <a:lnTo>
                    <a:pt x="32" y="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625E223D-BCF4-4E9E-9781-1A6CF0E5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15"/>
              <a:ext cx="21" cy="95"/>
            </a:xfrm>
            <a:custGeom>
              <a:avLst/>
              <a:gdLst>
                <a:gd name="T0" fmla="*/ 98 w 99"/>
                <a:gd name="T1" fmla="*/ 419 h 423"/>
                <a:gd name="T2" fmla="*/ 91 w 99"/>
                <a:gd name="T3" fmla="*/ 409 h 423"/>
                <a:gd name="T4" fmla="*/ 25 w 99"/>
                <a:gd name="T5" fmla="*/ 211 h 423"/>
                <a:gd name="T6" fmla="*/ 94 w 99"/>
                <a:gd name="T7" fmla="*/ 12 h 423"/>
                <a:gd name="T8" fmla="*/ 98 w 99"/>
                <a:gd name="T9" fmla="*/ 4 h 423"/>
                <a:gd name="T10" fmla="*/ 94 w 99"/>
                <a:gd name="T11" fmla="*/ 0 h 423"/>
                <a:gd name="T12" fmla="*/ 26 w 99"/>
                <a:gd name="T13" fmla="*/ 83 h 423"/>
                <a:gd name="T14" fmla="*/ 0 w 99"/>
                <a:gd name="T15" fmla="*/ 211 h 423"/>
                <a:gd name="T16" fmla="*/ 28 w 99"/>
                <a:gd name="T17" fmla="*/ 344 h 423"/>
                <a:gd name="T18" fmla="*/ 94 w 99"/>
                <a:gd name="T19" fmla="*/ 422 h 423"/>
                <a:gd name="T20" fmla="*/ 98 w 99"/>
                <a:gd name="T21" fmla="*/ 41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423">
                  <a:moveTo>
                    <a:pt x="98" y="419"/>
                  </a:moveTo>
                  <a:cubicBezTo>
                    <a:pt x="98" y="417"/>
                    <a:pt x="98" y="416"/>
                    <a:pt x="91" y="409"/>
                  </a:cubicBezTo>
                  <a:cubicBezTo>
                    <a:pt x="38" y="356"/>
                    <a:pt x="25" y="277"/>
                    <a:pt x="25" y="211"/>
                  </a:cubicBezTo>
                  <a:cubicBezTo>
                    <a:pt x="25" y="138"/>
                    <a:pt x="41" y="65"/>
                    <a:pt x="94" y="12"/>
                  </a:cubicBezTo>
                  <a:cubicBezTo>
                    <a:pt x="98" y="7"/>
                    <a:pt x="98" y="6"/>
                    <a:pt x="98" y="4"/>
                  </a:cubicBezTo>
                  <a:cubicBezTo>
                    <a:pt x="98" y="1"/>
                    <a:pt x="97" y="0"/>
                    <a:pt x="94" y="0"/>
                  </a:cubicBezTo>
                  <a:cubicBezTo>
                    <a:pt x="90" y="0"/>
                    <a:pt x="52" y="29"/>
                    <a:pt x="26" y="83"/>
                  </a:cubicBezTo>
                  <a:cubicBezTo>
                    <a:pt x="5" y="128"/>
                    <a:pt x="0" y="175"/>
                    <a:pt x="0" y="211"/>
                  </a:cubicBezTo>
                  <a:cubicBezTo>
                    <a:pt x="0" y="245"/>
                    <a:pt x="5" y="296"/>
                    <a:pt x="28" y="344"/>
                  </a:cubicBezTo>
                  <a:cubicBezTo>
                    <a:pt x="54" y="396"/>
                    <a:pt x="90" y="422"/>
                    <a:pt x="94" y="422"/>
                  </a:cubicBezTo>
                  <a:cubicBezTo>
                    <a:pt x="97" y="422"/>
                    <a:pt x="98" y="421"/>
                    <a:pt x="98" y="4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0FDADC45-F223-4F81-A3CF-9EE3BC47F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745"/>
              <a:ext cx="44" cy="61"/>
            </a:xfrm>
            <a:custGeom>
              <a:avLst/>
              <a:gdLst>
                <a:gd name="T0" fmla="*/ 194 w 197"/>
                <a:gd name="T1" fmla="*/ 26 h 275"/>
                <a:gd name="T2" fmla="*/ 196 w 197"/>
                <a:gd name="T3" fmla="*/ 17 h 275"/>
                <a:gd name="T4" fmla="*/ 184 w 197"/>
                <a:gd name="T5" fmla="*/ 5 h 275"/>
                <a:gd name="T6" fmla="*/ 168 w 197"/>
                <a:gd name="T7" fmla="*/ 13 h 275"/>
                <a:gd name="T8" fmla="*/ 162 w 197"/>
                <a:gd name="T9" fmla="*/ 36 h 275"/>
                <a:gd name="T10" fmla="*/ 154 w 197"/>
                <a:gd name="T11" fmla="*/ 70 h 275"/>
                <a:gd name="T12" fmla="*/ 134 w 197"/>
                <a:gd name="T13" fmla="*/ 146 h 275"/>
                <a:gd name="T14" fmla="*/ 86 w 197"/>
                <a:gd name="T15" fmla="*/ 182 h 275"/>
                <a:gd name="T16" fmla="*/ 60 w 197"/>
                <a:gd name="T17" fmla="*/ 148 h 275"/>
                <a:gd name="T18" fmla="*/ 83 w 197"/>
                <a:gd name="T19" fmla="*/ 65 h 275"/>
                <a:gd name="T20" fmla="*/ 90 w 197"/>
                <a:gd name="T21" fmla="*/ 35 h 275"/>
                <a:gd name="T22" fmla="*/ 55 w 197"/>
                <a:gd name="T23" fmla="*/ 0 h 275"/>
                <a:gd name="T24" fmla="*/ 0 w 197"/>
                <a:gd name="T25" fmla="*/ 65 h 275"/>
                <a:gd name="T26" fmla="*/ 5 w 197"/>
                <a:gd name="T27" fmla="*/ 70 h 275"/>
                <a:gd name="T28" fmla="*/ 12 w 197"/>
                <a:gd name="T29" fmla="*/ 61 h 275"/>
                <a:gd name="T30" fmla="*/ 55 w 197"/>
                <a:gd name="T31" fmla="*/ 10 h 275"/>
                <a:gd name="T32" fmla="*/ 65 w 197"/>
                <a:gd name="T33" fmla="*/ 23 h 275"/>
                <a:gd name="T34" fmla="*/ 58 w 197"/>
                <a:gd name="T35" fmla="*/ 53 h 275"/>
                <a:gd name="T36" fmla="*/ 34 w 197"/>
                <a:gd name="T37" fmla="*/ 142 h 275"/>
                <a:gd name="T38" fmla="*/ 85 w 197"/>
                <a:gd name="T39" fmla="*/ 192 h 275"/>
                <a:gd name="T40" fmla="*/ 127 w 197"/>
                <a:gd name="T41" fmla="*/ 173 h 275"/>
                <a:gd name="T42" fmla="*/ 101 w 197"/>
                <a:gd name="T43" fmla="*/ 238 h 275"/>
                <a:gd name="T44" fmla="*/ 54 w 197"/>
                <a:gd name="T45" fmla="*/ 265 h 275"/>
                <a:gd name="T46" fmla="*/ 22 w 197"/>
                <a:gd name="T47" fmla="*/ 247 h 275"/>
                <a:gd name="T48" fmla="*/ 40 w 197"/>
                <a:gd name="T49" fmla="*/ 242 h 275"/>
                <a:gd name="T50" fmla="*/ 48 w 197"/>
                <a:gd name="T51" fmla="*/ 224 h 275"/>
                <a:gd name="T52" fmla="*/ 32 w 197"/>
                <a:gd name="T53" fmla="*/ 209 h 275"/>
                <a:gd name="T54" fmla="*/ 8 w 197"/>
                <a:gd name="T55" fmla="*/ 238 h 275"/>
                <a:gd name="T56" fmla="*/ 54 w 197"/>
                <a:gd name="T57" fmla="*/ 274 h 275"/>
                <a:gd name="T58" fmla="*/ 152 w 197"/>
                <a:gd name="T59" fmla="*/ 187 h 275"/>
                <a:gd name="T60" fmla="*/ 194 w 197"/>
                <a:gd name="T6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7" h="275">
                  <a:moveTo>
                    <a:pt x="194" y="26"/>
                  </a:moveTo>
                  <a:cubicBezTo>
                    <a:pt x="196" y="20"/>
                    <a:pt x="196" y="19"/>
                    <a:pt x="196" y="17"/>
                  </a:cubicBezTo>
                  <a:cubicBezTo>
                    <a:pt x="196" y="8"/>
                    <a:pt x="190" y="5"/>
                    <a:pt x="184" y="5"/>
                  </a:cubicBezTo>
                  <a:cubicBezTo>
                    <a:pt x="179" y="5"/>
                    <a:pt x="172" y="7"/>
                    <a:pt x="168" y="13"/>
                  </a:cubicBezTo>
                  <a:cubicBezTo>
                    <a:pt x="167" y="16"/>
                    <a:pt x="164" y="29"/>
                    <a:pt x="162" y="36"/>
                  </a:cubicBezTo>
                  <a:cubicBezTo>
                    <a:pt x="160" y="47"/>
                    <a:pt x="156" y="59"/>
                    <a:pt x="154" y="70"/>
                  </a:cubicBezTo>
                  <a:lnTo>
                    <a:pt x="134" y="146"/>
                  </a:lnTo>
                  <a:cubicBezTo>
                    <a:pt x="133" y="152"/>
                    <a:pt x="115" y="182"/>
                    <a:pt x="86" y="182"/>
                  </a:cubicBezTo>
                  <a:cubicBezTo>
                    <a:pt x="65" y="182"/>
                    <a:pt x="60" y="164"/>
                    <a:pt x="60" y="148"/>
                  </a:cubicBezTo>
                  <a:cubicBezTo>
                    <a:pt x="60" y="128"/>
                    <a:pt x="68" y="103"/>
                    <a:pt x="83" y="65"/>
                  </a:cubicBezTo>
                  <a:cubicBezTo>
                    <a:pt x="89" y="48"/>
                    <a:pt x="90" y="43"/>
                    <a:pt x="90" y="35"/>
                  </a:cubicBezTo>
                  <a:cubicBezTo>
                    <a:pt x="90" y="16"/>
                    <a:pt x="77" y="0"/>
                    <a:pt x="55" y="0"/>
                  </a:cubicBezTo>
                  <a:cubicBezTo>
                    <a:pt x="16" y="0"/>
                    <a:pt x="0" y="61"/>
                    <a:pt x="0" y="65"/>
                  </a:cubicBezTo>
                  <a:cubicBezTo>
                    <a:pt x="0" y="70"/>
                    <a:pt x="4" y="70"/>
                    <a:pt x="5" y="70"/>
                  </a:cubicBezTo>
                  <a:cubicBezTo>
                    <a:pt x="10" y="70"/>
                    <a:pt x="10" y="68"/>
                    <a:pt x="12" y="61"/>
                  </a:cubicBezTo>
                  <a:cubicBezTo>
                    <a:pt x="23" y="22"/>
                    <a:pt x="41" y="10"/>
                    <a:pt x="55" y="10"/>
                  </a:cubicBezTo>
                  <a:cubicBezTo>
                    <a:pt x="58" y="10"/>
                    <a:pt x="65" y="10"/>
                    <a:pt x="65" y="23"/>
                  </a:cubicBezTo>
                  <a:cubicBezTo>
                    <a:pt x="65" y="34"/>
                    <a:pt x="61" y="44"/>
                    <a:pt x="58" y="53"/>
                  </a:cubicBezTo>
                  <a:cubicBezTo>
                    <a:pt x="41" y="97"/>
                    <a:pt x="34" y="122"/>
                    <a:pt x="34" y="142"/>
                  </a:cubicBezTo>
                  <a:cubicBezTo>
                    <a:pt x="34" y="179"/>
                    <a:pt x="60" y="192"/>
                    <a:pt x="85" y="192"/>
                  </a:cubicBezTo>
                  <a:cubicBezTo>
                    <a:pt x="102" y="192"/>
                    <a:pt x="116" y="185"/>
                    <a:pt x="127" y="173"/>
                  </a:cubicBezTo>
                  <a:cubicBezTo>
                    <a:pt x="122" y="194"/>
                    <a:pt x="118" y="215"/>
                    <a:pt x="101" y="238"/>
                  </a:cubicBezTo>
                  <a:cubicBezTo>
                    <a:pt x="89" y="252"/>
                    <a:pt x="73" y="265"/>
                    <a:pt x="54" y="265"/>
                  </a:cubicBezTo>
                  <a:cubicBezTo>
                    <a:pt x="48" y="265"/>
                    <a:pt x="29" y="263"/>
                    <a:pt x="22" y="247"/>
                  </a:cubicBezTo>
                  <a:cubicBezTo>
                    <a:pt x="29" y="247"/>
                    <a:pt x="34" y="247"/>
                    <a:pt x="40" y="242"/>
                  </a:cubicBezTo>
                  <a:cubicBezTo>
                    <a:pt x="44" y="238"/>
                    <a:pt x="48" y="233"/>
                    <a:pt x="48" y="224"/>
                  </a:cubicBezTo>
                  <a:cubicBezTo>
                    <a:pt x="48" y="211"/>
                    <a:pt x="36" y="209"/>
                    <a:pt x="32" y="209"/>
                  </a:cubicBezTo>
                  <a:cubicBezTo>
                    <a:pt x="23" y="209"/>
                    <a:pt x="8" y="216"/>
                    <a:pt x="8" y="238"/>
                  </a:cubicBezTo>
                  <a:cubicBezTo>
                    <a:pt x="8" y="258"/>
                    <a:pt x="28" y="274"/>
                    <a:pt x="54" y="274"/>
                  </a:cubicBezTo>
                  <a:cubicBezTo>
                    <a:pt x="98" y="274"/>
                    <a:pt x="142" y="235"/>
                    <a:pt x="152" y="187"/>
                  </a:cubicBezTo>
                  <a:lnTo>
                    <a:pt x="19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FA0B38E2-FA53-4FD6-8C78-5DB3B347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2772"/>
              <a:ext cx="40" cy="30"/>
            </a:xfrm>
            <a:custGeom>
              <a:avLst/>
              <a:gdLst>
                <a:gd name="T0" fmla="*/ 22 w 182"/>
                <a:gd name="T1" fmla="*/ 113 h 135"/>
                <a:gd name="T2" fmla="*/ 19 w 182"/>
                <a:gd name="T3" fmla="*/ 125 h 135"/>
                <a:gd name="T4" fmla="*/ 30 w 182"/>
                <a:gd name="T5" fmla="*/ 134 h 135"/>
                <a:gd name="T6" fmla="*/ 41 w 182"/>
                <a:gd name="T7" fmla="*/ 127 h 135"/>
                <a:gd name="T8" fmla="*/ 46 w 182"/>
                <a:gd name="T9" fmla="*/ 109 h 135"/>
                <a:gd name="T10" fmla="*/ 53 w 182"/>
                <a:gd name="T11" fmla="*/ 83 h 135"/>
                <a:gd name="T12" fmla="*/ 58 w 182"/>
                <a:gd name="T13" fmla="*/ 62 h 135"/>
                <a:gd name="T14" fmla="*/ 70 w 182"/>
                <a:gd name="T15" fmla="*/ 36 h 135"/>
                <a:gd name="T16" fmla="*/ 115 w 182"/>
                <a:gd name="T17" fmla="*/ 8 h 135"/>
                <a:gd name="T18" fmla="*/ 132 w 182"/>
                <a:gd name="T19" fmla="*/ 29 h 135"/>
                <a:gd name="T20" fmla="*/ 115 w 182"/>
                <a:gd name="T21" fmla="*/ 92 h 135"/>
                <a:gd name="T22" fmla="*/ 110 w 182"/>
                <a:gd name="T23" fmla="*/ 108 h 135"/>
                <a:gd name="T24" fmla="*/ 138 w 182"/>
                <a:gd name="T25" fmla="*/ 134 h 135"/>
                <a:gd name="T26" fmla="*/ 181 w 182"/>
                <a:gd name="T27" fmla="*/ 89 h 135"/>
                <a:gd name="T28" fmla="*/ 176 w 182"/>
                <a:gd name="T29" fmla="*/ 84 h 135"/>
                <a:gd name="T30" fmla="*/ 170 w 182"/>
                <a:gd name="T31" fmla="*/ 90 h 135"/>
                <a:gd name="T32" fmla="*/ 139 w 182"/>
                <a:gd name="T33" fmla="*/ 126 h 135"/>
                <a:gd name="T34" fmla="*/ 132 w 182"/>
                <a:gd name="T35" fmla="*/ 115 h 135"/>
                <a:gd name="T36" fmla="*/ 139 w 182"/>
                <a:gd name="T37" fmla="*/ 91 h 135"/>
                <a:gd name="T38" fmla="*/ 155 w 182"/>
                <a:gd name="T39" fmla="*/ 34 h 135"/>
                <a:gd name="T40" fmla="*/ 116 w 182"/>
                <a:gd name="T41" fmla="*/ 0 h 135"/>
                <a:gd name="T42" fmla="*/ 66 w 182"/>
                <a:gd name="T43" fmla="*/ 26 h 135"/>
                <a:gd name="T44" fmla="*/ 35 w 182"/>
                <a:gd name="T45" fmla="*/ 0 h 135"/>
                <a:gd name="T46" fmla="*/ 11 w 182"/>
                <a:gd name="T47" fmla="*/ 17 h 135"/>
                <a:gd name="T48" fmla="*/ 0 w 182"/>
                <a:gd name="T49" fmla="*/ 46 h 135"/>
                <a:gd name="T50" fmla="*/ 5 w 182"/>
                <a:gd name="T51" fmla="*/ 49 h 135"/>
                <a:gd name="T52" fmla="*/ 12 w 182"/>
                <a:gd name="T53" fmla="*/ 41 h 135"/>
                <a:gd name="T54" fmla="*/ 34 w 182"/>
                <a:gd name="T55" fmla="*/ 8 h 135"/>
                <a:gd name="T56" fmla="*/ 43 w 182"/>
                <a:gd name="T57" fmla="*/ 23 h 135"/>
                <a:gd name="T58" fmla="*/ 38 w 182"/>
                <a:gd name="T59" fmla="*/ 48 h 135"/>
                <a:gd name="T60" fmla="*/ 31 w 182"/>
                <a:gd name="T61" fmla="*/ 74 h 135"/>
                <a:gd name="T62" fmla="*/ 22 w 182"/>
                <a:gd name="T63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" h="135">
                  <a:moveTo>
                    <a:pt x="22" y="113"/>
                  </a:moveTo>
                  <a:cubicBezTo>
                    <a:pt x="22" y="116"/>
                    <a:pt x="19" y="124"/>
                    <a:pt x="19" y="125"/>
                  </a:cubicBezTo>
                  <a:cubicBezTo>
                    <a:pt x="19" y="132"/>
                    <a:pt x="25" y="134"/>
                    <a:pt x="30" y="134"/>
                  </a:cubicBezTo>
                  <a:cubicBezTo>
                    <a:pt x="35" y="134"/>
                    <a:pt x="40" y="131"/>
                    <a:pt x="41" y="127"/>
                  </a:cubicBezTo>
                  <a:cubicBezTo>
                    <a:pt x="42" y="125"/>
                    <a:pt x="46" y="115"/>
                    <a:pt x="46" y="109"/>
                  </a:cubicBezTo>
                  <a:cubicBezTo>
                    <a:pt x="48" y="103"/>
                    <a:pt x="50" y="90"/>
                    <a:pt x="53" y="83"/>
                  </a:cubicBezTo>
                  <a:cubicBezTo>
                    <a:pt x="55" y="76"/>
                    <a:pt x="56" y="70"/>
                    <a:pt x="58" y="62"/>
                  </a:cubicBezTo>
                  <a:cubicBezTo>
                    <a:pt x="61" y="50"/>
                    <a:pt x="61" y="48"/>
                    <a:pt x="70" y="36"/>
                  </a:cubicBezTo>
                  <a:cubicBezTo>
                    <a:pt x="79" y="24"/>
                    <a:pt x="92" y="8"/>
                    <a:pt x="115" y="8"/>
                  </a:cubicBezTo>
                  <a:cubicBezTo>
                    <a:pt x="132" y="8"/>
                    <a:pt x="132" y="23"/>
                    <a:pt x="132" y="29"/>
                  </a:cubicBezTo>
                  <a:cubicBezTo>
                    <a:pt x="132" y="47"/>
                    <a:pt x="120" y="79"/>
                    <a:pt x="115" y="92"/>
                  </a:cubicBezTo>
                  <a:cubicBezTo>
                    <a:pt x="112" y="101"/>
                    <a:pt x="110" y="103"/>
                    <a:pt x="110" y="108"/>
                  </a:cubicBezTo>
                  <a:cubicBezTo>
                    <a:pt x="110" y="124"/>
                    <a:pt x="124" y="134"/>
                    <a:pt x="138" y="134"/>
                  </a:cubicBezTo>
                  <a:cubicBezTo>
                    <a:pt x="168" y="134"/>
                    <a:pt x="181" y="94"/>
                    <a:pt x="181" y="89"/>
                  </a:cubicBezTo>
                  <a:cubicBezTo>
                    <a:pt x="181" y="84"/>
                    <a:pt x="178" y="84"/>
                    <a:pt x="176" y="84"/>
                  </a:cubicBezTo>
                  <a:cubicBezTo>
                    <a:pt x="173" y="84"/>
                    <a:pt x="172" y="86"/>
                    <a:pt x="170" y="90"/>
                  </a:cubicBezTo>
                  <a:cubicBezTo>
                    <a:pt x="164" y="113"/>
                    <a:pt x="151" y="126"/>
                    <a:pt x="139" y="126"/>
                  </a:cubicBezTo>
                  <a:cubicBezTo>
                    <a:pt x="133" y="126"/>
                    <a:pt x="132" y="122"/>
                    <a:pt x="132" y="115"/>
                  </a:cubicBezTo>
                  <a:cubicBezTo>
                    <a:pt x="132" y="108"/>
                    <a:pt x="133" y="104"/>
                    <a:pt x="139" y="91"/>
                  </a:cubicBezTo>
                  <a:cubicBezTo>
                    <a:pt x="142" y="82"/>
                    <a:pt x="155" y="50"/>
                    <a:pt x="155" y="34"/>
                  </a:cubicBezTo>
                  <a:cubicBezTo>
                    <a:pt x="155" y="5"/>
                    <a:pt x="132" y="0"/>
                    <a:pt x="116" y="0"/>
                  </a:cubicBezTo>
                  <a:cubicBezTo>
                    <a:pt x="91" y="0"/>
                    <a:pt x="74" y="16"/>
                    <a:pt x="66" y="26"/>
                  </a:cubicBezTo>
                  <a:cubicBezTo>
                    <a:pt x="64" y="7"/>
                    <a:pt x="46" y="0"/>
                    <a:pt x="35" y="0"/>
                  </a:cubicBezTo>
                  <a:cubicBezTo>
                    <a:pt x="22" y="0"/>
                    <a:pt x="14" y="10"/>
                    <a:pt x="11" y="17"/>
                  </a:cubicBezTo>
                  <a:cubicBezTo>
                    <a:pt x="4" y="26"/>
                    <a:pt x="0" y="44"/>
                    <a:pt x="0" y="46"/>
                  </a:cubicBezTo>
                  <a:cubicBezTo>
                    <a:pt x="0" y="49"/>
                    <a:pt x="4" y="49"/>
                    <a:pt x="5" y="49"/>
                  </a:cubicBezTo>
                  <a:cubicBezTo>
                    <a:pt x="10" y="49"/>
                    <a:pt x="10" y="48"/>
                    <a:pt x="12" y="41"/>
                  </a:cubicBezTo>
                  <a:cubicBezTo>
                    <a:pt x="17" y="23"/>
                    <a:pt x="22" y="8"/>
                    <a:pt x="34" y="8"/>
                  </a:cubicBezTo>
                  <a:cubicBezTo>
                    <a:pt x="41" y="8"/>
                    <a:pt x="43" y="14"/>
                    <a:pt x="43" y="23"/>
                  </a:cubicBezTo>
                  <a:cubicBezTo>
                    <a:pt x="43" y="29"/>
                    <a:pt x="41" y="40"/>
                    <a:pt x="38" y="48"/>
                  </a:cubicBezTo>
                  <a:cubicBezTo>
                    <a:pt x="36" y="55"/>
                    <a:pt x="34" y="68"/>
                    <a:pt x="31" y="74"/>
                  </a:cubicBezTo>
                  <a:lnTo>
                    <a:pt x="22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36ECA3D-DD3F-43A0-AE54-9F1B97D1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761"/>
              <a:ext cx="58" cy="3"/>
            </a:xfrm>
            <a:custGeom>
              <a:avLst/>
              <a:gdLst>
                <a:gd name="T0" fmla="*/ 244 w 259"/>
                <a:gd name="T1" fmla="*/ 18 h 19"/>
                <a:gd name="T2" fmla="*/ 258 w 259"/>
                <a:gd name="T3" fmla="*/ 8 h 19"/>
                <a:gd name="T4" fmla="*/ 244 w 259"/>
                <a:gd name="T5" fmla="*/ 0 h 19"/>
                <a:gd name="T6" fmla="*/ 14 w 259"/>
                <a:gd name="T7" fmla="*/ 0 h 19"/>
                <a:gd name="T8" fmla="*/ 0 w 259"/>
                <a:gd name="T9" fmla="*/ 8 h 19"/>
                <a:gd name="T10" fmla="*/ 14 w 259"/>
                <a:gd name="T11" fmla="*/ 18 h 19"/>
                <a:gd name="T12" fmla="*/ 244 w 259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19">
                  <a:moveTo>
                    <a:pt x="244" y="18"/>
                  </a:moveTo>
                  <a:cubicBezTo>
                    <a:pt x="251" y="18"/>
                    <a:pt x="258" y="18"/>
                    <a:pt x="258" y="8"/>
                  </a:cubicBezTo>
                  <a:cubicBezTo>
                    <a:pt x="258" y="0"/>
                    <a:pt x="251" y="0"/>
                    <a:pt x="244" y="0"/>
                  </a:cubicBezTo>
                  <a:lnTo>
                    <a:pt x="14" y="0"/>
                  </a:lnTo>
                  <a:cubicBezTo>
                    <a:pt x="7" y="0"/>
                    <a:pt x="0" y="0"/>
                    <a:pt x="0" y="8"/>
                  </a:cubicBezTo>
                  <a:cubicBezTo>
                    <a:pt x="0" y="18"/>
                    <a:pt x="7" y="18"/>
                    <a:pt x="14" y="18"/>
                  </a:cubicBezTo>
                  <a:lnTo>
                    <a:pt x="244" y="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6B277A7F-7B5D-4605-A12D-4F42048A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744"/>
              <a:ext cx="73" cy="44"/>
            </a:xfrm>
            <a:custGeom>
              <a:avLst/>
              <a:gdLst>
                <a:gd name="T0" fmla="*/ 222 w 325"/>
                <a:gd name="T1" fmla="*/ 41 h 197"/>
                <a:gd name="T2" fmla="*/ 226 w 325"/>
                <a:gd name="T3" fmla="*/ 22 h 197"/>
                <a:gd name="T4" fmla="*/ 206 w 325"/>
                <a:gd name="T5" fmla="*/ 4 h 197"/>
                <a:gd name="T6" fmla="*/ 178 w 325"/>
                <a:gd name="T7" fmla="*/ 26 h 197"/>
                <a:gd name="T8" fmla="*/ 156 w 325"/>
                <a:gd name="T9" fmla="*/ 113 h 197"/>
                <a:gd name="T10" fmla="*/ 152 w 325"/>
                <a:gd name="T11" fmla="*/ 138 h 197"/>
                <a:gd name="T12" fmla="*/ 155 w 325"/>
                <a:gd name="T13" fmla="*/ 151 h 197"/>
                <a:gd name="T14" fmla="*/ 118 w 325"/>
                <a:gd name="T15" fmla="*/ 180 h 197"/>
                <a:gd name="T16" fmla="*/ 84 w 325"/>
                <a:gd name="T17" fmla="*/ 145 h 197"/>
                <a:gd name="T18" fmla="*/ 107 w 325"/>
                <a:gd name="T19" fmla="*/ 65 h 197"/>
                <a:gd name="T20" fmla="*/ 114 w 325"/>
                <a:gd name="T21" fmla="*/ 38 h 197"/>
                <a:gd name="T22" fmla="*/ 66 w 325"/>
                <a:gd name="T23" fmla="*/ 0 h 197"/>
                <a:gd name="T24" fmla="*/ 0 w 325"/>
                <a:gd name="T25" fmla="*/ 66 h 197"/>
                <a:gd name="T26" fmla="*/ 11 w 325"/>
                <a:gd name="T27" fmla="*/ 72 h 197"/>
                <a:gd name="T28" fmla="*/ 20 w 325"/>
                <a:gd name="T29" fmla="*/ 67 h 197"/>
                <a:gd name="T30" fmla="*/ 64 w 325"/>
                <a:gd name="T31" fmla="*/ 16 h 197"/>
                <a:gd name="T32" fmla="*/ 71 w 325"/>
                <a:gd name="T33" fmla="*/ 25 h 197"/>
                <a:gd name="T34" fmla="*/ 61 w 325"/>
                <a:gd name="T35" fmla="*/ 58 h 197"/>
                <a:gd name="T36" fmla="*/ 38 w 325"/>
                <a:gd name="T37" fmla="*/ 137 h 197"/>
                <a:gd name="T38" fmla="*/ 115 w 325"/>
                <a:gd name="T39" fmla="*/ 196 h 197"/>
                <a:gd name="T40" fmla="*/ 163 w 325"/>
                <a:gd name="T41" fmla="*/ 172 h 197"/>
                <a:gd name="T42" fmla="*/ 227 w 325"/>
                <a:gd name="T43" fmla="*/ 196 h 197"/>
                <a:gd name="T44" fmla="*/ 294 w 325"/>
                <a:gd name="T45" fmla="*/ 146 h 197"/>
                <a:gd name="T46" fmla="*/ 324 w 325"/>
                <a:gd name="T47" fmla="*/ 38 h 197"/>
                <a:gd name="T48" fmla="*/ 295 w 325"/>
                <a:gd name="T49" fmla="*/ 0 h 197"/>
                <a:gd name="T50" fmla="*/ 263 w 325"/>
                <a:gd name="T51" fmla="*/ 32 h 197"/>
                <a:gd name="T52" fmla="*/ 276 w 325"/>
                <a:gd name="T53" fmla="*/ 50 h 197"/>
                <a:gd name="T54" fmla="*/ 296 w 325"/>
                <a:gd name="T55" fmla="*/ 78 h 197"/>
                <a:gd name="T56" fmla="*/ 272 w 325"/>
                <a:gd name="T57" fmla="*/ 148 h 197"/>
                <a:gd name="T58" fmla="*/ 229 w 325"/>
                <a:gd name="T59" fmla="*/ 180 h 197"/>
                <a:gd name="T60" fmla="*/ 199 w 325"/>
                <a:gd name="T61" fmla="*/ 146 h 197"/>
                <a:gd name="T62" fmla="*/ 205 w 325"/>
                <a:gd name="T63" fmla="*/ 108 h 197"/>
                <a:gd name="T64" fmla="*/ 216 w 325"/>
                <a:gd name="T65" fmla="*/ 65 h 197"/>
                <a:gd name="T66" fmla="*/ 222 w 325"/>
                <a:gd name="T67" fmla="*/ 4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5" h="197">
                  <a:moveTo>
                    <a:pt x="222" y="41"/>
                  </a:moveTo>
                  <a:cubicBezTo>
                    <a:pt x="223" y="36"/>
                    <a:pt x="226" y="25"/>
                    <a:pt x="226" y="22"/>
                  </a:cubicBezTo>
                  <a:cubicBezTo>
                    <a:pt x="226" y="13"/>
                    <a:pt x="218" y="4"/>
                    <a:pt x="206" y="4"/>
                  </a:cubicBezTo>
                  <a:cubicBezTo>
                    <a:pt x="199" y="4"/>
                    <a:pt x="184" y="7"/>
                    <a:pt x="178" y="26"/>
                  </a:cubicBezTo>
                  <a:cubicBezTo>
                    <a:pt x="170" y="53"/>
                    <a:pt x="163" y="84"/>
                    <a:pt x="156" y="113"/>
                  </a:cubicBezTo>
                  <a:cubicBezTo>
                    <a:pt x="152" y="127"/>
                    <a:pt x="152" y="133"/>
                    <a:pt x="152" y="138"/>
                  </a:cubicBezTo>
                  <a:cubicBezTo>
                    <a:pt x="152" y="150"/>
                    <a:pt x="155" y="150"/>
                    <a:pt x="155" y="151"/>
                  </a:cubicBezTo>
                  <a:cubicBezTo>
                    <a:pt x="155" y="155"/>
                    <a:pt x="143" y="180"/>
                    <a:pt x="118" y="180"/>
                  </a:cubicBezTo>
                  <a:cubicBezTo>
                    <a:pt x="84" y="180"/>
                    <a:pt x="84" y="155"/>
                    <a:pt x="84" y="145"/>
                  </a:cubicBezTo>
                  <a:cubicBezTo>
                    <a:pt x="84" y="127"/>
                    <a:pt x="89" y="108"/>
                    <a:pt x="107" y="65"/>
                  </a:cubicBezTo>
                  <a:cubicBezTo>
                    <a:pt x="109" y="55"/>
                    <a:pt x="114" y="46"/>
                    <a:pt x="114" y="38"/>
                  </a:cubicBezTo>
                  <a:cubicBezTo>
                    <a:pt x="114" y="14"/>
                    <a:pt x="89" y="0"/>
                    <a:pt x="66" y="0"/>
                  </a:cubicBezTo>
                  <a:cubicBezTo>
                    <a:pt x="22" y="0"/>
                    <a:pt x="0" y="58"/>
                    <a:pt x="0" y="66"/>
                  </a:cubicBezTo>
                  <a:cubicBezTo>
                    <a:pt x="0" y="72"/>
                    <a:pt x="7" y="72"/>
                    <a:pt x="11" y="72"/>
                  </a:cubicBezTo>
                  <a:cubicBezTo>
                    <a:pt x="16" y="72"/>
                    <a:pt x="18" y="72"/>
                    <a:pt x="20" y="67"/>
                  </a:cubicBezTo>
                  <a:cubicBezTo>
                    <a:pt x="34" y="20"/>
                    <a:pt x="56" y="16"/>
                    <a:pt x="64" y="16"/>
                  </a:cubicBezTo>
                  <a:cubicBezTo>
                    <a:pt x="66" y="16"/>
                    <a:pt x="71" y="16"/>
                    <a:pt x="71" y="25"/>
                  </a:cubicBezTo>
                  <a:cubicBezTo>
                    <a:pt x="71" y="35"/>
                    <a:pt x="66" y="46"/>
                    <a:pt x="61" y="58"/>
                  </a:cubicBezTo>
                  <a:cubicBezTo>
                    <a:pt x="46" y="98"/>
                    <a:pt x="38" y="120"/>
                    <a:pt x="38" y="137"/>
                  </a:cubicBezTo>
                  <a:cubicBezTo>
                    <a:pt x="38" y="185"/>
                    <a:pt x="79" y="196"/>
                    <a:pt x="115" y="196"/>
                  </a:cubicBezTo>
                  <a:cubicBezTo>
                    <a:pt x="124" y="196"/>
                    <a:pt x="143" y="196"/>
                    <a:pt x="163" y="172"/>
                  </a:cubicBezTo>
                  <a:cubicBezTo>
                    <a:pt x="175" y="186"/>
                    <a:pt x="193" y="196"/>
                    <a:pt x="227" y="196"/>
                  </a:cubicBezTo>
                  <a:cubicBezTo>
                    <a:pt x="252" y="196"/>
                    <a:pt x="274" y="184"/>
                    <a:pt x="294" y="146"/>
                  </a:cubicBezTo>
                  <a:cubicBezTo>
                    <a:pt x="310" y="114"/>
                    <a:pt x="324" y="60"/>
                    <a:pt x="324" y="38"/>
                  </a:cubicBezTo>
                  <a:cubicBezTo>
                    <a:pt x="324" y="0"/>
                    <a:pt x="295" y="0"/>
                    <a:pt x="295" y="0"/>
                  </a:cubicBezTo>
                  <a:cubicBezTo>
                    <a:pt x="278" y="0"/>
                    <a:pt x="263" y="17"/>
                    <a:pt x="263" y="32"/>
                  </a:cubicBezTo>
                  <a:cubicBezTo>
                    <a:pt x="263" y="44"/>
                    <a:pt x="271" y="49"/>
                    <a:pt x="276" y="50"/>
                  </a:cubicBezTo>
                  <a:cubicBezTo>
                    <a:pt x="292" y="61"/>
                    <a:pt x="296" y="70"/>
                    <a:pt x="296" y="78"/>
                  </a:cubicBezTo>
                  <a:cubicBezTo>
                    <a:pt x="296" y="84"/>
                    <a:pt x="286" y="125"/>
                    <a:pt x="272" y="148"/>
                  </a:cubicBezTo>
                  <a:cubicBezTo>
                    <a:pt x="262" y="169"/>
                    <a:pt x="247" y="180"/>
                    <a:pt x="229" y="180"/>
                  </a:cubicBezTo>
                  <a:cubicBezTo>
                    <a:pt x="199" y="180"/>
                    <a:pt x="199" y="156"/>
                    <a:pt x="199" y="146"/>
                  </a:cubicBezTo>
                  <a:cubicBezTo>
                    <a:pt x="199" y="136"/>
                    <a:pt x="199" y="130"/>
                    <a:pt x="205" y="108"/>
                  </a:cubicBezTo>
                  <a:cubicBezTo>
                    <a:pt x="209" y="96"/>
                    <a:pt x="214" y="74"/>
                    <a:pt x="216" y="65"/>
                  </a:cubicBezTo>
                  <a:lnTo>
                    <a:pt x="222" y="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06AC5925-FD58-4937-8702-79F3D7D53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2701"/>
              <a:ext cx="49" cy="46"/>
            </a:xfrm>
            <a:custGeom>
              <a:avLst/>
              <a:gdLst>
                <a:gd name="T0" fmla="*/ 118 w 219"/>
                <a:gd name="T1" fmla="*/ 14 h 206"/>
                <a:gd name="T2" fmla="*/ 208 w 219"/>
                <a:gd name="T3" fmla="*/ 14 h 206"/>
                <a:gd name="T4" fmla="*/ 218 w 219"/>
                <a:gd name="T5" fmla="*/ 7 h 206"/>
                <a:gd name="T6" fmla="*/ 208 w 219"/>
                <a:gd name="T7" fmla="*/ 0 h 206"/>
                <a:gd name="T8" fmla="*/ 12 w 219"/>
                <a:gd name="T9" fmla="*/ 0 h 206"/>
                <a:gd name="T10" fmla="*/ 0 w 219"/>
                <a:gd name="T11" fmla="*/ 7 h 206"/>
                <a:gd name="T12" fmla="*/ 12 w 219"/>
                <a:gd name="T13" fmla="*/ 14 h 206"/>
                <a:gd name="T14" fmla="*/ 103 w 219"/>
                <a:gd name="T15" fmla="*/ 14 h 206"/>
                <a:gd name="T16" fmla="*/ 103 w 219"/>
                <a:gd name="T17" fmla="*/ 194 h 206"/>
                <a:gd name="T18" fmla="*/ 109 w 219"/>
                <a:gd name="T19" fmla="*/ 205 h 206"/>
                <a:gd name="T20" fmla="*/ 118 w 219"/>
                <a:gd name="T21" fmla="*/ 194 h 206"/>
                <a:gd name="T22" fmla="*/ 118 w 219"/>
                <a:gd name="T23" fmla="*/ 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206">
                  <a:moveTo>
                    <a:pt x="118" y="14"/>
                  </a:moveTo>
                  <a:lnTo>
                    <a:pt x="208" y="14"/>
                  </a:lnTo>
                  <a:cubicBezTo>
                    <a:pt x="212" y="14"/>
                    <a:pt x="218" y="14"/>
                    <a:pt x="218" y="7"/>
                  </a:cubicBezTo>
                  <a:cubicBezTo>
                    <a:pt x="218" y="0"/>
                    <a:pt x="212" y="0"/>
                    <a:pt x="208" y="0"/>
                  </a:cubicBezTo>
                  <a:lnTo>
                    <a:pt x="12" y="0"/>
                  </a:lnTo>
                  <a:cubicBezTo>
                    <a:pt x="7" y="0"/>
                    <a:pt x="0" y="0"/>
                    <a:pt x="0" y="7"/>
                  </a:cubicBezTo>
                  <a:cubicBezTo>
                    <a:pt x="0" y="14"/>
                    <a:pt x="7" y="14"/>
                    <a:pt x="12" y="14"/>
                  </a:cubicBezTo>
                  <a:lnTo>
                    <a:pt x="103" y="14"/>
                  </a:lnTo>
                  <a:lnTo>
                    <a:pt x="103" y="194"/>
                  </a:lnTo>
                  <a:cubicBezTo>
                    <a:pt x="103" y="199"/>
                    <a:pt x="103" y="205"/>
                    <a:pt x="109" y="205"/>
                  </a:cubicBezTo>
                  <a:cubicBezTo>
                    <a:pt x="118" y="205"/>
                    <a:pt x="118" y="199"/>
                    <a:pt x="118" y="194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D450C894-A1F8-4CA1-AD86-D4A0F6BC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2744"/>
              <a:ext cx="54" cy="43"/>
            </a:xfrm>
            <a:custGeom>
              <a:avLst/>
              <a:gdLst>
                <a:gd name="T0" fmla="*/ 211 w 241"/>
                <a:gd name="T1" fmla="*/ 22 h 195"/>
                <a:gd name="T2" fmla="*/ 188 w 241"/>
                <a:gd name="T3" fmla="*/ 50 h 195"/>
                <a:gd name="T4" fmla="*/ 209 w 241"/>
                <a:gd name="T5" fmla="*/ 70 h 195"/>
                <a:gd name="T6" fmla="*/ 240 w 241"/>
                <a:gd name="T7" fmla="*/ 37 h 195"/>
                <a:gd name="T8" fmla="*/ 191 w 241"/>
                <a:gd name="T9" fmla="*/ 0 h 195"/>
                <a:gd name="T10" fmla="*/ 146 w 241"/>
                <a:gd name="T11" fmla="*/ 26 h 195"/>
                <a:gd name="T12" fmla="*/ 88 w 241"/>
                <a:gd name="T13" fmla="*/ 0 h 195"/>
                <a:gd name="T14" fmla="*/ 6 w 241"/>
                <a:gd name="T15" fmla="*/ 66 h 195"/>
                <a:gd name="T16" fmla="*/ 16 w 241"/>
                <a:gd name="T17" fmla="*/ 72 h 195"/>
                <a:gd name="T18" fmla="*/ 25 w 241"/>
                <a:gd name="T19" fmla="*/ 66 h 195"/>
                <a:gd name="T20" fmla="*/ 85 w 241"/>
                <a:gd name="T21" fmla="*/ 16 h 195"/>
                <a:gd name="T22" fmla="*/ 109 w 241"/>
                <a:gd name="T23" fmla="*/ 36 h 195"/>
                <a:gd name="T24" fmla="*/ 100 w 241"/>
                <a:gd name="T25" fmla="*/ 84 h 195"/>
                <a:gd name="T26" fmla="*/ 85 w 241"/>
                <a:gd name="T27" fmla="*/ 142 h 195"/>
                <a:gd name="T28" fmla="*/ 49 w 241"/>
                <a:gd name="T29" fmla="*/ 180 h 195"/>
                <a:gd name="T30" fmla="*/ 29 w 241"/>
                <a:gd name="T31" fmla="*/ 174 h 195"/>
                <a:gd name="T32" fmla="*/ 52 w 241"/>
                <a:gd name="T33" fmla="*/ 144 h 195"/>
                <a:gd name="T34" fmla="*/ 31 w 241"/>
                <a:gd name="T35" fmla="*/ 125 h 195"/>
                <a:gd name="T36" fmla="*/ 0 w 241"/>
                <a:gd name="T37" fmla="*/ 157 h 195"/>
                <a:gd name="T38" fmla="*/ 48 w 241"/>
                <a:gd name="T39" fmla="*/ 194 h 195"/>
                <a:gd name="T40" fmla="*/ 94 w 241"/>
                <a:gd name="T41" fmla="*/ 169 h 195"/>
                <a:gd name="T42" fmla="*/ 151 w 241"/>
                <a:gd name="T43" fmla="*/ 194 h 195"/>
                <a:gd name="T44" fmla="*/ 234 w 241"/>
                <a:gd name="T45" fmla="*/ 128 h 195"/>
                <a:gd name="T46" fmla="*/ 223 w 241"/>
                <a:gd name="T47" fmla="*/ 122 h 195"/>
                <a:gd name="T48" fmla="*/ 214 w 241"/>
                <a:gd name="T49" fmla="*/ 128 h 195"/>
                <a:gd name="T50" fmla="*/ 155 w 241"/>
                <a:gd name="T51" fmla="*/ 180 h 195"/>
                <a:gd name="T52" fmla="*/ 131 w 241"/>
                <a:gd name="T53" fmla="*/ 158 h 195"/>
                <a:gd name="T54" fmla="*/ 140 w 241"/>
                <a:gd name="T55" fmla="*/ 112 h 195"/>
                <a:gd name="T56" fmla="*/ 155 w 241"/>
                <a:gd name="T57" fmla="*/ 54 h 195"/>
                <a:gd name="T58" fmla="*/ 190 w 241"/>
                <a:gd name="T59" fmla="*/ 16 h 195"/>
                <a:gd name="T60" fmla="*/ 211 w 241"/>
                <a:gd name="T61" fmla="*/ 2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1" h="195">
                  <a:moveTo>
                    <a:pt x="211" y="22"/>
                  </a:moveTo>
                  <a:cubicBezTo>
                    <a:pt x="196" y="26"/>
                    <a:pt x="188" y="41"/>
                    <a:pt x="188" y="50"/>
                  </a:cubicBezTo>
                  <a:cubicBezTo>
                    <a:pt x="188" y="60"/>
                    <a:pt x="194" y="70"/>
                    <a:pt x="209" y="70"/>
                  </a:cubicBezTo>
                  <a:cubicBezTo>
                    <a:pt x="223" y="70"/>
                    <a:pt x="240" y="58"/>
                    <a:pt x="240" y="37"/>
                  </a:cubicBezTo>
                  <a:cubicBezTo>
                    <a:pt x="240" y="14"/>
                    <a:pt x="217" y="0"/>
                    <a:pt x="191" y="0"/>
                  </a:cubicBezTo>
                  <a:cubicBezTo>
                    <a:pt x="167" y="0"/>
                    <a:pt x="151" y="18"/>
                    <a:pt x="146" y="26"/>
                  </a:cubicBezTo>
                  <a:cubicBezTo>
                    <a:pt x="136" y="7"/>
                    <a:pt x="112" y="0"/>
                    <a:pt x="88" y="0"/>
                  </a:cubicBezTo>
                  <a:cubicBezTo>
                    <a:pt x="35" y="0"/>
                    <a:pt x="6" y="52"/>
                    <a:pt x="6" y="66"/>
                  </a:cubicBezTo>
                  <a:cubicBezTo>
                    <a:pt x="6" y="72"/>
                    <a:pt x="12" y="72"/>
                    <a:pt x="16" y="72"/>
                  </a:cubicBezTo>
                  <a:cubicBezTo>
                    <a:pt x="22" y="72"/>
                    <a:pt x="24" y="72"/>
                    <a:pt x="25" y="66"/>
                  </a:cubicBezTo>
                  <a:cubicBezTo>
                    <a:pt x="37" y="28"/>
                    <a:pt x="68" y="16"/>
                    <a:pt x="85" y="16"/>
                  </a:cubicBezTo>
                  <a:cubicBezTo>
                    <a:pt x="102" y="16"/>
                    <a:pt x="109" y="23"/>
                    <a:pt x="109" y="36"/>
                  </a:cubicBezTo>
                  <a:cubicBezTo>
                    <a:pt x="109" y="44"/>
                    <a:pt x="103" y="68"/>
                    <a:pt x="100" y="84"/>
                  </a:cubicBezTo>
                  <a:lnTo>
                    <a:pt x="85" y="142"/>
                  </a:lnTo>
                  <a:cubicBezTo>
                    <a:pt x="79" y="167"/>
                    <a:pt x="64" y="180"/>
                    <a:pt x="49" y="180"/>
                  </a:cubicBezTo>
                  <a:cubicBezTo>
                    <a:pt x="47" y="180"/>
                    <a:pt x="37" y="180"/>
                    <a:pt x="29" y="174"/>
                  </a:cubicBezTo>
                  <a:cubicBezTo>
                    <a:pt x="44" y="169"/>
                    <a:pt x="52" y="155"/>
                    <a:pt x="52" y="144"/>
                  </a:cubicBezTo>
                  <a:cubicBezTo>
                    <a:pt x="52" y="134"/>
                    <a:pt x="44" y="125"/>
                    <a:pt x="31" y="125"/>
                  </a:cubicBezTo>
                  <a:cubicBezTo>
                    <a:pt x="16" y="125"/>
                    <a:pt x="0" y="137"/>
                    <a:pt x="0" y="157"/>
                  </a:cubicBezTo>
                  <a:cubicBezTo>
                    <a:pt x="0" y="180"/>
                    <a:pt x="22" y="194"/>
                    <a:pt x="48" y="194"/>
                  </a:cubicBezTo>
                  <a:cubicBezTo>
                    <a:pt x="72" y="194"/>
                    <a:pt x="89" y="176"/>
                    <a:pt x="94" y="169"/>
                  </a:cubicBezTo>
                  <a:cubicBezTo>
                    <a:pt x="103" y="187"/>
                    <a:pt x="127" y="194"/>
                    <a:pt x="151" y="194"/>
                  </a:cubicBezTo>
                  <a:cubicBezTo>
                    <a:pt x="205" y="194"/>
                    <a:pt x="234" y="143"/>
                    <a:pt x="234" y="128"/>
                  </a:cubicBezTo>
                  <a:cubicBezTo>
                    <a:pt x="234" y="122"/>
                    <a:pt x="228" y="122"/>
                    <a:pt x="223" y="122"/>
                  </a:cubicBezTo>
                  <a:cubicBezTo>
                    <a:pt x="218" y="122"/>
                    <a:pt x="216" y="122"/>
                    <a:pt x="214" y="128"/>
                  </a:cubicBezTo>
                  <a:cubicBezTo>
                    <a:pt x="202" y="167"/>
                    <a:pt x="172" y="180"/>
                    <a:pt x="155" y="180"/>
                  </a:cubicBezTo>
                  <a:cubicBezTo>
                    <a:pt x="138" y="180"/>
                    <a:pt x="131" y="172"/>
                    <a:pt x="131" y="158"/>
                  </a:cubicBezTo>
                  <a:cubicBezTo>
                    <a:pt x="131" y="150"/>
                    <a:pt x="137" y="127"/>
                    <a:pt x="140" y="112"/>
                  </a:cubicBezTo>
                  <a:cubicBezTo>
                    <a:pt x="143" y="101"/>
                    <a:pt x="152" y="60"/>
                    <a:pt x="155" y="54"/>
                  </a:cubicBezTo>
                  <a:cubicBezTo>
                    <a:pt x="161" y="29"/>
                    <a:pt x="175" y="16"/>
                    <a:pt x="190" y="16"/>
                  </a:cubicBezTo>
                  <a:cubicBezTo>
                    <a:pt x="193" y="16"/>
                    <a:pt x="203" y="16"/>
                    <a:pt x="211" y="2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2559B5D1-2CC8-44DE-A2C3-5BD27BD24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2772"/>
              <a:ext cx="40" cy="30"/>
            </a:xfrm>
            <a:custGeom>
              <a:avLst/>
              <a:gdLst>
                <a:gd name="T0" fmla="*/ 22 w 182"/>
                <a:gd name="T1" fmla="*/ 113 h 135"/>
                <a:gd name="T2" fmla="*/ 19 w 182"/>
                <a:gd name="T3" fmla="*/ 125 h 135"/>
                <a:gd name="T4" fmla="*/ 30 w 182"/>
                <a:gd name="T5" fmla="*/ 134 h 135"/>
                <a:gd name="T6" fmla="*/ 41 w 182"/>
                <a:gd name="T7" fmla="*/ 127 h 135"/>
                <a:gd name="T8" fmla="*/ 46 w 182"/>
                <a:gd name="T9" fmla="*/ 109 h 135"/>
                <a:gd name="T10" fmla="*/ 53 w 182"/>
                <a:gd name="T11" fmla="*/ 83 h 135"/>
                <a:gd name="T12" fmla="*/ 58 w 182"/>
                <a:gd name="T13" fmla="*/ 62 h 135"/>
                <a:gd name="T14" fmla="*/ 70 w 182"/>
                <a:gd name="T15" fmla="*/ 36 h 135"/>
                <a:gd name="T16" fmla="*/ 115 w 182"/>
                <a:gd name="T17" fmla="*/ 8 h 135"/>
                <a:gd name="T18" fmla="*/ 132 w 182"/>
                <a:gd name="T19" fmla="*/ 29 h 135"/>
                <a:gd name="T20" fmla="*/ 115 w 182"/>
                <a:gd name="T21" fmla="*/ 92 h 135"/>
                <a:gd name="T22" fmla="*/ 110 w 182"/>
                <a:gd name="T23" fmla="*/ 108 h 135"/>
                <a:gd name="T24" fmla="*/ 138 w 182"/>
                <a:gd name="T25" fmla="*/ 134 h 135"/>
                <a:gd name="T26" fmla="*/ 181 w 182"/>
                <a:gd name="T27" fmla="*/ 89 h 135"/>
                <a:gd name="T28" fmla="*/ 176 w 182"/>
                <a:gd name="T29" fmla="*/ 84 h 135"/>
                <a:gd name="T30" fmla="*/ 170 w 182"/>
                <a:gd name="T31" fmla="*/ 90 h 135"/>
                <a:gd name="T32" fmla="*/ 139 w 182"/>
                <a:gd name="T33" fmla="*/ 126 h 135"/>
                <a:gd name="T34" fmla="*/ 132 w 182"/>
                <a:gd name="T35" fmla="*/ 115 h 135"/>
                <a:gd name="T36" fmla="*/ 139 w 182"/>
                <a:gd name="T37" fmla="*/ 91 h 135"/>
                <a:gd name="T38" fmla="*/ 155 w 182"/>
                <a:gd name="T39" fmla="*/ 34 h 135"/>
                <a:gd name="T40" fmla="*/ 116 w 182"/>
                <a:gd name="T41" fmla="*/ 0 h 135"/>
                <a:gd name="T42" fmla="*/ 66 w 182"/>
                <a:gd name="T43" fmla="*/ 26 h 135"/>
                <a:gd name="T44" fmla="*/ 35 w 182"/>
                <a:gd name="T45" fmla="*/ 0 h 135"/>
                <a:gd name="T46" fmla="*/ 11 w 182"/>
                <a:gd name="T47" fmla="*/ 17 h 135"/>
                <a:gd name="T48" fmla="*/ 0 w 182"/>
                <a:gd name="T49" fmla="*/ 46 h 135"/>
                <a:gd name="T50" fmla="*/ 5 w 182"/>
                <a:gd name="T51" fmla="*/ 49 h 135"/>
                <a:gd name="T52" fmla="*/ 12 w 182"/>
                <a:gd name="T53" fmla="*/ 41 h 135"/>
                <a:gd name="T54" fmla="*/ 34 w 182"/>
                <a:gd name="T55" fmla="*/ 8 h 135"/>
                <a:gd name="T56" fmla="*/ 43 w 182"/>
                <a:gd name="T57" fmla="*/ 23 h 135"/>
                <a:gd name="T58" fmla="*/ 38 w 182"/>
                <a:gd name="T59" fmla="*/ 48 h 135"/>
                <a:gd name="T60" fmla="*/ 31 w 182"/>
                <a:gd name="T61" fmla="*/ 74 h 135"/>
                <a:gd name="T62" fmla="*/ 22 w 182"/>
                <a:gd name="T63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" h="135">
                  <a:moveTo>
                    <a:pt x="22" y="113"/>
                  </a:moveTo>
                  <a:cubicBezTo>
                    <a:pt x="22" y="116"/>
                    <a:pt x="19" y="124"/>
                    <a:pt x="19" y="125"/>
                  </a:cubicBezTo>
                  <a:cubicBezTo>
                    <a:pt x="19" y="132"/>
                    <a:pt x="25" y="134"/>
                    <a:pt x="30" y="134"/>
                  </a:cubicBezTo>
                  <a:cubicBezTo>
                    <a:pt x="35" y="134"/>
                    <a:pt x="40" y="131"/>
                    <a:pt x="41" y="127"/>
                  </a:cubicBezTo>
                  <a:cubicBezTo>
                    <a:pt x="42" y="125"/>
                    <a:pt x="46" y="115"/>
                    <a:pt x="46" y="109"/>
                  </a:cubicBezTo>
                  <a:cubicBezTo>
                    <a:pt x="48" y="103"/>
                    <a:pt x="50" y="90"/>
                    <a:pt x="53" y="83"/>
                  </a:cubicBezTo>
                  <a:cubicBezTo>
                    <a:pt x="55" y="76"/>
                    <a:pt x="56" y="70"/>
                    <a:pt x="58" y="62"/>
                  </a:cubicBezTo>
                  <a:cubicBezTo>
                    <a:pt x="61" y="50"/>
                    <a:pt x="61" y="48"/>
                    <a:pt x="70" y="36"/>
                  </a:cubicBezTo>
                  <a:cubicBezTo>
                    <a:pt x="79" y="24"/>
                    <a:pt x="92" y="8"/>
                    <a:pt x="115" y="8"/>
                  </a:cubicBezTo>
                  <a:cubicBezTo>
                    <a:pt x="132" y="8"/>
                    <a:pt x="132" y="23"/>
                    <a:pt x="132" y="29"/>
                  </a:cubicBezTo>
                  <a:cubicBezTo>
                    <a:pt x="132" y="47"/>
                    <a:pt x="120" y="79"/>
                    <a:pt x="115" y="92"/>
                  </a:cubicBezTo>
                  <a:cubicBezTo>
                    <a:pt x="112" y="101"/>
                    <a:pt x="110" y="103"/>
                    <a:pt x="110" y="108"/>
                  </a:cubicBezTo>
                  <a:cubicBezTo>
                    <a:pt x="110" y="124"/>
                    <a:pt x="124" y="134"/>
                    <a:pt x="138" y="134"/>
                  </a:cubicBezTo>
                  <a:cubicBezTo>
                    <a:pt x="168" y="134"/>
                    <a:pt x="181" y="94"/>
                    <a:pt x="181" y="89"/>
                  </a:cubicBezTo>
                  <a:cubicBezTo>
                    <a:pt x="181" y="84"/>
                    <a:pt x="178" y="84"/>
                    <a:pt x="176" y="84"/>
                  </a:cubicBezTo>
                  <a:cubicBezTo>
                    <a:pt x="173" y="84"/>
                    <a:pt x="172" y="86"/>
                    <a:pt x="170" y="90"/>
                  </a:cubicBezTo>
                  <a:cubicBezTo>
                    <a:pt x="164" y="113"/>
                    <a:pt x="151" y="126"/>
                    <a:pt x="139" y="126"/>
                  </a:cubicBezTo>
                  <a:cubicBezTo>
                    <a:pt x="133" y="126"/>
                    <a:pt x="132" y="122"/>
                    <a:pt x="132" y="115"/>
                  </a:cubicBezTo>
                  <a:cubicBezTo>
                    <a:pt x="132" y="108"/>
                    <a:pt x="133" y="104"/>
                    <a:pt x="139" y="91"/>
                  </a:cubicBezTo>
                  <a:cubicBezTo>
                    <a:pt x="142" y="82"/>
                    <a:pt x="155" y="50"/>
                    <a:pt x="155" y="34"/>
                  </a:cubicBezTo>
                  <a:cubicBezTo>
                    <a:pt x="155" y="5"/>
                    <a:pt x="132" y="0"/>
                    <a:pt x="116" y="0"/>
                  </a:cubicBezTo>
                  <a:cubicBezTo>
                    <a:pt x="91" y="0"/>
                    <a:pt x="74" y="16"/>
                    <a:pt x="66" y="26"/>
                  </a:cubicBezTo>
                  <a:cubicBezTo>
                    <a:pt x="64" y="7"/>
                    <a:pt x="46" y="0"/>
                    <a:pt x="35" y="0"/>
                  </a:cubicBezTo>
                  <a:cubicBezTo>
                    <a:pt x="22" y="0"/>
                    <a:pt x="14" y="10"/>
                    <a:pt x="11" y="17"/>
                  </a:cubicBezTo>
                  <a:cubicBezTo>
                    <a:pt x="4" y="26"/>
                    <a:pt x="0" y="44"/>
                    <a:pt x="0" y="46"/>
                  </a:cubicBezTo>
                  <a:cubicBezTo>
                    <a:pt x="0" y="49"/>
                    <a:pt x="4" y="49"/>
                    <a:pt x="5" y="49"/>
                  </a:cubicBezTo>
                  <a:cubicBezTo>
                    <a:pt x="10" y="49"/>
                    <a:pt x="10" y="48"/>
                    <a:pt x="12" y="41"/>
                  </a:cubicBezTo>
                  <a:cubicBezTo>
                    <a:pt x="17" y="23"/>
                    <a:pt x="22" y="8"/>
                    <a:pt x="34" y="8"/>
                  </a:cubicBezTo>
                  <a:cubicBezTo>
                    <a:pt x="41" y="8"/>
                    <a:pt x="43" y="14"/>
                    <a:pt x="43" y="23"/>
                  </a:cubicBezTo>
                  <a:cubicBezTo>
                    <a:pt x="43" y="29"/>
                    <a:pt x="41" y="40"/>
                    <a:pt x="38" y="48"/>
                  </a:cubicBezTo>
                  <a:cubicBezTo>
                    <a:pt x="36" y="55"/>
                    <a:pt x="34" y="68"/>
                    <a:pt x="31" y="74"/>
                  </a:cubicBezTo>
                  <a:lnTo>
                    <a:pt x="22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7533E5E8-0407-4FC9-91EB-AF9FCEEC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2715"/>
              <a:ext cx="21" cy="95"/>
            </a:xfrm>
            <a:custGeom>
              <a:avLst/>
              <a:gdLst>
                <a:gd name="T0" fmla="*/ 98 w 99"/>
                <a:gd name="T1" fmla="*/ 211 h 423"/>
                <a:gd name="T2" fmla="*/ 71 w 99"/>
                <a:gd name="T3" fmla="*/ 79 h 423"/>
                <a:gd name="T4" fmla="*/ 4 w 99"/>
                <a:gd name="T5" fmla="*/ 0 h 423"/>
                <a:gd name="T6" fmla="*/ 0 w 99"/>
                <a:gd name="T7" fmla="*/ 4 h 423"/>
                <a:gd name="T8" fmla="*/ 7 w 99"/>
                <a:gd name="T9" fmla="*/ 14 h 423"/>
                <a:gd name="T10" fmla="*/ 74 w 99"/>
                <a:gd name="T11" fmla="*/ 211 h 423"/>
                <a:gd name="T12" fmla="*/ 6 w 99"/>
                <a:gd name="T13" fmla="*/ 411 h 423"/>
                <a:gd name="T14" fmla="*/ 0 w 99"/>
                <a:gd name="T15" fmla="*/ 419 h 423"/>
                <a:gd name="T16" fmla="*/ 4 w 99"/>
                <a:gd name="T17" fmla="*/ 422 h 423"/>
                <a:gd name="T18" fmla="*/ 72 w 99"/>
                <a:gd name="T19" fmla="*/ 339 h 423"/>
                <a:gd name="T20" fmla="*/ 98 w 99"/>
                <a:gd name="T21" fmla="*/ 21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423">
                  <a:moveTo>
                    <a:pt x="98" y="211"/>
                  </a:moveTo>
                  <a:cubicBezTo>
                    <a:pt x="98" y="179"/>
                    <a:pt x="94" y="127"/>
                    <a:pt x="71" y="79"/>
                  </a:cubicBezTo>
                  <a:cubicBezTo>
                    <a:pt x="46" y="28"/>
                    <a:pt x="8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7"/>
                    <a:pt x="7" y="14"/>
                  </a:cubicBezTo>
                  <a:cubicBezTo>
                    <a:pt x="50" y="55"/>
                    <a:pt x="74" y="122"/>
                    <a:pt x="74" y="211"/>
                  </a:cubicBezTo>
                  <a:cubicBezTo>
                    <a:pt x="74" y="283"/>
                    <a:pt x="59" y="359"/>
                    <a:pt x="6" y="411"/>
                  </a:cubicBezTo>
                  <a:cubicBezTo>
                    <a:pt x="0" y="416"/>
                    <a:pt x="0" y="417"/>
                    <a:pt x="0" y="419"/>
                  </a:cubicBezTo>
                  <a:cubicBezTo>
                    <a:pt x="0" y="421"/>
                    <a:pt x="2" y="422"/>
                    <a:pt x="4" y="422"/>
                  </a:cubicBezTo>
                  <a:cubicBezTo>
                    <a:pt x="8" y="422"/>
                    <a:pt x="47" y="393"/>
                    <a:pt x="72" y="339"/>
                  </a:cubicBezTo>
                  <a:cubicBezTo>
                    <a:pt x="94" y="294"/>
                    <a:pt x="98" y="247"/>
                    <a:pt x="98" y="21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78">
              <a:extLst>
                <a:ext uri="{FF2B5EF4-FFF2-40B4-BE49-F238E27FC236}">
                  <a16:creationId xmlns:a16="http://schemas.microsoft.com/office/drawing/2014/main" id="{745C2F8A-ADF8-48D8-A780-7AC675FDE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2703"/>
              <a:ext cx="29" cy="44"/>
            </a:xfrm>
            <a:custGeom>
              <a:avLst/>
              <a:gdLst>
                <a:gd name="T0" fmla="*/ 132 w 133"/>
                <a:gd name="T1" fmla="*/ 143 h 198"/>
                <a:gd name="T2" fmla="*/ 121 w 133"/>
                <a:gd name="T3" fmla="*/ 143 h 198"/>
                <a:gd name="T4" fmla="*/ 113 w 133"/>
                <a:gd name="T5" fmla="*/ 170 h 198"/>
                <a:gd name="T6" fmla="*/ 84 w 133"/>
                <a:gd name="T7" fmla="*/ 172 h 198"/>
                <a:gd name="T8" fmla="*/ 30 w 133"/>
                <a:gd name="T9" fmla="*/ 172 h 198"/>
                <a:gd name="T10" fmla="*/ 89 w 133"/>
                <a:gd name="T11" fmla="*/ 122 h 198"/>
                <a:gd name="T12" fmla="*/ 132 w 133"/>
                <a:gd name="T13" fmla="*/ 58 h 198"/>
                <a:gd name="T14" fmla="*/ 61 w 133"/>
                <a:gd name="T15" fmla="*/ 0 h 198"/>
                <a:gd name="T16" fmla="*/ 0 w 133"/>
                <a:gd name="T17" fmla="*/ 53 h 198"/>
                <a:gd name="T18" fmla="*/ 16 w 133"/>
                <a:gd name="T19" fmla="*/ 70 h 198"/>
                <a:gd name="T20" fmla="*/ 31 w 133"/>
                <a:gd name="T21" fmla="*/ 54 h 198"/>
                <a:gd name="T22" fmla="*/ 14 w 133"/>
                <a:gd name="T23" fmla="*/ 38 h 198"/>
                <a:gd name="T24" fmla="*/ 58 w 133"/>
                <a:gd name="T25" fmla="*/ 11 h 198"/>
                <a:gd name="T26" fmla="*/ 103 w 133"/>
                <a:gd name="T27" fmla="*/ 58 h 198"/>
                <a:gd name="T28" fmla="*/ 74 w 133"/>
                <a:gd name="T29" fmla="*/ 115 h 198"/>
                <a:gd name="T30" fmla="*/ 2 w 133"/>
                <a:gd name="T31" fmla="*/ 185 h 198"/>
                <a:gd name="T32" fmla="*/ 0 w 133"/>
                <a:gd name="T33" fmla="*/ 197 h 198"/>
                <a:gd name="T34" fmla="*/ 122 w 133"/>
                <a:gd name="T35" fmla="*/ 197 h 198"/>
                <a:gd name="T36" fmla="*/ 132 w 133"/>
                <a:gd name="T37" fmla="*/ 14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98">
                  <a:moveTo>
                    <a:pt x="132" y="143"/>
                  </a:moveTo>
                  <a:lnTo>
                    <a:pt x="121" y="143"/>
                  </a:lnTo>
                  <a:cubicBezTo>
                    <a:pt x="120" y="150"/>
                    <a:pt x="118" y="167"/>
                    <a:pt x="113" y="170"/>
                  </a:cubicBezTo>
                  <a:cubicBezTo>
                    <a:pt x="112" y="172"/>
                    <a:pt x="89" y="172"/>
                    <a:pt x="84" y="172"/>
                  </a:cubicBezTo>
                  <a:lnTo>
                    <a:pt x="30" y="172"/>
                  </a:lnTo>
                  <a:cubicBezTo>
                    <a:pt x="60" y="144"/>
                    <a:pt x="71" y="137"/>
                    <a:pt x="89" y="122"/>
                  </a:cubicBezTo>
                  <a:cubicBezTo>
                    <a:pt x="112" y="104"/>
                    <a:pt x="132" y="86"/>
                    <a:pt x="132" y="58"/>
                  </a:cubicBezTo>
                  <a:cubicBezTo>
                    <a:pt x="132" y="22"/>
                    <a:pt x="100" y="0"/>
                    <a:pt x="61" y="0"/>
                  </a:cubicBezTo>
                  <a:cubicBezTo>
                    <a:pt x="25" y="0"/>
                    <a:pt x="0" y="26"/>
                    <a:pt x="0" y="53"/>
                  </a:cubicBezTo>
                  <a:cubicBezTo>
                    <a:pt x="0" y="68"/>
                    <a:pt x="12" y="70"/>
                    <a:pt x="16" y="70"/>
                  </a:cubicBezTo>
                  <a:cubicBezTo>
                    <a:pt x="23" y="70"/>
                    <a:pt x="31" y="65"/>
                    <a:pt x="31" y="54"/>
                  </a:cubicBezTo>
                  <a:cubicBezTo>
                    <a:pt x="31" y="49"/>
                    <a:pt x="30" y="38"/>
                    <a:pt x="14" y="38"/>
                  </a:cubicBezTo>
                  <a:cubicBezTo>
                    <a:pt x="23" y="17"/>
                    <a:pt x="43" y="11"/>
                    <a:pt x="58" y="11"/>
                  </a:cubicBezTo>
                  <a:cubicBezTo>
                    <a:pt x="88" y="11"/>
                    <a:pt x="103" y="34"/>
                    <a:pt x="103" y="58"/>
                  </a:cubicBezTo>
                  <a:cubicBezTo>
                    <a:pt x="103" y="84"/>
                    <a:pt x="84" y="103"/>
                    <a:pt x="74" y="115"/>
                  </a:cubicBezTo>
                  <a:lnTo>
                    <a:pt x="2" y="185"/>
                  </a:lnTo>
                  <a:cubicBezTo>
                    <a:pt x="0" y="188"/>
                    <a:pt x="0" y="190"/>
                    <a:pt x="0" y="197"/>
                  </a:cubicBezTo>
                  <a:lnTo>
                    <a:pt x="122" y="197"/>
                  </a:lnTo>
                  <a:lnTo>
                    <a:pt x="132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79">
              <a:extLst>
                <a:ext uri="{FF2B5EF4-FFF2-40B4-BE49-F238E27FC236}">
                  <a16:creationId xmlns:a16="http://schemas.microsoft.com/office/drawing/2014/main" id="{FE285A09-ED91-4252-87A4-6F9CBF7D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648"/>
              <a:ext cx="25" cy="229"/>
            </a:xfrm>
            <a:custGeom>
              <a:avLst/>
              <a:gdLst>
                <a:gd name="T0" fmla="*/ 89 w 114"/>
                <a:gd name="T1" fmla="*/ 990 h 1013"/>
                <a:gd name="T2" fmla="*/ 0 w 114"/>
                <a:gd name="T3" fmla="*/ 990 h 1013"/>
                <a:gd name="T4" fmla="*/ 0 w 114"/>
                <a:gd name="T5" fmla="*/ 1012 h 1013"/>
                <a:gd name="T6" fmla="*/ 113 w 114"/>
                <a:gd name="T7" fmla="*/ 1012 h 1013"/>
                <a:gd name="T8" fmla="*/ 113 w 114"/>
                <a:gd name="T9" fmla="*/ 0 h 1013"/>
                <a:gd name="T10" fmla="*/ 0 w 114"/>
                <a:gd name="T11" fmla="*/ 0 h 1013"/>
                <a:gd name="T12" fmla="*/ 0 w 114"/>
                <a:gd name="T13" fmla="*/ 23 h 1013"/>
                <a:gd name="T14" fmla="*/ 89 w 114"/>
                <a:gd name="T15" fmla="*/ 23 h 1013"/>
                <a:gd name="T16" fmla="*/ 89 w 114"/>
                <a:gd name="T17" fmla="*/ 99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013">
                  <a:moveTo>
                    <a:pt x="89" y="990"/>
                  </a:moveTo>
                  <a:lnTo>
                    <a:pt x="0" y="990"/>
                  </a:lnTo>
                  <a:lnTo>
                    <a:pt x="0" y="1012"/>
                  </a:lnTo>
                  <a:lnTo>
                    <a:pt x="113" y="1012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9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8" name="Text Box 80">
            <a:extLst>
              <a:ext uri="{FF2B5EF4-FFF2-40B4-BE49-F238E27FC236}">
                <a16:creationId xmlns:a16="http://schemas.microsoft.com/office/drawing/2014/main" id="{E7FE573A-EAE5-480F-BF22-DE9A0E47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44" y="3710108"/>
            <a:ext cx="1143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7652EC-9B07-4B26-9E61-5B08BB4BA362}"/>
                  </a:ext>
                </a:extLst>
              </p:cNvPr>
              <p:cNvSpPr txBox="1"/>
              <p:nvPr/>
            </p:nvSpPr>
            <p:spPr>
              <a:xfrm>
                <a:off x="6057194" y="2550027"/>
                <a:ext cx="2065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7652EC-9B07-4B26-9E61-5B08BB4BA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94" y="2550027"/>
                <a:ext cx="2065117" cy="369332"/>
              </a:xfrm>
              <a:prstGeom prst="rect">
                <a:avLst/>
              </a:prstGeom>
              <a:blipFill>
                <a:blip r:embed="rId6"/>
                <a:stretch>
                  <a:fillRect l="-3846" r="-6213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Speech Bubble: Rectangle 139">
                <a:extLst>
                  <a:ext uri="{FF2B5EF4-FFF2-40B4-BE49-F238E27FC236}">
                    <a16:creationId xmlns:a16="http://schemas.microsoft.com/office/drawing/2014/main" id="{D7D55AD0-1D0E-465E-A94C-4D9751A29673}"/>
                  </a:ext>
                </a:extLst>
              </p:cNvPr>
              <p:cNvSpPr/>
              <p:nvPr/>
            </p:nvSpPr>
            <p:spPr>
              <a:xfrm>
                <a:off x="128706" y="1272544"/>
                <a:ext cx="1561469" cy="832275"/>
              </a:xfrm>
              <a:prstGeom prst="wedgeRectCallout">
                <a:avLst>
                  <a:gd name="adj1" fmla="val 67733"/>
                  <a:gd name="adj2" fmla="val 750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 generated from a Gaussian with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0" name="Speech Bubble: Rectangle 139">
                <a:extLst>
                  <a:ext uri="{FF2B5EF4-FFF2-40B4-BE49-F238E27FC236}">
                    <a16:creationId xmlns:a16="http://schemas.microsoft.com/office/drawing/2014/main" id="{D7D55AD0-1D0E-465E-A94C-4D9751A29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6" y="1272544"/>
                <a:ext cx="1561469" cy="832275"/>
              </a:xfrm>
              <a:prstGeom prst="wedgeRectCallout">
                <a:avLst>
                  <a:gd name="adj1" fmla="val 67733"/>
                  <a:gd name="adj2" fmla="val 75049"/>
                </a:avLst>
              </a:prstGeom>
              <a:blipFill>
                <a:blip r:embed="rId7"/>
                <a:stretch>
                  <a:fillRect l="-635" t="-56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0B755CFB-0148-483B-858D-82B2F47131F6}"/>
              </a:ext>
            </a:extLst>
          </p:cNvPr>
          <p:cNvSpPr txBox="1"/>
          <p:nvPr/>
        </p:nvSpPr>
        <p:spPr>
          <a:xfrm>
            <a:off x="5902407" y="1519225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Equivalently:</a:t>
            </a:r>
          </a:p>
        </p:txBody>
      </p:sp>
      <p:sp>
        <p:nvSpPr>
          <p:cNvPr id="142" name="Freeform 53">
            <a:extLst>
              <a:ext uri="{FF2B5EF4-FFF2-40B4-BE49-F238E27FC236}">
                <a16:creationId xmlns:a16="http://schemas.microsoft.com/office/drawing/2014/main" id="{53781883-19A5-4C46-97DA-8EF2CD41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284" y="1842131"/>
            <a:ext cx="576263" cy="1331912"/>
          </a:xfrm>
          <a:custGeom>
            <a:avLst/>
            <a:gdLst>
              <a:gd name="T0" fmla="*/ 1600 w 1601"/>
              <a:gd name="T1" fmla="*/ 3700 h 3701"/>
              <a:gd name="T2" fmla="*/ 700 w 1601"/>
              <a:gd name="T3" fmla="*/ 1500 h 3701"/>
              <a:gd name="T4" fmla="*/ 1500 w 1601"/>
              <a:gd name="T5" fmla="*/ 0 h 3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" h="3701">
                <a:moveTo>
                  <a:pt x="1600" y="3700"/>
                </a:moveTo>
                <a:cubicBezTo>
                  <a:pt x="1500" y="2700"/>
                  <a:pt x="0" y="2200"/>
                  <a:pt x="700" y="1500"/>
                </a:cubicBezTo>
                <a:cubicBezTo>
                  <a:pt x="1401" y="800"/>
                  <a:pt x="1401" y="800"/>
                  <a:pt x="1500" y="0"/>
                </a:cubicBezTo>
              </a:path>
            </a:pathLst>
          </a:cu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" name="Line 54">
            <a:extLst>
              <a:ext uri="{FF2B5EF4-FFF2-40B4-BE49-F238E27FC236}">
                <a16:creationId xmlns:a16="http://schemas.microsoft.com/office/drawing/2014/main" id="{2447EEF8-2CB9-4DE0-96D8-8601BEB21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309" y="1842131"/>
            <a:ext cx="36513" cy="13319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" name="Line 56">
            <a:extLst>
              <a:ext uri="{FF2B5EF4-FFF2-40B4-BE49-F238E27FC236}">
                <a16:creationId xmlns:a16="http://schemas.microsoft.com/office/drawing/2014/main" id="{3AA38D75-04F6-43D3-AFFE-96C589122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022" y="2524756"/>
            <a:ext cx="4318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" name="Line 56">
            <a:extLst>
              <a:ext uri="{FF2B5EF4-FFF2-40B4-BE49-F238E27FC236}">
                <a16:creationId xmlns:a16="http://schemas.microsoft.com/office/drawing/2014/main" id="{34680856-11B0-4490-B255-BFD4FCEC4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4800" y="3324417"/>
            <a:ext cx="380037" cy="176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Speech Bubble: Rectangle 145">
                <a:extLst>
                  <a:ext uri="{FF2B5EF4-FFF2-40B4-BE49-F238E27FC236}">
                    <a16:creationId xmlns:a16="http://schemas.microsoft.com/office/drawing/2014/main" id="{B6436A32-A072-4A48-97F3-D38884A614E5}"/>
                  </a:ext>
                </a:extLst>
              </p:cNvPr>
              <p:cNvSpPr/>
              <p:nvPr/>
            </p:nvSpPr>
            <p:spPr>
              <a:xfrm>
                <a:off x="7374690" y="1078444"/>
                <a:ext cx="2418868" cy="740262"/>
              </a:xfrm>
              <a:prstGeom prst="wedgeRectCallout">
                <a:avLst>
                  <a:gd name="adj1" fmla="val -36932"/>
                  <a:gd name="adj2" fmla="val 730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generated from a linear model and then zero mean Gaussian noise added</a:t>
                </a:r>
              </a:p>
            </p:txBody>
          </p:sp>
        </mc:Choice>
        <mc:Fallback xmlns="">
          <p:sp>
            <p:nvSpPr>
              <p:cNvPr id="146" name="Speech Bubble: Rectangle 145">
                <a:extLst>
                  <a:ext uri="{FF2B5EF4-FFF2-40B4-BE49-F238E27FC236}">
                    <a16:creationId xmlns:a16="http://schemas.microsoft.com/office/drawing/2014/main" id="{B6436A32-A072-4A48-97F3-D38884A6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90" y="1078444"/>
                <a:ext cx="2418868" cy="740262"/>
              </a:xfrm>
              <a:prstGeom prst="wedgeRectCallout">
                <a:avLst>
                  <a:gd name="adj1" fmla="val -36932"/>
                  <a:gd name="adj2" fmla="val 73058"/>
                </a:avLst>
              </a:prstGeom>
              <a:blipFill>
                <a:blip r:embed="rId8"/>
                <a:stretch>
                  <a:fillRect l="-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D926FC1-7FD6-4C7C-9245-8FF936BCC984}"/>
                  </a:ext>
                </a:extLst>
              </p:cNvPr>
              <p:cNvSpPr txBox="1"/>
              <p:nvPr/>
            </p:nvSpPr>
            <p:spPr>
              <a:xfrm>
                <a:off x="186138" y="5086677"/>
                <a:ext cx="1126571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Several variants of this basic model are possible</a:t>
                </a:r>
              </a:p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Other distributions to model the additive noise (e.g., Laplace)</a:t>
                </a:r>
              </a:p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Different noise variance/precision for each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D926FC1-7FD6-4C7C-9245-8FF936BC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5086677"/>
                <a:ext cx="11265713" cy="1384995"/>
              </a:xfrm>
              <a:prstGeom prst="rect">
                <a:avLst/>
              </a:prstGeom>
              <a:blipFill>
                <a:blip r:embed="rId9"/>
                <a:stretch>
                  <a:fillRect l="-974" t="-4386" b="-10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4" name="Picture 223">
            <a:extLst>
              <a:ext uri="{FF2B5EF4-FFF2-40B4-BE49-F238E27FC236}">
                <a16:creationId xmlns:a16="http://schemas.microsoft.com/office/drawing/2014/main" id="{5EF6A2DC-21A3-47CD-AAFC-1A307F56A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8877" y="1487947"/>
            <a:ext cx="1004822" cy="965223"/>
          </a:xfrm>
          <a:prstGeom prst="rect">
            <a:avLst/>
          </a:prstGeom>
        </p:spPr>
      </p:pic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7A81F814-7656-4D7B-8631-5E4F51DA9770}"/>
              </a:ext>
            </a:extLst>
          </p:cNvPr>
          <p:cNvSpPr/>
          <p:nvPr/>
        </p:nvSpPr>
        <p:spPr>
          <a:xfrm>
            <a:off x="8745596" y="1996729"/>
            <a:ext cx="2335832" cy="847187"/>
          </a:xfrm>
          <a:prstGeom prst="wedgeRectCallout">
            <a:avLst>
              <a:gd name="adj1" fmla="val 60074"/>
              <a:gd name="adj2" fmla="val -583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term in the Gaussian’s exponent – just like a squared error we saw for least squares regression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EB9986C8-4681-408B-97BD-33338CE7D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3335" y="3091041"/>
            <a:ext cx="3680174" cy="2681677"/>
          </a:xfrm>
          <a:prstGeom prst="rect">
            <a:avLst/>
          </a:prstGeom>
        </p:spPr>
      </p:pic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E541435C-9825-4DB5-B390-1D42FE28AA2C}"/>
              </a:ext>
            </a:extLst>
          </p:cNvPr>
          <p:cNvSpPr/>
          <p:nvPr/>
        </p:nvSpPr>
        <p:spPr>
          <a:xfrm>
            <a:off x="6522452" y="3106318"/>
            <a:ext cx="1682336" cy="955686"/>
          </a:xfrm>
          <a:prstGeom prst="wedgeRectCallout">
            <a:avLst>
              <a:gd name="adj1" fmla="val 65655"/>
              <a:gd name="adj2" fmla="val 80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a Laplace distribution would correspond to using an absolute loss</a:t>
            </a: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7FA80A57-34BF-496C-8EFF-1DA99C00901F}"/>
              </a:ext>
            </a:extLst>
          </p:cNvPr>
          <p:cNvSpPr/>
          <p:nvPr/>
        </p:nvSpPr>
        <p:spPr>
          <a:xfrm>
            <a:off x="8584124" y="6475463"/>
            <a:ext cx="1710859" cy="265197"/>
          </a:xfrm>
          <a:prstGeom prst="wedgeRectCallout">
            <a:avLst>
              <a:gd name="adj1" fmla="val 70666"/>
              <a:gd name="adj2" fmla="val -422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Heteroskedastic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Speech Bubble: Rectangle 228">
                <a:extLst>
                  <a:ext uri="{FF2B5EF4-FFF2-40B4-BE49-F238E27FC236}">
                    <a16:creationId xmlns:a16="http://schemas.microsoft.com/office/drawing/2014/main" id="{4531658A-94F9-44E4-BE3A-4564E961B447}"/>
                  </a:ext>
                </a:extLst>
              </p:cNvPr>
              <p:cNvSpPr/>
              <p:nvPr/>
            </p:nvSpPr>
            <p:spPr>
              <a:xfrm>
                <a:off x="9304641" y="386327"/>
                <a:ext cx="2820684" cy="631025"/>
              </a:xfrm>
              <a:prstGeom prst="wedgeRectCallout">
                <a:avLst>
                  <a:gd name="adj1" fmla="val -36932"/>
                  <a:gd name="adj2" fmla="val 730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Defines our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likelihood model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Gaussian</a:t>
                </a:r>
              </a:p>
            </p:txBody>
          </p:sp>
        </mc:Choice>
        <mc:Fallback xmlns="">
          <p:sp>
            <p:nvSpPr>
              <p:cNvPr id="229" name="Speech Bubble: Rectangle 228">
                <a:extLst>
                  <a:ext uri="{FF2B5EF4-FFF2-40B4-BE49-F238E27FC236}">
                    <a16:creationId xmlns:a16="http://schemas.microsoft.com/office/drawing/2014/main" id="{4531658A-94F9-44E4-BE3A-4564E961B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641" y="386327"/>
                <a:ext cx="2820684" cy="631025"/>
              </a:xfrm>
              <a:prstGeom prst="wedgeRectCallout">
                <a:avLst>
                  <a:gd name="adj1" fmla="val -36932"/>
                  <a:gd name="adj2" fmla="val 73058"/>
                </a:avLst>
              </a:prstGeom>
              <a:blipFill>
                <a:blip r:embed="rId12"/>
                <a:stretch>
                  <a:fillRect l="-1502" t="-3788" r="-15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9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87"/>
    </mc:Choice>
    <mc:Fallback xmlns="">
      <p:transition spd="slow" advTm="326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4" grpId="0" animBg="1"/>
      <p:bldP spid="34" grpId="1" animBg="1"/>
      <p:bldP spid="44" grpId="0" animBg="1"/>
      <p:bldP spid="45" grpId="0" animBg="1"/>
      <p:bldP spid="3" grpId="0"/>
      <p:bldP spid="106" grpId="0" animBg="1"/>
      <p:bldP spid="107" grpId="0"/>
      <p:bldP spid="108" grpId="0"/>
      <p:bldP spid="109" grpId="0" animBg="1"/>
      <p:bldP spid="110" grpId="0" animBg="1"/>
      <p:bldP spid="138" grpId="0"/>
      <p:bldP spid="139" grpId="0"/>
      <p:bldP spid="140" grpId="0" animBg="1"/>
      <p:bldP spid="141" grpId="0"/>
      <p:bldP spid="142" grpId="0" animBg="1"/>
      <p:bldP spid="143" grpId="0" animBg="1"/>
      <p:bldP spid="144" grpId="0" animBg="1"/>
      <p:bldP spid="145" grpId="0" animBg="1"/>
      <p:bldP spid="146" grpId="0" animBg="1"/>
      <p:bldP spid="225" grpId="0" animBg="1"/>
      <p:bldP spid="227" grpId="0" animBg="1"/>
      <p:bldP spid="228" grpId="0" animBg="1"/>
      <p:bldP spid="2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 for Probabilistic Linear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Since each likelihood term is a Gaussian, we have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the overall likelihood (assuming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responses)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Log-likelihood (ignoring constants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Negative log likelihood (NLL) in this case is similar to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squared loss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54F5CA-8F3B-47EB-9DCE-AB7DFF242CD7}"/>
                  </a:ext>
                </a:extLst>
              </p:cNvPr>
              <p:cNvSpPr txBox="1"/>
              <p:nvPr/>
            </p:nvSpPr>
            <p:spPr>
              <a:xfrm>
                <a:off x="2283754" y="1794362"/>
                <a:ext cx="7148239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54F5CA-8F3B-47EB-9DCE-AB7DFF242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54" y="1794362"/>
                <a:ext cx="7148239" cy="909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36FA22F1-7949-4AD6-A79D-453F03828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3343275"/>
            <a:ext cx="8467725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A2331A-49EC-45E4-91CE-85BF78F8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4856907"/>
            <a:ext cx="5086350" cy="11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32CF9-D0DA-45A8-90C4-B5B9F0907E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9044" y="5000648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F11592B-CA60-4532-90DD-FFBA2F25749C}"/>
                  </a:ext>
                </a:extLst>
              </p:cNvPr>
              <p:cNvSpPr/>
              <p:nvPr/>
            </p:nvSpPr>
            <p:spPr>
              <a:xfrm>
                <a:off x="8478317" y="4630522"/>
                <a:ext cx="2378731" cy="1418235"/>
              </a:xfrm>
              <a:prstGeom prst="wedgeRectCallout">
                <a:avLst>
                  <a:gd name="adj1" fmla="val 68504"/>
                  <a:gd name="adj2" fmla="val 87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MLE for probabilistic linear regression with Gaussian noise is equivalent to least squares regression without any regularization (with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𝐿𝐸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F11592B-CA60-4532-90DD-FFBA2F25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17" y="4630522"/>
                <a:ext cx="2378731" cy="1418235"/>
              </a:xfrm>
              <a:prstGeom prst="wedgeRectCallout">
                <a:avLst>
                  <a:gd name="adj1" fmla="val 68504"/>
                  <a:gd name="adj2" fmla="val 8707"/>
                </a:avLst>
              </a:prstGeom>
              <a:blipFill>
                <a:blip r:embed="rId10"/>
                <a:stretch>
                  <a:fillRect l="-4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F72EA0C-AAED-40A2-88D1-FE88A303C387}"/>
                  </a:ext>
                </a:extLst>
              </p:cNvPr>
              <p:cNvSpPr/>
              <p:nvPr/>
            </p:nvSpPr>
            <p:spPr>
              <a:xfrm>
                <a:off x="767842" y="2266702"/>
                <a:ext cx="1444187" cy="607182"/>
              </a:xfrm>
              <a:prstGeom prst="wedgeRectCallout">
                <a:avLst>
                  <a:gd name="adj1" fmla="val 90269"/>
                  <a:gd name="adj2" fmla="val 40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Omitting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from the conditioning side for brevity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F72EA0C-AAED-40A2-88D1-FE88A303C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" y="2266702"/>
                <a:ext cx="1444187" cy="607182"/>
              </a:xfrm>
              <a:prstGeom prst="wedgeRectCallout">
                <a:avLst>
                  <a:gd name="adj1" fmla="val 90269"/>
                  <a:gd name="adj2" fmla="val 4001"/>
                </a:avLst>
              </a:prstGeom>
              <a:blipFill>
                <a:blip r:embed="rId11"/>
                <a:stretch>
                  <a:fillRect l="-578" t="-10784" b="-1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C70E61E-07DB-4901-933E-ED704E441465}"/>
                  </a:ext>
                </a:extLst>
              </p:cNvPr>
              <p:cNvSpPr/>
              <p:nvPr/>
            </p:nvSpPr>
            <p:spPr>
              <a:xfrm>
                <a:off x="389070" y="1494420"/>
                <a:ext cx="2523211" cy="599883"/>
              </a:xfrm>
              <a:prstGeom prst="wedgeRectCallout">
                <a:avLst>
                  <a:gd name="adj1" fmla="val 48609"/>
                  <a:gd name="adj2" fmla="val 686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fixed here but the likelihood depend on it, so it is being conditioned on</a:t>
                </a:r>
                <a:endParaRPr lang="en-GB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C70E61E-07DB-4901-933E-ED704E441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" y="1494420"/>
                <a:ext cx="2523211" cy="599883"/>
              </a:xfrm>
              <a:prstGeom prst="wedgeRectCallout">
                <a:avLst>
                  <a:gd name="adj1" fmla="val 48609"/>
                  <a:gd name="adj2" fmla="val 68605"/>
                </a:avLst>
              </a:prstGeom>
              <a:blipFill>
                <a:blip r:embed="rId12"/>
                <a:stretch>
                  <a:fillRect l="-474" t="-90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0EE8F68-71FC-428B-946C-6D6D8FD215E1}"/>
                  </a:ext>
                </a:extLst>
              </p:cNvPr>
              <p:cNvSpPr/>
              <p:nvPr/>
            </p:nvSpPr>
            <p:spPr>
              <a:xfrm>
                <a:off x="9382755" y="2297355"/>
                <a:ext cx="2694832" cy="965223"/>
              </a:xfrm>
              <a:prstGeom prst="wedgeRectCallout">
                <a:avLst>
                  <a:gd name="adj1" fmla="val -39383"/>
                  <a:gd name="adj2" fmla="val 667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Exercise: Verify that you can also write the overall likelihood as a single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dimensional Gaussian with mean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:r>
                  <a:rPr lang="en-GB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GB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0EE8F68-71FC-428B-946C-6D6D8FD21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55" y="2297355"/>
                <a:ext cx="2694832" cy="965223"/>
              </a:xfrm>
              <a:prstGeom prst="wedgeRectCallout">
                <a:avLst>
                  <a:gd name="adj1" fmla="val -39383"/>
                  <a:gd name="adj2" fmla="val 66770"/>
                </a:avLst>
              </a:prstGeom>
              <a:blipFill>
                <a:blip r:embed="rId13"/>
                <a:stretch>
                  <a:fillRect l="-449" r="-4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31"/>
    </mc:Choice>
    <mc:Fallback xmlns="">
      <p:transition spd="slow" advTm="269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MAP Estimation for Prob. Lin. Reg.: </a:t>
            </a:r>
            <a:r>
              <a:rPr lang="en-IN" dirty="0">
                <a:solidFill>
                  <a:srgbClr val="0000FF"/>
                </a:solidFill>
              </a:rPr>
              <a:t>The Prior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MAP estimation, we need a prior distribution over the parameters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reasonable prior for real-valued vectors can be a multivariate Gaussian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specific example of a multivariate Gaussian prior in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4F5FA-08BA-42CB-9D40-D64BFC5A0AD5}"/>
                  </a:ext>
                </a:extLst>
              </p:cNvPr>
              <p:cNvSpPr txBox="1"/>
              <p:nvPr/>
            </p:nvSpPr>
            <p:spPr>
              <a:xfrm>
                <a:off x="3009900" y="2262187"/>
                <a:ext cx="3264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4F5FA-08BA-42CB-9D40-D64BFC5A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262187"/>
                <a:ext cx="32641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7CDA0963-E5AB-4A96-BC4A-3A9FCD74A6CB}"/>
                  </a:ext>
                </a:extLst>
              </p:cNvPr>
              <p:cNvSpPr/>
              <p:nvPr/>
            </p:nvSpPr>
            <p:spPr>
              <a:xfrm>
                <a:off x="6831971" y="2054592"/>
                <a:ext cx="4793371" cy="846076"/>
              </a:xfrm>
              <a:prstGeom prst="wedgeRectCallout">
                <a:avLst>
                  <a:gd name="adj1" fmla="val -62162"/>
                  <a:gd name="adj2" fmla="val -109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Equivalent to saying that </a:t>
                </a:r>
                <a:r>
                  <a:rPr lang="en-IN" sz="1400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 priori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expect the solution to be close to some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being such that the variances is not too large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7CDA0963-E5AB-4A96-BC4A-3A9FCD74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71" y="2054592"/>
                <a:ext cx="4793371" cy="846076"/>
              </a:xfrm>
              <a:prstGeom prst="wedgeRectCallout">
                <a:avLst>
                  <a:gd name="adj1" fmla="val -62162"/>
                  <a:gd name="adj2" fmla="val -10999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F3DB5-1252-4C05-85DB-3E330F84E4C4}"/>
                  </a:ext>
                </a:extLst>
              </p:cNvPr>
              <p:cNvSpPr txBox="1"/>
              <p:nvPr/>
            </p:nvSpPr>
            <p:spPr>
              <a:xfrm>
                <a:off x="2359242" y="3455143"/>
                <a:ext cx="31860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F3DB5-1252-4C05-85DB-3E330F84E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42" y="3455143"/>
                <a:ext cx="3186000" cy="369332"/>
              </a:xfrm>
              <a:prstGeom prst="rect">
                <a:avLst/>
              </a:prstGeom>
              <a:blipFill>
                <a:blip r:embed="rId8"/>
                <a:stretch>
                  <a:fillRect l="-191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3194A9-70C4-49C4-8700-CF8B25319DCE}"/>
              </a:ext>
            </a:extLst>
          </p:cNvPr>
          <p:cNvSpPr/>
          <p:nvPr/>
        </p:nvSpPr>
        <p:spPr>
          <a:xfrm>
            <a:off x="9235996" y="4140698"/>
            <a:ext cx="2690759" cy="733380"/>
          </a:xfrm>
          <a:prstGeom prst="wedgeRectCallout">
            <a:avLst>
              <a:gd name="adj1" fmla="val -34551"/>
              <a:gd name="adj2" fmla="val -668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Equivalent to saying that </a:t>
            </a:r>
            <a:r>
              <a:rPr lang="en-IN" sz="1400" i="1" dirty="0">
                <a:solidFill>
                  <a:srgbClr val="0000FF"/>
                </a:solidFill>
                <a:latin typeface="Abadi Extra Light" panose="020B0204020104020204" pitchFamily="34" charset="0"/>
              </a:rPr>
              <a:t>a priori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 expect each element of the solution to be close to 0 (i.e., “small”)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E0D5F6-B6DB-41B8-96B1-386FE156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88" y="4316233"/>
            <a:ext cx="2199821" cy="15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AD18C0A-9E99-47D1-BAC8-142A30F4835A}"/>
                  </a:ext>
                </a:extLst>
              </p:cNvPr>
              <p:cNvSpPr/>
              <p:nvPr/>
            </p:nvSpPr>
            <p:spPr>
              <a:xfrm>
                <a:off x="358918" y="4160851"/>
                <a:ext cx="3060015" cy="655150"/>
              </a:xfrm>
              <a:prstGeom prst="wedgeRectCallout">
                <a:avLst>
                  <a:gd name="adj1" fmla="val 63191"/>
                  <a:gd name="adj2" fmla="val 4069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precision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Gaussian prior controls how aggressively the prior pushes the elements towards mean (0)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AAD18C0A-9E99-47D1-BAC8-142A30F48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8" y="4160851"/>
                <a:ext cx="3060015" cy="655150"/>
              </a:xfrm>
              <a:prstGeom prst="wedgeRectCallout">
                <a:avLst>
                  <a:gd name="adj1" fmla="val 63191"/>
                  <a:gd name="adj2" fmla="val 40692"/>
                </a:avLst>
              </a:prstGeom>
              <a:blipFill>
                <a:blip r:embed="rId10"/>
                <a:stretch>
                  <a:fillRect l="-346" t="-6364" b="-136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ED832F0-347A-4056-AEF2-AD99721D7654}"/>
                  </a:ext>
                </a:extLst>
              </p:cNvPr>
              <p:cNvSpPr/>
              <p:nvPr/>
            </p:nvSpPr>
            <p:spPr>
              <a:xfrm>
                <a:off x="6274063" y="4351112"/>
                <a:ext cx="2690759" cy="733380"/>
              </a:xfrm>
              <a:prstGeom prst="wedgeRectCallout">
                <a:avLst>
                  <a:gd name="adj1" fmla="val 60318"/>
                  <a:gd name="adj2" fmla="val -3048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essentially like a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pushes elements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be small (we will see shortly)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ED832F0-347A-4056-AEF2-AD99721D7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63" y="4351112"/>
                <a:ext cx="2690759" cy="733380"/>
              </a:xfrm>
              <a:prstGeom prst="wedgeRectCallout">
                <a:avLst>
                  <a:gd name="adj1" fmla="val 60318"/>
                  <a:gd name="adj2" fmla="val -30480"/>
                </a:avLst>
              </a:prstGeom>
              <a:blipFill>
                <a:blip r:embed="rId11"/>
                <a:stretch>
                  <a:fillRect l="-404" t="-813" b="-6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E021C-9B70-4A34-91C3-688AD3AB2E76}"/>
                  </a:ext>
                </a:extLst>
              </p:cNvPr>
              <p:cNvSpPr txBox="1"/>
              <p:nvPr/>
            </p:nvSpPr>
            <p:spPr>
              <a:xfrm>
                <a:off x="237239" y="5002451"/>
                <a:ext cx="346979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E021C-9B70-4A34-91C3-688AD3AB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9" y="5002451"/>
                <a:ext cx="3469796" cy="8183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FBB93-C139-49A2-A255-D53BE9168FFD}"/>
                  </a:ext>
                </a:extLst>
              </p:cNvPr>
              <p:cNvSpPr txBox="1"/>
              <p:nvPr/>
            </p:nvSpPr>
            <p:spPr>
              <a:xfrm>
                <a:off x="186138" y="5992704"/>
                <a:ext cx="7334893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FBB93-C139-49A2-A255-D53BE916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5992704"/>
                <a:ext cx="7334893" cy="6882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F00B9292-6998-43F7-A260-510FA2AA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03" y="51440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F9B3793-9DE0-47DC-BC4E-8283ADB17CE9}"/>
                  </a:ext>
                </a:extLst>
              </p:cNvPr>
              <p:cNvSpPr/>
              <p:nvPr/>
            </p:nvSpPr>
            <p:spPr>
              <a:xfrm>
                <a:off x="6767577" y="5224096"/>
                <a:ext cx="1647250" cy="733380"/>
              </a:xfrm>
              <a:prstGeom prst="wedgeRectCallout">
                <a:avLst>
                  <a:gd name="adj1" fmla="val 67835"/>
                  <a:gd name="adj2" fmla="val -58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Aha!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 reminds 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F9B3793-9DE0-47DC-BC4E-8283ADB17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77" y="5224096"/>
                <a:ext cx="1647250" cy="733380"/>
              </a:xfrm>
              <a:prstGeom prst="wedgeRectCallout">
                <a:avLst>
                  <a:gd name="adj1" fmla="val 67835"/>
                  <a:gd name="adj2" fmla="val -5803"/>
                </a:avLst>
              </a:prstGeom>
              <a:blipFill>
                <a:blip r:embed="rId15"/>
                <a:stretch>
                  <a:fillRect l="-615" t="-813" b="-73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D9CF0EE-0BB4-4E7E-923E-72F18C9557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98688" y="5338205"/>
            <a:ext cx="1004822" cy="96522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CACE457-BA37-4968-8222-FA1606018CEB}"/>
              </a:ext>
            </a:extLst>
          </p:cNvPr>
          <p:cNvSpPr/>
          <p:nvPr/>
        </p:nvSpPr>
        <p:spPr>
          <a:xfrm>
            <a:off x="9916822" y="5410069"/>
            <a:ext cx="1144197" cy="547407"/>
          </a:xfrm>
          <a:prstGeom prst="wedgeRectCallout">
            <a:avLst>
              <a:gd name="adj1" fmla="val 67401"/>
              <a:gd name="adj2" fmla="val -60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indeed the case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08067B39-EA47-4E07-BF6E-D894A8BA19CE}"/>
                  </a:ext>
                </a:extLst>
              </p:cNvPr>
              <p:cNvSpPr/>
              <p:nvPr/>
            </p:nvSpPr>
            <p:spPr>
              <a:xfrm>
                <a:off x="835623" y="3615582"/>
                <a:ext cx="1136514" cy="436358"/>
              </a:xfrm>
              <a:prstGeom prst="wedgeRectCallout">
                <a:avLst>
                  <a:gd name="adj1" fmla="val 90185"/>
                  <a:gd name="adj2" fmla="val 5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Omitting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brevity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08067B39-EA47-4E07-BF6E-D894A8BA1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23" y="3615582"/>
                <a:ext cx="1136514" cy="436358"/>
              </a:xfrm>
              <a:prstGeom prst="wedgeRectCallout">
                <a:avLst>
                  <a:gd name="adj1" fmla="val 90185"/>
                  <a:gd name="adj2" fmla="val 5022"/>
                </a:avLst>
              </a:prstGeom>
              <a:blipFill>
                <a:blip r:embed="rId17"/>
                <a:stretch>
                  <a:fillRect l="-725" t="-9333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38D10F-21EE-4D75-804D-EA3A6FDA8889}"/>
                  </a:ext>
                </a:extLst>
              </p:cNvPr>
              <p:cNvSpPr txBox="1"/>
              <p:nvPr/>
            </p:nvSpPr>
            <p:spPr>
              <a:xfrm>
                <a:off x="5624349" y="3237626"/>
                <a:ext cx="52030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38D10F-21EE-4D75-804D-EA3A6FDA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9" y="3237626"/>
                <a:ext cx="5203027" cy="7559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1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42"/>
    </mc:Choice>
    <mc:Fallback xmlns="">
      <p:transition spd="slow" advTm="338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 animBg="1"/>
      <p:bldP spid="17" grpId="0" animBg="1"/>
      <p:bldP spid="18" grpId="0" animBg="1"/>
      <p:bldP spid="6" grpId="0"/>
      <p:bldP spid="7" grpId="0"/>
      <p:bldP spid="20" grpId="0" animBg="1"/>
      <p:bldP spid="22" grpId="0" animBg="1"/>
      <p:bldP spid="24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MAP Estimation for Probabilistic Linear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MAP objective (log-posterior) will be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</a:t>
                </a:r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Maximizing this is equivalent to minimizing the following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equivalent to ridge regression with regularization hyperparameter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solution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>
            <a:extLst>
              <a:ext uri="{FF2B5EF4-FFF2-40B4-BE49-F238E27FC236}">
                <a16:creationId xmlns:a16="http://schemas.microsoft.com/office/drawing/2014/main" id="{1A7D9267-1AFD-4642-AC62-EB28E7D2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53" y="1685925"/>
            <a:ext cx="4648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C2EAF09-06F0-4F03-A1B8-323C094F0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526714"/>
            <a:ext cx="5610225" cy="11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6A164B-70A2-4190-94F4-F862CE17F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931" y="3944485"/>
            <a:ext cx="1004822" cy="965223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6056499-278B-448F-899F-A1733BEA0F18}"/>
              </a:ext>
            </a:extLst>
          </p:cNvPr>
          <p:cNvSpPr/>
          <p:nvPr/>
        </p:nvSpPr>
        <p:spPr>
          <a:xfrm>
            <a:off x="9068715" y="3731023"/>
            <a:ext cx="2020144" cy="1048109"/>
          </a:xfrm>
          <a:prstGeom prst="wedgeRectCallout">
            <a:avLst>
              <a:gd name="adj1" fmla="val 68504"/>
              <a:gd name="adj2" fmla="val 870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surprising since MAP estimation indeed optimizes a regularized loss function!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GB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543301D-CB53-439F-B4A2-E0225EA2749C}"/>
                  </a:ext>
                </a:extLst>
              </p:cNvPr>
              <p:cNvSpPr/>
              <p:nvPr/>
            </p:nvSpPr>
            <p:spPr>
              <a:xfrm>
                <a:off x="9389365" y="1735771"/>
                <a:ext cx="2020144" cy="695133"/>
              </a:xfrm>
              <a:prstGeom prst="wedgeRectCallout">
                <a:avLst>
                  <a:gd name="adj1" fmla="val -92274"/>
                  <a:gd name="adj2" fmla="val 216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likelihood and prior, ignored terms that don’t depend 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543301D-CB53-439F-B4A2-E0225EA2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365" y="1735771"/>
                <a:ext cx="2020144" cy="695133"/>
              </a:xfrm>
              <a:prstGeom prst="wedgeRectCallout">
                <a:avLst>
                  <a:gd name="adj1" fmla="val -92274"/>
                  <a:gd name="adj2" fmla="val 21668"/>
                </a:avLst>
              </a:prstGeom>
              <a:blipFill>
                <a:blip r:embed="rId9"/>
                <a:stretch>
                  <a:fillRect t="-3419" b="-94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95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55"/>
    </mc:Choice>
    <mc:Fallback xmlns="">
      <p:transition spd="slow" advTm="128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compute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full posterior distribution </a:t>
                </a:r>
                <a:r>
                  <a:rPr lang="en-GB" dirty="0">
                    <a:latin typeface="Abadi Extra Light" panose="020B0204020104020204" pitchFamily="34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Likelihood and prior are conjugate (both Gaussians) - posterior will be Gaussian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A7DD9DE-2462-48C7-9F5A-EA425E0C1D9F}"/>
              </a:ext>
            </a:extLst>
          </p:cNvPr>
          <p:cNvSpPr/>
          <p:nvPr/>
        </p:nvSpPr>
        <p:spPr>
          <a:xfrm>
            <a:off x="4248658" y="3429000"/>
            <a:ext cx="4445460" cy="158976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729CF3-A6B0-48E5-B456-32836C69DD20}"/>
                  </a:ext>
                </a:extLst>
              </p:cNvPr>
              <p:cNvSpPr txBox="1"/>
              <p:nvPr/>
            </p:nvSpPr>
            <p:spPr>
              <a:xfrm>
                <a:off x="4248658" y="3540220"/>
                <a:ext cx="3247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729CF3-A6B0-48E5-B456-32836C69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58" y="3540220"/>
                <a:ext cx="3247877" cy="369332"/>
              </a:xfrm>
              <a:prstGeom prst="rect">
                <a:avLst/>
              </a:prstGeom>
              <a:blipFill>
                <a:blip r:embed="rId6"/>
                <a:stretch>
                  <a:fillRect l="-1876" r="-281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74A70-6ED5-408F-A462-A047962CDB04}"/>
                  </a:ext>
                </a:extLst>
              </p:cNvPr>
              <p:cNvSpPr txBox="1"/>
              <p:nvPr/>
            </p:nvSpPr>
            <p:spPr>
              <a:xfrm>
                <a:off x="5153533" y="3985663"/>
                <a:ext cx="3540585" cy="587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74A70-6ED5-408F-A462-A047962C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33" y="3985663"/>
                <a:ext cx="3540585" cy="5876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9DB33-7E24-47A8-BDB2-203647ECAF0A}"/>
                  </a:ext>
                </a:extLst>
              </p:cNvPr>
              <p:cNvSpPr txBox="1"/>
              <p:nvPr/>
            </p:nvSpPr>
            <p:spPr>
              <a:xfrm>
                <a:off x="5153533" y="4595107"/>
                <a:ext cx="3042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9DB33-7E24-47A8-BDB2-203647ECA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33" y="4595107"/>
                <a:ext cx="3042179" cy="369332"/>
              </a:xfrm>
              <a:prstGeom prst="rect">
                <a:avLst/>
              </a:prstGeom>
              <a:blipFill>
                <a:blip r:embed="rId8"/>
                <a:stretch>
                  <a:fillRect l="-1603" r="-200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Fully Bayesian Inference for Prob. Linear Regression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29F2B9-5C03-46D3-A38A-1A5BA0420405}"/>
                  </a:ext>
                </a:extLst>
              </p:cNvPr>
              <p:cNvSpPr txBox="1"/>
              <p:nvPr/>
            </p:nvSpPr>
            <p:spPr>
              <a:xfrm>
                <a:off x="3630504" y="1840133"/>
                <a:ext cx="377379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29F2B9-5C03-46D3-A38A-1A5BA042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04" y="1840133"/>
                <a:ext cx="3773790" cy="7822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8A51F7-A52C-481D-95B5-B84E281EE85F}"/>
              </a:ext>
            </a:extLst>
          </p:cNvPr>
          <p:cNvSpPr/>
          <p:nvPr/>
        </p:nvSpPr>
        <p:spPr>
          <a:xfrm>
            <a:off x="9032544" y="3278942"/>
            <a:ext cx="2794462" cy="706721"/>
          </a:xfrm>
          <a:prstGeom prst="wedgeRectCallout">
            <a:avLst>
              <a:gd name="adj1" fmla="val -66477"/>
              <a:gd name="adj2" fmla="val 249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Posterior’s mean is the same as the MAP solution since the mean and mode of a Gaussian are the same!</a:t>
            </a:r>
            <a:endParaRPr lang="en-GB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6E7111-A1E4-4F9B-980F-D247AB2556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245" y="3684212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9EB4B07-BBFA-4B8C-8772-C8F2D9E07DF1}"/>
              </a:ext>
            </a:extLst>
          </p:cNvPr>
          <p:cNvSpPr/>
          <p:nvPr/>
        </p:nvSpPr>
        <p:spPr>
          <a:xfrm>
            <a:off x="1354317" y="3451182"/>
            <a:ext cx="2581783" cy="547407"/>
          </a:xfrm>
          <a:prstGeom prst="wedgeRectCallout">
            <a:avLst>
              <a:gd name="adj1" fmla="val -60004"/>
              <a:gd name="adj2" fmla="val 356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Deriving this result requires a bit of algebra (not too hard though).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25466F0-7E3D-4D28-8572-B895C3A563F8}"/>
              </a:ext>
            </a:extLst>
          </p:cNvPr>
          <p:cNvSpPr/>
          <p:nvPr/>
        </p:nvSpPr>
        <p:spPr>
          <a:xfrm>
            <a:off x="1354317" y="4189854"/>
            <a:ext cx="2581783" cy="2378371"/>
          </a:xfrm>
          <a:prstGeom prst="wedgeRectCallout">
            <a:avLst>
              <a:gd name="adj1" fmla="val -43402"/>
              <a:gd name="adj2" fmla="val -600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know that the result will be Gaussian (due to conjugacy) – just need to multiply and rearrange terms to bring the result into a Gaussian form and identify the mean and covariance of that Gaussian – can be done using the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“completing the squares”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trick. Don’t even need to worry about calculating the marginal. Will provide a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6DC05D-797F-48D5-AE7E-39E37A59EFD3}"/>
                  </a:ext>
                </a:extLst>
              </p:cNvPr>
              <p:cNvSpPr/>
              <p:nvPr/>
            </p:nvSpPr>
            <p:spPr>
              <a:xfrm>
                <a:off x="4342041" y="5279443"/>
                <a:ext cx="3154494" cy="1215229"/>
              </a:xfrm>
              <a:prstGeom prst="wedgeRectCallout">
                <a:avLst>
                  <a:gd name="adj1" fmla="val -67751"/>
                  <a:gd name="adj2" fmla="val -493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Alternatively, just think of the posterior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reverse conditional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likelihood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apply standard results of Gaussians distributions (see maths refresher slides from Week 0)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6DC05D-797F-48D5-AE7E-39E37A59E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41" y="5279443"/>
                <a:ext cx="3154494" cy="1215229"/>
              </a:xfrm>
              <a:prstGeom prst="wedgeRectCallout">
                <a:avLst>
                  <a:gd name="adj1" fmla="val -67751"/>
                  <a:gd name="adj2" fmla="val -49347"/>
                </a:avLst>
              </a:prstGeom>
              <a:blipFill>
                <a:blip r:embed="rId11"/>
                <a:stretch>
                  <a:fillRect b="-19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CC440FD-F655-46EB-9EF6-6984242E1D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6442" y="5529449"/>
            <a:ext cx="1004822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E475724-2C4A-4D2A-BAA9-2E024B4B024E}"/>
              </a:ext>
            </a:extLst>
          </p:cNvPr>
          <p:cNvSpPr/>
          <p:nvPr/>
        </p:nvSpPr>
        <p:spPr>
          <a:xfrm>
            <a:off x="8289467" y="5094878"/>
            <a:ext cx="2581783" cy="1338627"/>
          </a:xfrm>
          <a:prstGeom prst="wedgeRectCallout">
            <a:avLst>
              <a:gd name="adj1" fmla="val 65209"/>
              <a:gd name="adj2" fmla="val 407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 now have a distribution over the possible solutions – it has a mean but we can generate other plausible solutions by sampling from this posterior. Each sample will give a weight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B0F0636-EB81-4018-ABEC-D1F78ED79A3D}"/>
                  </a:ext>
                </a:extLst>
              </p:cNvPr>
              <p:cNvSpPr/>
              <p:nvPr/>
            </p:nvSpPr>
            <p:spPr>
              <a:xfrm>
                <a:off x="9100587" y="4098285"/>
                <a:ext cx="2820320" cy="885373"/>
              </a:xfrm>
              <a:prstGeom prst="wedgeRectCallout">
                <a:avLst>
                  <a:gd name="adj1" fmla="val -66477"/>
                  <a:gd name="adj2" fmla="val 249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assumed to be fixed; otherwise, the problem is a bit harder (beyond the scope of CS771)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B0F0636-EB81-4018-ABEC-D1F78ED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587" y="4098285"/>
                <a:ext cx="2820320" cy="885373"/>
              </a:xfrm>
              <a:prstGeom prst="wedgeRectCallout">
                <a:avLst>
                  <a:gd name="adj1" fmla="val -66477"/>
                  <a:gd name="adj2" fmla="val 24915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C7F7D276-A774-428C-AC8A-A779543BF751}"/>
                  </a:ext>
                </a:extLst>
              </p:cNvPr>
              <p:cNvSpPr/>
              <p:nvPr/>
            </p:nvSpPr>
            <p:spPr>
              <a:xfrm>
                <a:off x="7804887" y="1712396"/>
                <a:ext cx="2290458" cy="933624"/>
              </a:xfrm>
              <a:prstGeom prst="wedgeRectCallout">
                <a:avLst>
                  <a:gd name="adj1" fmla="val -65671"/>
                  <a:gd name="adj2" fmla="val 71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brevity, we have not shown the dependence of the various distributions here on the hyperparameters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C7F7D276-A774-428C-AC8A-A779543B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87" y="1712396"/>
                <a:ext cx="2290458" cy="933624"/>
              </a:xfrm>
              <a:prstGeom prst="wedgeRectCallout">
                <a:avLst>
                  <a:gd name="adj1" fmla="val -65671"/>
                  <a:gd name="adj2" fmla="val 7108"/>
                </a:avLst>
              </a:prstGeom>
              <a:blipFill>
                <a:blip r:embed="rId13"/>
                <a:stretch>
                  <a:fillRect t="-1282" r="-1357" b="-57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73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811"/>
    </mc:Choice>
    <mc:Fallback xmlns="">
      <p:transition spd="slow" advTm="350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/>
      <p:bldP spid="10" grpId="0"/>
      <p:bldP spid="3" grpId="0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Prob. Linear Regression: The Predictive Distribution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Want the predictive distribution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of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a new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(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With MLE/MAP estimate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will use the plug-in predictive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When doing fully Bayesian inference, can compute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posterior predictive dist.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Requires an integral but has a closed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Input-specific predictive uncertainty useful in problems where we want confidence estimates of the predictions made by the model (e.g., Active Learning)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1558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30167190-DE49-4B19-90F7-C17BADD8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5" y="2185266"/>
            <a:ext cx="104965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6AD7CFC-6819-426F-993F-94D0A680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53" y="3821908"/>
            <a:ext cx="59436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EF761AB-9EB8-4A03-9ED6-56FA96752B6A}"/>
                  </a:ext>
                </a:extLst>
              </p:cNvPr>
              <p:cNvSpPr/>
              <p:nvPr/>
            </p:nvSpPr>
            <p:spPr>
              <a:xfrm>
                <a:off x="9636297" y="3809480"/>
                <a:ext cx="2290458" cy="906326"/>
              </a:xfrm>
              <a:prstGeom prst="wedgeRectCallout">
                <a:avLst>
                  <a:gd name="adj1" fmla="val -71719"/>
                  <a:gd name="adj2" fmla="val -53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true in general for Prob.  Lin. Reg. but because the hyperparameters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treated as fixed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EF761AB-9EB8-4A03-9ED6-56FA96752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297" y="3809480"/>
                <a:ext cx="2290458" cy="906326"/>
              </a:xfrm>
              <a:prstGeom prst="wedgeRectCallout">
                <a:avLst>
                  <a:gd name="adj1" fmla="val -71719"/>
                  <a:gd name="adj2" fmla="val -5389"/>
                </a:avLst>
              </a:prstGeom>
              <a:blipFill>
                <a:blip r:embed="rId8"/>
                <a:stretch>
                  <a:fillRect t="-2632" b="-72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2" name="Picture 6">
            <a:extLst>
              <a:ext uri="{FF2B5EF4-FFF2-40B4-BE49-F238E27FC236}">
                <a16:creationId xmlns:a16="http://schemas.microsoft.com/office/drawing/2014/main" id="{29C0DCA9-AA1E-4DC7-8051-D47299D1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53" y="5098167"/>
            <a:ext cx="64008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B8862C0-32A6-4DAA-983C-2BD1C203E2B7}"/>
                  </a:ext>
                </a:extLst>
              </p:cNvPr>
              <p:cNvSpPr/>
              <p:nvPr/>
            </p:nvSpPr>
            <p:spPr>
              <a:xfrm>
                <a:off x="9327779" y="4807744"/>
                <a:ext cx="2539992" cy="1009650"/>
              </a:xfrm>
              <a:prstGeom prst="wedgeRectCallout">
                <a:avLst>
                  <a:gd name="adj1" fmla="val -65383"/>
                  <a:gd name="adj2" fmla="val -176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Input-specific predictive variance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the MLE/MAP based predictive where it was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(and was same for all test inputs)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B8862C0-32A6-4DAA-983C-2BD1C203E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779" y="4807744"/>
                <a:ext cx="2539992" cy="1009650"/>
              </a:xfrm>
              <a:prstGeom prst="wedgeRectCallout">
                <a:avLst>
                  <a:gd name="adj1" fmla="val -65383"/>
                  <a:gd name="adj2" fmla="val -1766"/>
                </a:avLst>
              </a:prstGeom>
              <a:blipFill>
                <a:blip r:embed="rId10"/>
                <a:stretch>
                  <a:fillRect b="-17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E0B39AF-C1AC-4DC1-8066-488E4FC5F85C}"/>
              </a:ext>
            </a:extLst>
          </p:cNvPr>
          <p:cNvSpPr/>
          <p:nvPr/>
        </p:nvSpPr>
        <p:spPr>
          <a:xfrm>
            <a:off x="6597091" y="4715806"/>
            <a:ext cx="1450886" cy="279037"/>
          </a:xfrm>
          <a:prstGeom prst="wedgeRectCallout">
            <a:avLst>
              <a:gd name="adj1" fmla="val -53472"/>
              <a:gd name="adj2" fmla="val 140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Mean prediction</a:t>
            </a:r>
            <a:endParaRPr lang="en-GB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0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315"/>
    </mc:Choice>
    <mc:Fallback xmlns="">
      <p:transition spd="slow" advTm="378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Fully Bayesian Linear Regression – Pictorially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sample from posterior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IN" sz="26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give a weight vector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case of lin. reg., each weight vector corresponds to a regression line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weight vector will give a different set of predictions on test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These different predictions will give us a variance (uncertainty) estimate in model’s prediction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uncertainty decreases as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increases (we become more sure when we see more training data)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variance of both posterior and post. pred. reduces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grows </a:t>
                </a:r>
                <a:r>
                  <a:rPr lang="en-GB" sz="200" dirty="0">
                    <a:latin typeface="Abadi Extra Light" panose="020B0204020104020204" pitchFamily="34" charset="0"/>
                  </a:rPr>
                  <a:t>(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727" b="-76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1C26182-326E-4BBE-B72B-50384B5F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99" y="2027704"/>
            <a:ext cx="4081188" cy="30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ED703-39C2-41B6-86B8-5F79BEE04B94}"/>
              </a:ext>
            </a:extLst>
          </p:cNvPr>
          <p:cNvSpPr txBox="1"/>
          <p:nvPr/>
        </p:nvSpPr>
        <p:spPr>
          <a:xfrm>
            <a:off x="57955" y="6565207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Pic source: https://waterprogramming.wordpress.com/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73352-9DB6-491D-98DA-5B15A7C5C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493" y="2601284"/>
            <a:ext cx="1004822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52A28A6-DDBC-4A35-8248-9F3DC16AE0CF}"/>
              </a:ext>
            </a:extLst>
          </p:cNvPr>
          <p:cNvSpPr/>
          <p:nvPr/>
        </p:nvSpPr>
        <p:spPr>
          <a:xfrm>
            <a:off x="7293254" y="2027704"/>
            <a:ext cx="2846475" cy="1846874"/>
          </a:xfrm>
          <a:prstGeom prst="wedgeRectCallout">
            <a:avLst>
              <a:gd name="adj1" fmla="val 73690"/>
              <a:gd name="adj2" fmla="val -8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posterior sort of represents an ensemble of solutions (not all are equally good but we can use all of them in an “importance-weighted” fashion to make the prediction using the posterior predictive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161A73-FE4F-49BC-A51C-072A5ECBEEE9}"/>
                  </a:ext>
                </a:extLst>
              </p:cNvPr>
              <p:cNvSpPr/>
              <p:nvPr/>
            </p:nvSpPr>
            <p:spPr>
              <a:xfrm>
                <a:off x="7359211" y="4103828"/>
                <a:ext cx="2780518" cy="932419"/>
              </a:xfrm>
              <a:prstGeom prst="wedgeRectCallout">
                <a:avLst>
                  <a:gd name="adj1" fmla="val 3351"/>
                  <a:gd name="adj2" fmla="val -7927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Importance of each solution in this ensemble is its posterior probability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161A73-FE4F-49BC-A51C-072A5ECB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11" y="4103828"/>
                <a:ext cx="2780518" cy="932419"/>
              </a:xfrm>
              <a:prstGeom prst="wedgeRectCallout">
                <a:avLst>
                  <a:gd name="adj1" fmla="val 3351"/>
                  <a:gd name="adj2" fmla="val -79278"/>
                </a:avLst>
              </a:prstGeom>
              <a:blipFill>
                <a:blip r:embed="rId8"/>
                <a:stretch>
                  <a:fillRect l="-871" b="-9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08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72"/>
    </mc:Choice>
    <mc:Fallback xmlns="">
      <p:transition spd="slow" advTm="217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MLE, MAP/Fully Bayesian Lin. Reg: Summary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MLE/MAP give point estimate of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MLE/MAP based prediction uses that single point estimate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Fully Bayesian approach gives the full posterior of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	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Fully Bayesian prediction does posterior averaging (computes posterior predictive distribution)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things to keep in mind: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MLE estimation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of a parameter leads to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unregularized solutions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MAP estimation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of a parameter leads to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regularized solutions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likelihood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model corresponds to using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squared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prior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on parameters acts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Other likelihoods/priors can be chosen (result in other loss functions and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extend Bayesian linear regression to handle nonlinear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kernel based feature mapping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Process regression         </a:t>
                </a:r>
                <a:endParaRPr lang="en-GB" sz="2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E057FA36-BE30-4C98-9EB7-8112883C2812}"/>
                  </a:ext>
                </a:extLst>
              </p:cNvPr>
              <p:cNvSpPr/>
              <p:nvPr/>
            </p:nvSpPr>
            <p:spPr>
              <a:xfrm>
                <a:off x="9077074" y="3352280"/>
                <a:ext cx="2849681" cy="1009650"/>
              </a:xfrm>
              <a:prstGeom prst="wedgeRectCallout">
                <a:avLst>
                  <a:gd name="adj1" fmla="val -59468"/>
                  <a:gd name="adj2" fmla="val 858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using Laplace distribution for likelihood is equivalent to absolute loss, using it as a prior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regularization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E057FA36-BE30-4C98-9EB7-8112883C2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74" y="3352280"/>
                <a:ext cx="2849681" cy="1009650"/>
              </a:xfrm>
              <a:prstGeom prst="wedgeRectCallout">
                <a:avLst>
                  <a:gd name="adj1" fmla="val -59468"/>
                  <a:gd name="adj2" fmla="val 85814"/>
                </a:avLst>
              </a:prstGeom>
              <a:blipFill>
                <a:blip r:embed="rId6"/>
                <a:stretch>
                  <a:fillRect t="-30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12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09"/>
    </mc:Choice>
    <mc:Fallback xmlns="">
      <p:transition spd="slow" advTm="122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Regression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Plotting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vs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the validation/test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Residual Sum of Squares (RSS) on the validation/test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RMSE (Root Mean Squared Error)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Coefficient of determination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/>
              <p:nvPr/>
            </p:nvSpPr>
            <p:spPr>
              <a:xfrm>
                <a:off x="3860024" y="2156867"/>
                <a:ext cx="3710888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GB" sz="2400" dirty="0">
                                      <a:latin typeface="Abadi Extra Light" panose="020B0204020104020204" pitchFamily="34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24" y="2156867"/>
                <a:ext cx="3710888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/>
              <p:nvPr/>
            </p:nvSpPr>
            <p:spPr>
              <a:xfrm>
                <a:off x="2237316" y="4823284"/>
                <a:ext cx="4082208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</m:t>
                                      </m:r>
                                      <m:r>
                                        <a:rPr lang="en-IN" sz="2800" b="0" i="0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16" y="4823284"/>
                <a:ext cx="4082208" cy="976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/>
              <p:nvPr/>
            </p:nvSpPr>
            <p:spPr>
              <a:xfrm>
                <a:off x="4679580" y="6087856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empirical mean of true responses,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80" y="6087856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blipFill>
                <a:blip r:embed="rId8"/>
                <a:stretch>
                  <a:fillRect l="-1220" b="-605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4B3C98E-9877-469F-8035-33B6063170EF}"/>
              </a:ext>
            </a:extLst>
          </p:cNvPr>
          <p:cNvSpPr/>
          <p:nvPr/>
        </p:nvSpPr>
        <p:spPr>
          <a:xfrm>
            <a:off x="448444" y="5851268"/>
            <a:ext cx="2481330" cy="837049"/>
          </a:xfrm>
          <a:prstGeom prst="wedgeRectCallout">
            <a:avLst>
              <a:gd name="adj1" fmla="val 25990"/>
              <a:gd name="adj2" fmla="val -881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RSS and RMSE, it is always between 0 and 1 and hence interpretable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/>
              <p:nvPr/>
            </p:nvSpPr>
            <p:spPr>
              <a:xfrm>
                <a:off x="6520013" y="4890165"/>
                <a:ext cx="2428543" cy="837049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“relative” error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model that makes a constant prediction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inputs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13" y="4890165"/>
                <a:ext cx="2428543" cy="837049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blipFill>
                <a:blip r:embed="rId9"/>
                <a:stretch>
                  <a:fillRect t="-709" r="-1480" b="-638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E1EC-51D5-466B-BC58-65DE63362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607" y="2619900"/>
            <a:ext cx="2502900" cy="161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3CF4D-F18C-41E2-82E0-EE9419C8A4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0996" y="4505540"/>
            <a:ext cx="2572425" cy="164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/>
              <p:nvPr/>
            </p:nvSpPr>
            <p:spPr>
              <a:xfrm>
                <a:off x="8873591" y="1986961"/>
                <a:ext cx="3251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Plots of true vs predicted outputs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for two regression models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591" y="1986961"/>
                <a:ext cx="3251211" cy="646331"/>
              </a:xfrm>
              <a:prstGeom prst="rect">
                <a:avLst/>
              </a:prstGeom>
              <a:blipFill>
                <a:blip r:embed="rId12"/>
                <a:stretch>
                  <a:fillRect l="-1689" t="-5660" r="-75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57694C-B4C7-427B-B1F1-4F455277A0C0}"/>
              </a:ext>
            </a:extLst>
          </p:cNvPr>
          <p:cNvSpPr txBox="1"/>
          <p:nvPr/>
        </p:nvSpPr>
        <p:spPr>
          <a:xfrm>
            <a:off x="10256105" y="6598887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from MLAPP (Murphy)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4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modeling classification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Logistic regression and </a:t>
            </a:r>
            <a:r>
              <a:rPr lang="en-GB" sz="2200" dirty="0" err="1">
                <a:latin typeface="Abadi Extra Light" panose="020B0204020104020204" pitchFamily="34" charset="0"/>
              </a:rPr>
              <a:t>softmax</a:t>
            </a:r>
            <a:r>
              <a:rPr lang="en-GB" sz="2200" dirty="0">
                <a:latin typeface="Abadi Extra Light" panose="020B0204020104020204" pitchFamily="34" charset="0"/>
              </a:rPr>
              <a:t>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6"/>
    </mc:Choice>
    <mc:Fallback xmlns="">
      <p:transition spd="slow" advTm="251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Models for 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the conditional distribution of output given input, i.e.,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more informative than a single prediction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get “expected” or “most likely” output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classifn</a:t>
                </a:r>
                <a:r>
                  <a:rPr lang="en-GB" dirty="0">
                    <a:latin typeface="Abadi Extra Light" panose="020B0204020104020204" pitchFamily="34" charset="0"/>
                  </a:rPr>
                  <a:t>, “soft” predictions (e.g., rather than yes/no, prob. of “yes”)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“Uncertainty” in the predicted output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(e.g., by looking at the variance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learn a distribution over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model params </a:t>
                </a:r>
                <a:r>
                  <a:rPr lang="en-GB" dirty="0">
                    <a:latin typeface="Abadi Extra Light" panose="020B0204020104020204" pitchFamily="34" charset="0"/>
                  </a:rPr>
                  <a:t>using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fully Bayesian inference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831" b="-1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AD746C-9F93-4580-9B2D-79751B065412}"/>
              </a:ext>
            </a:extLst>
          </p:cNvPr>
          <p:cNvSpPr/>
          <p:nvPr/>
        </p:nvSpPr>
        <p:spPr>
          <a:xfrm>
            <a:off x="1937857" y="2362803"/>
            <a:ext cx="2793534" cy="1644445"/>
          </a:xfrm>
          <a:custGeom>
            <a:avLst/>
            <a:gdLst>
              <a:gd name="connsiteX0" fmla="*/ 0 w 2961314"/>
              <a:gd name="connsiteY0" fmla="*/ 1570052 h 1579326"/>
              <a:gd name="connsiteX1" fmla="*/ 889233 w 2961314"/>
              <a:gd name="connsiteY1" fmla="*/ 1133824 h 1579326"/>
              <a:gd name="connsiteX2" fmla="*/ 1400962 w 2961314"/>
              <a:gd name="connsiteY2" fmla="*/ 1310 h 1579326"/>
              <a:gd name="connsiteX3" fmla="*/ 1988191 w 2961314"/>
              <a:gd name="connsiteY3" fmla="*/ 1377105 h 1579326"/>
              <a:gd name="connsiteX4" fmla="*/ 2961314 w 2961314"/>
              <a:gd name="connsiteY4" fmla="*/ 1544885 h 1579326"/>
              <a:gd name="connsiteX0" fmla="*/ 0 w 2961314"/>
              <a:gd name="connsiteY0" fmla="*/ 1569320 h 1569320"/>
              <a:gd name="connsiteX1" fmla="*/ 889233 w 2961314"/>
              <a:gd name="connsiteY1" fmla="*/ 1133092 h 1569320"/>
              <a:gd name="connsiteX2" fmla="*/ 1400962 w 2961314"/>
              <a:gd name="connsiteY2" fmla="*/ 578 h 1569320"/>
              <a:gd name="connsiteX3" fmla="*/ 2055303 w 2961314"/>
              <a:gd name="connsiteY3" fmla="*/ 1292483 h 1569320"/>
              <a:gd name="connsiteX4" fmla="*/ 2961314 w 2961314"/>
              <a:gd name="connsiteY4" fmla="*/ 1544153 h 1569320"/>
              <a:gd name="connsiteX0" fmla="*/ 0 w 2961314"/>
              <a:gd name="connsiteY0" fmla="*/ 1569320 h 1606106"/>
              <a:gd name="connsiteX1" fmla="*/ 889233 w 2961314"/>
              <a:gd name="connsiteY1" fmla="*/ 1133092 h 1606106"/>
              <a:gd name="connsiteX2" fmla="*/ 1400962 w 2961314"/>
              <a:gd name="connsiteY2" fmla="*/ 578 h 1606106"/>
              <a:gd name="connsiteX3" fmla="*/ 2055303 w 2961314"/>
              <a:gd name="connsiteY3" fmla="*/ 1292483 h 1606106"/>
              <a:gd name="connsiteX4" fmla="*/ 2961314 w 2961314"/>
              <a:gd name="connsiteY4" fmla="*/ 1594487 h 1606106"/>
              <a:gd name="connsiteX0" fmla="*/ 0 w 2961314"/>
              <a:gd name="connsiteY0" fmla="*/ 1569320 h 1594487"/>
              <a:gd name="connsiteX1" fmla="*/ 889233 w 2961314"/>
              <a:gd name="connsiteY1" fmla="*/ 1133092 h 1594487"/>
              <a:gd name="connsiteX2" fmla="*/ 1400962 w 2961314"/>
              <a:gd name="connsiteY2" fmla="*/ 578 h 1594487"/>
              <a:gd name="connsiteX3" fmla="*/ 2055303 w 2961314"/>
              <a:gd name="connsiteY3" fmla="*/ 1292483 h 1594487"/>
              <a:gd name="connsiteX4" fmla="*/ 2961314 w 2961314"/>
              <a:gd name="connsiteY4" fmla="*/ 1594487 h 1594487"/>
              <a:gd name="connsiteX0" fmla="*/ 0 w 2961314"/>
              <a:gd name="connsiteY0" fmla="*/ 1569257 h 1594424"/>
              <a:gd name="connsiteX1" fmla="*/ 847288 w 2961314"/>
              <a:gd name="connsiteY1" fmla="*/ 1141418 h 1594424"/>
              <a:gd name="connsiteX2" fmla="*/ 1400962 w 2961314"/>
              <a:gd name="connsiteY2" fmla="*/ 515 h 1594424"/>
              <a:gd name="connsiteX3" fmla="*/ 2055303 w 2961314"/>
              <a:gd name="connsiteY3" fmla="*/ 1292420 h 1594424"/>
              <a:gd name="connsiteX4" fmla="*/ 2961314 w 2961314"/>
              <a:gd name="connsiteY4" fmla="*/ 1594424 h 1594424"/>
              <a:gd name="connsiteX0" fmla="*/ 0 w 2961314"/>
              <a:gd name="connsiteY0" fmla="*/ 1569694 h 1594861"/>
              <a:gd name="connsiteX1" fmla="*/ 604007 w 2961314"/>
              <a:gd name="connsiteY1" fmla="*/ 1091521 h 1594861"/>
              <a:gd name="connsiteX2" fmla="*/ 1400962 w 2961314"/>
              <a:gd name="connsiteY2" fmla="*/ 952 h 1594861"/>
              <a:gd name="connsiteX3" fmla="*/ 2055303 w 2961314"/>
              <a:gd name="connsiteY3" fmla="*/ 1292857 h 1594861"/>
              <a:gd name="connsiteX4" fmla="*/ 2961314 w 2961314"/>
              <a:gd name="connsiteY4" fmla="*/ 1594861 h 1594861"/>
              <a:gd name="connsiteX0" fmla="*/ 0 w 2961314"/>
              <a:gd name="connsiteY0" fmla="*/ 1569606 h 1594773"/>
              <a:gd name="connsiteX1" fmla="*/ 604007 w 2961314"/>
              <a:gd name="connsiteY1" fmla="*/ 1091433 h 1594773"/>
              <a:gd name="connsiteX2" fmla="*/ 1400962 w 2961314"/>
              <a:gd name="connsiteY2" fmla="*/ 864 h 1594773"/>
              <a:gd name="connsiteX3" fmla="*/ 2055303 w 2961314"/>
              <a:gd name="connsiteY3" fmla="*/ 1292769 h 1594773"/>
              <a:gd name="connsiteX4" fmla="*/ 2961314 w 2961314"/>
              <a:gd name="connsiteY4" fmla="*/ 1594773 h 1594773"/>
              <a:gd name="connsiteX0" fmla="*/ 0 w 2961314"/>
              <a:gd name="connsiteY0" fmla="*/ 1569712 h 1594879"/>
              <a:gd name="connsiteX1" fmla="*/ 604007 w 2961314"/>
              <a:gd name="connsiteY1" fmla="*/ 1091539 h 1594879"/>
              <a:gd name="connsiteX2" fmla="*/ 1400962 w 2961314"/>
              <a:gd name="connsiteY2" fmla="*/ 970 h 1594879"/>
              <a:gd name="connsiteX3" fmla="*/ 2055303 w 2961314"/>
              <a:gd name="connsiteY3" fmla="*/ 1292875 h 1594879"/>
              <a:gd name="connsiteX4" fmla="*/ 2961314 w 2961314"/>
              <a:gd name="connsiteY4" fmla="*/ 1594879 h 1594879"/>
              <a:gd name="connsiteX0" fmla="*/ 0 w 2961314"/>
              <a:gd name="connsiteY0" fmla="*/ 1569239 h 1594406"/>
              <a:gd name="connsiteX1" fmla="*/ 604007 w 2961314"/>
              <a:gd name="connsiteY1" fmla="*/ 1091066 h 1594406"/>
              <a:gd name="connsiteX2" fmla="*/ 1400962 w 2961314"/>
              <a:gd name="connsiteY2" fmla="*/ 497 h 1594406"/>
              <a:gd name="connsiteX3" fmla="*/ 2214694 w 2961314"/>
              <a:gd name="connsiteY3" fmla="*/ 1233679 h 1594406"/>
              <a:gd name="connsiteX4" fmla="*/ 2961314 w 2961314"/>
              <a:gd name="connsiteY4" fmla="*/ 1594406 h 1594406"/>
              <a:gd name="connsiteX0" fmla="*/ 0 w 3045204"/>
              <a:gd name="connsiteY0" fmla="*/ 1569239 h 1602795"/>
              <a:gd name="connsiteX1" fmla="*/ 604007 w 3045204"/>
              <a:gd name="connsiteY1" fmla="*/ 1091066 h 1602795"/>
              <a:gd name="connsiteX2" fmla="*/ 1400962 w 3045204"/>
              <a:gd name="connsiteY2" fmla="*/ 497 h 1602795"/>
              <a:gd name="connsiteX3" fmla="*/ 2214694 w 3045204"/>
              <a:gd name="connsiteY3" fmla="*/ 1233679 h 1602795"/>
              <a:gd name="connsiteX4" fmla="*/ 3045204 w 3045204"/>
              <a:gd name="connsiteY4" fmla="*/ 1602795 h 1602795"/>
              <a:gd name="connsiteX0" fmla="*/ 0 w 3028426"/>
              <a:gd name="connsiteY0" fmla="*/ 1644738 h 1644738"/>
              <a:gd name="connsiteX1" fmla="*/ 587229 w 3028426"/>
              <a:gd name="connsiteY1" fmla="*/ 1091064 h 1644738"/>
              <a:gd name="connsiteX2" fmla="*/ 1384184 w 3028426"/>
              <a:gd name="connsiteY2" fmla="*/ 495 h 1644738"/>
              <a:gd name="connsiteX3" fmla="*/ 2197916 w 3028426"/>
              <a:gd name="connsiteY3" fmla="*/ 1233677 h 1644738"/>
              <a:gd name="connsiteX4" fmla="*/ 3028426 w 3028426"/>
              <a:gd name="connsiteY4" fmla="*/ 1602793 h 1644738"/>
              <a:gd name="connsiteX0" fmla="*/ 0 w 2986481"/>
              <a:gd name="connsiteY0" fmla="*/ 1661516 h 1661516"/>
              <a:gd name="connsiteX1" fmla="*/ 545284 w 2986481"/>
              <a:gd name="connsiteY1" fmla="*/ 1091064 h 1661516"/>
              <a:gd name="connsiteX2" fmla="*/ 1342239 w 2986481"/>
              <a:gd name="connsiteY2" fmla="*/ 495 h 1661516"/>
              <a:gd name="connsiteX3" fmla="*/ 2155971 w 2986481"/>
              <a:gd name="connsiteY3" fmla="*/ 1233677 h 1661516"/>
              <a:gd name="connsiteX4" fmla="*/ 2986481 w 2986481"/>
              <a:gd name="connsiteY4" fmla="*/ 1602793 h 1661516"/>
              <a:gd name="connsiteX0" fmla="*/ 0 w 2986481"/>
              <a:gd name="connsiteY0" fmla="*/ 1661458 h 1661458"/>
              <a:gd name="connsiteX1" fmla="*/ 620785 w 2986481"/>
              <a:gd name="connsiteY1" fmla="*/ 1099395 h 1661458"/>
              <a:gd name="connsiteX2" fmla="*/ 1342239 w 2986481"/>
              <a:gd name="connsiteY2" fmla="*/ 437 h 1661458"/>
              <a:gd name="connsiteX3" fmla="*/ 2155971 w 2986481"/>
              <a:gd name="connsiteY3" fmla="*/ 1233619 h 1661458"/>
              <a:gd name="connsiteX4" fmla="*/ 2986481 w 2986481"/>
              <a:gd name="connsiteY4" fmla="*/ 1602735 h 1661458"/>
              <a:gd name="connsiteX0" fmla="*/ 0 w 2986481"/>
              <a:gd name="connsiteY0" fmla="*/ 1661493 h 1661493"/>
              <a:gd name="connsiteX1" fmla="*/ 620785 w 2986481"/>
              <a:gd name="connsiteY1" fmla="*/ 1099430 h 1661493"/>
              <a:gd name="connsiteX2" fmla="*/ 1342239 w 2986481"/>
              <a:gd name="connsiteY2" fmla="*/ 472 h 1661493"/>
              <a:gd name="connsiteX3" fmla="*/ 2155971 w 2986481"/>
              <a:gd name="connsiteY3" fmla="*/ 1233654 h 1661493"/>
              <a:gd name="connsiteX4" fmla="*/ 2986481 w 2986481"/>
              <a:gd name="connsiteY4" fmla="*/ 1602770 h 1661493"/>
              <a:gd name="connsiteX0" fmla="*/ 0 w 2986481"/>
              <a:gd name="connsiteY0" fmla="*/ 1661681 h 1661681"/>
              <a:gd name="connsiteX1" fmla="*/ 620785 w 2986481"/>
              <a:gd name="connsiteY1" fmla="*/ 1099618 h 1661681"/>
              <a:gd name="connsiteX2" fmla="*/ 1342239 w 2986481"/>
              <a:gd name="connsiteY2" fmla="*/ 660 h 1661681"/>
              <a:gd name="connsiteX3" fmla="*/ 2072081 w 2986481"/>
              <a:gd name="connsiteY3" fmla="*/ 1259009 h 1661681"/>
              <a:gd name="connsiteX4" fmla="*/ 2986481 w 2986481"/>
              <a:gd name="connsiteY4" fmla="*/ 1602958 h 1661681"/>
              <a:gd name="connsiteX0" fmla="*/ 0 w 2793534"/>
              <a:gd name="connsiteY0" fmla="*/ 1661681 h 1661681"/>
              <a:gd name="connsiteX1" fmla="*/ 620785 w 2793534"/>
              <a:gd name="connsiteY1" fmla="*/ 1099618 h 1661681"/>
              <a:gd name="connsiteX2" fmla="*/ 1342239 w 2793534"/>
              <a:gd name="connsiteY2" fmla="*/ 660 h 1661681"/>
              <a:gd name="connsiteX3" fmla="*/ 2072081 w 2793534"/>
              <a:gd name="connsiteY3" fmla="*/ 1259009 h 1661681"/>
              <a:gd name="connsiteX4" fmla="*/ 2793534 w 2793534"/>
              <a:gd name="connsiteY4" fmla="*/ 1594569 h 1661681"/>
              <a:gd name="connsiteX0" fmla="*/ 0 w 2793534"/>
              <a:gd name="connsiteY0" fmla="*/ 1661631 h 1661631"/>
              <a:gd name="connsiteX1" fmla="*/ 620785 w 2793534"/>
              <a:gd name="connsiteY1" fmla="*/ 1099568 h 1661631"/>
              <a:gd name="connsiteX2" fmla="*/ 1291905 w 2793534"/>
              <a:gd name="connsiteY2" fmla="*/ 610 h 1661631"/>
              <a:gd name="connsiteX3" fmla="*/ 2072081 w 2793534"/>
              <a:gd name="connsiteY3" fmla="*/ 1258959 h 1661631"/>
              <a:gd name="connsiteX4" fmla="*/ 2793534 w 2793534"/>
              <a:gd name="connsiteY4" fmla="*/ 1594519 h 1661631"/>
              <a:gd name="connsiteX0" fmla="*/ 0 w 2793534"/>
              <a:gd name="connsiteY0" fmla="*/ 1661631 h 1661631"/>
              <a:gd name="connsiteX1" fmla="*/ 620785 w 2793534"/>
              <a:gd name="connsiteY1" fmla="*/ 1099568 h 1661631"/>
              <a:gd name="connsiteX2" fmla="*/ 1367406 w 2793534"/>
              <a:gd name="connsiteY2" fmla="*/ 610 h 1661631"/>
              <a:gd name="connsiteX3" fmla="*/ 2072081 w 2793534"/>
              <a:gd name="connsiteY3" fmla="*/ 1258959 h 1661631"/>
              <a:gd name="connsiteX4" fmla="*/ 2793534 w 2793534"/>
              <a:gd name="connsiteY4" fmla="*/ 1594519 h 1661631"/>
              <a:gd name="connsiteX0" fmla="*/ 0 w 2793534"/>
              <a:gd name="connsiteY0" fmla="*/ 1661215 h 1661215"/>
              <a:gd name="connsiteX1" fmla="*/ 637563 w 2793534"/>
              <a:gd name="connsiteY1" fmla="*/ 1166264 h 1661215"/>
              <a:gd name="connsiteX2" fmla="*/ 1367406 w 2793534"/>
              <a:gd name="connsiteY2" fmla="*/ 194 h 1661215"/>
              <a:gd name="connsiteX3" fmla="*/ 2072081 w 2793534"/>
              <a:gd name="connsiteY3" fmla="*/ 1258543 h 1661215"/>
              <a:gd name="connsiteX4" fmla="*/ 2793534 w 2793534"/>
              <a:gd name="connsiteY4" fmla="*/ 1594103 h 1661215"/>
              <a:gd name="connsiteX0" fmla="*/ 0 w 2793534"/>
              <a:gd name="connsiteY0" fmla="*/ 1661220 h 1661220"/>
              <a:gd name="connsiteX1" fmla="*/ 637563 w 2793534"/>
              <a:gd name="connsiteY1" fmla="*/ 1166269 h 1661220"/>
              <a:gd name="connsiteX2" fmla="*/ 1367406 w 2793534"/>
              <a:gd name="connsiteY2" fmla="*/ 199 h 1661220"/>
              <a:gd name="connsiteX3" fmla="*/ 2072081 w 2793534"/>
              <a:gd name="connsiteY3" fmla="*/ 1258548 h 1661220"/>
              <a:gd name="connsiteX4" fmla="*/ 2793534 w 2793534"/>
              <a:gd name="connsiteY4" fmla="*/ 1594108 h 1661220"/>
              <a:gd name="connsiteX0" fmla="*/ 0 w 2793534"/>
              <a:gd name="connsiteY0" fmla="*/ 1661217 h 1661217"/>
              <a:gd name="connsiteX1" fmla="*/ 637563 w 2793534"/>
              <a:gd name="connsiteY1" fmla="*/ 1166266 h 1661217"/>
              <a:gd name="connsiteX2" fmla="*/ 1367406 w 2793534"/>
              <a:gd name="connsiteY2" fmla="*/ 196 h 1661217"/>
              <a:gd name="connsiteX3" fmla="*/ 2072081 w 2793534"/>
              <a:gd name="connsiteY3" fmla="*/ 1258545 h 1661217"/>
              <a:gd name="connsiteX4" fmla="*/ 2793534 w 2793534"/>
              <a:gd name="connsiteY4" fmla="*/ 1594105 h 1661217"/>
              <a:gd name="connsiteX0" fmla="*/ 0 w 2793534"/>
              <a:gd name="connsiteY0" fmla="*/ 1686382 h 1686382"/>
              <a:gd name="connsiteX1" fmla="*/ 637563 w 2793534"/>
              <a:gd name="connsiteY1" fmla="*/ 1166265 h 1686382"/>
              <a:gd name="connsiteX2" fmla="*/ 1367406 w 2793534"/>
              <a:gd name="connsiteY2" fmla="*/ 195 h 1686382"/>
              <a:gd name="connsiteX3" fmla="*/ 2072081 w 2793534"/>
              <a:gd name="connsiteY3" fmla="*/ 1258544 h 1686382"/>
              <a:gd name="connsiteX4" fmla="*/ 2793534 w 2793534"/>
              <a:gd name="connsiteY4" fmla="*/ 1594104 h 1686382"/>
              <a:gd name="connsiteX0" fmla="*/ 0 w 2793534"/>
              <a:gd name="connsiteY0" fmla="*/ 1686382 h 1686382"/>
              <a:gd name="connsiteX1" fmla="*/ 637563 w 2793534"/>
              <a:gd name="connsiteY1" fmla="*/ 1166265 h 1686382"/>
              <a:gd name="connsiteX2" fmla="*/ 1367406 w 2793534"/>
              <a:gd name="connsiteY2" fmla="*/ 195 h 1686382"/>
              <a:gd name="connsiteX3" fmla="*/ 2072081 w 2793534"/>
              <a:gd name="connsiteY3" fmla="*/ 1258544 h 1686382"/>
              <a:gd name="connsiteX4" fmla="*/ 2793534 w 2793534"/>
              <a:gd name="connsiteY4" fmla="*/ 1594104 h 1686382"/>
              <a:gd name="connsiteX0" fmla="*/ 0 w 2793534"/>
              <a:gd name="connsiteY0" fmla="*/ 1686382 h 1686382"/>
              <a:gd name="connsiteX1" fmla="*/ 637563 w 2793534"/>
              <a:gd name="connsiteY1" fmla="*/ 1166265 h 1686382"/>
              <a:gd name="connsiteX2" fmla="*/ 1367406 w 2793534"/>
              <a:gd name="connsiteY2" fmla="*/ 195 h 1686382"/>
              <a:gd name="connsiteX3" fmla="*/ 2072081 w 2793534"/>
              <a:gd name="connsiteY3" fmla="*/ 1258544 h 1686382"/>
              <a:gd name="connsiteX4" fmla="*/ 2793534 w 2793534"/>
              <a:gd name="connsiteY4" fmla="*/ 1661216 h 1686382"/>
              <a:gd name="connsiteX0" fmla="*/ 0 w 2793534"/>
              <a:gd name="connsiteY0" fmla="*/ 1602508 h 1602508"/>
              <a:gd name="connsiteX1" fmla="*/ 637563 w 2793534"/>
              <a:gd name="connsiteY1" fmla="*/ 1082391 h 1602508"/>
              <a:gd name="connsiteX2" fmla="*/ 1283516 w 2793534"/>
              <a:gd name="connsiteY2" fmla="*/ 211 h 1602508"/>
              <a:gd name="connsiteX3" fmla="*/ 2072081 w 2793534"/>
              <a:gd name="connsiteY3" fmla="*/ 1174670 h 1602508"/>
              <a:gd name="connsiteX4" fmla="*/ 2793534 w 2793534"/>
              <a:gd name="connsiteY4" fmla="*/ 1577342 h 1602508"/>
              <a:gd name="connsiteX0" fmla="*/ 0 w 2793534"/>
              <a:gd name="connsiteY0" fmla="*/ 1644444 h 1644444"/>
              <a:gd name="connsiteX1" fmla="*/ 637563 w 2793534"/>
              <a:gd name="connsiteY1" fmla="*/ 1124327 h 1644444"/>
              <a:gd name="connsiteX2" fmla="*/ 1359017 w 2793534"/>
              <a:gd name="connsiteY2" fmla="*/ 202 h 1644444"/>
              <a:gd name="connsiteX3" fmla="*/ 2072081 w 2793534"/>
              <a:gd name="connsiteY3" fmla="*/ 1216606 h 1644444"/>
              <a:gd name="connsiteX4" fmla="*/ 2793534 w 2793534"/>
              <a:gd name="connsiteY4" fmla="*/ 1619278 h 1644444"/>
              <a:gd name="connsiteX0" fmla="*/ 0 w 2793534"/>
              <a:gd name="connsiteY0" fmla="*/ 1644454 h 1644454"/>
              <a:gd name="connsiteX1" fmla="*/ 637563 w 2793534"/>
              <a:gd name="connsiteY1" fmla="*/ 1124337 h 1644454"/>
              <a:gd name="connsiteX2" fmla="*/ 1359017 w 2793534"/>
              <a:gd name="connsiteY2" fmla="*/ 212 h 1644454"/>
              <a:gd name="connsiteX3" fmla="*/ 2072081 w 2793534"/>
              <a:gd name="connsiteY3" fmla="*/ 1216616 h 1644454"/>
              <a:gd name="connsiteX4" fmla="*/ 2793534 w 2793534"/>
              <a:gd name="connsiteY4" fmla="*/ 1619288 h 1644454"/>
              <a:gd name="connsiteX0" fmla="*/ 0 w 2793534"/>
              <a:gd name="connsiteY0" fmla="*/ 1644445 h 1644445"/>
              <a:gd name="connsiteX1" fmla="*/ 637563 w 2793534"/>
              <a:gd name="connsiteY1" fmla="*/ 1124328 h 1644445"/>
              <a:gd name="connsiteX2" fmla="*/ 1317072 w 2793534"/>
              <a:gd name="connsiteY2" fmla="*/ 203 h 1644445"/>
              <a:gd name="connsiteX3" fmla="*/ 2072081 w 2793534"/>
              <a:gd name="connsiteY3" fmla="*/ 1216607 h 1644445"/>
              <a:gd name="connsiteX4" fmla="*/ 2793534 w 2793534"/>
              <a:gd name="connsiteY4" fmla="*/ 1619279 h 1644445"/>
              <a:gd name="connsiteX0" fmla="*/ 0 w 2793534"/>
              <a:gd name="connsiteY0" fmla="*/ 1644445 h 1644445"/>
              <a:gd name="connsiteX1" fmla="*/ 637563 w 2793534"/>
              <a:gd name="connsiteY1" fmla="*/ 1124328 h 1644445"/>
              <a:gd name="connsiteX2" fmla="*/ 1308683 w 2793534"/>
              <a:gd name="connsiteY2" fmla="*/ 203 h 1644445"/>
              <a:gd name="connsiteX3" fmla="*/ 2072081 w 2793534"/>
              <a:gd name="connsiteY3" fmla="*/ 1216607 h 1644445"/>
              <a:gd name="connsiteX4" fmla="*/ 2793534 w 2793534"/>
              <a:gd name="connsiteY4" fmla="*/ 1619279 h 164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3534" h="1644445">
                <a:moveTo>
                  <a:pt x="0" y="1644445"/>
                </a:moveTo>
                <a:cubicBezTo>
                  <a:pt x="344647" y="1506725"/>
                  <a:pt x="419449" y="1398368"/>
                  <a:pt x="637563" y="1124328"/>
                </a:cubicBezTo>
                <a:cubicBezTo>
                  <a:pt x="855677" y="850288"/>
                  <a:pt x="1069597" y="-15177"/>
                  <a:pt x="1308683" y="203"/>
                </a:cubicBezTo>
                <a:cubicBezTo>
                  <a:pt x="1547769" y="15583"/>
                  <a:pt x="1824606" y="946761"/>
                  <a:pt x="2072081" y="1216607"/>
                </a:cubicBezTo>
                <a:cubicBezTo>
                  <a:pt x="2319556" y="1486453"/>
                  <a:pt x="2403446" y="1613686"/>
                  <a:pt x="2793534" y="161927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C144C-411F-4769-9755-025E192C70F2}"/>
              </a:ext>
            </a:extLst>
          </p:cNvPr>
          <p:cNvCxnSpPr/>
          <p:nvPr/>
        </p:nvCxnSpPr>
        <p:spPr>
          <a:xfrm flipV="1">
            <a:off x="1753299" y="2105637"/>
            <a:ext cx="0" cy="1971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D07E2-6F46-45FD-896E-520CDCDC8B69}"/>
              </a:ext>
            </a:extLst>
          </p:cNvPr>
          <p:cNvCxnSpPr>
            <a:cxnSpLocks/>
          </p:cNvCxnSpPr>
          <p:nvPr/>
        </p:nvCxnSpPr>
        <p:spPr>
          <a:xfrm flipV="1">
            <a:off x="1753299" y="4077050"/>
            <a:ext cx="316265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BEA962-C2A9-4C6D-BF45-2D49EC6BADBE}"/>
                  </a:ext>
                </a:extLst>
              </p:cNvPr>
              <p:cNvSpPr txBox="1"/>
              <p:nvPr/>
            </p:nvSpPr>
            <p:spPr>
              <a:xfrm>
                <a:off x="3464654" y="2105637"/>
                <a:ext cx="714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BEA962-C2A9-4C6D-BF45-2D49EC6B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54" y="2105637"/>
                <a:ext cx="714298" cy="276999"/>
              </a:xfrm>
              <a:prstGeom prst="rect">
                <a:avLst/>
              </a:prstGeom>
              <a:blipFill>
                <a:blip r:embed="rId6"/>
                <a:stretch>
                  <a:fillRect l="-7627" t="-2174" r="-1101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05C708-D87C-492C-B9E4-9D02FDE8E882}"/>
              </a:ext>
            </a:extLst>
          </p:cNvPr>
          <p:cNvCxnSpPr>
            <a:stCxn id="9" idx="2"/>
          </p:cNvCxnSpPr>
          <p:nvPr/>
        </p:nvCxnSpPr>
        <p:spPr>
          <a:xfrm flipH="1">
            <a:off x="3238151" y="2363006"/>
            <a:ext cx="8389" cy="17140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D272D-7B2A-4CF5-925A-FBE4B81184E8}"/>
                  </a:ext>
                </a:extLst>
              </p:cNvPr>
              <p:cNvSpPr txBox="1"/>
              <p:nvPr/>
            </p:nvSpPr>
            <p:spPr>
              <a:xfrm>
                <a:off x="2866990" y="4091851"/>
                <a:ext cx="1311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D272D-7B2A-4CF5-925A-FBE4B811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90" y="4091851"/>
                <a:ext cx="1311962" cy="276999"/>
              </a:xfrm>
              <a:prstGeom prst="rect">
                <a:avLst/>
              </a:prstGeom>
              <a:blipFill>
                <a:blip r:embed="rId7"/>
                <a:stretch>
                  <a:fillRect l="-926" t="-4348" r="-5093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273550-C534-4832-A68C-36233B02DCC1}"/>
                  </a:ext>
                </a:extLst>
              </p:cNvPr>
              <p:cNvSpPr txBox="1"/>
              <p:nvPr/>
            </p:nvSpPr>
            <p:spPr>
              <a:xfrm>
                <a:off x="4644261" y="403522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273550-C534-4832-A68C-36233B02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61" y="4035225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39C4BA0-2F45-42F7-8BEF-800CFD6F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01" y="2382636"/>
            <a:ext cx="3476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A0E25C-96E5-4CD4-89B5-4DD42CB54A43}"/>
              </a:ext>
            </a:extLst>
          </p:cNvPr>
          <p:cNvSpPr txBox="1"/>
          <p:nvPr/>
        </p:nvSpPr>
        <p:spPr>
          <a:xfrm>
            <a:off x="1888069" y="1659131"/>
            <a:ext cx="302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Probabilistic Linear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0D0AC-A4A6-4182-83C8-8D33F89BC766}"/>
              </a:ext>
            </a:extLst>
          </p:cNvPr>
          <p:cNvSpPr txBox="1"/>
          <p:nvPr/>
        </p:nvSpPr>
        <p:spPr>
          <a:xfrm>
            <a:off x="6945885" y="1742569"/>
            <a:ext cx="260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Probabilistic Classification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9A6844F9-E9AE-4544-94C0-80A55E22191C}"/>
              </a:ext>
            </a:extLst>
          </p:cNvPr>
          <p:cNvSpPr/>
          <p:nvPr/>
        </p:nvSpPr>
        <p:spPr>
          <a:xfrm>
            <a:off x="9716236" y="4405972"/>
            <a:ext cx="2210519" cy="1204538"/>
          </a:xfrm>
          <a:prstGeom prst="wedgeRectCallout">
            <a:avLst>
              <a:gd name="adj1" fmla="val -55384"/>
              <a:gd name="adj2" fmla="val 623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uncertainty also helps in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“active learning”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where we wish to identify “difficult” (and hence more useful) training examples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6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03"/>
    </mc:Choice>
    <mc:Fallback xmlns="">
      <p:transition spd="slow" advTm="221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9" grpId="0"/>
      <p:bldP spid="20" grpId="0"/>
      <p:bldP spid="21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Distribution over model parameters??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Recall that linear/ridge regression gave a single “optimal” weight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 a probabilistic model for linear regression, we have two options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Use MLE/MAP to get a single “optimal” weight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Use fully Bayesian inference to learn a distribution over weight vectors (figure below)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A566EC-906F-448B-A178-375806DB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64" y="3429000"/>
            <a:ext cx="1682228" cy="147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2C9AF3-B91D-4FD3-A106-DF0FC9C5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16" y="3401450"/>
            <a:ext cx="1645038" cy="15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C897E7-496A-4536-A5E1-09FC9FB4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04" y="3428999"/>
            <a:ext cx="1689133" cy="15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DBEBC-1CCC-40D0-9B15-AB474F92AFD0}"/>
              </a:ext>
            </a:extLst>
          </p:cNvPr>
          <p:cNvSpPr txBox="1"/>
          <p:nvPr/>
        </p:nvSpPr>
        <p:spPr>
          <a:xfrm>
            <a:off x="1831017" y="3174532"/>
            <a:ext cx="161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 training 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12CF6-E7AF-4031-8551-1B8881675B01}"/>
              </a:ext>
            </a:extLst>
          </p:cNvPr>
          <p:cNvSpPr txBox="1"/>
          <p:nvPr/>
        </p:nvSpPr>
        <p:spPr>
          <a:xfrm>
            <a:off x="3930469" y="3146982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training 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7A9D8-55BA-45A8-9163-FDDC3B83C381}"/>
              </a:ext>
            </a:extLst>
          </p:cNvPr>
          <p:cNvSpPr txBox="1"/>
          <p:nvPr/>
        </p:nvSpPr>
        <p:spPr>
          <a:xfrm>
            <a:off x="5586852" y="3146982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few more training 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F5A22B-5563-4B29-B403-BD8657DFE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816" y="2664370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C5E57EF-1E56-42F3-BB66-6B6574E9D27A}"/>
              </a:ext>
            </a:extLst>
          </p:cNvPr>
          <p:cNvSpPr/>
          <p:nvPr/>
        </p:nvSpPr>
        <p:spPr>
          <a:xfrm>
            <a:off x="8117830" y="2938891"/>
            <a:ext cx="2847913" cy="2455230"/>
          </a:xfrm>
          <a:prstGeom prst="wedgeRectCallout">
            <a:avLst>
              <a:gd name="adj1" fmla="val 67421"/>
              <a:gd name="adj2" fmla="val -421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Rather than returning just a single “best” solution (a line in this example), the fully Bayesian approach would give us several “probable” lines (consistent with training data) by learning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full posterior distribution over the model parameters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(each of which corresponds to a 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1D7D0-3AE6-4620-9D1E-9ABCC6559E24}"/>
                  </a:ext>
                </a:extLst>
              </p:cNvPr>
              <p:cNvSpPr txBox="1"/>
              <p:nvPr/>
            </p:nvSpPr>
            <p:spPr>
              <a:xfrm>
                <a:off x="3720251" y="5249621"/>
                <a:ext cx="1866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1D7D0-3AE6-4620-9D1E-9ABCC655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1" y="5249621"/>
                <a:ext cx="18666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E9F2D-5FCD-46A9-A875-C6E12EF1E926}"/>
                  </a:ext>
                </a:extLst>
              </p:cNvPr>
              <p:cNvSpPr txBox="1"/>
              <p:nvPr/>
            </p:nvSpPr>
            <p:spPr>
              <a:xfrm>
                <a:off x="5586852" y="5229828"/>
                <a:ext cx="17947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E9F2D-5FCD-46A9-A875-C6E12EF1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52" y="5229828"/>
                <a:ext cx="1794786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E0C03-BCFB-4EF5-B313-AB50DB6F7620}"/>
                  </a:ext>
                </a:extLst>
              </p:cNvPr>
              <p:cNvSpPr txBox="1"/>
              <p:nvPr/>
            </p:nvSpPr>
            <p:spPr>
              <a:xfrm>
                <a:off x="3457601" y="5023750"/>
                <a:ext cx="761427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E0C03-BCFB-4EF5-B313-AB50DB6F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01" y="5023750"/>
                <a:ext cx="761427" cy="11301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6D66C0-2B78-4275-BD80-7DE115B8FAE4}"/>
                  </a:ext>
                </a:extLst>
              </p:cNvPr>
              <p:cNvSpPr txBox="1"/>
              <p:nvPr/>
            </p:nvSpPr>
            <p:spPr>
              <a:xfrm>
                <a:off x="7285875" y="5253740"/>
                <a:ext cx="573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6D66C0-2B78-4275-BD80-7DE115B8F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75" y="5253740"/>
                <a:ext cx="57387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6C6FB-EF5F-472C-9707-3398EF27059D}"/>
                  </a:ext>
                </a:extLst>
              </p:cNvPr>
              <p:cNvSpPr txBox="1"/>
              <p:nvPr/>
            </p:nvSpPr>
            <p:spPr>
              <a:xfrm>
                <a:off x="1420079" y="5270518"/>
                <a:ext cx="19728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6C6FB-EF5F-472C-9707-3398EF27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79" y="5270518"/>
                <a:ext cx="197284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33644FFF-CF1C-4273-A747-490FB61BE5D2}"/>
                  </a:ext>
                </a:extLst>
              </p:cNvPr>
              <p:cNvSpPr/>
              <p:nvPr/>
            </p:nvSpPr>
            <p:spPr>
              <a:xfrm>
                <a:off x="3405790" y="6060454"/>
                <a:ext cx="2045064" cy="697911"/>
              </a:xfrm>
              <a:prstGeom prst="wedgeRectCallout">
                <a:avLst>
                  <a:gd name="adj1" fmla="val -11174"/>
                  <a:gd name="adj2" fmla="val -954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Predictive distribution using a single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plug-in predictive distribution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33644FFF-CF1C-4273-A747-490FB61B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90" y="6060454"/>
                <a:ext cx="2045064" cy="697911"/>
              </a:xfrm>
              <a:prstGeom prst="wedgeRectCallout">
                <a:avLst>
                  <a:gd name="adj1" fmla="val -11174"/>
                  <a:gd name="adj2" fmla="val -95409"/>
                </a:avLst>
              </a:prstGeom>
              <a:blipFill>
                <a:blip r:embed="rId14"/>
                <a:stretch>
                  <a:fillRect l="-592" b="-63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85BCFE85-527A-4C2B-922B-F4E984550132}"/>
                  </a:ext>
                </a:extLst>
              </p:cNvPr>
              <p:cNvSpPr/>
              <p:nvPr/>
            </p:nvSpPr>
            <p:spPr>
              <a:xfrm>
                <a:off x="5848702" y="5871421"/>
                <a:ext cx="1894338" cy="956501"/>
              </a:xfrm>
              <a:prstGeom prst="wedgeRectCallout">
                <a:avLst>
                  <a:gd name="adj1" fmla="val -38150"/>
                  <a:gd name="adj2" fmla="val -711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important/like this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under the posterior distribution(its posterior probability)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85BCFE85-527A-4C2B-922B-F4E98455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02" y="5871421"/>
                <a:ext cx="1894338" cy="956501"/>
              </a:xfrm>
              <a:prstGeom prst="wedgeRectCallout">
                <a:avLst>
                  <a:gd name="adj1" fmla="val -38150"/>
                  <a:gd name="adj2" fmla="val -71103"/>
                </a:avLst>
              </a:prstGeom>
              <a:blipFill>
                <a:blip r:embed="rId15"/>
                <a:stretch>
                  <a:fillRect l="-637" r="-637" b="-41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00684BE-12FA-4FA8-AD9B-1F651C4460D7}"/>
                  </a:ext>
                </a:extLst>
              </p:cNvPr>
              <p:cNvSpPr/>
              <p:nvPr/>
            </p:nvSpPr>
            <p:spPr>
              <a:xfrm>
                <a:off x="265245" y="5742065"/>
                <a:ext cx="3084580" cy="1089852"/>
              </a:xfrm>
              <a:prstGeom prst="wedgeRectCallout">
                <a:avLst>
                  <a:gd name="adj1" fmla="val 5009"/>
                  <a:gd name="adj2" fmla="val -55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Posterior predictive distribution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by doing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posterior weighted averaging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over all possible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not just the most likely one. Thus more robust predictions especially if we are uncertain about the best solution.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00684BE-12FA-4FA8-AD9B-1F651C446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742065"/>
                <a:ext cx="3084580" cy="1089852"/>
              </a:xfrm>
              <a:prstGeom prst="wedgeRectCallout">
                <a:avLst>
                  <a:gd name="adj1" fmla="val 5009"/>
                  <a:gd name="adj2" fmla="val -55022"/>
                </a:avLst>
              </a:prstGeom>
              <a:blipFill>
                <a:blip r:embed="rId16"/>
                <a:stretch>
                  <a:fillRect l="-393" r="-1179" b="-729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72ADB674-D41E-4CDE-AE0A-ECA3B755FCEF}"/>
              </a:ext>
            </a:extLst>
          </p:cNvPr>
          <p:cNvSpPr/>
          <p:nvPr/>
        </p:nvSpPr>
        <p:spPr>
          <a:xfrm>
            <a:off x="7972974" y="5503178"/>
            <a:ext cx="3840116" cy="1324744"/>
          </a:xfrm>
          <a:prstGeom prst="wedgeRectCallout">
            <a:avLst>
              <a:gd name="adj1" fmla="val 4229"/>
              <a:gd name="adj2" fmla="val -623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In this course, we will mostly focus on probabilistic ML when using MLE/MAP and predictive distributions computed using a single best estimate (MLE/MAP). We will only briefly look some simple examples with fully Bayesian approach (CS772/775 covers this approach in greater depth)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2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053"/>
    </mc:Choice>
    <mc:Fallback xmlns="">
      <p:transition spd="slow" advTm="378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4" grpId="0" animBg="1"/>
      <p:bldP spid="6" grpId="0"/>
      <p:bldP spid="15" grpId="0"/>
      <p:bldP spid="7" grpId="0"/>
      <p:bldP spid="8" grpId="0"/>
      <p:bldP spid="9" grpId="0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Probabilistic Models for Supervised Learning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two ways to model the conditional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Approach 1:</a:t>
                </a:r>
                <a:r>
                  <a:rPr lang="en-GB" dirty="0">
                    <a:latin typeface="Abadi Extra Light" panose="020B0204020104020204" pitchFamily="34" charset="0"/>
                  </a:rPr>
                  <a:t> Don’t model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model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u="sng" dirty="0">
                    <a:latin typeface="Abadi Extra Light" panose="020B0204020104020204" pitchFamily="34" charset="0"/>
                  </a:rPr>
                  <a:t>directly</a:t>
                </a:r>
                <a:r>
                  <a:rPr lang="en-GB" dirty="0">
                    <a:latin typeface="Abadi Extra Light" panose="020B0204020104020204" pitchFamily="34" charset="0"/>
                  </a:rPr>
                  <a:t> using a prob.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Approach 2: </a:t>
                </a:r>
                <a:r>
                  <a:rPr lang="en-GB" dirty="0">
                    <a:latin typeface="Abadi Extra Light" panose="020B0204020104020204" pitchFamily="34" charset="0"/>
                  </a:rPr>
                  <a:t>Model both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via their joint distr. and get the conditional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247F60-C584-45A1-8939-298085B8A602}"/>
                  </a:ext>
                </a:extLst>
              </p:cNvPr>
              <p:cNvSpPr txBox="1"/>
              <p:nvPr/>
            </p:nvSpPr>
            <p:spPr>
              <a:xfrm>
                <a:off x="591026" y="2536758"/>
                <a:ext cx="4381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247F60-C584-45A1-8939-298085B8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" y="2536758"/>
                <a:ext cx="43813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DF531B-1138-49DE-8D9A-D760A28CED85}"/>
              </a:ext>
            </a:extLst>
          </p:cNvPr>
          <p:cNvSpPr txBox="1"/>
          <p:nvPr/>
        </p:nvSpPr>
        <p:spPr>
          <a:xfrm>
            <a:off x="2331513" y="30023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A3975-7063-4546-A670-0DB8FC79FCCE}"/>
                  </a:ext>
                </a:extLst>
              </p:cNvPr>
              <p:cNvSpPr txBox="1"/>
              <p:nvPr/>
            </p:nvSpPr>
            <p:spPr>
              <a:xfrm>
                <a:off x="549082" y="3347143"/>
                <a:ext cx="5365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Bernoulli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A3975-7063-4546-A670-0DB8FC79F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2" y="3347143"/>
                <a:ext cx="536557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BBA7EC7-C0A6-442A-A280-BDA258AA9463}"/>
              </a:ext>
            </a:extLst>
          </p:cNvPr>
          <p:cNvSpPr/>
          <p:nvPr/>
        </p:nvSpPr>
        <p:spPr>
          <a:xfrm>
            <a:off x="5319796" y="2511764"/>
            <a:ext cx="2238058" cy="237803"/>
          </a:xfrm>
          <a:prstGeom prst="wedgeRectCallout">
            <a:avLst>
              <a:gd name="adj1" fmla="val -65961"/>
              <a:gd name="adj2" fmla="val 4743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Probabilistic linear regression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5FECB63-EB04-49E0-9CAE-D4A00E67A07B}"/>
              </a:ext>
            </a:extLst>
          </p:cNvPr>
          <p:cNvSpPr/>
          <p:nvPr/>
        </p:nvSpPr>
        <p:spPr>
          <a:xfrm>
            <a:off x="3030999" y="2229153"/>
            <a:ext cx="1668011" cy="237803"/>
          </a:xfrm>
          <a:prstGeom prst="wedgeRectCallout">
            <a:avLst>
              <a:gd name="adj1" fmla="val -58545"/>
              <a:gd name="adj2" fmla="val 999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distribution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87E2A32-E018-449E-A7F4-BAE14720E278}"/>
              </a:ext>
            </a:extLst>
          </p:cNvPr>
          <p:cNvSpPr/>
          <p:nvPr/>
        </p:nvSpPr>
        <p:spPr>
          <a:xfrm>
            <a:off x="4550227" y="3088637"/>
            <a:ext cx="1922707" cy="237803"/>
          </a:xfrm>
          <a:prstGeom prst="wedgeRectCallout">
            <a:avLst>
              <a:gd name="adj1" fmla="val -47637"/>
              <a:gd name="adj2" fmla="val 929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“sigmoid”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09D0CC3-501D-47DD-9425-B42B9CAECE12}"/>
              </a:ext>
            </a:extLst>
          </p:cNvPr>
          <p:cNvSpPr/>
          <p:nvPr/>
        </p:nvSpPr>
        <p:spPr>
          <a:xfrm>
            <a:off x="6300199" y="3357068"/>
            <a:ext cx="1819717" cy="430887"/>
          </a:xfrm>
          <a:prstGeom prst="wedgeRectCallout">
            <a:avLst>
              <a:gd name="adj1" fmla="val -74259"/>
              <a:gd name="adj2" fmla="val 182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Probabilistic linear binary classification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7B31A0-D6F1-494F-8F2E-36FE7A180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626" y="222915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BE6FB14-AC4A-448E-AC9E-1D4A3FC2951B}"/>
                  </a:ext>
                </a:extLst>
              </p:cNvPr>
              <p:cNvSpPr/>
              <p:nvPr/>
            </p:nvSpPr>
            <p:spPr>
              <a:xfrm>
                <a:off x="8218782" y="2167408"/>
                <a:ext cx="2821175" cy="1800585"/>
              </a:xfrm>
              <a:prstGeom prst="wedgeRectCallout">
                <a:avLst>
                  <a:gd name="adj1" fmla="val 61515"/>
                  <a:gd name="adj2" fmla="val -293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assume the conditional distribution to be some appropriate distribution and treat the weights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learnable parameters of the model (using MLE/MAP/fully Bayesian inference). Need not be a linear model – can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nonlinear function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BE6FB14-AC4A-448E-AC9E-1D4A3FC29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82" y="2167408"/>
                <a:ext cx="2821175" cy="1800585"/>
              </a:xfrm>
              <a:prstGeom prst="wedgeRectCallout">
                <a:avLst>
                  <a:gd name="adj1" fmla="val 61515"/>
                  <a:gd name="adj2" fmla="val -29327"/>
                </a:avLst>
              </a:prstGeom>
              <a:blipFill>
                <a:blip r:embed="rId9"/>
                <a:stretch>
                  <a:fillRect l="-384" t="-336" b="-268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A550A-B552-4B5C-8D46-6C37F340AC43}"/>
                  </a:ext>
                </a:extLst>
              </p:cNvPr>
              <p:cNvSpPr txBox="1"/>
              <p:nvPr/>
            </p:nvSpPr>
            <p:spPr>
              <a:xfrm>
                <a:off x="2570577" y="4835032"/>
                <a:ext cx="2823081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A550A-B552-4B5C-8D46-6C37F340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77" y="4835032"/>
                <a:ext cx="2823081" cy="768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8411562-9B95-40CA-BC66-68879557C9AE}"/>
                  </a:ext>
                </a:extLst>
              </p:cNvPr>
              <p:cNvSpPr/>
              <p:nvPr/>
            </p:nvSpPr>
            <p:spPr>
              <a:xfrm>
                <a:off x="5531826" y="4691722"/>
                <a:ext cx="4843636" cy="424289"/>
              </a:xfrm>
              <a:prstGeom prst="wedgeRectCallout">
                <a:avLst>
                  <a:gd name="adj1" fmla="val -54248"/>
                  <a:gd name="adj2" fmla="val 16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all the model parameters that we need to model the joint distribution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(will see examples later)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8411562-9B95-40CA-BC66-68879557C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26" y="4691722"/>
                <a:ext cx="4843636" cy="424289"/>
              </a:xfrm>
              <a:prstGeom prst="wedgeRectCallout">
                <a:avLst>
                  <a:gd name="adj1" fmla="val -54248"/>
                  <a:gd name="adj2" fmla="val 16122"/>
                </a:avLst>
              </a:prstGeom>
              <a:blipFill>
                <a:blip r:embed="rId11"/>
                <a:stretch>
                  <a:fillRect t="-12500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76865-7D85-465C-B50C-4C63952AC158}"/>
                  </a:ext>
                </a:extLst>
              </p:cNvPr>
              <p:cNvSpPr txBox="1"/>
              <p:nvPr/>
            </p:nvSpPr>
            <p:spPr>
              <a:xfrm>
                <a:off x="2570577" y="5652519"/>
                <a:ext cx="6885988" cy="677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=ℓ,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=ℓ|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76865-7D85-465C-B50C-4C63952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77" y="5652519"/>
                <a:ext cx="6885988" cy="677878"/>
              </a:xfrm>
              <a:prstGeom prst="rect">
                <a:avLst/>
              </a:prstGeom>
              <a:blipFill>
                <a:blip r:embed="rId12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F949521-F862-4F1E-9D5E-9718CA290A43}"/>
                  </a:ext>
                </a:extLst>
              </p:cNvPr>
              <p:cNvSpPr/>
              <p:nvPr/>
            </p:nvSpPr>
            <p:spPr>
              <a:xfrm>
                <a:off x="9683545" y="5652518"/>
                <a:ext cx="2243210" cy="440075"/>
              </a:xfrm>
              <a:prstGeom prst="wedgeRectCallout">
                <a:avLst>
                  <a:gd name="adj1" fmla="val -61568"/>
                  <a:gd name="adj2" fmla="val 340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 multi-class classification model with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classes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F949521-F862-4F1E-9D5E-9718CA290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545" y="5652518"/>
                <a:ext cx="2243210" cy="440075"/>
              </a:xfrm>
              <a:prstGeom prst="wedgeRectCallout">
                <a:avLst>
                  <a:gd name="adj1" fmla="val -61568"/>
                  <a:gd name="adj2" fmla="val 34026"/>
                </a:avLst>
              </a:prstGeom>
              <a:blipFill>
                <a:blip r:embed="rId13"/>
                <a:stretch>
                  <a:fillRect t="-9333" r="-2148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F0AFA46-235C-4688-A0EC-69BE90B9610C}"/>
              </a:ext>
            </a:extLst>
          </p:cNvPr>
          <p:cNvSpPr/>
          <p:nvPr/>
        </p:nvSpPr>
        <p:spPr>
          <a:xfrm>
            <a:off x="397083" y="2264054"/>
            <a:ext cx="2237060" cy="237803"/>
          </a:xfrm>
          <a:prstGeom prst="wedgeRectCallout">
            <a:avLst>
              <a:gd name="adj1" fmla="val 563"/>
              <a:gd name="adj2" fmla="val -1222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“discriminative”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 learning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C4DA906-9C6C-4C6E-944F-59B0371EF1F8}"/>
              </a:ext>
            </a:extLst>
          </p:cNvPr>
          <p:cNvSpPr/>
          <p:nvPr/>
        </p:nvSpPr>
        <p:spPr>
          <a:xfrm>
            <a:off x="273634" y="4835032"/>
            <a:ext cx="2057879" cy="237803"/>
          </a:xfrm>
          <a:prstGeom prst="wedgeRectCallout">
            <a:avLst>
              <a:gd name="adj1" fmla="val 563"/>
              <a:gd name="adj2" fmla="val -1222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“generative”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 learning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42533E8-83BF-4A0E-8AB7-B6A0F95A3A38}"/>
              </a:ext>
            </a:extLst>
          </p:cNvPr>
          <p:cNvSpPr/>
          <p:nvPr/>
        </p:nvSpPr>
        <p:spPr>
          <a:xfrm>
            <a:off x="127077" y="5414716"/>
            <a:ext cx="2057879" cy="1257175"/>
          </a:xfrm>
          <a:prstGeom prst="wedgeRectCallout">
            <a:avLst>
              <a:gd name="adj1" fmla="val 2194"/>
              <a:gd name="adj2" fmla="val -781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“generative” because we are learning the generative distributions for output as well as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7AB21872-BD1D-4AF7-8DEF-118FD0004FBB}"/>
                  </a:ext>
                </a:extLst>
              </p:cNvPr>
              <p:cNvSpPr/>
              <p:nvPr/>
            </p:nvSpPr>
            <p:spPr>
              <a:xfrm>
                <a:off x="7472683" y="5193836"/>
                <a:ext cx="1847486" cy="440075"/>
              </a:xfrm>
              <a:prstGeom prst="wedgeRectCallout">
                <a:avLst>
                  <a:gd name="adj1" fmla="val -71291"/>
                  <a:gd name="adj2" fmla="val 51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Prob. distribution of inputs from class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7AB21872-BD1D-4AF7-8DEF-118FD0004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683" y="5193836"/>
                <a:ext cx="1847486" cy="440075"/>
              </a:xfrm>
              <a:prstGeom prst="wedgeRectCallout">
                <a:avLst>
                  <a:gd name="adj1" fmla="val -71291"/>
                  <a:gd name="adj2" fmla="val 51182"/>
                </a:avLst>
              </a:prstGeom>
              <a:blipFill>
                <a:blip r:embed="rId14"/>
                <a:stretch>
                  <a:fillRect t="-8861" b="-139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735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761"/>
    </mc:Choice>
    <mc:Fallback xmlns="">
      <p:transition spd="slow" advTm="306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  <p:bldP spid="11" grpId="0" animBg="1"/>
      <p:bldP spid="13" grpId="0" animBg="1"/>
      <p:bldP spid="15" grpId="0" animBg="1"/>
      <p:bldP spid="16" grpId="0"/>
      <p:bldP spid="17" grpId="0" animBg="1"/>
      <p:bldP spid="18" grpId="0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576" y="2315361"/>
            <a:ext cx="8791662" cy="1927371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   Brief Detour </a:t>
            </a:r>
            <a:br>
              <a:rPr lang="en-IN" sz="7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(Gaussian Distribution)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"/>
    </mc:Choice>
    <mc:Fallback xmlns="">
      <p:transition spd="slow" advTm="94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(Univariate)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scalar random variables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scalar mean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scalar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Inverse of variance is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precision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631C02-997A-4979-B9B6-F98D05F6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436" y="2520804"/>
            <a:ext cx="3857625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1233240" y="3213651"/>
                <a:ext cx="5108514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40" y="3213651"/>
                <a:ext cx="5108514" cy="833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7256154" y="5960811"/>
                <a:ext cx="3331553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IN" sz="16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4" y="5960811"/>
                <a:ext cx="3331553" cy="7275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7BFF9F-3A68-4A9F-84E1-759C3F01C88E}"/>
              </a:ext>
            </a:extLst>
          </p:cNvPr>
          <p:cNvSpPr/>
          <p:nvPr/>
        </p:nvSpPr>
        <p:spPr>
          <a:xfrm>
            <a:off x="9922265" y="5386567"/>
            <a:ext cx="1703077" cy="574244"/>
          </a:xfrm>
          <a:prstGeom prst="wedgeRectCallout">
            <a:avLst>
              <a:gd name="adj1" fmla="val -84946"/>
              <a:gd name="adj2" fmla="val 643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PDF in terms of precision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8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(Multivariate)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vector random variables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mean vector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covariance matrix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matrix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must be symmetric and PSD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 eigenvalues are positive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i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for any real vector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covariance matrix also controls the shape of the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638664" y="2580113"/>
                <a:ext cx="6882846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64" y="2580113"/>
                <a:ext cx="6882846" cy="848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BAF45D70-36D3-496C-B533-8C0F5DF5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86" y="2077519"/>
            <a:ext cx="3429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04CFC-42AC-4705-8C79-01CAF2FB79D1}"/>
              </a:ext>
            </a:extLst>
          </p:cNvPr>
          <p:cNvSpPr txBox="1"/>
          <p:nvPr/>
        </p:nvSpPr>
        <p:spPr>
          <a:xfrm>
            <a:off x="8341117" y="1892853"/>
            <a:ext cx="28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two-dimensional Gaussian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06"/>
    </mc:Choice>
    <mc:Fallback xmlns="">
      <p:transition spd="slow" advTm="96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Covariance Matrix for Multivariate Gaussian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2013EB-2F5F-4C1A-AD4F-38CEF6C1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1413383"/>
            <a:ext cx="2263892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0623CF5-161C-4961-81FC-18F4DDDF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3975336"/>
            <a:ext cx="2299488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FD693CE-D093-4342-8B5E-13882A7C0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1413383"/>
            <a:ext cx="2270654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A852BEB-62C0-4A97-B375-7E29E79A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3975335"/>
            <a:ext cx="2270654" cy="229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7A76E39-0D21-495C-A1C7-FC620704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86" y="1413383"/>
            <a:ext cx="2212111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C97579C-D28A-4DAA-A03F-26E0CF15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90" y="3975335"/>
            <a:ext cx="2299486" cy="22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011CC-C932-4626-A6A7-21A1791B21B1}"/>
              </a:ext>
            </a:extLst>
          </p:cNvPr>
          <p:cNvSpPr txBox="1"/>
          <p:nvPr/>
        </p:nvSpPr>
        <p:spPr>
          <a:xfrm>
            <a:off x="395418" y="1023925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Spherical Covariance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82709-BAA7-4BE1-B681-D451CB135DA4}"/>
              </a:ext>
            </a:extLst>
          </p:cNvPr>
          <p:cNvSpPr txBox="1"/>
          <p:nvPr/>
        </p:nvSpPr>
        <p:spPr>
          <a:xfrm>
            <a:off x="3464169" y="1044051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Diagonal Covariance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38B9C-4D69-4F56-AB7A-E540C6551D60}"/>
              </a:ext>
            </a:extLst>
          </p:cNvPr>
          <p:cNvSpPr txBox="1"/>
          <p:nvPr/>
        </p:nvSpPr>
        <p:spPr>
          <a:xfrm>
            <a:off x="6769685" y="1049939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Full 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DFA1-45F1-445E-8A16-FF4448FE18A7}"/>
              </a:ext>
            </a:extLst>
          </p:cNvPr>
          <p:cNvSpPr txBox="1"/>
          <p:nvPr/>
        </p:nvSpPr>
        <p:spPr>
          <a:xfrm>
            <a:off x="103243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E878F-4FDB-44B7-AE7F-BB8A945CDEF2}"/>
              </a:ext>
            </a:extLst>
          </p:cNvPr>
          <p:cNvSpPr txBox="1"/>
          <p:nvPr/>
        </p:nvSpPr>
        <p:spPr>
          <a:xfrm>
            <a:off x="2403834" y="3625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2B74D-8D2F-4873-9BD8-906B4434E2EA}"/>
              </a:ext>
            </a:extLst>
          </p:cNvPr>
          <p:cNvSpPr txBox="1"/>
          <p:nvPr/>
        </p:nvSpPr>
        <p:spPr>
          <a:xfrm>
            <a:off x="91760" y="35962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78F7C-5016-4AF9-ACC0-070AA207BBF6}"/>
              </a:ext>
            </a:extLst>
          </p:cNvPr>
          <p:cNvSpPr txBox="1"/>
          <p:nvPr/>
        </p:nvSpPr>
        <p:spPr>
          <a:xfrm>
            <a:off x="3117638" y="34937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C77AF-A8A1-4F78-81CC-16FFDE3EC340}"/>
              </a:ext>
            </a:extLst>
          </p:cNvPr>
          <p:cNvSpPr txBox="1"/>
          <p:nvPr/>
        </p:nvSpPr>
        <p:spPr>
          <a:xfrm>
            <a:off x="6156450" y="35282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F8B8-C8F8-4B6E-A819-10D23A4486B4}"/>
              </a:ext>
            </a:extLst>
          </p:cNvPr>
          <p:cNvSpPr txBox="1"/>
          <p:nvPr/>
        </p:nvSpPr>
        <p:spPr>
          <a:xfrm>
            <a:off x="209309" y="62553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141F3-A418-4928-BA24-87984FF42098}"/>
              </a:ext>
            </a:extLst>
          </p:cNvPr>
          <p:cNvSpPr txBox="1"/>
          <p:nvPr/>
        </p:nvSpPr>
        <p:spPr>
          <a:xfrm>
            <a:off x="3133518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19C3E-1B45-4599-A0ED-F0FEE11501BE}"/>
              </a:ext>
            </a:extLst>
          </p:cNvPr>
          <p:cNvSpPr txBox="1"/>
          <p:nvPr/>
        </p:nvSpPr>
        <p:spPr>
          <a:xfrm>
            <a:off x="6156450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3B8F3-40E5-4F5B-BA02-CD48E697DC44}"/>
              </a:ext>
            </a:extLst>
          </p:cNvPr>
          <p:cNvSpPr txBox="1"/>
          <p:nvPr/>
        </p:nvSpPr>
        <p:spPr>
          <a:xfrm>
            <a:off x="138509" y="399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D6831-ED51-45EE-8D8A-C1A7AC776C7C}"/>
              </a:ext>
            </a:extLst>
          </p:cNvPr>
          <p:cNvSpPr txBox="1"/>
          <p:nvPr/>
        </p:nvSpPr>
        <p:spPr>
          <a:xfrm>
            <a:off x="2570574" y="6206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C4E62-46EA-4857-A54D-6DB5FD7195E9}"/>
              </a:ext>
            </a:extLst>
          </p:cNvPr>
          <p:cNvSpPr txBox="1"/>
          <p:nvPr/>
        </p:nvSpPr>
        <p:spPr>
          <a:xfrm>
            <a:off x="5515228" y="6172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2F695-5285-4AA6-AF6F-859C06AAAE03}"/>
              </a:ext>
            </a:extLst>
          </p:cNvPr>
          <p:cNvSpPr txBox="1"/>
          <p:nvPr/>
        </p:nvSpPr>
        <p:spPr>
          <a:xfrm>
            <a:off x="8621022" y="6167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E83A7-5F27-4006-9589-61C0A3C58F0C}"/>
              </a:ext>
            </a:extLst>
          </p:cNvPr>
          <p:cNvSpPr txBox="1"/>
          <p:nvPr/>
        </p:nvSpPr>
        <p:spPr>
          <a:xfrm>
            <a:off x="3192037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434B0-F286-4D68-86E4-5364A6E5A31D}"/>
              </a:ext>
            </a:extLst>
          </p:cNvPr>
          <p:cNvSpPr txBox="1"/>
          <p:nvPr/>
        </p:nvSpPr>
        <p:spPr>
          <a:xfrm>
            <a:off x="6191716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43CD4-4EB5-434C-90C8-1CB33A3377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1040" y="2025525"/>
            <a:ext cx="1004822" cy="965223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9666D0D3-A1B0-46D7-91E6-A8A63C68F277}"/>
              </a:ext>
            </a:extLst>
          </p:cNvPr>
          <p:cNvSpPr/>
          <p:nvPr/>
        </p:nvSpPr>
        <p:spPr>
          <a:xfrm>
            <a:off x="9253057" y="1963780"/>
            <a:ext cx="1710314" cy="757347"/>
          </a:xfrm>
          <a:prstGeom prst="wedgeRectCallout">
            <a:avLst>
              <a:gd name="adj1" fmla="val 67401"/>
              <a:gd name="adj2" fmla="val -60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Spherical: Equal spreads (variances) along all dimensions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2E35E09-8A4B-435F-9E7B-77FC9DBFE6BB}"/>
              </a:ext>
            </a:extLst>
          </p:cNvPr>
          <p:cNvSpPr/>
          <p:nvPr/>
        </p:nvSpPr>
        <p:spPr>
          <a:xfrm>
            <a:off x="9290726" y="3012297"/>
            <a:ext cx="1710314" cy="891677"/>
          </a:xfrm>
          <a:prstGeom prst="wedgeRectCallout">
            <a:avLst>
              <a:gd name="adj1" fmla="val 203"/>
              <a:gd name="adj2" fmla="val -876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Diagonal: Unequal spreads (variances) along all directions but still axis-parallel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6B123E8-227B-4C69-B081-555044B7A240}"/>
              </a:ext>
            </a:extLst>
          </p:cNvPr>
          <p:cNvSpPr/>
          <p:nvPr/>
        </p:nvSpPr>
        <p:spPr>
          <a:xfrm>
            <a:off x="9331631" y="4195144"/>
            <a:ext cx="1710314" cy="1097677"/>
          </a:xfrm>
          <a:prstGeom prst="wedgeRectCallout">
            <a:avLst>
              <a:gd name="adj1" fmla="val -287"/>
              <a:gd name="adj2" fmla="val -77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Full: Unequal spreads (variances) along all directions and also spreads along oblique directions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1EF24-C00C-4903-99CB-3F8B4979BF34}"/>
              </a:ext>
            </a:extLst>
          </p:cNvPr>
          <p:cNvSpPr txBox="1"/>
          <p:nvPr/>
        </p:nvSpPr>
        <p:spPr>
          <a:xfrm>
            <a:off x="3188170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C012E-9F65-4E1B-BD5C-3485A4B7B48C}"/>
              </a:ext>
            </a:extLst>
          </p:cNvPr>
          <p:cNvSpPr txBox="1"/>
          <p:nvPr/>
        </p:nvSpPr>
        <p:spPr>
          <a:xfrm>
            <a:off x="6206073" y="1292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B93460-0B2D-4D67-8611-282688FCCE4F}"/>
              </a:ext>
            </a:extLst>
          </p:cNvPr>
          <p:cNvSpPr txBox="1"/>
          <p:nvPr/>
        </p:nvSpPr>
        <p:spPr>
          <a:xfrm>
            <a:off x="5556793" y="352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8BE93-D17D-40F7-A97F-5CBD6CFF2987}"/>
              </a:ext>
            </a:extLst>
          </p:cNvPr>
          <p:cNvSpPr txBox="1"/>
          <p:nvPr/>
        </p:nvSpPr>
        <p:spPr>
          <a:xfrm>
            <a:off x="8513198" y="356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2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80"/>
    </mc:Choice>
    <mc:Fallback xmlns="">
      <p:transition spd="slow" advTm="200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2288719"/>
            <a:ext cx="11719419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Probabilistic Linear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75F25-55C2-4A3F-9B34-AC5954FBF272}"/>
                  </a:ext>
                </a:extLst>
              </p:cNvPr>
              <p:cNvSpPr txBox="1"/>
              <p:nvPr/>
            </p:nvSpPr>
            <p:spPr>
              <a:xfrm>
                <a:off x="1889878" y="3583009"/>
                <a:ext cx="75178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4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4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4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4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75F25-55C2-4A3F-9B34-AC5954FBF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78" y="3583009"/>
                <a:ext cx="75178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C190891-AB94-4D0B-A59B-5799013F7CB7}"/>
              </a:ext>
            </a:extLst>
          </p:cNvPr>
          <p:cNvSpPr/>
          <p:nvPr/>
        </p:nvSpPr>
        <p:spPr>
          <a:xfrm>
            <a:off x="4750468" y="4538446"/>
            <a:ext cx="1717444" cy="574244"/>
          </a:xfrm>
          <a:prstGeom prst="wedgeRectCallout">
            <a:avLst>
              <a:gd name="adj1" fmla="val -2511"/>
              <a:gd name="adj2" fmla="val -9825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641655F-ACE7-41A5-A0D9-1D54CDBD3DFE}"/>
              </a:ext>
            </a:extLst>
          </p:cNvPr>
          <p:cNvSpPr/>
          <p:nvPr/>
        </p:nvSpPr>
        <p:spPr>
          <a:xfrm>
            <a:off x="4550530" y="5334654"/>
            <a:ext cx="3016339" cy="822865"/>
          </a:xfrm>
          <a:prstGeom prst="wedgeRectCallout">
            <a:avLst>
              <a:gd name="adj1" fmla="val -2789"/>
              <a:gd name="adj2" fmla="val -870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Other distributions can also be used for probabilistic linear regression (e.g., Laplace) as we will see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84"/>
    </mc:Choice>
    <mc:Fallback xmlns="">
      <p:transition spd="slow" advTm="32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6|24.4|16|12.5|25.9|23.8|49.5|3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|14|29.7|18.8|8.4|26.1|73.7|6.2|23.3|36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2.3|15.9|14.7|41.6|6.4|33.2|7.6|38.6|17|29.8|17.9|39.9|9.1|25.8|2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5|10.6|17.9|11.2|22.3|10.7|1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9|35.6|9.5|13.8|13.4|8.1|13|1.3|22.2|51.4|47.9|12.4|4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7|8.9|42.7|14|20.4|27.4|22.3|23.2|13.4|53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3.9|20.5|99.3|1.5|2|2.1|6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5.5|9.5|5.4|7.2|1.3|12.6|2.1|10.7|6.5|9.4|12.1|27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1.1|5.8|16.4|14.7|40.3|35|41.1|26.1|30|8.5|22.9|1.3|2.3|4|17.7|5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4.5|17.6|26.6|10.8|1.2|41.8|6.1|3.7|43|11.4|17|26.1|33.2|1.5|13.9|20.8|1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9|7.6|17.1|14.7|6.8|6|1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5.5|7.3|15|31.8|18.3|15.9|10.9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9.9|16.6|12.8|11.2|1.6|17.8|12.6|24.2|22.7|4.8|9.3|7.7|21.9|15.2|21.3|8.6|16.9|4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21336</TotalTime>
  <Words>2371</Words>
  <Application>Microsoft Office PowerPoint</Application>
  <PresentationFormat>Widescreen</PresentationFormat>
  <Paragraphs>422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Probabilistic Models for Supervised Learning(1): Probabilistic Linear Regression</vt:lpstr>
      <vt:lpstr>Probabilistic Models for Supervised Learning</vt:lpstr>
      <vt:lpstr>Distribution over model parameters??</vt:lpstr>
      <vt:lpstr>Probabilistic Models for Supervised Learning</vt:lpstr>
      <vt:lpstr>          Brief Detour  (Gaussian Distribution)</vt:lpstr>
      <vt:lpstr>Gaussian Distribution (Univariate)</vt:lpstr>
      <vt:lpstr>Gaussian Distribution (Multivariate)</vt:lpstr>
      <vt:lpstr>Covariance Matrix for Multivariate Gaussian</vt:lpstr>
      <vt:lpstr>Probabilistic Linear Regression</vt:lpstr>
      <vt:lpstr>Linear Regression: A Probabilistic View</vt:lpstr>
      <vt:lpstr>MLE for Probabilistic Linear Regression</vt:lpstr>
      <vt:lpstr>MAP Estimation for Prob. Lin. Reg.: The Prior</vt:lpstr>
      <vt:lpstr>MAP Estimation for Probabilistic Linear Regression</vt:lpstr>
      <vt:lpstr>Fully Bayesian Inference for Prob. Linear Regression</vt:lpstr>
      <vt:lpstr>Prob. Linear Regression: The Predictive Distribution</vt:lpstr>
      <vt:lpstr>Fully Bayesian Linear Regression – Pictorially</vt:lpstr>
      <vt:lpstr>MLE, MAP/Fully Bayesian Lin. Reg: Summary</vt:lpstr>
      <vt:lpstr>Evaluation Measures for Regression Models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1562</cp:revision>
  <dcterms:created xsi:type="dcterms:W3CDTF">2020-07-07T20:42:16Z</dcterms:created>
  <dcterms:modified xsi:type="dcterms:W3CDTF">2020-10-06T08:39:08Z</dcterms:modified>
</cp:coreProperties>
</file>