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388" r:id="rId3"/>
    <p:sldId id="405" r:id="rId4"/>
    <p:sldId id="404" r:id="rId5"/>
    <p:sldId id="413" r:id="rId6"/>
    <p:sldId id="406" r:id="rId7"/>
    <p:sldId id="408" r:id="rId8"/>
    <p:sldId id="411" r:id="rId9"/>
    <p:sldId id="407" r:id="rId10"/>
    <p:sldId id="412" r:id="rId11"/>
    <p:sldId id="409" r:id="rId12"/>
    <p:sldId id="41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33"/>
    <a:srgbClr val="FF66FF"/>
    <a:srgbClr val="B806AB"/>
    <a:srgbClr val="A21C8C"/>
    <a:srgbClr val="060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06-10-2020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06-10-2020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06-10-2020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3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9.png"/><Relationship Id="rId5" Type="http://schemas.openxmlformats.org/officeDocument/2006/relationships/image" Target="../media/image3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483141"/>
            <a:ext cx="11869416" cy="1441952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Probabilistic Models for Supervised Learning(2):</a:t>
            </a:r>
            <a:b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Logistic and </a:t>
            </a:r>
            <a:r>
              <a:rPr lang="en-GB" sz="4400" b="1" dirty="0" err="1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Softmax</a:t>
            </a:r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 Regression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436"/>
    </mc:Choice>
    <mc:Fallback>
      <p:transition spd="slow" advTm="1943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LR: Plug-in Prediction vs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Postrerior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Averaging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F5311E4-119C-4DA9-B231-43D5D2FE0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3" y="1665274"/>
            <a:ext cx="4266458" cy="388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9DC6CD-1E9E-4C69-AE24-583D12B30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497" y="1776541"/>
            <a:ext cx="4088319" cy="36644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6A40CB-BC91-4A54-BCB6-AF86285CD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1933" y="1673800"/>
            <a:ext cx="1004822" cy="965223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81AAC916-B75D-48E8-AED2-29854B89C389}"/>
              </a:ext>
            </a:extLst>
          </p:cNvPr>
          <p:cNvSpPr/>
          <p:nvPr/>
        </p:nvSpPr>
        <p:spPr>
          <a:xfrm>
            <a:off x="8966663" y="2345462"/>
            <a:ext cx="2457681" cy="1866202"/>
          </a:xfrm>
          <a:prstGeom prst="wedgeRectCallout">
            <a:avLst>
              <a:gd name="adj1" fmla="val 45063"/>
              <a:gd name="adj2" fmla="val -6150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Posterior averaging is like using an ensemble of models. In this example, each model is a linear classifier but the ensemble-like effect resulted in nonlinear boundaries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4903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5597"/>
    </mc:Choice>
    <mc:Fallback>
      <p:transition spd="slow" advTm="2055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Multiclass Logistic (a.k.a.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Softmax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 Regression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Also called </a:t>
                </a:r>
                <a:r>
                  <a:rPr lang="en-GB" dirty="0" err="1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multinoulli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/multinomial regression</a:t>
                </a:r>
                <a:r>
                  <a:rPr lang="en-GB" dirty="0">
                    <a:latin typeface="Abadi Extra Light" panose="020B0204020104020204" pitchFamily="34" charset="0"/>
                  </a:rPr>
                  <a:t>: Basically, LR for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&gt; 2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classes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 this case,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label probabilities are defined as</a:t>
                </a: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weight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vecs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1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sz="2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(one per class), each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-dim, and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sz="2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Each likelihood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is a </a:t>
                </a:r>
                <a:r>
                  <a:rPr lang="en-GB" sz="2600" dirty="0" err="1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multinoulli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distribution. Therefore total likelihood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do MLE/MAP/fully Bayesian estimation for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similar to LR model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F56CF5-32B1-47E7-9BC2-FB248AFBFC9C}"/>
                  </a:ext>
                </a:extLst>
              </p:cNvPr>
              <p:cNvSpPr txBox="1"/>
              <p:nvPr/>
            </p:nvSpPr>
            <p:spPr>
              <a:xfrm>
                <a:off x="1443733" y="2580754"/>
                <a:ext cx="5915145" cy="848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ℓ=1</m:t>
                              </m:r>
                            </m:sub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F56CF5-32B1-47E7-9BC2-FB248AFBF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733" y="2580754"/>
                <a:ext cx="5915145" cy="84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5648EF8-0A26-4658-86E5-63E0360B32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1348" y="2375630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B9E56FEF-8887-43CF-BAFB-3AD61415367B}"/>
                  </a:ext>
                </a:extLst>
              </p:cNvPr>
              <p:cNvSpPr/>
              <p:nvPr/>
            </p:nvSpPr>
            <p:spPr>
              <a:xfrm>
                <a:off x="7730319" y="2678710"/>
                <a:ext cx="3017948" cy="652333"/>
              </a:xfrm>
              <a:prstGeom prst="wedgeRectCallout">
                <a:avLst>
                  <a:gd name="adj1" fmla="val 65621"/>
                  <a:gd name="adj2" fmla="val -3870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Also note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I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20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=1 for any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20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B9E56FEF-8887-43CF-BAFB-3AD614153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319" y="2678710"/>
                <a:ext cx="3017948" cy="652333"/>
              </a:xfrm>
              <a:prstGeom prst="wedgeRectCallout">
                <a:avLst>
                  <a:gd name="adj1" fmla="val 65621"/>
                  <a:gd name="adj2" fmla="val -38705"/>
                </a:avLst>
              </a:prstGeom>
              <a:blipFill>
                <a:blip r:embed="rId6"/>
                <a:stretch>
                  <a:fillRect l="-1544" t="-74545" b="-6818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13BD52F4-FD41-4956-A589-AA927C424521}"/>
              </a:ext>
            </a:extLst>
          </p:cNvPr>
          <p:cNvSpPr/>
          <p:nvPr/>
        </p:nvSpPr>
        <p:spPr>
          <a:xfrm>
            <a:off x="4020568" y="2477954"/>
            <a:ext cx="2463994" cy="1207567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395482F-0B17-4B58-B38D-6AC0FEF70362}"/>
              </a:ext>
            </a:extLst>
          </p:cNvPr>
          <p:cNvSpPr/>
          <p:nvPr/>
        </p:nvSpPr>
        <p:spPr>
          <a:xfrm>
            <a:off x="5849904" y="2059145"/>
            <a:ext cx="1880415" cy="433435"/>
          </a:xfrm>
          <a:prstGeom prst="wedgeRectCallout">
            <a:avLst>
              <a:gd name="adj1" fmla="val -41697"/>
              <a:gd name="adj2" fmla="val 6829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Softmax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 function</a:t>
            </a:r>
            <a:endParaRPr lang="en-IN" sz="20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11ADEB-9D0A-4693-B693-454ACF592556}"/>
                  </a:ext>
                </a:extLst>
              </p:cNvPr>
              <p:cNvSpPr txBox="1"/>
              <p:nvPr/>
            </p:nvSpPr>
            <p:spPr>
              <a:xfrm>
                <a:off x="2307687" y="4845370"/>
                <a:ext cx="5051191" cy="881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∏"/>
                              <m:limLoc m:val="subSup"/>
                              <m:ctrlPr>
                                <a:rPr lang="en-I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ℓ=1</m:t>
                              </m:r>
                            </m:sub>
                            <m:sup>
                              <m:r>
                                <a:rPr lang="en-I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I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IN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IN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11ADEB-9D0A-4693-B693-454ACF59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687" y="4845370"/>
                <a:ext cx="5051191" cy="8818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CA00AA10-D374-4C9A-B49E-C831EFBB69F7}"/>
                  </a:ext>
                </a:extLst>
              </p:cNvPr>
              <p:cNvSpPr/>
              <p:nvPr/>
            </p:nvSpPr>
            <p:spPr>
              <a:xfrm>
                <a:off x="7775774" y="4960126"/>
                <a:ext cx="3516299" cy="652332"/>
              </a:xfrm>
              <a:prstGeom prst="wedgeRectCallout">
                <a:avLst>
                  <a:gd name="adj1" fmla="val -60944"/>
                  <a:gd name="adj2" fmla="val 1257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= 1 if true class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= 0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sSup>
                      <m:sSup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≠ℓ  </m:t>
                    </m:r>
                  </m:oMath>
                </a14:m>
                <a:endParaRPr lang="en-IN" sz="20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CA00AA10-D374-4C9A-B49E-C831EFBB6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774" y="4960126"/>
                <a:ext cx="3516299" cy="652332"/>
              </a:xfrm>
              <a:prstGeom prst="wedgeRectCallout">
                <a:avLst>
                  <a:gd name="adj1" fmla="val -60944"/>
                  <a:gd name="adj2" fmla="val 12570"/>
                </a:avLst>
              </a:prstGeom>
              <a:blipFill>
                <a:blip r:embed="rId8"/>
                <a:stretch>
                  <a:fillRect t="-8182" r="-2469" b="-1727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26597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6928"/>
    </mc:Choice>
    <mc:Fallback>
      <p:transition spd="slow" advTm="2469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3" grpId="0" animBg="1"/>
      <p:bldP spid="9" grpId="0" animBg="1"/>
      <p:bldP spid="8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Coming up next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Generative models for supervised learning</a:t>
            </a:r>
            <a:endParaRPr lang="en-GB" sz="2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8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9119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223"/>
    </mc:Choice>
    <mc:Fallback>
      <p:transition spd="slow" advTm="3322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Logistic Regression (LR)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 probabilistic model for binary classification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Learns the PMF of the output label given the input, i.e.,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1" i="1" dirty="0" err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discriminative model</a:t>
                </a:r>
                <a:r>
                  <a:rPr lang="en-GB" dirty="0">
                    <a:latin typeface="Abadi Extra Light" panose="020B0204020104020204" pitchFamily="34" charset="0"/>
                  </a:rPr>
                  <a:t>: Does not model inputs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(only relationship b/w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Uses the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sigmoid function</a:t>
                </a:r>
                <a:r>
                  <a:rPr lang="en-GB" dirty="0">
                    <a:latin typeface="Abadi Extra Light" panose="020B0204020104020204" pitchFamily="34" charset="0"/>
                  </a:rPr>
                  <a:t> to define the conditional probability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being 1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the </a:t>
                </a:r>
                <a:r>
                  <a:rPr lang="en-GB" u="sng" dirty="0">
                    <a:latin typeface="Abadi Extra Light" panose="020B0204020104020204" pitchFamily="34" charset="0"/>
                  </a:rPr>
                  <a:t>score</a:t>
                </a:r>
                <a:r>
                  <a:rPr lang="en-GB" dirty="0">
                    <a:latin typeface="Abadi Extra Light" panose="020B0204020104020204" pitchFamily="34" charset="0"/>
                  </a:rPr>
                  <a:t> for input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. The sigmoid turns it into a probability</a:t>
                </a: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4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ADDF2A6D-DE23-4371-87D5-02EEC266E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2931" y="508570"/>
            <a:ext cx="1004822" cy="965223"/>
          </a:xfrm>
          <a:prstGeom prst="rect">
            <a:avLst/>
          </a:prstGeom>
        </p:spPr>
      </p:pic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F90E3497-3935-4EEA-A385-E07EEF824FF3}"/>
              </a:ext>
            </a:extLst>
          </p:cNvPr>
          <p:cNvSpPr/>
          <p:nvPr/>
        </p:nvSpPr>
        <p:spPr>
          <a:xfrm>
            <a:off x="9171694" y="857573"/>
            <a:ext cx="2095116" cy="965223"/>
          </a:xfrm>
          <a:prstGeom prst="wedgeRectCallout">
            <a:avLst>
              <a:gd name="adj1" fmla="val 67421"/>
              <a:gd name="adj2" fmla="val -4218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word “regression” is a misnomer. Both are classification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416940-6D98-4DE4-A609-D9EB0A7DB934}"/>
                  </a:ext>
                </a:extLst>
              </p:cNvPr>
              <p:cNvSpPr txBox="1"/>
              <p:nvPr/>
            </p:nvSpPr>
            <p:spPr>
              <a:xfrm>
                <a:off x="851528" y="3244334"/>
                <a:ext cx="41762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416940-6D98-4DE4-A609-D9EB0A7DB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28" y="3244334"/>
                <a:ext cx="4176271" cy="369332"/>
              </a:xfrm>
              <a:prstGeom prst="rect">
                <a:avLst/>
              </a:prstGeom>
              <a:blipFill>
                <a:blip r:embed="rId5"/>
                <a:stretch>
                  <a:fillRect r="-438" b="-344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64764E-6AF4-449B-AE10-43270D41E8E6}"/>
                  </a:ext>
                </a:extLst>
              </p:cNvPr>
              <p:cNvSpPr txBox="1"/>
              <p:nvPr/>
            </p:nvSpPr>
            <p:spPr>
              <a:xfrm>
                <a:off x="3279514" y="3648561"/>
                <a:ext cx="2535374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(−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64764E-6AF4-449B-AE10-43270D41E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514" y="3648561"/>
                <a:ext cx="2535374" cy="7593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F6FD72-A113-48E1-84E8-5C509A6D324C}"/>
                  </a:ext>
                </a:extLst>
              </p:cNvPr>
              <p:cNvSpPr txBox="1"/>
              <p:nvPr/>
            </p:nvSpPr>
            <p:spPr>
              <a:xfrm>
                <a:off x="3279514" y="4486102"/>
                <a:ext cx="2306144" cy="8058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F6FD72-A113-48E1-84E8-5C509A6D3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514" y="4486102"/>
                <a:ext cx="2306144" cy="8058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E4EFDB34-9AB1-4FE8-9FD1-06B102E7CB61}"/>
              </a:ext>
            </a:extLst>
          </p:cNvPr>
          <p:cNvGrpSpPr/>
          <p:nvPr/>
        </p:nvGrpSpPr>
        <p:grpSpPr>
          <a:xfrm>
            <a:off x="6228471" y="3139604"/>
            <a:ext cx="5593039" cy="2288264"/>
            <a:chOff x="2454442" y="1188485"/>
            <a:chExt cx="7498080" cy="288300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6661ECC-E262-4A79-85CB-3397EF80ADB2}"/>
                </a:ext>
              </a:extLst>
            </p:cNvPr>
            <p:cNvCxnSpPr/>
            <p:nvPr/>
          </p:nvCxnSpPr>
          <p:spPr>
            <a:xfrm>
              <a:off x="6205889" y="1188485"/>
              <a:ext cx="0" cy="28830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5BD0D23-A077-4AFE-A350-F47DDEAC4B26}"/>
                </a:ext>
              </a:extLst>
            </p:cNvPr>
            <p:cNvCxnSpPr/>
            <p:nvPr/>
          </p:nvCxnSpPr>
          <p:spPr>
            <a:xfrm>
              <a:off x="2454442" y="4071486"/>
              <a:ext cx="74980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32A17AB-1AAC-43E5-B90E-4D6E6562BB74}"/>
              </a:ext>
            </a:extLst>
          </p:cNvPr>
          <p:cNvSpPr txBox="1"/>
          <p:nvPr/>
        </p:nvSpPr>
        <p:spPr>
          <a:xfrm>
            <a:off x="9131413" y="5064157"/>
            <a:ext cx="372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0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1F8685-9B14-40C8-9496-19DE99AEF5FE}"/>
              </a:ext>
            </a:extLst>
          </p:cNvPr>
          <p:cNvSpPr txBox="1"/>
          <p:nvPr/>
        </p:nvSpPr>
        <p:spPr>
          <a:xfrm>
            <a:off x="9024987" y="4076994"/>
            <a:ext cx="59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0.5</a:t>
            </a:r>
            <a:endParaRPr lang="en-US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33CF45-C675-4E4D-9184-E8D386AE69CB}"/>
              </a:ext>
            </a:extLst>
          </p:cNvPr>
          <p:cNvSpPr txBox="1"/>
          <p:nvPr/>
        </p:nvSpPr>
        <p:spPr>
          <a:xfrm>
            <a:off x="8974473" y="3221140"/>
            <a:ext cx="372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1</a:t>
            </a:r>
            <a:endParaRPr lang="en-US" sz="24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190DB4-2C15-453B-982E-26F4C70A8DCA}"/>
              </a:ext>
            </a:extLst>
          </p:cNvPr>
          <p:cNvCxnSpPr/>
          <p:nvPr/>
        </p:nvCxnSpPr>
        <p:spPr>
          <a:xfrm>
            <a:off x="6228469" y="3315743"/>
            <a:ext cx="5593038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Freeform 7">
            <a:extLst>
              <a:ext uri="{FF2B5EF4-FFF2-40B4-BE49-F238E27FC236}">
                <a16:creationId xmlns:a16="http://schemas.microsoft.com/office/drawing/2014/main" id="{4085FDD7-21AC-4D97-8CD4-FBACBE421FD1}"/>
              </a:ext>
            </a:extLst>
          </p:cNvPr>
          <p:cNvSpPr/>
          <p:nvPr/>
        </p:nvSpPr>
        <p:spPr>
          <a:xfrm>
            <a:off x="6228469" y="3378778"/>
            <a:ext cx="5593038" cy="1967256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98080" h="2637322">
                <a:moveTo>
                  <a:pt x="0" y="2637322"/>
                </a:moveTo>
                <a:cubicBezTo>
                  <a:pt x="5637196" y="2624488"/>
                  <a:pt x="1880135" y="3208"/>
                  <a:pt x="7498080" y="0"/>
                </a:cubicBezTo>
                <a:lnTo>
                  <a:pt x="7498080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466A81-1F73-4130-84FD-58D1BCDCD1C0}"/>
                  </a:ext>
                </a:extLst>
              </p:cNvPr>
              <p:cNvSpPr txBox="1"/>
              <p:nvPr/>
            </p:nvSpPr>
            <p:spPr>
              <a:xfrm>
                <a:off x="8396623" y="3308224"/>
                <a:ext cx="5778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sz="2800" dirty="0"/>
                  <a:t>(</a:t>
                </a:r>
                <a:r>
                  <a:rPr lang="en-IN" sz="2800" i="1" dirty="0"/>
                  <a:t>z</a:t>
                </a:r>
                <a:r>
                  <a:rPr lang="en-IN" sz="2800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466A81-1F73-4130-84FD-58D1BCDCD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623" y="3308224"/>
                <a:ext cx="577850" cy="430887"/>
              </a:xfrm>
              <a:prstGeom prst="rect">
                <a:avLst/>
              </a:prstGeom>
              <a:blipFill>
                <a:blip r:embed="rId8"/>
                <a:stretch>
                  <a:fillRect t="-24286" r="-37895" b="-5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6713A1-AB59-4439-9F36-443FF1EB935A}"/>
                  </a:ext>
                </a:extLst>
              </p:cNvPr>
              <p:cNvSpPr txBox="1"/>
              <p:nvPr/>
            </p:nvSpPr>
            <p:spPr>
              <a:xfrm>
                <a:off x="11494439" y="5346034"/>
                <a:ext cx="2228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800" i="1" dirty="0"/>
                        <m:t>z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6713A1-AB59-4439-9F36-443FF1EB9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439" y="5346034"/>
                <a:ext cx="22281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3A78C9E7-06DA-41AC-AD8B-D55D1E444ECE}"/>
              </a:ext>
            </a:extLst>
          </p:cNvPr>
          <p:cNvSpPr/>
          <p:nvPr/>
        </p:nvSpPr>
        <p:spPr>
          <a:xfrm>
            <a:off x="1797619" y="5016206"/>
            <a:ext cx="1359215" cy="369332"/>
          </a:xfrm>
          <a:prstGeom prst="wedgeRectCallout">
            <a:avLst>
              <a:gd name="adj1" fmla="val -47161"/>
              <a:gd name="adj2" fmla="val 12665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linear model</a:t>
            </a:r>
            <a:endParaRPr lang="en-IN" sz="1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46406803-9877-4A11-BE9F-36D3B72CD8B6}"/>
              </a:ext>
            </a:extLst>
          </p:cNvPr>
          <p:cNvSpPr/>
          <p:nvPr/>
        </p:nvSpPr>
        <p:spPr>
          <a:xfrm>
            <a:off x="5880166" y="443949"/>
            <a:ext cx="2481330" cy="641836"/>
          </a:xfrm>
          <a:prstGeom prst="wedgeRectCallout">
            <a:avLst>
              <a:gd name="adj1" fmla="val -65998"/>
              <a:gd name="adj2" fmla="val 6509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Multi-class extension known as </a:t>
            </a:r>
            <a:r>
              <a:rPr lang="en-IN" sz="1600" dirty="0">
                <a:solidFill>
                  <a:srgbClr val="0000FF"/>
                </a:solidFill>
                <a:latin typeface="Abadi Extra Light" panose="020B0204020104020204" pitchFamily="34" charset="0"/>
              </a:rPr>
              <a:t>“</a:t>
            </a:r>
            <a:r>
              <a:rPr lang="en-IN" sz="1600" dirty="0" err="1">
                <a:solidFill>
                  <a:srgbClr val="0000FF"/>
                </a:solidFill>
                <a:latin typeface="Abadi Extra Light" panose="020B0204020104020204" pitchFamily="34" charset="0"/>
              </a:rPr>
              <a:t>softmax</a:t>
            </a:r>
            <a:r>
              <a:rPr lang="en-IN" sz="1600" dirty="0">
                <a:solidFill>
                  <a:srgbClr val="0000FF"/>
                </a:solidFill>
                <a:latin typeface="Abadi Extra Light" panose="020B0204020104020204" pitchFamily="34" charset="0"/>
              </a:rPr>
              <a:t> regression”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5BC25806-30C3-4873-BD8D-9DA210C58B42}"/>
              </a:ext>
            </a:extLst>
          </p:cNvPr>
          <p:cNvSpPr/>
          <p:nvPr/>
        </p:nvSpPr>
        <p:spPr>
          <a:xfrm>
            <a:off x="8641600" y="95335"/>
            <a:ext cx="2481329" cy="509953"/>
          </a:xfrm>
          <a:prstGeom prst="wedgeRectCallout">
            <a:avLst>
              <a:gd name="adj1" fmla="val -60653"/>
              <a:gd name="adj2" fmla="val 4769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Both very widely used</a:t>
            </a:r>
            <a:endParaRPr lang="en-IN" sz="20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3677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2424"/>
    </mc:Choice>
    <mc:Fallback>
      <p:transition spd="slow" advTm="2124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/>
      <p:bldP spid="5" grpId="0"/>
      <p:bldP spid="30" grpId="0"/>
      <p:bldP spid="31" grpId="0"/>
      <p:bldP spid="32" grpId="0"/>
      <p:bldP spid="34" grpId="0" animBg="1"/>
      <p:bldP spid="8" grpId="0"/>
      <p:bldP spid="10" grpId="0"/>
      <p:bldP spid="36" grpId="0" animBg="1"/>
      <p:bldP spid="37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LR: Decision Boundary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At the decision boundary where both classes are equiprobable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Very large positive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means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close to 1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Very large negative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means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close to 1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At decision boundary,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= 0 implies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= 0.5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EF0F753-4B80-48CD-A6A2-7CED1A1D6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298" y="1763659"/>
            <a:ext cx="5638800" cy="2686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1F613B-A511-4FE6-8D44-FB61A0D0E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3459" y="1883694"/>
            <a:ext cx="2695575" cy="2286000"/>
          </a:xfrm>
          <a:prstGeom prst="rect">
            <a:avLst/>
          </a:prstGeom>
        </p:spPr>
      </p:pic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BFFF2F3A-E2DE-45C4-B287-4BD3B775DD95}"/>
              </a:ext>
            </a:extLst>
          </p:cNvPr>
          <p:cNvSpPr/>
          <p:nvPr/>
        </p:nvSpPr>
        <p:spPr>
          <a:xfrm>
            <a:off x="5345748" y="3858317"/>
            <a:ext cx="1808466" cy="369332"/>
          </a:xfrm>
          <a:prstGeom prst="wedgeRectCallout">
            <a:avLst>
              <a:gd name="adj1" fmla="val -70375"/>
              <a:gd name="adj2" fmla="val 4296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linear hyperplane</a:t>
            </a:r>
            <a:endParaRPr lang="en-IN" sz="1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9587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936"/>
    </mc:Choice>
    <mc:Fallback>
      <p:transition spd="slow" advTm="1199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MLE for Logistic Regression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Likelihood (PMF of each input’s label) is Bernoulli with prob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Overall likelihood, assuming </a:t>
                </a:r>
                <a:r>
                  <a:rPr lang="en-GB" dirty="0" err="1">
                    <a:latin typeface="Abadi Extra Light" panose="020B0204020104020204" pitchFamily="34" charset="0"/>
                  </a:rPr>
                  <a:t>i.i.d</a:t>
                </a:r>
                <a:r>
                  <a:rPr lang="en-GB" dirty="0">
                    <a:latin typeface="Abadi Extra Light" panose="020B0204020104020204" pitchFamily="34" charset="0"/>
                  </a:rPr>
                  <a:t>. observations</a:t>
                </a: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negative log-likelihood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𝑁𝐿𝐿</m:t>
                    </m:r>
                    <m:d>
                      <m:d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IN" sz="2600" b="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simplifies to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Plugging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simplifying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F1BCAD-C0E9-41D2-92A2-D1326C4B3574}"/>
                  </a:ext>
                </a:extLst>
              </p:cNvPr>
              <p:cNvSpPr txBox="1"/>
              <p:nvPr/>
            </p:nvSpPr>
            <p:spPr>
              <a:xfrm>
                <a:off x="3310290" y="1803970"/>
                <a:ext cx="5316071" cy="332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000" b="0" i="0" smtClean="0">
                          <a:latin typeface="Cambria Math" panose="02040503050406030204" pitchFamily="18" charset="0"/>
                        </a:rPr>
                        <m:t>Bernoulli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F1BCAD-C0E9-41D2-92A2-D1326C4B3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290" y="1803970"/>
                <a:ext cx="5316071" cy="332655"/>
              </a:xfrm>
              <a:prstGeom prst="rect">
                <a:avLst/>
              </a:prstGeom>
              <a:blipFill>
                <a:blip r:embed="rId4"/>
                <a:stretch>
                  <a:fillRect l="-688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194072-F2C5-4B8C-B589-12336C32930D}"/>
                  </a:ext>
                </a:extLst>
              </p:cNvPr>
              <p:cNvSpPr txBox="1"/>
              <p:nvPr/>
            </p:nvSpPr>
            <p:spPr>
              <a:xfrm>
                <a:off x="2687930" y="2705175"/>
                <a:ext cx="6436762" cy="6299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∏"/>
                              <m:limLoc m:val="subSup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p>
                              </m:sSubSup>
                              <m:sSup>
                                <m:s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194072-F2C5-4B8C-B589-12336C329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930" y="2705175"/>
                <a:ext cx="6436762" cy="629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BFB037-3C32-43C7-92E8-EDD6DD077BB8}"/>
                  </a:ext>
                </a:extLst>
              </p:cNvPr>
              <p:cNvSpPr txBox="1"/>
              <p:nvPr/>
            </p:nvSpPr>
            <p:spPr>
              <a:xfrm>
                <a:off x="2465074" y="4208813"/>
                <a:ext cx="5884047" cy="6299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𝑁𝐿𝐿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 (1−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BFB037-3C32-43C7-92E8-EDD6DD077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074" y="4208813"/>
                <a:ext cx="5884047" cy="629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07BEB31-028E-480A-A6F8-053C573CAEB7}"/>
              </a:ext>
            </a:extLst>
          </p:cNvPr>
          <p:cNvSpPr/>
          <p:nvPr/>
        </p:nvSpPr>
        <p:spPr>
          <a:xfrm>
            <a:off x="771679" y="4339104"/>
            <a:ext cx="1312875" cy="369332"/>
          </a:xfrm>
          <a:prstGeom prst="wedgeRectCallout">
            <a:avLst>
              <a:gd name="adj1" fmla="val 77619"/>
              <a:gd name="adj2" fmla="val -392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Loss function</a:t>
            </a:r>
            <a:endParaRPr lang="en-IN" sz="1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63D8B0-A37E-45F1-A263-3F77C6A3DE3F}"/>
              </a:ext>
            </a:extLst>
          </p:cNvPr>
          <p:cNvSpPr/>
          <p:nvPr/>
        </p:nvSpPr>
        <p:spPr>
          <a:xfrm>
            <a:off x="4222582" y="4109975"/>
            <a:ext cx="4403779" cy="827591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58FCE62-48F9-48D5-8999-BB064F9D27AB}"/>
              </a:ext>
            </a:extLst>
          </p:cNvPr>
          <p:cNvSpPr/>
          <p:nvPr/>
        </p:nvSpPr>
        <p:spPr>
          <a:xfrm>
            <a:off x="9343813" y="3353963"/>
            <a:ext cx="2662049" cy="555589"/>
          </a:xfrm>
          <a:prstGeom prst="wedgeRectCallout">
            <a:avLst>
              <a:gd name="adj1" fmla="val -79759"/>
              <a:gd name="adj2" fmla="val 10926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“cross-entropy” loss (a popular loss function for classification)</a:t>
            </a:r>
            <a:endParaRPr lang="en-IN" sz="1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AF02E311-48D6-4C2D-927F-F54E07226424}"/>
                  </a:ext>
                </a:extLst>
              </p:cNvPr>
              <p:cNvSpPr/>
              <p:nvPr/>
            </p:nvSpPr>
            <p:spPr>
              <a:xfrm>
                <a:off x="8802111" y="4465551"/>
                <a:ext cx="3028000" cy="555589"/>
              </a:xfrm>
              <a:prstGeom prst="wedgeRectCallout">
                <a:avLst>
                  <a:gd name="adj1" fmla="val -54249"/>
                  <a:gd name="adj2" fmla="val -3542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Very large loss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close to 1and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close to 0, or vice-versa </a:t>
                </a:r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AF02E311-48D6-4C2D-927F-F54E072264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111" y="4465551"/>
                <a:ext cx="3028000" cy="555589"/>
              </a:xfrm>
              <a:prstGeom prst="wedgeRectCallout">
                <a:avLst>
                  <a:gd name="adj1" fmla="val -54249"/>
                  <a:gd name="adj2" fmla="val -35420"/>
                </a:avLst>
              </a:prstGeom>
              <a:blipFill>
                <a:blip r:embed="rId7"/>
                <a:stretch>
                  <a:fillRect t="-4255" b="-1383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1BE8B6-29DD-40C2-BFB2-2B838C398EA6}"/>
                  </a:ext>
                </a:extLst>
              </p:cNvPr>
              <p:cNvSpPr txBox="1"/>
              <p:nvPr/>
            </p:nvSpPr>
            <p:spPr>
              <a:xfrm>
                <a:off x="1844135" y="5941015"/>
                <a:ext cx="5923288" cy="6299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𝑁𝐿𝐿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 (1+</m:t>
                              </m:r>
                              <m:r>
                                <m:rPr>
                                  <m:sty m:val="p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d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1BE8B6-29DD-40C2-BFB2-2B838C398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135" y="5941015"/>
                <a:ext cx="5923288" cy="629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C24D50E-3BED-43A2-940A-FBE5F480E0C5}"/>
              </a:ext>
            </a:extLst>
          </p:cNvPr>
          <p:cNvSpPr/>
          <p:nvPr/>
        </p:nvSpPr>
        <p:spPr>
          <a:xfrm>
            <a:off x="1724098" y="5941015"/>
            <a:ext cx="6165046" cy="68771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56FAF8-F7E0-45F5-BC98-1490B5CCB5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87178" y="5338123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70621932-F481-4C20-AF43-6F38A883A637}"/>
                  </a:ext>
                </a:extLst>
              </p:cNvPr>
              <p:cNvSpPr/>
              <p:nvPr/>
            </p:nvSpPr>
            <p:spPr>
              <a:xfrm>
                <a:off x="8324479" y="5161881"/>
                <a:ext cx="2799041" cy="1625275"/>
              </a:xfrm>
              <a:prstGeom prst="wedgeRectCallout">
                <a:avLst>
                  <a:gd name="adj1" fmla="val 60538"/>
                  <a:gd name="adj2" fmla="val -1617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 closed-form expression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𝑀𝐿𝐸</m:t>
                        </m:r>
                      </m:sub>
                    </m:sSub>
                    <m:r>
                      <a:rPr lang="en-I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arg</m:t>
                    </m:r>
                    <m:r>
                      <a:rPr lang="en-I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lim>
                    </m:limLow>
                    <m:r>
                      <a:rPr lang="en-I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𝑁𝐿𝐿</m:t>
                    </m:r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Iterative opt needed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(gradient or Hessian based). </a:t>
                </a:r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Exercise: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Try working out the gradient of NLL and notice the expression’s form</a:t>
                </a: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70621932-F481-4C20-AF43-6F38A883A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479" y="5161881"/>
                <a:ext cx="2799041" cy="1625275"/>
              </a:xfrm>
              <a:prstGeom prst="wedgeRectCallout">
                <a:avLst>
                  <a:gd name="adj1" fmla="val 60538"/>
                  <a:gd name="adj2" fmla="val -16172"/>
                </a:avLst>
              </a:prstGeom>
              <a:blipFill>
                <a:blip r:embed="rId10"/>
                <a:stretch>
                  <a:fillRect l="-977" t="-743" b="-446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107CB18E-49B6-4859-B321-DD7947D532C2}"/>
              </a:ext>
            </a:extLst>
          </p:cNvPr>
          <p:cNvSpPr/>
          <p:nvPr/>
        </p:nvSpPr>
        <p:spPr>
          <a:xfrm>
            <a:off x="6531951" y="5116728"/>
            <a:ext cx="1669728" cy="555589"/>
          </a:xfrm>
          <a:prstGeom prst="wedgeRectCallout">
            <a:avLst>
              <a:gd name="adj1" fmla="val -47103"/>
              <a:gd name="adj2" fmla="val 8644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Good news: For LR, NLL is convex</a:t>
            </a:r>
            <a:endParaRPr lang="en-IN" sz="1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6DA7CD83-C9F5-4F8D-AD1D-56521A22BCBA}"/>
              </a:ext>
            </a:extLst>
          </p:cNvPr>
          <p:cNvSpPr/>
          <p:nvPr/>
        </p:nvSpPr>
        <p:spPr>
          <a:xfrm>
            <a:off x="5311887" y="839259"/>
            <a:ext cx="2310551" cy="369332"/>
          </a:xfrm>
          <a:prstGeom prst="wedgeRectCallout">
            <a:avLst>
              <a:gd name="adj1" fmla="val -51649"/>
              <a:gd name="adj2" fmla="val 8718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Assumed 0/1, not -1/+1</a:t>
            </a:r>
            <a:endParaRPr lang="en-IN" sz="1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452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9640"/>
    </mc:Choice>
    <mc:Fallback>
      <p:transition spd="slow" advTm="3696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/>
      <p:bldP spid="8" grpId="0" animBg="1"/>
      <p:bldP spid="7" grpId="0" animBg="1"/>
      <p:bldP spid="10" grpId="0" animBg="1"/>
      <p:bldP spid="11" grpId="0" animBg="1"/>
      <p:bldP spid="13" grpId="0"/>
      <p:bldP spid="9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An Alternate Notation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If we assume the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as -1/+1 (not 0/1), the likelihood can be written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Slightly more convenient notation: A single expression gives the probabilities of both possible label values</a:t>
                </a:r>
              </a:p>
              <a:p>
                <a:pPr marL="0" indent="0">
                  <a:buNone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 this case, the total negative log-likelihood will be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51F5167-3043-4958-AD9E-5CCDBB3096EE}"/>
                  </a:ext>
                </a:extLst>
              </p:cNvPr>
              <p:cNvSpPr/>
              <p:nvPr/>
            </p:nvSpPr>
            <p:spPr>
              <a:xfrm>
                <a:off x="3083847" y="1634990"/>
                <a:ext cx="6643550" cy="851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(−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51F5167-3043-4958-AD9E-5CCDBB309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847" y="1634990"/>
                <a:ext cx="6643550" cy="8517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649A84D-48D8-424E-8A76-6819990ABD34}"/>
                  </a:ext>
                </a:extLst>
              </p:cNvPr>
              <p:cNvSpPr txBox="1"/>
              <p:nvPr/>
            </p:nvSpPr>
            <p:spPr>
              <a:xfrm>
                <a:off x="972920" y="4784685"/>
                <a:ext cx="10489153" cy="438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</a:rPr>
                      <m:t>𝑁𝐿𝐿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sz="2800" b="1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sz="2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IN" sz="2800" b="1" i="1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IN" sz="28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IN" sz="2800" b="1" i="1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IN" sz="2800" i="1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sz="2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649A84D-48D8-424E-8A76-6819990AB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20" y="4784685"/>
                <a:ext cx="10489153" cy="438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07961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594"/>
    </mc:Choice>
    <mc:Fallback>
      <p:transition spd="slow" advTm="1025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MAP Estimation for Logistic Regression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Need a prior on the weight vector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Just like probabilistic linear regression, can use a zero-mean Gaussian prior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MAP objective (log of posterior) will be log-likelihood + log of prior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Therefore the MAP solution (ignoring terms that don’t depend on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 will be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Just like MLE case, no closed form solution. Iterative opt methods needed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Highly efficient solvers (both first and second order) exist for MLE/MAP estimation for LR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4E01D5-B685-4859-82E4-F4D96CB76C21}"/>
                  </a:ext>
                </a:extLst>
              </p:cNvPr>
              <p:cNvSpPr txBox="1"/>
              <p:nvPr/>
            </p:nvSpPr>
            <p:spPr>
              <a:xfrm>
                <a:off x="3161960" y="2226636"/>
                <a:ext cx="5606407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m:rPr>
                          <m:sty m:val="p"/>
                        </m:rPr>
                        <a:rPr lang="en-IN" sz="2400" b="0" i="1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4E01D5-B685-4859-82E4-F4D96CB76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960" y="2226636"/>
                <a:ext cx="5606407" cy="829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94ECE9-5B6D-4C5A-B8EE-9C9A97CF320F}"/>
                  </a:ext>
                </a:extLst>
              </p:cNvPr>
              <p:cNvSpPr txBox="1"/>
              <p:nvPr/>
            </p:nvSpPr>
            <p:spPr>
              <a:xfrm>
                <a:off x="3375896" y="4366968"/>
                <a:ext cx="5468228" cy="8154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8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𝐴𝑃</m:t>
                          </m:r>
                        </m:sub>
                      </m:sSub>
                      <m:r>
                        <a:rPr lang="en-IN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80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IN" sz="280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8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lim>
                      </m:limLow>
                      <m:r>
                        <a:rPr lang="en-IN" sz="28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𝑁𝐿𝐿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IN" sz="2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94ECE9-5B6D-4C5A-B8EE-9C9A97CF3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896" y="4366968"/>
                <a:ext cx="5468228" cy="8154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4EBFD94-CBCC-4690-8DE4-5D2A2ED8D2A0}"/>
              </a:ext>
            </a:extLst>
          </p:cNvPr>
          <p:cNvSpPr/>
          <p:nvPr/>
        </p:nvSpPr>
        <p:spPr>
          <a:xfrm>
            <a:off x="9056091" y="2641557"/>
            <a:ext cx="2000472" cy="555589"/>
          </a:xfrm>
          <a:prstGeom prst="wedgeRectCallout">
            <a:avLst>
              <a:gd name="adj1" fmla="val -45672"/>
              <a:gd name="adj2" fmla="val 10047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Or NLL – log of prior</a:t>
            </a:r>
            <a:endParaRPr lang="en-IN" sz="1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77255BE-29FC-4463-BF01-9A3AA233C80B}"/>
              </a:ext>
            </a:extLst>
          </p:cNvPr>
          <p:cNvSpPr/>
          <p:nvPr/>
        </p:nvSpPr>
        <p:spPr>
          <a:xfrm>
            <a:off x="9386835" y="4387142"/>
            <a:ext cx="1669728" cy="555589"/>
          </a:xfrm>
          <a:prstGeom prst="wedgeRectCallout">
            <a:avLst>
              <a:gd name="adj1" fmla="val -78038"/>
              <a:gd name="adj2" fmla="val 3367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Good news: convex objective</a:t>
            </a:r>
            <a:endParaRPr lang="en-IN" sz="1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8551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8845"/>
    </mc:Choice>
    <mc:Fallback>
      <p:transition spd="slow" advTm="2288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Fully Bayesian Inference for Logistic Regression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Doing fully Bayesian inference would require computing the posterior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Need to approximate the posterior in this case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We will use a simple approximation called Laplace approximation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03C34F-C907-4068-84C2-525BEEAF4E1B}"/>
                  </a:ext>
                </a:extLst>
              </p:cNvPr>
              <p:cNvSpPr txBox="1"/>
              <p:nvPr/>
            </p:nvSpPr>
            <p:spPr>
              <a:xfrm>
                <a:off x="636017" y="2098399"/>
                <a:ext cx="7872861" cy="883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nary>
                            <m:naryPr>
                              <m:chr m:val="∏"/>
                              <m:limLoc m:val="subSup"/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  <m:nary>
                                <m:naryPr>
                                  <m:chr m:val="∏"/>
                                  <m:limLoc m:val="subSup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03C34F-C907-4068-84C2-525BEEAF4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17" y="2098399"/>
                <a:ext cx="7872861" cy="883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116E646-B24E-46AF-8C61-EB0D1267B233}"/>
              </a:ext>
            </a:extLst>
          </p:cNvPr>
          <p:cNvSpPr/>
          <p:nvPr/>
        </p:nvSpPr>
        <p:spPr>
          <a:xfrm>
            <a:off x="7304073" y="1674074"/>
            <a:ext cx="1002309" cy="325439"/>
          </a:xfrm>
          <a:prstGeom prst="wedgeRectCallout">
            <a:avLst>
              <a:gd name="adj1" fmla="val -51931"/>
              <a:gd name="adj2" fmla="val 8674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Bernoulli</a:t>
            </a:r>
            <a:endParaRPr lang="en-IN" sz="1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A8949037-CE20-48B2-8196-DC37A8EBDE2F}"/>
              </a:ext>
            </a:extLst>
          </p:cNvPr>
          <p:cNvSpPr/>
          <p:nvPr/>
        </p:nvSpPr>
        <p:spPr>
          <a:xfrm>
            <a:off x="5418268" y="1703158"/>
            <a:ext cx="1002309" cy="325439"/>
          </a:xfrm>
          <a:prstGeom prst="wedgeRectCallout">
            <a:avLst>
              <a:gd name="adj1" fmla="val -39396"/>
              <a:gd name="adj2" fmla="val 8674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Gaussian</a:t>
            </a:r>
            <a:endParaRPr lang="en-IN" sz="1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56CB96-9654-4A02-984E-36EE14D1C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5669" y="1354181"/>
            <a:ext cx="1004822" cy="965223"/>
          </a:xfrm>
          <a:prstGeom prst="rect">
            <a:avLst/>
          </a:prstGeom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63E9DF1E-C1F8-45D5-A639-7AD858C6C794}"/>
              </a:ext>
            </a:extLst>
          </p:cNvPr>
          <p:cNvSpPr/>
          <p:nvPr/>
        </p:nvSpPr>
        <p:spPr>
          <a:xfrm>
            <a:off x="8647988" y="1672336"/>
            <a:ext cx="2457681" cy="1482693"/>
          </a:xfrm>
          <a:prstGeom prst="wedgeRectCallout">
            <a:avLst>
              <a:gd name="adj1" fmla="val 68577"/>
              <a:gd name="adj2" fmla="val -4151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Unfortunately, Gaussian and Bernoulli are not conjugate with each other, so analytic expression for the posterior can’t be obtained unlike prob. linear regression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1F3903-B6F1-489B-B04D-57460DB66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081" y="4352951"/>
            <a:ext cx="3194366" cy="240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3AA1A0C0-40EF-40AB-BB37-4CA286FDAB7C}"/>
                  </a:ext>
                </a:extLst>
              </p:cNvPr>
              <p:cNvSpPr/>
              <p:nvPr/>
            </p:nvSpPr>
            <p:spPr>
              <a:xfrm>
                <a:off x="4809325" y="4244520"/>
                <a:ext cx="3092207" cy="2443798"/>
              </a:xfrm>
              <a:prstGeom prst="wedgeRectCallout">
                <a:avLst>
                  <a:gd name="adj1" fmla="val 67408"/>
                  <a:gd name="adj2" fmla="val -5585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Approximates the posterior of </a:t>
                </a:r>
                <a14:m>
                  <m:oMath xmlns:m="http://schemas.openxmlformats.org/officeDocument/2006/math">
                    <m:r>
                      <a:rPr lang="en-I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by a Gaussian whose mean is the MAP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b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𝑀𝐴𝑃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covariance matrix is the inverse of the Hessian (Hessian: </a:t>
                </a:r>
                <a:r>
                  <a:rPr lang="en-IN" sz="20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second derivative of the negative log-posterior </a:t>
                </a:r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of the LR model)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3AA1A0C0-40EF-40AB-BB37-4CA286FDA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325" y="4244520"/>
                <a:ext cx="3092207" cy="2443798"/>
              </a:xfrm>
              <a:prstGeom prst="wedgeRectCallout">
                <a:avLst>
                  <a:gd name="adj1" fmla="val 67408"/>
                  <a:gd name="adj2" fmla="val -55851"/>
                </a:avLst>
              </a:prstGeom>
              <a:blipFill>
                <a:blip r:embed="rId6"/>
                <a:stretch>
                  <a:fillRect l="-1661" b="-53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5C3DD87A-D38C-4909-9876-AF1E3C8A4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1040" y="4244520"/>
            <a:ext cx="1004822" cy="965223"/>
          </a:xfrm>
          <a:prstGeom prst="rect">
            <a:avLst/>
          </a:prstGeom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F236700D-9AA2-42A7-9B24-EDB05BB842AE}"/>
              </a:ext>
            </a:extLst>
          </p:cNvPr>
          <p:cNvSpPr/>
          <p:nvPr/>
        </p:nvSpPr>
        <p:spPr>
          <a:xfrm>
            <a:off x="8543359" y="4562675"/>
            <a:ext cx="2457681" cy="1482693"/>
          </a:xfrm>
          <a:prstGeom prst="wedgeRectCallout">
            <a:avLst>
              <a:gd name="adj1" fmla="val 68577"/>
              <a:gd name="adj2" fmla="val -4151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also employ more advanced posterior approximation methods, like MCMC and variational inference (beyond the scope of CS771)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0841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6870"/>
    </mc:Choice>
    <mc:Fallback>
      <p:transition spd="slow" advTm="3168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3" grpId="0" animBg="1"/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Posterior for LR: An Illustration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Can sample from the posterior of the LR model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Each sample will give a weight </a:t>
            </a:r>
            <a:r>
              <a:rPr lang="en-GB" dirty="0" err="1">
                <a:latin typeface="Abadi Extra Light" panose="020B0204020104020204" pitchFamily="34" charset="0"/>
              </a:rPr>
              <a:t>vec</a:t>
            </a:r>
            <a:r>
              <a:rPr lang="en-GB" dirty="0">
                <a:latin typeface="Abadi Extra Light" panose="020B0204020104020204" pitchFamily="34" charset="0"/>
              </a:rPr>
              <a:t> defining a hyperplane separator</a:t>
            </a:r>
            <a:endParaRPr lang="en-GB" sz="800" dirty="0">
              <a:latin typeface="Abadi Extra Light" panose="020B0204020104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576B02-6EDE-48FC-B164-EC9184E08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406" y="2340865"/>
            <a:ext cx="5397095" cy="426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EE909A-FA8F-4A19-A295-EADD1558C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6562" y="2202744"/>
            <a:ext cx="1004822" cy="965223"/>
          </a:xfrm>
          <a:prstGeom prst="rect">
            <a:avLst/>
          </a:prstGeom>
        </p:spPr>
      </p:pic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DED1C84-2EC3-4207-9A2E-2B069A746AE7}"/>
              </a:ext>
            </a:extLst>
          </p:cNvPr>
          <p:cNvSpPr/>
          <p:nvPr/>
        </p:nvSpPr>
        <p:spPr>
          <a:xfrm>
            <a:off x="7963913" y="2567779"/>
            <a:ext cx="2457681" cy="1200375"/>
          </a:xfrm>
          <a:prstGeom prst="wedgeRectCallout">
            <a:avLst>
              <a:gd name="adj1" fmla="val 68577"/>
              <a:gd name="adj2" fmla="val -4151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Not all separators are equally good; their goodness depends on their posterior probabilities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58AFADA2-6C96-4C1C-95A6-2335FC739AFF}"/>
              </a:ext>
            </a:extLst>
          </p:cNvPr>
          <p:cNvSpPr/>
          <p:nvPr/>
        </p:nvSpPr>
        <p:spPr>
          <a:xfrm>
            <a:off x="7859955" y="4080806"/>
            <a:ext cx="2457681" cy="1200375"/>
          </a:xfrm>
          <a:prstGeom prst="wedgeRectCallout">
            <a:avLst>
              <a:gd name="adj1" fmla="val 43872"/>
              <a:gd name="adj2" fmla="val -9209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When making predictions, we can still use all of them but weighted by their importance based on their posterior probabilities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FA5BBA4-C71D-4FCC-ABF7-BED7DA1F7B0C}"/>
              </a:ext>
            </a:extLst>
          </p:cNvPr>
          <p:cNvSpPr/>
          <p:nvPr/>
        </p:nvSpPr>
        <p:spPr>
          <a:xfrm>
            <a:off x="7482874" y="5498191"/>
            <a:ext cx="3086045" cy="770936"/>
          </a:xfrm>
          <a:prstGeom prst="wedgeRectCallout">
            <a:avLst>
              <a:gd name="adj1" fmla="val 28898"/>
              <a:gd name="adj2" fmla="val -9209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That’s exactly what we do when computing the predictive distribution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7726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0853"/>
    </mc:Choice>
    <mc:Fallback>
      <p:transition spd="slow" advTm="2308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Logistic Regression: Predictive Distribution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When using MLE/MAP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can use the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plug-in predictive distribution</a:t>
                </a:r>
                <a:endParaRPr lang="en-GB" sz="2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When using fully Bayesian inference, we must compute the posterior predictive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13E3FF-9AD5-4F83-8A78-8C2DB0FDC510}"/>
                  </a:ext>
                </a:extLst>
              </p:cNvPr>
              <p:cNvSpPr txBox="1"/>
              <p:nvPr/>
            </p:nvSpPr>
            <p:spPr>
              <a:xfrm>
                <a:off x="1919541" y="1779938"/>
                <a:ext cx="8951425" cy="5686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IN" sz="32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IN" sz="32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e>
                            <m:r>
                              <a:rPr lang="en-IN" sz="32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32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3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nary>
                  </m:oMath>
                </a14:m>
                <a:r>
                  <a:rPr lang="en-IN" sz="32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13E3FF-9AD5-4F83-8A78-8C2DB0FDC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41" y="1779938"/>
                <a:ext cx="8951425" cy="5686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0B658E-41BA-414B-9746-86DC90825DCC}"/>
                  </a:ext>
                </a:extLst>
              </p:cNvPr>
              <p:cNvSpPr txBox="1"/>
              <p:nvPr/>
            </p:nvSpPr>
            <p:spPr>
              <a:xfrm>
                <a:off x="4990807" y="2365739"/>
                <a:ext cx="6407523" cy="590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IN" sz="3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32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</m:sSub>
                              <m:r>
                                <a:rPr lang="en-IN" sz="32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32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</m:sub>
                          </m:sSub>
                        </m:e>
                        <m:sup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0B658E-41BA-414B-9746-86DC90825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807" y="2365739"/>
                <a:ext cx="6407523" cy="5901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A9B764-4B93-4604-AFAD-D7EE4D0C7184}"/>
                  </a:ext>
                </a:extLst>
              </p:cNvPr>
              <p:cNvSpPr txBox="1"/>
              <p:nvPr/>
            </p:nvSpPr>
            <p:spPr>
              <a:xfrm>
                <a:off x="2282508" y="3133919"/>
                <a:ext cx="7162795" cy="590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IN" sz="3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3200" b="0" i="0" smtClean="0">
                        <a:latin typeface="Cambria Math" panose="02040503050406030204" pitchFamily="18" charset="0"/>
                      </a:rPr>
                      <m:t>Bernoulli</m:t>
                    </m:r>
                    <m:r>
                      <a:rPr lang="en-IN" sz="32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sz="32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IN" sz="32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  <m: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</m:sSub>
                      </m:e>
                      <m: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32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32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32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A9B764-4B93-4604-AFAD-D7EE4D0C7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508" y="3133919"/>
                <a:ext cx="7162795" cy="5901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36AE0B-B247-45DC-A876-899EF3793636}"/>
                  </a:ext>
                </a:extLst>
              </p:cNvPr>
              <p:cNvSpPr txBox="1"/>
              <p:nvPr/>
            </p:nvSpPr>
            <p:spPr>
              <a:xfrm>
                <a:off x="1464668" y="4403312"/>
                <a:ext cx="8951425" cy="5686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IN" sz="32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IN" sz="32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3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e>
                            <m:r>
                              <a:rPr lang="en-IN" sz="32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32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3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nary>
                  </m:oMath>
                </a14:m>
                <a:r>
                  <a:rPr lang="en-IN" sz="32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36AE0B-B247-45DC-A876-899EF3793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668" y="4403312"/>
                <a:ext cx="8951425" cy="5686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66525A8-C6D0-4BF5-99ED-257680D1AD74}"/>
              </a:ext>
            </a:extLst>
          </p:cNvPr>
          <p:cNvSpPr/>
          <p:nvPr/>
        </p:nvSpPr>
        <p:spPr>
          <a:xfrm>
            <a:off x="5810321" y="5171492"/>
            <a:ext cx="855726" cy="325439"/>
          </a:xfrm>
          <a:prstGeom prst="wedgeRectCallout">
            <a:avLst>
              <a:gd name="adj1" fmla="val 52862"/>
              <a:gd name="adj2" fmla="val -13203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sigmoid</a:t>
            </a:r>
            <a:endParaRPr lang="en-IN" sz="1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0F4229ED-36D1-42FF-9B16-FF58AF1538E5}"/>
              </a:ext>
            </a:extLst>
          </p:cNvPr>
          <p:cNvSpPr/>
          <p:nvPr/>
        </p:nvSpPr>
        <p:spPr>
          <a:xfrm>
            <a:off x="7713772" y="5171492"/>
            <a:ext cx="3157194" cy="325439"/>
          </a:xfrm>
          <a:prstGeom prst="wedgeRectCallout">
            <a:avLst>
              <a:gd name="adj1" fmla="val -13048"/>
              <a:gd name="adj2" fmla="val -12774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Gaussian (if using Laplace approx.)</a:t>
            </a:r>
            <a:endParaRPr lang="en-IN" sz="1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C60F098A-E136-4859-BBAC-64DBD5C54F6C}"/>
              </a:ext>
            </a:extLst>
          </p:cNvPr>
          <p:cNvSpPr/>
          <p:nvPr/>
        </p:nvSpPr>
        <p:spPr>
          <a:xfrm>
            <a:off x="3033540" y="5044319"/>
            <a:ext cx="2252918" cy="568616"/>
          </a:xfrm>
          <a:prstGeom prst="wedgeRectCallout">
            <a:avLst>
              <a:gd name="adj1" fmla="val 39885"/>
              <a:gd name="adj2" fmla="val -6604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Integral not tractable and must be approximated</a:t>
            </a:r>
            <a:endParaRPr lang="en-IN" sz="1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F03EE0B7-38B1-4968-AA2C-FFD3A99BD5EB}"/>
              </a:ext>
            </a:extLst>
          </p:cNvPr>
          <p:cNvSpPr/>
          <p:nvPr/>
        </p:nvSpPr>
        <p:spPr>
          <a:xfrm>
            <a:off x="355988" y="5778838"/>
            <a:ext cx="2877142" cy="568616"/>
          </a:xfrm>
          <a:prstGeom prst="wedgeRectCallout">
            <a:avLst>
              <a:gd name="adj1" fmla="val 43913"/>
              <a:gd name="adj2" fmla="val -8200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rgbClr val="0000FF"/>
                </a:solidFill>
                <a:latin typeface="Abadi Extra Light" panose="020B0204020104020204" pitchFamily="34" charset="0"/>
              </a:rPr>
              <a:t>Monte-Carlo approximation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of this integral is one possible way</a:t>
            </a:r>
            <a:endParaRPr lang="en-IN" sz="1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123FDF5F-842B-4AAA-A77B-FED184F07C5D}"/>
                  </a:ext>
                </a:extLst>
              </p:cNvPr>
              <p:cNvSpPr/>
              <p:nvPr/>
            </p:nvSpPr>
            <p:spPr>
              <a:xfrm>
                <a:off x="3671561" y="5812498"/>
                <a:ext cx="8334302" cy="731259"/>
              </a:xfrm>
              <a:prstGeom prst="wedgeRectCallout">
                <a:avLst>
                  <a:gd name="adj1" fmla="val -54462"/>
                  <a:gd name="adj2" fmla="val -1366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Generate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IN" sz="20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0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from the Gaussian approx. of posterior and use </a:t>
                </a:r>
                <a14:m>
                  <m:oMath xmlns:m="http://schemas.openxmlformats.org/officeDocument/2006/math">
                    <m:r>
                      <a:rPr lang="en-I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I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IN" sz="20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sub>
                                </m:sSub>
                                <m:r>
                                  <a:rPr lang="en-IN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r>
                          <a:rPr lang="en-I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I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I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sSub>
                          <m:sSubPr>
                            <m:ctrlPr>
                              <a:rPr lang="en-I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endParaRPr lang="en-IN" sz="20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123FDF5F-842B-4AAA-A77B-FED184F07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561" y="5812498"/>
                <a:ext cx="8334302" cy="731259"/>
              </a:xfrm>
              <a:prstGeom prst="wedgeRectCallout">
                <a:avLst>
                  <a:gd name="adj1" fmla="val -54462"/>
                  <a:gd name="adj2" fmla="val -13663"/>
                </a:avLst>
              </a:prstGeom>
              <a:blipFill>
                <a:blip r:embed="rId8"/>
                <a:stretch>
                  <a:fillRect t="-21138" r="-348" b="-9593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21879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8669"/>
    </mc:Choice>
    <mc:Fallback>
      <p:transition spd="slow" advTm="2886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2.9|8.5|6|12.9|21.7|24.1|18.9|20.4|6.3|9.2|51.9|15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|13.8|13.2|46.4|1.2|6.8|17.6|22.1|23.3|29.9|17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1.9|22|6.3|18.7|10.6|15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20|27.5|17|9.5|23.1|18.8|26.4|9.2|1.4|40.9|38.3|9.8|18.4|76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7.6|23.9|14.4|7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|11.6|11.1|26.2|21.9|16.9|9|39.9|22.6|18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5.8|54.8|9.6|7.8|23.2|19.8|15.2|43|38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9|7.8|31.6|76.1|1|44.8|3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21.3|24.4|32.6|26.9|12.7|12.8|9.6|10.9|28.5|4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|91.5|54.8|13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21753</TotalTime>
  <Words>1042</Words>
  <Application>Microsoft Office PowerPoint</Application>
  <PresentationFormat>Widescreen</PresentationFormat>
  <Paragraphs>172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Probabilistic Models for Supervised Learning(2): Logistic and Softmax Regression</vt:lpstr>
      <vt:lpstr>Logistic Regression (LR)</vt:lpstr>
      <vt:lpstr>LR: Decision Boundary</vt:lpstr>
      <vt:lpstr>MLE for Logistic Regression</vt:lpstr>
      <vt:lpstr>An Alternate Notation</vt:lpstr>
      <vt:lpstr>MAP Estimation for Logistic Regression</vt:lpstr>
      <vt:lpstr>Fully Bayesian Inference for Logistic Regression</vt:lpstr>
      <vt:lpstr>Posterior for LR: An Illustration</vt:lpstr>
      <vt:lpstr>Logistic Regression: Predictive Distribution</vt:lpstr>
      <vt:lpstr>LR: Plug-in Prediction vs Postrerior Averaging</vt:lpstr>
      <vt:lpstr>Multiclass Logistic (a.k.a. Softmax) Regression</vt:lpstr>
      <vt:lpstr>Coming up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1588</cp:revision>
  <dcterms:created xsi:type="dcterms:W3CDTF">2020-07-07T20:42:16Z</dcterms:created>
  <dcterms:modified xsi:type="dcterms:W3CDTF">2020-10-06T09:02:17Z</dcterms:modified>
</cp:coreProperties>
</file>