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7" r:id="rId9"/>
    <p:sldId id="416" r:id="rId10"/>
    <p:sldId id="418" r:id="rId11"/>
    <p:sldId id="419" r:id="rId12"/>
    <p:sldId id="420" r:id="rId13"/>
    <p:sldId id="421" r:id="rId14"/>
    <p:sldId id="423" r:id="rId15"/>
    <p:sldId id="4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2.png"/><Relationship Id="rId5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2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Models for Supervised Learning (3):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Generative Classification and Regression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8"/>
    </mc:Choice>
    <mc:Fallback xmlns="">
      <p:transition spd="slow" advTm="37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Very Special Case: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Revisited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 the prediction rule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assume all classes to have equal no. of training examples,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Then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Equivalent to assigning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the “closest” class in terms of a </a:t>
                </a: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distance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further assume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then the above is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exactly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D3D9C1FD-4944-45A7-91F0-86EA5561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9" y="1595439"/>
            <a:ext cx="9186861" cy="7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B1314-F016-4462-AFCC-62FBCCD6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98" y="2373715"/>
            <a:ext cx="557113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F26E883-553E-4D5A-A1E4-0742EBD9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48" y="3909552"/>
            <a:ext cx="6385238" cy="8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D82779A-12FD-4A41-BF5E-CE78070F990C}"/>
                  </a:ext>
                </a:extLst>
              </p:cNvPr>
              <p:cNvSpPr/>
              <p:nvPr/>
            </p:nvSpPr>
            <p:spPr>
              <a:xfrm>
                <a:off x="9557411" y="4345192"/>
                <a:ext cx="2021225" cy="537905"/>
              </a:xfrm>
              <a:prstGeom prst="wedgeRectCallout">
                <a:avLst>
                  <a:gd name="adj1" fmla="val -41360"/>
                  <a:gd name="adj2" fmla="val 643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Mahalanobis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distance matrix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FD82779A-12FD-4A41-BF5E-CE78070F9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411" y="4345192"/>
                <a:ext cx="2021225" cy="537905"/>
              </a:xfrm>
              <a:prstGeom prst="wedgeRectCallout">
                <a:avLst>
                  <a:gd name="adj1" fmla="val -41360"/>
                  <a:gd name="adj2" fmla="val 64367"/>
                </a:avLst>
              </a:prstGeom>
              <a:blipFill>
                <a:blip r:embed="rId9"/>
                <a:stretch>
                  <a:fillRect l="-1497" t="-5714" b="-9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96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60"/>
    </mc:Choice>
    <mc:Fallback xmlns="">
      <p:transition spd="slow" advTm="206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simple but powerful approach to probabilistic classification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Especially easy to learn if class-conditionals are simple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E.g., Gaussian with diagonal covariances ⇒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Gaussian naïve Bayes</a:t>
                </a:r>
              </a:p>
              <a:p>
                <a:pPr marL="457200" lvl="1" indent="0">
                  <a:buNone/>
                </a:pPr>
                <a:endParaRPr lang="en-GB" sz="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Another popular model is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multinomial naïve  Bayes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(widely used for document classification)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naïve Bayes assumption: features are conditional independent given class label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choose the form of class-conditionals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based on the type of inputs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handle missing data (e.g., if some part of the input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missing) or missing labels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Generative models are also useful for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unsup</a:t>
                </a:r>
                <a:r>
                  <a:rPr lang="en-GB" dirty="0">
                    <a:latin typeface="Abadi Extra Light" panose="020B0204020104020204" pitchFamily="34" charset="0"/>
                  </a:rPr>
                  <a:t>. and semi-sup. learning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51E3E3-9C2C-492F-8984-5775258C2801}"/>
                  </a:ext>
                </a:extLst>
              </p:cNvPr>
              <p:cNvSpPr txBox="1"/>
              <p:nvPr/>
            </p:nvSpPr>
            <p:spPr>
              <a:xfrm>
                <a:off x="1930159" y="3685452"/>
                <a:ext cx="4904932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51E3E3-9C2C-492F-8984-5775258C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59" y="3685452"/>
                <a:ext cx="4904932" cy="448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7C8738AB-A4CB-4F89-8C17-5E3CE9D99A73}"/>
                  </a:ext>
                </a:extLst>
              </p:cNvPr>
              <p:cNvSpPr/>
              <p:nvPr/>
            </p:nvSpPr>
            <p:spPr>
              <a:xfrm>
                <a:off x="7525085" y="3504997"/>
                <a:ext cx="4149983" cy="981278"/>
              </a:xfrm>
              <a:prstGeom prst="wedgeRectCallout">
                <a:avLst>
                  <a:gd name="adj1" fmla="val -56840"/>
                  <a:gd name="adj2" fmla="val -134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Benefit: Instead of estimating a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-dim distribution which may be hard (if we don’t have enough data), we will estimate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one-dim distributions (much simpler task)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7C8738AB-A4CB-4F89-8C17-5E3CE9D99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85" y="3504997"/>
                <a:ext cx="4149983" cy="981278"/>
              </a:xfrm>
              <a:prstGeom prst="wedgeRectCallout">
                <a:avLst>
                  <a:gd name="adj1" fmla="val -56840"/>
                  <a:gd name="adj2" fmla="val -13482"/>
                </a:avLst>
              </a:prstGeom>
              <a:blipFill>
                <a:blip r:embed="rId7"/>
                <a:stretch>
                  <a:fillRect t="-5488" r="-1501" b="-109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61442E-E6CF-44A7-9EF0-14DAA9BF9219}"/>
              </a:ext>
            </a:extLst>
          </p:cNvPr>
          <p:cNvSpPr/>
          <p:nvPr/>
        </p:nvSpPr>
        <p:spPr>
          <a:xfrm>
            <a:off x="3089177" y="4910618"/>
            <a:ext cx="2435324" cy="333578"/>
          </a:xfrm>
          <a:prstGeom prst="wedgeRectCallout">
            <a:avLst>
              <a:gd name="adj1" fmla="val -55275"/>
              <a:gd name="adj2" fmla="val 493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such methods later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8E6E4D-9099-4B96-B260-5B43EC959072}"/>
              </a:ext>
            </a:extLst>
          </p:cNvPr>
          <p:cNvSpPr/>
          <p:nvPr/>
        </p:nvSpPr>
        <p:spPr>
          <a:xfrm>
            <a:off x="9099452" y="5560425"/>
            <a:ext cx="2435324" cy="333578"/>
          </a:xfrm>
          <a:prstGeom prst="wedgeRectCallout">
            <a:avLst>
              <a:gd name="adj1" fmla="val -55275"/>
              <a:gd name="adj2" fmla="val 493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such methods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2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273"/>
    </mc:Choice>
    <mc:Fallback xmlns="">
      <p:transition spd="slow" advTm="203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Models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Yes, we can even model regression problems using a generative approach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output y is not longer discrete (so no notion of a class-conditional)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the basic rule of recovering a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conditional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from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joint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would still apply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we can model the joint distribution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of features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outputs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features are real-valued the we can model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using a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-dim Gaussian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From this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2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-dim Gaussian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we can get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using Gaussian conditioning formula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If joint is Gaussian, any subset of variables (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here), given the rest (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here) is also a Gaussian!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Refer to the Gaussian results from maths refresher slides for the result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DFE0A-4573-4122-B981-433EE554C735}"/>
                  </a:ext>
                </a:extLst>
              </p:cNvPr>
              <p:cNvSpPr txBox="1"/>
              <p:nvPr/>
            </p:nvSpPr>
            <p:spPr>
              <a:xfrm>
                <a:off x="3241848" y="2888484"/>
                <a:ext cx="5098703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BDFE0A-4573-4122-B981-433EE55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48" y="2888484"/>
                <a:ext cx="5098703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82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435"/>
    </mc:Choice>
    <mc:Fallback xmlns="">
      <p:transition spd="slow" advTm="204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Discriminative vs Generative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that discriminative approaches model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directly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Generative approaches model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Number of parameters: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Discriminative models have fewer parameters to be learned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Just the weight vector/matrix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 case of logistic/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dirty="0">
                    <a:latin typeface="Abadi Extra Light" panose="020B0204020104020204" pitchFamily="34" charset="0"/>
                  </a:rPr>
                  <a:t>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Ease of parameter estimation: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Debatable as to which one is easier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“simple” class-conditionals, easier for gen.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classifn</a:t>
                </a:r>
                <a:r>
                  <a:rPr lang="en-GB" dirty="0">
                    <a:latin typeface="Abadi Extra Light" panose="020B0204020104020204" pitchFamily="34" charset="0"/>
                  </a:rPr>
                  <a:t> model (often closed-form solution)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Parameter estimation for discriminative models (logistic/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 usually requires iterative methods</a:t>
                </a:r>
                <a:r>
                  <a:rPr lang="en-GB" dirty="0">
                    <a:latin typeface="Abadi Extra Light" panose="020B0204020104020204" pitchFamily="34" charset="0"/>
                  </a:rPr>
                  <a:t>(although objective functions usually have global optima)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Dealing with missing features:</a:t>
                </a:r>
                <a:r>
                  <a:rPr lang="en-GB" dirty="0">
                    <a:latin typeface="Abadi Extra Light" panose="020B0204020104020204" pitchFamily="34" charset="0"/>
                  </a:rPr>
                  <a:t> Generative models can handle this easily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E.g., by integrating out the missing features while estimating the parameters)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Inputs with features having mixed types: </a:t>
                </a:r>
                <a:r>
                  <a:rPr lang="en-GB" dirty="0">
                    <a:latin typeface="Abadi Extra Light" panose="020B0204020104020204" pitchFamily="34" charset="0"/>
                  </a:rPr>
                  <a:t>Generative model can handle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Appropriate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each type of feature in the input. Difficult for discriminative models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EED2005-54AC-49EE-88A9-20EAE0CC7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1040" y="50206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278385C-8E49-4080-B4D3-B04A96AE8DD5}"/>
                  </a:ext>
                </a:extLst>
              </p:cNvPr>
              <p:cNvSpPr/>
              <p:nvPr/>
            </p:nvSpPr>
            <p:spPr>
              <a:xfrm>
                <a:off x="8314688" y="319501"/>
                <a:ext cx="2487152" cy="1742109"/>
              </a:xfrm>
              <a:prstGeom prst="wedgeRectCallout">
                <a:avLst>
                  <a:gd name="adj1" fmla="val 67264"/>
                  <a:gd name="adj2" fmla="val -168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Proponents of discriminative models: Why bother modeling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what you care about? Just model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directly instead of working hard to model x by learning the class-conditional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278385C-8E49-4080-B4D3-B04A96AE8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88" y="319501"/>
                <a:ext cx="2487152" cy="1742109"/>
              </a:xfrm>
              <a:prstGeom prst="wedgeRectCallout">
                <a:avLst>
                  <a:gd name="adj1" fmla="val 67264"/>
                  <a:gd name="adj2" fmla="val -16887"/>
                </a:avLst>
              </a:prstGeom>
              <a:blipFill>
                <a:blip r:embed="rId7"/>
                <a:stretch>
                  <a:fillRect l="-1033" t="-2076" b="-55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98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03"/>
    </mc:Choice>
    <mc:Fallback xmlns="">
      <p:transition spd="slow" advTm="289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Discriminative vs Generative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Leveraging </a:t>
            </a:r>
            <a:r>
              <a:rPr lang="en-GB" sz="25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unlabeled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 data: </a:t>
            </a:r>
            <a:r>
              <a:rPr lang="en-GB" sz="2500" dirty="0">
                <a:latin typeface="Abadi Extra Light" panose="020B0204020104020204" pitchFamily="34" charset="0"/>
              </a:rPr>
              <a:t>Generative models can handle this easily by treating the missing labels are 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latent variables </a:t>
            </a:r>
            <a:r>
              <a:rPr lang="en-GB" sz="2500" dirty="0">
                <a:latin typeface="Abadi Extra Light" panose="020B0204020104020204" pitchFamily="34" charset="0"/>
              </a:rPr>
              <a:t>and are ideal for 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Semi-supervised Learning</a:t>
            </a:r>
            <a:r>
              <a:rPr lang="en-GB" sz="2500" dirty="0">
                <a:latin typeface="Abadi Extra Light" panose="020B0204020104020204" pitchFamily="34" charset="0"/>
              </a:rPr>
              <a:t>. Discriminative models can’t do it easily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Adding data from new classes: </a:t>
            </a:r>
            <a:r>
              <a:rPr lang="en-GB" sz="2500" dirty="0">
                <a:latin typeface="Abadi Extra Light" panose="020B0204020104020204" pitchFamily="34" charset="0"/>
              </a:rPr>
              <a:t>Discriminative model will need to be re-trained on all classes all over again. Generative model will just require estimating the class-</a:t>
            </a:r>
            <a:r>
              <a:rPr lang="en-GB" sz="2500" dirty="0" err="1">
                <a:latin typeface="Abadi Extra Light" panose="020B0204020104020204" pitchFamily="34" charset="0"/>
              </a:rPr>
              <a:t>cond</a:t>
            </a:r>
            <a:r>
              <a:rPr lang="en-GB" sz="2500" dirty="0">
                <a:latin typeface="Abadi Extra Light" panose="020B0204020104020204" pitchFamily="34" charset="0"/>
              </a:rPr>
              <a:t> of newly added classes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Have lots of </a:t>
            </a:r>
            <a:r>
              <a:rPr lang="en-GB" sz="25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labeled</a:t>
            </a: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 training data? </a:t>
            </a:r>
            <a:r>
              <a:rPr lang="en-GB" sz="2500" dirty="0">
                <a:latin typeface="Abadi Extra Light" panose="020B0204020104020204" pitchFamily="34" charset="0"/>
              </a:rPr>
              <a:t>Discriminative models usually work very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Final Verdict? </a:t>
            </a:r>
            <a:r>
              <a:rPr lang="en-GB" sz="2500" dirty="0">
                <a:latin typeface="Abadi Extra Light" panose="020B0204020104020204" pitchFamily="34" charset="0"/>
              </a:rPr>
              <a:t>Despite generative classification having some clear advantages, both methods can be quite powerful (the actual choice may be dictated by the problem)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Important to be aware of their strengths/weaknesses, and also the connections between these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rgbClr val="0000FF"/>
                </a:solidFill>
                <a:latin typeface="Abadi Extra Light" panose="020B0204020104020204" pitchFamily="34" charset="0"/>
              </a:rPr>
              <a:t>Possibility of a Hybrid Design? </a:t>
            </a:r>
            <a:r>
              <a:rPr lang="en-GB" sz="2500" dirty="0">
                <a:latin typeface="Abadi Extra Light" panose="020B0204020104020204" pitchFamily="34" charset="0"/>
              </a:rPr>
              <a:t>Yes, Generative and Disc. models can be combined,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latin typeface="Abadi Extra Light" panose="020B0204020104020204" pitchFamily="34" charset="0"/>
              </a:rPr>
              <a:t>“Principled Hybrids of Generative and Discriminative Models” (</a:t>
            </a:r>
            <a:r>
              <a:rPr lang="en-GB" sz="2100" dirty="0" err="1">
                <a:latin typeface="Abadi Extra Light" panose="020B0204020104020204" pitchFamily="34" charset="0"/>
              </a:rPr>
              <a:t>Lassere</a:t>
            </a:r>
            <a:r>
              <a:rPr lang="en-GB" sz="2100" dirty="0">
                <a:latin typeface="Abadi Extra Light" panose="020B0204020104020204" pitchFamily="34" charset="0"/>
              </a:rPr>
              <a:t> et al, 2006)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latin typeface="Abadi Extra Light" panose="020B0204020104020204" pitchFamily="34" charset="0"/>
              </a:rPr>
              <a:t>“Deep Hybrid Models: Bridging Discriminative &amp; Generative Approaches” (Kuleshov &amp; </a:t>
            </a:r>
            <a:r>
              <a:rPr lang="en-GB" sz="2100" dirty="0" err="1">
                <a:latin typeface="Abadi Extra Light" panose="020B0204020104020204" pitchFamily="34" charset="0"/>
              </a:rPr>
              <a:t>Ermon</a:t>
            </a:r>
            <a:r>
              <a:rPr lang="en-GB" sz="2100" dirty="0">
                <a:latin typeface="Abadi Extra Light" panose="020B0204020104020204" pitchFamily="34" charset="0"/>
              </a:rPr>
              <a:t>, 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6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513"/>
    </mc:Choice>
    <mc:Fallback xmlns="">
      <p:transition spd="slow" advTm="247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Large-margin hyperplane based classifiers (support vector machines)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Kernel methods for learning nonlinear models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A Basic Idea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 the probability distribution of inputs from each class (“class-conditional”)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Usually assume some form (e.g., Gaussian) and estimate the parameters of that distribution (using MLE/MAP/fully Bayesian approach)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 label of a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by comparing its probabilities under each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Or can report the probability of belonging to each class (soft prediction)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416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456C46-F8F2-4EC5-A82E-C6B1C53DA9FA}"/>
              </a:ext>
            </a:extLst>
          </p:cNvPr>
          <p:cNvSpPr/>
          <p:nvPr/>
        </p:nvSpPr>
        <p:spPr>
          <a:xfrm>
            <a:off x="2206794" y="1921338"/>
            <a:ext cx="4303553" cy="2600653"/>
          </a:xfrm>
          <a:custGeom>
            <a:avLst/>
            <a:gdLst>
              <a:gd name="connsiteX0" fmla="*/ 0 w 4018327"/>
              <a:gd name="connsiteY0" fmla="*/ 2206508 h 2374288"/>
              <a:gd name="connsiteX1" fmla="*/ 771787 w 4018327"/>
              <a:gd name="connsiteY1" fmla="*/ 16981 h 2374288"/>
              <a:gd name="connsiteX2" fmla="*/ 2374085 w 4018327"/>
              <a:gd name="connsiteY2" fmla="*/ 1241774 h 2374288"/>
              <a:gd name="connsiteX3" fmla="*/ 3464653 w 4018327"/>
              <a:gd name="connsiteY3" fmla="*/ 2181341 h 2374288"/>
              <a:gd name="connsiteX4" fmla="*/ 4018327 w 4018327"/>
              <a:gd name="connsiteY4" fmla="*/ 2374288 h 2374288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69865 h 2403421"/>
              <a:gd name="connsiteX1" fmla="*/ 1375795 w 4093828"/>
              <a:gd name="connsiteY1" fmla="*/ 20947 h 2403421"/>
              <a:gd name="connsiteX2" fmla="*/ 2449586 w 4093828"/>
              <a:gd name="connsiteY2" fmla="*/ 1270907 h 2403421"/>
              <a:gd name="connsiteX3" fmla="*/ 3540154 w 4093828"/>
              <a:gd name="connsiteY3" fmla="*/ 2210474 h 2403421"/>
              <a:gd name="connsiteX4" fmla="*/ 4093828 w 4093828"/>
              <a:gd name="connsiteY4" fmla="*/ 2403421 h 2403421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152551"/>
              <a:gd name="connsiteY0" fmla="*/ 2452246 h 2459979"/>
              <a:gd name="connsiteX1" fmla="*/ 1434518 w 4152551"/>
              <a:gd name="connsiteY1" fmla="*/ 27827 h 2459979"/>
              <a:gd name="connsiteX2" fmla="*/ 2676088 w 4152551"/>
              <a:gd name="connsiteY2" fmla="*/ 1202286 h 2459979"/>
              <a:gd name="connsiteX3" fmla="*/ 3598877 w 4152551"/>
              <a:gd name="connsiteY3" fmla="*/ 2217354 h 2459979"/>
              <a:gd name="connsiteX4" fmla="*/ 4152551 w 4152551"/>
              <a:gd name="connsiteY4" fmla="*/ 2410301 h 2459979"/>
              <a:gd name="connsiteX0" fmla="*/ 0 w 4152551"/>
              <a:gd name="connsiteY0" fmla="*/ 2452246 h 2454521"/>
              <a:gd name="connsiteX1" fmla="*/ 1434518 w 4152551"/>
              <a:gd name="connsiteY1" fmla="*/ 27827 h 2454521"/>
              <a:gd name="connsiteX2" fmla="*/ 2676088 w 4152551"/>
              <a:gd name="connsiteY2" fmla="*/ 1202286 h 2454521"/>
              <a:gd name="connsiteX3" fmla="*/ 3598877 w 4152551"/>
              <a:gd name="connsiteY3" fmla="*/ 2217354 h 2454521"/>
              <a:gd name="connsiteX4" fmla="*/ 4152551 w 4152551"/>
              <a:gd name="connsiteY4" fmla="*/ 2410301 h 2454521"/>
              <a:gd name="connsiteX0" fmla="*/ 0 w 4152551"/>
              <a:gd name="connsiteY0" fmla="*/ 2451870 h 2454145"/>
              <a:gd name="connsiteX1" fmla="*/ 1434518 w 4152551"/>
              <a:gd name="connsiteY1" fmla="*/ 27451 h 2454145"/>
              <a:gd name="connsiteX2" fmla="*/ 2676088 w 4152551"/>
              <a:gd name="connsiteY2" fmla="*/ 1201910 h 2454145"/>
              <a:gd name="connsiteX3" fmla="*/ 3548543 w 4152551"/>
              <a:gd name="connsiteY3" fmla="*/ 2116310 h 2454145"/>
              <a:gd name="connsiteX4" fmla="*/ 4152551 w 4152551"/>
              <a:gd name="connsiteY4" fmla="*/ 2409925 h 2454145"/>
              <a:gd name="connsiteX0" fmla="*/ 0 w 4152551"/>
              <a:gd name="connsiteY0" fmla="*/ 2452438 h 2454713"/>
              <a:gd name="connsiteX1" fmla="*/ 1434518 w 4152551"/>
              <a:gd name="connsiteY1" fmla="*/ 28019 h 2454713"/>
              <a:gd name="connsiteX2" fmla="*/ 2676088 w 4152551"/>
              <a:gd name="connsiteY2" fmla="*/ 1202478 h 2454713"/>
              <a:gd name="connsiteX3" fmla="*/ 3548543 w 4152551"/>
              <a:gd name="connsiteY3" fmla="*/ 2116878 h 2454713"/>
              <a:gd name="connsiteX4" fmla="*/ 4152551 w 4152551"/>
              <a:gd name="connsiteY4" fmla="*/ 2410493 h 2454713"/>
              <a:gd name="connsiteX0" fmla="*/ 0 w 4194496"/>
              <a:gd name="connsiteY0" fmla="*/ 2548287 h 2550490"/>
              <a:gd name="connsiteX1" fmla="*/ 1476463 w 4194496"/>
              <a:gd name="connsiteY1" fmla="*/ 31589 h 2550490"/>
              <a:gd name="connsiteX2" fmla="*/ 2718033 w 4194496"/>
              <a:gd name="connsiteY2" fmla="*/ 1206048 h 2550490"/>
              <a:gd name="connsiteX3" fmla="*/ 3590488 w 4194496"/>
              <a:gd name="connsiteY3" fmla="*/ 2120448 h 2550490"/>
              <a:gd name="connsiteX4" fmla="*/ 4194496 w 4194496"/>
              <a:gd name="connsiteY4" fmla="*/ 2414063 h 2550490"/>
              <a:gd name="connsiteX0" fmla="*/ 0 w 4194496"/>
              <a:gd name="connsiteY0" fmla="*/ 2548287 h 2548287"/>
              <a:gd name="connsiteX1" fmla="*/ 1476463 w 4194496"/>
              <a:gd name="connsiteY1" fmla="*/ 31589 h 2548287"/>
              <a:gd name="connsiteX2" fmla="*/ 2718033 w 4194496"/>
              <a:gd name="connsiteY2" fmla="*/ 1206048 h 2548287"/>
              <a:gd name="connsiteX3" fmla="*/ 3590488 w 4194496"/>
              <a:gd name="connsiteY3" fmla="*/ 2120448 h 2548287"/>
              <a:gd name="connsiteX4" fmla="*/ 4194496 w 4194496"/>
              <a:gd name="connsiteY4" fmla="*/ 2414063 h 2548287"/>
              <a:gd name="connsiteX0" fmla="*/ 0 w 4303553"/>
              <a:gd name="connsiteY0" fmla="*/ 2600627 h 2600627"/>
              <a:gd name="connsiteX1" fmla="*/ 1585520 w 4303553"/>
              <a:gd name="connsiteY1" fmla="*/ 33595 h 2600627"/>
              <a:gd name="connsiteX2" fmla="*/ 2827090 w 4303553"/>
              <a:gd name="connsiteY2" fmla="*/ 1208054 h 2600627"/>
              <a:gd name="connsiteX3" fmla="*/ 3699545 w 4303553"/>
              <a:gd name="connsiteY3" fmla="*/ 2122454 h 2600627"/>
              <a:gd name="connsiteX4" fmla="*/ 4303553 w 4303553"/>
              <a:gd name="connsiteY4" fmla="*/ 2416069 h 2600627"/>
              <a:gd name="connsiteX0" fmla="*/ 0 w 4303553"/>
              <a:gd name="connsiteY0" fmla="*/ 2600627 h 2600653"/>
              <a:gd name="connsiteX1" fmla="*/ 1585520 w 4303553"/>
              <a:gd name="connsiteY1" fmla="*/ 33595 h 2600653"/>
              <a:gd name="connsiteX2" fmla="*/ 2827090 w 4303553"/>
              <a:gd name="connsiteY2" fmla="*/ 1208054 h 2600653"/>
              <a:gd name="connsiteX3" fmla="*/ 3699545 w 4303553"/>
              <a:gd name="connsiteY3" fmla="*/ 2122454 h 2600653"/>
              <a:gd name="connsiteX4" fmla="*/ 4303553 w 4303553"/>
              <a:gd name="connsiteY4" fmla="*/ 2416069 h 260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553" h="2600653">
                <a:moveTo>
                  <a:pt x="0" y="2600627"/>
                </a:moveTo>
                <a:cubicBezTo>
                  <a:pt x="834005" y="2609715"/>
                  <a:pt x="1114338" y="265691"/>
                  <a:pt x="1585520" y="33595"/>
                </a:cubicBezTo>
                <a:cubicBezTo>
                  <a:pt x="2056702" y="-198501"/>
                  <a:pt x="2508309" y="834744"/>
                  <a:pt x="2827090" y="1208054"/>
                </a:cubicBezTo>
                <a:cubicBezTo>
                  <a:pt x="3145871" y="1581364"/>
                  <a:pt x="3453468" y="1921118"/>
                  <a:pt x="3699545" y="2122454"/>
                </a:cubicBezTo>
                <a:cubicBezTo>
                  <a:pt x="3945622" y="2323790"/>
                  <a:pt x="4163736" y="2413971"/>
                  <a:pt x="4303553" y="241606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15CFC7A-8068-4BA3-9A08-8B1F00BA922B}"/>
              </a:ext>
            </a:extLst>
          </p:cNvPr>
          <p:cNvSpPr/>
          <p:nvPr/>
        </p:nvSpPr>
        <p:spPr>
          <a:xfrm>
            <a:off x="5470721" y="1975191"/>
            <a:ext cx="4588779" cy="2469467"/>
          </a:xfrm>
          <a:custGeom>
            <a:avLst/>
            <a:gdLst>
              <a:gd name="connsiteX0" fmla="*/ 0 w 4018327"/>
              <a:gd name="connsiteY0" fmla="*/ 2206508 h 2374288"/>
              <a:gd name="connsiteX1" fmla="*/ 771787 w 4018327"/>
              <a:gd name="connsiteY1" fmla="*/ 16981 h 2374288"/>
              <a:gd name="connsiteX2" fmla="*/ 2374085 w 4018327"/>
              <a:gd name="connsiteY2" fmla="*/ 1241774 h 2374288"/>
              <a:gd name="connsiteX3" fmla="*/ 3464653 w 4018327"/>
              <a:gd name="connsiteY3" fmla="*/ 2181341 h 2374288"/>
              <a:gd name="connsiteX4" fmla="*/ 4018327 w 4018327"/>
              <a:gd name="connsiteY4" fmla="*/ 2374288 h 2374288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45068 h 2378624"/>
              <a:gd name="connsiteX1" fmla="*/ 847288 w 4093828"/>
              <a:gd name="connsiteY1" fmla="*/ 21317 h 2378624"/>
              <a:gd name="connsiteX2" fmla="*/ 2449586 w 4093828"/>
              <a:gd name="connsiteY2" fmla="*/ 1246110 h 2378624"/>
              <a:gd name="connsiteX3" fmla="*/ 3540154 w 4093828"/>
              <a:gd name="connsiteY3" fmla="*/ 2185677 h 2378624"/>
              <a:gd name="connsiteX4" fmla="*/ 4093828 w 4093828"/>
              <a:gd name="connsiteY4" fmla="*/ 2378624 h 2378624"/>
              <a:gd name="connsiteX0" fmla="*/ 0 w 4093828"/>
              <a:gd name="connsiteY0" fmla="*/ 2369865 h 2403421"/>
              <a:gd name="connsiteX1" fmla="*/ 1375795 w 4093828"/>
              <a:gd name="connsiteY1" fmla="*/ 20947 h 2403421"/>
              <a:gd name="connsiteX2" fmla="*/ 2449586 w 4093828"/>
              <a:gd name="connsiteY2" fmla="*/ 1270907 h 2403421"/>
              <a:gd name="connsiteX3" fmla="*/ 3540154 w 4093828"/>
              <a:gd name="connsiteY3" fmla="*/ 2210474 h 2403421"/>
              <a:gd name="connsiteX4" fmla="*/ 4093828 w 4093828"/>
              <a:gd name="connsiteY4" fmla="*/ 2403421 h 2403421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093828"/>
              <a:gd name="connsiteY0" fmla="*/ 2373948 h 2407504"/>
              <a:gd name="connsiteX1" fmla="*/ 1375795 w 4093828"/>
              <a:gd name="connsiteY1" fmla="*/ 25030 h 2407504"/>
              <a:gd name="connsiteX2" fmla="*/ 2617365 w 4093828"/>
              <a:gd name="connsiteY2" fmla="*/ 1199489 h 2407504"/>
              <a:gd name="connsiteX3" fmla="*/ 3540154 w 4093828"/>
              <a:gd name="connsiteY3" fmla="*/ 2214557 h 2407504"/>
              <a:gd name="connsiteX4" fmla="*/ 4093828 w 4093828"/>
              <a:gd name="connsiteY4" fmla="*/ 2407504 h 2407504"/>
              <a:gd name="connsiteX0" fmla="*/ 0 w 4152551"/>
              <a:gd name="connsiteY0" fmla="*/ 2452246 h 2459979"/>
              <a:gd name="connsiteX1" fmla="*/ 1434518 w 4152551"/>
              <a:gd name="connsiteY1" fmla="*/ 27827 h 2459979"/>
              <a:gd name="connsiteX2" fmla="*/ 2676088 w 4152551"/>
              <a:gd name="connsiteY2" fmla="*/ 1202286 h 2459979"/>
              <a:gd name="connsiteX3" fmla="*/ 3598877 w 4152551"/>
              <a:gd name="connsiteY3" fmla="*/ 2217354 h 2459979"/>
              <a:gd name="connsiteX4" fmla="*/ 4152551 w 4152551"/>
              <a:gd name="connsiteY4" fmla="*/ 2410301 h 2459979"/>
              <a:gd name="connsiteX0" fmla="*/ 0 w 4152551"/>
              <a:gd name="connsiteY0" fmla="*/ 2452246 h 2454521"/>
              <a:gd name="connsiteX1" fmla="*/ 1434518 w 4152551"/>
              <a:gd name="connsiteY1" fmla="*/ 27827 h 2454521"/>
              <a:gd name="connsiteX2" fmla="*/ 2676088 w 4152551"/>
              <a:gd name="connsiteY2" fmla="*/ 1202286 h 2454521"/>
              <a:gd name="connsiteX3" fmla="*/ 3598877 w 4152551"/>
              <a:gd name="connsiteY3" fmla="*/ 2217354 h 2454521"/>
              <a:gd name="connsiteX4" fmla="*/ 4152551 w 4152551"/>
              <a:gd name="connsiteY4" fmla="*/ 2410301 h 2454521"/>
              <a:gd name="connsiteX0" fmla="*/ 0 w 4152551"/>
              <a:gd name="connsiteY0" fmla="*/ 2451870 h 2454145"/>
              <a:gd name="connsiteX1" fmla="*/ 1434518 w 4152551"/>
              <a:gd name="connsiteY1" fmla="*/ 27451 h 2454145"/>
              <a:gd name="connsiteX2" fmla="*/ 2676088 w 4152551"/>
              <a:gd name="connsiteY2" fmla="*/ 1201910 h 2454145"/>
              <a:gd name="connsiteX3" fmla="*/ 3548543 w 4152551"/>
              <a:gd name="connsiteY3" fmla="*/ 2116310 h 2454145"/>
              <a:gd name="connsiteX4" fmla="*/ 4152551 w 4152551"/>
              <a:gd name="connsiteY4" fmla="*/ 2409925 h 2454145"/>
              <a:gd name="connsiteX0" fmla="*/ 0 w 4152551"/>
              <a:gd name="connsiteY0" fmla="*/ 2452438 h 2454713"/>
              <a:gd name="connsiteX1" fmla="*/ 1434518 w 4152551"/>
              <a:gd name="connsiteY1" fmla="*/ 28019 h 2454713"/>
              <a:gd name="connsiteX2" fmla="*/ 2676088 w 4152551"/>
              <a:gd name="connsiteY2" fmla="*/ 1202478 h 2454713"/>
              <a:gd name="connsiteX3" fmla="*/ 3548543 w 4152551"/>
              <a:gd name="connsiteY3" fmla="*/ 2116878 h 2454713"/>
              <a:gd name="connsiteX4" fmla="*/ 4152551 w 4152551"/>
              <a:gd name="connsiteY4" fmla="*/ 2410493 h 2454713"/>
              <a:gd name="connsiteX0" fmla="*/ 0 w 4152551"/>
              <a:gd name="connsiteY0" fmla="*/ 2304108 h 2306538"/>
              <a:gd name="connsiteX1" fmla="*/ 1342239 w 4152551"/>
              <a:gd name="connsiteY1" fmla="*/ 30690 h 2306538"/>
              <a:gd name="connsiteX2" fmla="*/ 2676088 w 4152551"/>
              <a:gd name="connsiteY2" fmla="*/ 1054148 h 2306538"/>
              <a:gd name="connsiteX3" fmla="*/ 3548543 w 4152551"/>
              <a:gd name="connsiteY3" fmla="*/ 1968548 h 2306538"/>
              <a:gd name="connsiteX4" fmla="*/ 4152551 w 4152551"/>
              <a:gd name="connsiteY4" fmla="*/ 2262163 h 2306538"/>
              <a:gd name="connsiteX0" fmla="*/ 0 w 4152551"/>
              <a:gd name="connsiteY0" fmla="*/ 2287738 h 2290187"/>
              <a:gd name="connsiteX1" fmla="*/ 2197916 w 4152551"/>
              <a:gd name="connsiteY1" fmla="*/ 31098 h 2290187"/>
              <a:gd name="connsiteX2" fmla="*/ 2676088 w 4152551"/>
              <a:gd name="connsiteY2" fmla="*/ 1037778 h 2290187"/>
              <a:gd name="connsiteX3" fmla="*/ 3548543 w 4152551"/>
              <a:gd name="connsiteY3" fmla="*/ 1952178 h 2290187"/>
              <a:gd name="connsiteX4" fmla="*/ 4152551 w 4152551"/>
              <a:gd name="connsiteY4" fmla="*/ 2245793 h 2290187"/>
              <a:gd name="connsiteX0" fmla="*/ 0 w 4152551"/>
              <a:gd name="connsiteY0" fmla="*/ 2292119 h 2294579"/>
              <a:gd name="connsiteX1" fmla="*/ 2197916 w 4152551"/>
              <a:gd name="connsiteY1" fmla="*/ 35479 h 2294579"/>
              <a:gd name="connsiteX2" fmla="*/ 3070370 w 4152551"/>
              <a:gd name="connsiteY2" fmla="*/ 983436 h 2294579"/>
              <a:gd name="connsiteX3" fmla="*/ 3548543 w 4152551"/>
              <a:gd name="connsiteY3" fmla="*/ 1956559 h 2294579"/>
              <a:gd name="connsiteX4" fmla="*/ 4152551 w 4152551"/>
              <a:gd name="connsiteY4" fmla="*/ 2250174 h 2294579"/>
              <a:gd name="connsiteX0" fmla="*/ 0 w 4152551"/>
              <a:gd name="connsiteY0" fmla="*/ 2295136 h 2297596"/>
              <a:gd name="connsiteX1" fmla="*/ 2197916 w 4152551"/>
              <a:gd name="connsiteY1" fmla="*/ 38496 h 2297596"/>
              <a:gd name="connsiteX2" fmla="*/ 3070370 w 4152551"/>
              <a:gd name="connsiteY2" fmla="*/ 986453 h 2297596"/>
              <a:gd name="connsiteX3" fmla="*/ 3548543 w 4152551"/>
              <a:gd name="connsiteY3" fmla="*/ 1959576 h 2297596"/>
              <a:gd name="connsiteX4" fmla="*/ 4152551 w 4152551"/>
              <a:gd name="connsiteY4" fmla="*/ 2253191 h 2297596"/>
              <a:gd name="connsiteX0" fmla="*/ 0 w 4345498"/>
              <a:gd name="connsiteY0" fmla="*/ 2295136 h 2311914"/>
              <a:gd name="connsiteX1" fmla="*/ 2197916 w 4345498"/>
              <a:gd name="connsiteY1" fmla="*/ 38496 h 2311914"/>
              <a:gd name="connsiteX2" fmla="*/ 3070370 w 4345498"/>
              <a:gd name="connsiteY2" fmla="*/ 986453 h 2311914"/>
              <a:gd name="connsiteX3" fmla="*/ 3548543 w 4345498"/>
              <a:gd name="connsiteY3" fmla="*/ 1959576 h 2311914"/>
              <a:gd name="connsiteX4" fmla="*/ 4345498 w 4345498"/>
              <a:gd name="connsiteY4" fmla="*/ 2311914 h 2311914"/>
              <a:gd name="connsiteX0" fmla="*/ 0 w 4345498"/>
              <a:gd name="connsiteY0" fmla="*/ 2383010 h 2385394"/>
              <a:gd name="connsiteX1" fmla="*/ 2197916 w 4345498"/>
              <a:gd name="connsiteY1" fmla="*/ 42480 h 2385394"/>
              <a:gd name="connsiteX2" fmla="*/ 3070370 w 4345498"/>
              <a:gd name="connsiteY2" fmla="*/ 990437 h 2385394"/>
              <a:gd name="connsiteX3" fmla="*/ 3548543 w 4345498"/>
              <a:gd name="connsiteY3" fmla="*/ 1963560 h 2385394"/>
              <a:gd name="connsiteX4" fmla="*/ 4345498 w 4345498"/>
              <a:gd name="connsiteY4" fmla="*/ 2315898 h 2385394"/>
              <a:gd name="connsiteX0" fmla="*/ 0 w 4345498"/>
              <a:gd name="connsiteY0" fmla="*/ 2383010 h 2383010"/>
              <a:gd name="connsiteX1" fmla="*/ 2197916 w 4345498"/>
              <a:gd name="connsiteY1" fmla="*/ 42480 h 2383010"/>
              <a:gd name="connsiteX2" fmla="*/ 3070370 w 4345498"/>
              <a:gd name="connsiteY2" fmla="*/ 990437 h 2383010"/>
              <a:gd name="connsiteX3" fmla="*/ 3548543 w 4345498"/>
              <a:gd name="connsiteY3" fmla="*/ 1963560 h 2383010"/>
              <a:gd name="connsiteX4" fmla="*/ 4345498 w 4345498"/>
              <a:gd name="connsiteY4" fmla="*/ 2315898 h 2383010"/>
              <a:gd name="connsiteX0" fmla="*/ 0 w 4362276"/>
              <a:gd name="connsiteY0" fmla="*/ 2497399 h 2497399"/>
              <a:gd name="connsiteX1" fmla="*/ 2214694 w 4362276"/>
              <a:gd name="connsiteY1" fmla="*/ 47812 h 2497399"/>
              <a:gd name="connsiteX2" fmla="*/ 3087148 w 4362276"/>
              <a:gd name="connsiteY2" fmla="*/ 995769 h 2497399"/>
              <a:gd name="connsiteX3" fmla="*/ 3565321 w 4362276"/>
              <a:gd name="connsiteY3" fmla="*/ 1968892 h 2497399"/>
              <a:gd name="connsiteX4" fmla="*/ 4362276 w 4362276"/>
              <a:gd name="connsiteY4" fmla="*/ 2321230 h 2497399"/>
              <a:gd name="connsiteX0" fmla="*/ 0 w 4588779"/>
              <a:gd name="connsiteY0" fmla="*/ 2497399 h 2497399"/>
              <a:gd name="connsiteX1" fmla="*/ 2214694 w 4588779"/>
              <a:gd name="connsiteY1" fmla="*/ 47812 h 2497399"/>
              <a:gd name="connsiteX2" fmla="*/ 3087148 w 4588779"/>
              <a:gd name="connsiteY2" fmla="*/ 995769 h 2497399"/>
              <a:gd name="connsiteX3" fmla="*/ 3565321 w 4588779"/>
              <a:gd name="connsiteY3" fmla="*/ 1968892 h 2497399"/>
              <a:gd name="connsiteX4" fmla="*/ 4588779 w 4588779"/>
              <a:gd name="connsiteY4" fmla="*/ 2413509 h 2497399"/>
              <a:gd name="connsiteX0" fmla="*/ 0 w 4588779"/>
              <a:gd name="connsiteY0" fmla="*/ 2464856 h 2464856"/>
              <a:gd name="connsiteX1" fmla="*/ 829903 w 4588779"/>
              <a:gd name="connsiteY1" fmla="*/ 1711655 h 2464856"/>
              <a:gd name="connsiteX2" fmla="*/ 2214694 w 4588779"/>
              <a:gd name="connsiteY2" fmla="*/ 15269 h 2464856"/>
              <a:gd name="connsiteX3" fmla="*/ 3087148 w 4588779"/>
              <a:gd name="connsiteY3" fmla="*/ 963226 h 2464856"/>
              <a:gd name="connsiteX4" fmla="*/ 3565321 w 4588779"/>
              <a:gd name="connsiteY4" fmla="*/ 1936349 h 2464856"/>
              <a:gd name="connsiteX5" fmla="*/ 4588779 w 4588779"/>
              <a:gd name="connsiteY5" fmla="*/ 2380966 h 2464856"/>
              <a:gd name="connsiteX0" fmla="*/ 0 w 4588779"/>
              <a:gd name="connsiteY0" fmla="*/ 2464856 h 2464856"/>
              <a:gd name="connsiteX1" fmla="*/ 829903 w 4588779"/>
              <a:gd name="connsiteY1" fmla="*/ 1711655 h 2464856"/>
              <a:gd name="connsiteX2" fmla="*/ 2214694 w 4588779"/>
              <a:gd name="connsiteY2" fmla="*/ 15269 h 2464856"/>
              <a:gd name="connsiteX3" fmla="*/ 3087148 w 4588779"/>
              <a:gd name="connsiteY3" fmla="*/ 963226 h 2464856"/>
              <a:gd name="connsiteX4" fmla="*/ 3565321 w 4588779"/>
              <a:gd name="connsiteY4" fmla="*/ 1936349 h 2464856"/>
              <a:gd name="connsiteX5" fmla="*/ 4588779 w 4588779"/>
              <a:gd name="connsiteY5" fmla="*/ 2380966 h 2464856"/>
              <a:gd name="connsiteX0" fmla="*/ 0 w 4588779"/>
              <a:gd name="connsiteY0" fmla="*/ 2469467 h 2469467"/>
              <a:gd name="connsiteX1" fmla="*/ 989294 w 4588779"/>
              <a:gd name="connsiteY1" fmla="*/ 1842100 h 2469467"/>
              <a:gd name="connsiteX2" fmla="*/ 2214694 w 4588779"/>
              <a:gd name="connsiteY2" fmla="*/ 19880 h 2469467"/>
              <a:gd name="connsiteX3" fmla="*/ 3087148 w 4588779"/>
              <a:gd name="connsiteY3" fmla="*/ 967837 h 2469467"/>
              <a:gd name="connsiteX4" fmla="*/ 3565321 w 4588779"/>
              <a:gd name="connsiteY4" fmla="*/ 1940960 h 2469467"/>
              <a:gd name="connsiteX5" fmla="*/ 4588779 w 4588779"/>
              <a:gd name="connsiteY5" fmla="*/ 2385577 h 246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779" h="2469467">
                <a:moveTo>
                  <a:pt x="0" y="2469467"/>
                </a:moveTo>
                <a:cubicBezTo>
                  <a:pt x="138317" y="2343933"/>
                  <a:pt x="620178" y="2250365"/>
                  <a:pt x="989294" y="1842100"/>
                </a:cubicBezTo>
                <a:cubicBezTo>
                  <a:pt x="1417132" y="1333168"/>
                  <a:pt x="1865052" y="165590"/>
                  <a:pt x="2214694" y="19880"/>
                </a:cubicBezTo>
                <a:cubicBezTo>
                  <a:pt x="2564336" y="-125830"/>
                  <a:pt x="2912378" y="563767"/>
                  <a:pt x="3087148" y="967837"/>
                </a:cubicBezTo>
                <a:cubicBezTo>
                  <a:pt x="3261918" y="1371907"/>
                  <a:pt x="3315049" y="1704670"/>
                  <a:pt x="3565321" y="1940960"/>
                </a:cubicBezTo>
                <a:cubicBezTo>
                  <a:pt x="3815593" y="2177250"/>
                  <a:pt x="4448962" y="2383479"/>
                  <a:pt x="4588779" y="238557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924C62A-5607-43E9-875D-834888130DC1}"/>
              </a:ext>
            </a:extLst>
          </p:cNvPr>
          <p:cNvSpPr/>
          <p:nvPr/>
        </p:nvSpPr>
        <p:spPr>
          <a:xfrm>
            <a:off x="2648212" y="4447789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5006DECA-4CA0-47D7-B4C9-9C6771969929}"/>
              </a:ext>
            </a:extLst>
          </p:cNvPr>
          <p:cNvSpPr/>
          <p:nvPr/>
        </p:nvSpPr>
        <p:spPr>
          <a:xfrm>
            <a:off x="2866326" y="4447789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9042F414-47ED-46B6-8FCD-BFED1F1EAB6A}"/>
              </a:ext>
            </a:extLst>
          </p:cNvPr>
          <p:cNvSpPr/>
          <p:nvPr/>
        </p:nvSpPr>
        <p:spPr>
          <a:xfrm>
            <a:off x="3476734" y="4427648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816A862-F1D9-42D4-8700-80936A933EBC}"/>
              </a:ext>
            </a:extLst>
          </p:cNvPr>
          <p:cNvSpPr/>
          <p:nvPr/>
        </p:nvSpPr>
        <p:spPr>
          <a:xfrm>
            <a:off x="3694848" y="4440066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ED35DCF2-A68F-41B1-82C8-37EE6662FC5E}"/>
              </a:ext>
            </a:extLst>
          </p:cNvPr>
          <p:cNvSpPr/>
          <p:nvPr/>
        </p:nvSpPr>
        <p:spPr>
          <a:xfrm>
            <a:off x="3897395" y="4435601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B662EE1-4CCC-403C-BF38-2D9C790D8942}"/>
              </a:ext>
            </a:extLst>
          </p:cNvPr>
          <p:cNvSpPr/>
          <p:nvPr/>
        </p:nvSpPr>
        <p:spPr>
          <a:xfrm>
            <a:off x="4502094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5CB35B4-CA0B-4E5C-8F08-18ED4CC18A21}"/>
              </a:ext>
            </a:extLst>
          </p:cNvPr>
          <p:cNvSpPr/>
          <p:nvPr/>
        </p:nvSpPr>
        <p:spPr>
          <a:xfrm>
            <a:off x="4756274" y="4423695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530839E4-4163-4918-ACA6-AF3D1E37401E}"/>
              </a:ext>
            </a:extLst>
          </p:cNvPr>
          <p:cNvSpPr/>
          <p:nvPr/>
        </p:nvSpPr>
        <p:spPr>
          <a:xfrm>
            <a:off x="5984269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247C64C6-D96E-4589-8D04-DED3C8919931}"/>
              </a:ext>
            </a:extLst>
          </p:cNvPr>
          <p:cNvSpPr/>
          <p:nvPr/>
        </p:nvSpPr>
        <p:spPr>
          <a:xfrm>
            <a:off x="5240023" y="4407303"/>
            <a:ext cx="218114" cy="196592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C5E386AE-90E6-4556-B0A4-0D8F1CB381BB}"/>
              </a:ext>
            </a:extLst>
          </p:cNvPr>
          <p:cNvSpPr/>
          <p:nvPr/>
        </p:nvSpPr>
        <p:spPr>
          <a:xfrm>
            <a:off x="5671971" y="4407303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E2969A0-BDCC-47D4-A99C-677161C54CF7}"/>
              </a:ext>
            </a:extLst>
          </p:cNvPr>
          <p:cNvSpPr/>
          <p:nvPr/>
        </p:nvSpPr>
        <p:spPr>
          <a:xfrm>
            <a:off x="6310831" y="4407303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BD0C29A4-6803-4433-8024-0F0A6EF70AEE}"/>
              </a:ext>
            </a:extLst>
          </p:cNvPr>
          <p:cNvSpPr/>
          <p:nvPr/>
        </p:nvSpPr>
        <p:spPr>
          <a:xfrm>
            <a:off x="6842708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534A6067-55B4-48FA-9391-62002895D8A0}"/>
              </a:ext>
            </a:extLst>
          </p:cNvPr>
          <p:cNvSpPr/>
          <p:nvPr/>
        </p:nvSpPr>
        <p:spPr>
          <a:xfrm>
            <a:off x="7091917" y="438846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50F05552-8DAE-4EC2-ABC7-AA59810DC515}"/>
              </a:ext>
            </a:extLst>
          </p:cNvPr>
          <p:cNvSpPr/>
          <p:nvPr/>
        </p:nvSpPr>
        <p:spPr>
          <a:xfrm>
            <a:off x="7546001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D0AFD95-F6A7-4F75-A019-8EA02933BD89}"/>
              </a:ext>
            </a:extLst>
          </p:cNvPr>
          <p:cNvSpPr/>
          <p:nvPr/>
        </p:nvSpPr>
        <p:spPr>
          <a:xfrm>
            <a:off x="7760832" y="438387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7F82E22-9BCC-423D-9025-2509F49CD025}"/>
              </a:ext>
            </a:extLst>
          </p:cNvPr>
          <p:cNvSpPr/>
          <p:nvPr/>
        </p:nvSpPr>
        <p:spPr>
          <a:xfrm>
            <a:off x="8440861" y="4380886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4B178ACC-17F1-4741-8F39-30B37D71B15F}"/>
              </a:ext>
            </a:extLst>
          </p:cNvPr>
          <p:cNvSpPr/>
          <p:nvPr/>
        </p:nvSpPr>
        <p:spPr>
          <a:xfrm>
            <a:off x="8684144" y="4384915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7AA865A8-A622-4428-9DA3-7E9DC54BD1DE}"/>
              </a:ext>
            </a:extLst>
          </p:cNvPr>
          <p:cNvSpPr/>
          <p:nvPr/>
        </p:nvSpPr>
        <p:spPr>
          <a:xfrm>
            <a:off x="9229688" y="4380886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A992470-02EC-4C24-A3C5-858DDE99B171}"/>
              </a:ext>
            </a:extLst>
          </p:cNvPr>
          <p:cNvSpPr/>
          <p:nvPr/>
        </p:nvSpPr>
        <p:spPr>
          <a:xfrm>
            <a:off x="9743703" y="4378131"/>
            <a:ext cx="218114" cy="19659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887BA-4142-4669-8B2E-3831756D6990}"/>
                  </a:ext>
                </a:extLst>
              </p:cNvPr>
              <p:cNvSpPr txBox="1"/>
              <p:nvPr/>
            </p:nvSpPr>
            <p:spPr>
              <a:xfrm>
                <a:off x="3260531" y="2889731"/>
                <a:ext cx="1709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|"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red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27887BA-4142-4669-8B2E-3831756D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31" y="2889731"/>
                <a:ext cx="17099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1EC4F-A8BA-471A-BCD9-040CB48F2A39}"/>
                  </a:ext>
                </a:extLst>
              </p:cNvPr>
              <p:cNvSpPr txBox="1"/>
              <p:nvPr/>
            </p:nvSpPr>
            <p:spPr>
              <a:xfrm>
                <a:off x="6668224" y="3350474"/>
                <a:ext cx="20642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|"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green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1EC4F-A8BA-471A-BCD9-040CB48F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24" y="3350474"/>
                <a:ext cx="20642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44C9B4C-568A-4CE9-B523-A612CB07B037}"/>
              </a:ext>
            </a:extLst>
          </p:cNvPr>
          <p:cNvCxnSpPr/>
          <p:nvPr/>
        </p:nvCxnSpPr>
        <p:spPr>
          <a:xfrm flipV="1">
            <a:off x="2038350" y="4505599"/>
            <a:ext cx="8191500" cy="75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DD17CF-49FE-409C-B152-2933CE61A6F0}"/>
              </a:ext>
            </a:extLst>
          </p:cNvPr>
          <p:cNvCxnSpPr>
            <a:cxnSpLocks/>
          </p:cNvCxnSpPr>
          <p:nvPr/>
        </p:nvCxnSpPr>
        <p:spPr>
          <a:xfrm>
            <a:off x="5671971" y="3819525"/>
            <a:ext cx="0" cy="755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C8B203-A729-4899-B139-D2E6E653D9DE}"/>
                  </a:ext>
                </a:extLst>
              </p:cNvPr>
              <p:cNvSpPr txBox="1"/>
              <p:nvPr/>
            </p:nvSpPr>
            <p:spPr>
              <a:xfrm>
                <a:off x="5539320" y="4511805"/>
                <a:ext cx="368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C8B203-A729-4899-B139-D2E6E653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20" y="4511805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l="-11667" r="-3333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9DAA42-4B1B-42FA-AE3A-16022F385405}"/>
              </a:ext>
            </a:extLst>
          </p:cNvPr>
          <p:cNvCxnSpPr>
            <a:cxnSpLocks/>
          </p:cNvCxnSpPr>
          <p:nvPr/>
        </p:nvCxnSpPr>
        <p:spPr>
          <a:xfrm flipH="1">
            <a:off x="6293109" y="3981450"/>
            <a:ext cx="13442" cy="5551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56F044-5DD9-427A-95D2-071AF37F9554}"/>
                  </a:ext>
                </a:extLst>
              </p:cNvPr>
              <p:cNvSpPr txBox="1"/>
              <p:nvPr/>
            </p:nvSpPr>
            <p:spPr>
              <a:xfrm>
                <a:off x="6160457" y="4473641"/>
                <a:ext cx="368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56F044-5DD9-427A-95D2-071AF37F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57" y="4473641"/>
                <a:ext cx="368627" cy="369332"/>
              </a:xfrm>
              <a:prstGeom prst="rect">
                <a:avLst/>
              </a:prstGeom>
              <a:blipFill>
                <a:blip r:embed="rId9"/>
                <a:stretch>
                  <a:fillRect l="-11667" r="-3333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EB8463-B9CB-49AF-9C53-CF2FF86908FC}"/>
              </a:ext>
            </a:extLst>
          </p:cNvPr>
          <p:cNvCxnSpPr>
            <a:cxnSpLocks/>
          </p:cNvCxnSpPr>
          <p:nvPr/>
        </p:nvCxnSpPr>
        <p:spPr>
          <a:xfrm flipH="1">
            <a:off x="6054228" y="4173809"/>
            <a:ext cx="2061" cy="3745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58AA96-48D7-42EF-93C3-49CE2AB8CD6D}"/>
                  </a:ext>
                </a:extLst>
              </p:cNvPr>
              <p:cNvSpPr txBox="1"/>
              <p:nvPr/>
            </p:nvSpPr>
            <p:spPr>
              <a:xfrm>
                <a:off x="5892424" y="4493486"/>
                <a:ext cx="3686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58AA96-48D7-42EF-93C3-49CE2AB8C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24" y="4493486"/>
                <a:ext cx="368627" cy="369332"/>
              </a:xfrm>
              <a:prstGeom prst="rect">
                <a:avLst/>
              </a:prstGeom>
              <a:blipFill>
                <a:blip r:embed="rId10"/>
                <a:stretch>
                  <a:fillRect l="-11667" r="-3333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7C040A-C08C-48F5-8449-D3AC5D1141C2}"/>
              </a:ext>
            </a:extLst>
          </p:cNvPr>
          <p:cNvCxnSpPr/>
          <p:nvPr/>
        </p:nvCxnSpPr>
        <p:spPr>
          <a:xfrm>
            <a:off x="5298990" y="3774040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4F5D27-3DD4-417F-9C10-1F64DFCA4345}"/>
              </a:ext>
            </a:extLst>
          </p:cNvPr>
          <p:cNvSpPr/>
          <p:nvPr/>
        </p:nvSpPr>
        <p:spPr>
          <a:xfrm>
            <a:off x="5399169" y="3379059"/>
            <a:ext cx="117935" cy="3949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3836F2-FD52-4C3E-B58B-DEBE052203DA}"/>
              </a:ext>
            </a:extLst>
          </p:cNvPr>
          <p:cNvSpPr/>
          <p:nvPr/>
        </p:nvSpPr>
        <p:spPr>
          <a:xfrm>
            <a:off x="5645753" y="3574747"/>
            <a:ext cx="117935" cy="199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E50341-C86C-4E4C-9425-9D32E7F8F3C9}"/>
              </a:ext>
            </a:extLst>
          </p:cNvPr>
          <p:cNvCxnSpPr>
            <a:cxnSpLocks/>
          </p:cNvCxnSpPr>
          <p:nvPr/>
        </p:nvCxnSpPr>
        <p:spPr>
          <a:xfrm>
            <a:off x="5759861" y="4091791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B26B1CF-7A65-4556-A6ED-E8F1966443A7}"/>
              </a:ext>
            </a:extLst>
          </p:cNvPr>
          <p:cNvSpPr/>
          <p:nvPr/>
        </p:nvSpPr>
        <p:spPr>
          <a:xfrm>
            <a:off x="5837864" y="3892498"/>
            <a:ext cx="117935" cy="199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4906D-D6DB-472E-882A-68F70C30DB21}"/>
              </a:ext>
            </a:extLst>
          </p:cNvPr>
          <p:cNvSpPr/>
          <p:nvPr/>
        </p:nvSpPr>
        <p:spPr>
          <a:xfrm>
            <a:off x="6084448" y="3892498"/>
            <a:ext cx="117935" cy="1992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4B88A0-73AA-4B69-B6E6-524C89BA8EE4}"/>
              </a:ext>
            </a:extLst>
          </p:cNvPr>
          <p:cNvCxnSpPr/>
          <p:nvPr/>
        </p:nvCxnSpPr>
        <p:spPr>
          <a:xfrm>
            <a:off x="6049659" y="3932621"/>
            <a:ext cx="6345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1F65B85-01AF-437E-BBEE-ED7173C90969}"/>
              </a:ext>
            </a:extLst>
          </p:cNvPr>
          <p:cNvSpPr/>
          <p:nvPr/>
        </p:nvSpPr>
        <p:spPr>
          <a:xfrm>
            <a:off x="6149839" y="3733328"/>
            <a:ext cx="117778" cy="199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10B1BA-4CFB-4420-9827-1D1A9843682C}"/>
              </a:ext>
            </a:extLst>
          </p:cNvPr>
          <p:cNvSpPr/>
          <p:nvPr/>
        </p:nvSpPr>
        <p:spPr>
          <a:xfrm>
            <a:off x="6396422" y="3537640"/>
            <a:ext cx="113925" cy="394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54E7C3-7C2F-4AD3-BA25-08117BB97E9E}"/>
                  </a:ext>
                </a:extLst>
              </p:cNvPr>
              <p:cNvSpPr txBox="1"/>
              <p:nvPr/>
            </p:nvSpPr>
            <p:spPr>
              <a:xfrm>
                <a:off x="5008211" y="3070469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54E7C3-7C2F-4AD3-BA25-08117BB9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211" y="3070469"/>
                <a:ext cx="1148904" cy="276999"/>
              </a:xfrm>
              <a:prstGeom prst="rect">
                <a:avLst/>
              </a:prstGeom>
              <a:blipFill>
                <a:blip r:embed="rId11"/>
                <a:stretch>
                  <a:fillRect l="-4787" t="-4444" r="-744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E67C2C-68C5-4ED0-BF53-0B49869D168F}"/>
                  </a:ext>
                </a:extLst>
              </p:cNvPr>
              <p:cNvSpPr txBox="1"/>
              <p:nvPr/>
            </p:nvSpPr>
            <p:spPr>
              <a:xfrm>
                <a:off x="5849072" y="3195786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3E67C2C-68C5-4ED0-BF53-0B49869D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72" y="3195786"/>
                <a:ext cx="1148904" cy="276999"/>
              </a:xfrm>
              <a:prstGeom prst="rect">
                <a:avLst/>
              </a:prstGeom>
              <a:blipFill>
                <a:blip r:embed="rId12"/>
                <a:stretch>
                  <a:fillRect l="-4762" t="-2174" r="-6878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D8D0F-78AD-444A-9F93-19EC9111CD9E}"/>
                  </a:ext>
                </a:extLst>
              </p:cNvPr>
              <p:cNvSpPr txBox="1"/>
              <p:nvPr/>
            </p:nvSpPr>
            <p:spPr>
              <a:xfrm>
                <a:off x="5516995" y="3623901"/>
                <a:ext cx="1148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4D8D0F-78AD-444A-9F93-19EC9111C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95" y="3623901"/>
                <a:ext cx="1148904" cy="276999"/>
              </a:xfrm>
              <a:prstGeom prst="rect">
                <a:avLst/>
              </a:prstGeom>
              <a:blipFill>
                <a:blip r:embed="rId13"/>
                <a:stretch>
                  <a:fillRect l="-4787" t="-2174" r="-744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385AAEE0-A99B-4853-A140-E219A93A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" y="2517981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F142A87A-04AB-42B7-A744-8EC821A86B12}"/>
              </a:ext>
            </a:extLst>
          </p:cNvPr>
          <p:cNvSpPr/>
          <p:nvPr/>
        </p:nvSpPr>
        <p:spPr>
          <a:xfrm>
            <a:off x="1142716" y="2187393"/>
            <a:ext cx="1919133" cy="1330239"/>
          </a:xfrm>
          <a:prstGeom prst="wedgeRectCallout">
            <a:avLst>
              <a:gd name="adj1" fmla="val -67817"/>
              <a:gd name="adj2" fmla="val 242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I </a:t>
            </a:r>
            <a:r>
              <a:rPr lang="en-IN" sz="1400" i="1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a priori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expect that the red class is more likely for a test input because the training data also had more red examples?</a:t>
            </a: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1527218D-CB68-40DD-A86D-A618C0EDC7E6}"/>
              </a:ext>
            </a:extLst>
          </p:cNvPr>
          <p:cNvSpPr/>
          <p:nvPr/>
        </p:nvSpPr>
        <p:spPr>
          <a:xfrm>
            <a:off x="886446" y="3686034"/>
            <a:ext cx="1512132" cy="612220"/>
          </a:xfrm>
          <a:prstGeom prst="wedgeRectCallout">
            <a:avLst>
              <a:gd name="adj1" fmla="val 62408"/>
              <a:gd name="adj2" fmla="val -977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incorporate that knowledge?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C785FC4-3A68-47EC-9165-AD78661CDF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87986" y="1918223"/>
            <a:ext cx="1004822" cy="965223"/>
          </a:xfrm>
          <a:prstGeom prst="rect">
            <a:avLst/>
          </a:prstGeom>
        </p:spPr>
      </p:pic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FE410666-9711-48BC-A4FF-986A04052943}"/>
              </a:ext>
            </a:extLst>
          </p:cNvPr>
          <p:cNvSpPr/>
          <p:nvPr/>
        </p:nvSpPr>
        <p:spPr>
          <a:xfrm>
            <a:off x="8829080" y="1694876"/>
            <a:ext cx="2147026" cy="1069854"/>
          </a:xfrm>
          <a:prstGeom prst="wedgeRectCallout">
            <a:avLst>
              <a:gd name="adj1" fmla="val 68732"/>
              <a:gd name="adj2" fmla="val 1610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Yes. We can do it by incorporating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class </a:t>
            </a:r>
            <a:r>
              <a:rPr lang="en-IN" sz="1400" u="sng" dirty="0">
                <a:solidFill>
                  <a:srgbClr val="FF0000"/>
                </a:solidFill>
                <a:latin typeface="Abadi Extra Light" panose="020B0204020104020204" pitchFamily="34" charset="0"/>
              </a:rPr>
              <a:t>prior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 probabilities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(proportion of each class in the training data) in our model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70A7AD82-FFB0-4420-B8D6-B78B81C57D2D}"/>
              </a:ext>
            </a:extLst>
          </p:cNvPr>
          <p:cNvSpPr/>
          <p:nvPr/>
        </p:nvSpPr>
        <p:spPr>
          <a:xfrm>
            <a:off x="9143864" y="2904334"/>
            <a:ext cx="2302728" cy="869705"/>
          </a:xfrm>
          <a:prstGeom prst="wedgeRectCallout">
            <a:avLst>
              <a:gd name="adj1" fmla="val 3517"/>
              <a:gd name="adj2" fmla="val -891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Then we can compute and compare the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class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u="sng" dirty="0">
                <a:solidFill>
                  <a:srgbClr val="FF0000"/>
                </a:solidFill>
                <a:latin typeface="Abadi Extra Light" panose="020B0204020104020204" pitchFamily="34" charset="0"/>
              </a:rPr>
              <a:t>posterior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 probabilities of each class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the test input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D9DC9726-E24A-41C2-B187-DEFCBFD00F29}"/>
              </a:ext>
            </a:extLst>
          </p:cNvPr>
          <p:cNvSpPr/>
          <p:nvPr/>
        </p:nvSpPr>
        <p:spPr>
          <a:xfrm>
            <a:off x="9624027" y="3888737"/>
            <a:ext cx="2302728" cy="296810"/>
          </a:xfrm>
          <a:prstGeom prst="wedgeRectCallout">
            <a:avLst>
              <a:gd name="adj1" fmla="val 3931"/>
              <a:gd name="adj2" fmla="val -1115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Going to talk about this next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52"/>
    </mc:Choice>
    <mc:Fallback xmlns="">
      <p:transition spd="slow" advTm="419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4" grpId="0"/>
      <p:bldP spid="55" grpId="0"/>
      <p:bldP spid="61" grpId="0"/>
      <p:bldP spid="61" grpId="1"/>
      <p:bldP spid="63" grpId="0"/>
      <p:bldP spid="63" grpId="1"/>
      <p:bldP spid="67" grpId="0"/>
      <p:bldP spid="67" grpId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84" grpId="0"/>
      <p:bldP spid="84" grpId="1"/>
      <p:bldP spid="85" grpId="0"/>
      <p:bldP spid="85" grpId="1"/>
      <p:bldP spid="87" grpId="0" animBg="1"/>
      <p:bldP spid="88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Generative Classification: More Generally..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 classification problem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≥ 2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classes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 prior probability </a:t>
                </a:r>
                <a:r>
                  <a:rPr lang="en-GB" dirty="0">
                    <a:latin typeface="Abadi Extra Light" panose="020B0204020104020204" pitchFamily="34" charset="0"/>
                  </a:rPr>
                  <a:t>of each class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{1,2,…,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Bayes rule to compute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 posterior probability </a:t>
                </a:r>
                <a:r>
                  <a:rPr lang="en-GB" dirty="0">
                    <a:latin typeface="Abadi Extra Light" panose="020B0204020104020204" pitchFamily="34" charset="0"/>
                  </a:rPr>
                  <a:t>for a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will first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estimate the parameters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of class prior and class-conditional distributions. Once estimated, we can use the above rule to predict the label for any test input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use MLE/MAP/fully Bayesian approach.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We will only consider MLE/MAP here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D6440EA-498A-45B7-97B9-1FDECB56888F}"/>
              </a:ext>
            </a:extLst>
          </p:cNvPr>
          <p:cNvSpPr/>
          <p:nvPr/>
        </p:nvSpPr>
        <p:spPr>
          <a:xfrm>
            <a:off x="10091681" y="695933"/>
            <a:ext cx="1533661" cy="869705"/>
          </a:xfrm>
          <a:prstGeom prst="wedgeRectCallout">
            <a:avLst>
              <a:gd name="adj1" fmla="val -75311"/>
              <a:gd name="adj2" fmla="val 587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Roughly speaking, what’s the fraction of each class in the 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34B3F9-9FB4-4782-AC9E-AD6496817A92}"/>
                  </a:ext>
                </a:extLst>
              </p:cNvPr>
              <p:cNvSpPr txBox="1"/>
              <p:nvPr/>
            </p:nvSpPr>
            <p:spPr>
              <a:xfrm>
                <a:off x="186138" y="3355209"/>
                <a:ext cx="5244772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34B3F9-9FB4-4782-AC9E-AD6496817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8" y="3355209"/>
                <a:ext cx="5244772" cy="9126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9AA31F8-E3B2-4910-BCB8-538246467106}"/>
                  </a:ext>
                </a:extLst>
              </p:cNvPr>
              <p:cNvSpPr/>
              <p:nvPr/>
            </p:nvSpPr>
            <p:spPr>
              <a:xfrm>
                <a:off x="4801062" y="4083270"/>
                <a:ext cx="2271442" cy="1032254"/>
              </a:xfrm>
              <a:prstGeom prst="wedgeRectCallout">
                <a:avLst>
                  <a:gd name="adj1" fmla="val -41364"/>
                  <a:gd name="adj2" fmla="val -7374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collectively denotes the parameters the joint distribution of inputs and labels depends on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9AA31F8-E3B2-4910-BCB8-538246467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062" y="4083270"/>
                <a:ext cx="2271442" cy="1032254"/>
              </a:xfrm>
              <a:prstGeom prst="wedgeRectCallout">
                <a:avLst>
                  <a:gd name="adj1" fmla="val -41364"/>
                  <a:gd name="adj2" fmla="val -73743"/>
                </a:avLst>
              </a:prstGeom>
              <a:blipFill>
                <a:blip r:embed="rId7"/>
                <a:stretch>
                  <a:fillRect l="-1333" r="-533" b="-6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FB46BCD-A0B1-4B69-BAA7-EB4F78C465C0}"/>
                  </a:ext>
                </a:extLst>
              </p:cNvPr>
              <p:cNvSpPr/>
              <p:nvPr/>
            </p:nvSpPr>
            <p:spPr>
              <a:xfrm>
                <a:off x="5761138" y="2744303"/>
                <a:ext cx="2576913" cy="346430"/>
              </a:xfrm>
              <a:prstGeom prst="wedgeRectCallout">
                <a:avLst>
                  <a:gd name="adj1" fmla="val -35496"/>
                  <a:gd name="adj2" fmla="val 1274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 prior distribution for class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8FB46BCD-A0B1-4B69-BAA7-EB4F78C46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38" y="2744303"/>
                <a:ext cx="2576913" cy="346430"/>
              </a:xfrm>
              <a:prstGeom prst="wedgeRectCallout">
                <a:avLst>
                  <a:gd name="adj1" fmla="val -35496"/>
                  <a:gd name="adj2" fmla="val 127472"/>
                </a:avLst>
              </a:prstGeom>
              <a:blipFill>
                <a:blip r:embed="rId8"/>
                <a:stretch>
                  <a:fillRect l="-4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DF3674BB-BA9B-4F1F-816F-5D9652312ACD}"/>
                  </a:ext>
                </a:extLst>
              </p:cNvPr>
              <p:cNvSpPr/>
              <p:nvPr/>
            </p:nvSpPr>
            <p:spPr>
              <a:xfrm>
                <a:off x="8485824" y="2783650"/>
                <a:ext cx="2334670" cy="433216"/>
              </a:xfrm>
              <a:prstGeom prst="wedgeRectCallout">
                <a:avLst>
                  <a:gd name="adj1" fmla="val -49542"/>
                  <a:gd name="adj2" fmla="val 8348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Class-conditional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distribution of inputs from class </a:t>
                </a:r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DF3674BB-BA9B-4F1F-816F-5D9652312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824" y="2783650"/>
                <a:ext cx="2334670" cy="433216"/>
              </a:xfrm>
              <a:prstGeom prst="wedgeRectCallout">
                <a:avLst>
                  <a:gd name="adj1" fmla="val -49542"/>
                  <a:gd name="adj2" fmla="val 83480"/>
                </a:avLst>
              </a:prstGeom>
              <a:blipFill>
                <a:blip r:embed="rId9"/>
                <a:stretch>
                  <a:fillRect t="-8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F29BB4-8E70-4814-9C32-30F49D03F121}"/>
                  </a:ext>
                </a:extLst>
              </p:cNvPr>
              <p:cNvSpPr txBox="1"/>
              <p:nvPr/>
            </p:nvSpPr>
            <p:spPr>
              <a:xfrm>
                <a:off x="5430910" y="3333750"/>
                <a:ext cx="4289764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F29BB4-8E70-4814-9C32-30F49D03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10" y="3333750"/>
                <a:ext cx="4289764" cy="912622"/>
              </a:xfrm>
              <a:prstGeom prst="rect">
                <a:avLst/>
              </a:prstGeom>
              <a:blipFill>
                <a:blip r:embed="rId10"/>
                <a:stretch>
                  <a:fillRect r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45ABB22-07E0-457E-9C36-F22D311FF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0147" y="4271910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8BE559E6-BFDD-481F-9771-392CD4804EEA}"/>
                  </a:ext>
                </a:extLst>
              </p:cNvPr>
              <p:cNvSpPr/>
              <p:nvPr/>
            </p:nvSpPr>
            <p:spPr>
              <a:xfrm>
                <a:off x="8338051" y="4160236"/>
                <a:ext cx="2482443" cy="1188570"/>
              </a:xfrm>
              <a:prstGeom prst="wedgeRectCallout">
                <a:avLst>
                  <a:gd name="adj1" fmla="val 72569"/>
                  <a:gd name="adj2" fmla="val -31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give us the approach that predicts by comparing the probabilities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under each of the classes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8BE559E6-BFDD-481F-9771-392CD4804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051" y="4160236"/>
                <a:ext cx="2482443" cy="1188570"/>
              </a:xfrm>
              <a:prstGeom prst="wedgeRectCallout">
                <a:avLst>
                  <a:gd name="adj1" fmla="val 72569"/>
                  <a:gd name="adj2" fmla="val -3128"/>
                </a:avLst>
              </a:prstGeom>
              <a:blipFill>
                <a:blip r:embed="rId12"/>
                <a:stretch>
                  <a:fillRect l="-394" b="-30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D03AB357-1BDF-44CE-9325-6ED4918DB552}"/>
                  </a:ext>
                </a:extLst>
              </p:cNvPr>
              <p:cNvSpPr/>
              <p:nvPr/>
            </p:nvSpPr>
            <p:spPr>
              <a:xfrm>
                <a:off x="461476" y="4279083"/>
                <a:ext cx="2917507" cy="1032254"/>
              </a:xfrm>
              <a:prstGeom prst="wedgeRectCallout">
                <a:avLst>
                  <a:gd name="adj1" fmla="val 61565"/>
                  <a:gd name="adj2" fmla="val -4329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just the marginal distribution of the joint distribution in the numerator (summed over all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D03AB357-1BDF-44CE-9325-6ED4918DB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6" y="4279083"/>
                <a:ext cx="2917507" cy="1032254"/>
              </a:xfrm>
              <a:prstGeom prst="wedgeRectCallout">
                <a:avLst>
                  <a:gd name="adj1" fmla="val 61565"/>
                  <a:gd name="adj2" fmla="val -43293"/>
                </a:avLst>
              </a:prstGeom>
              <a:blipFill>
                <a:blip r:embed="rId13"/>
                <a:stretch>
                  <a:fillRect l="-926" t="-2907" b="-814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4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843"/>
    </mc:Choice>
    <mc:Fallback xmlns="">
      <p:transition spd="slow" advTm="310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 animBg="1"/>
      <p:bldP spid="8" grpId="0" animBg="1"/>
      <p:bldP spid="9" grpId="0" animBg="1"/>
      <p:bldP spid="10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Estimating Class Priors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Estimating class priors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usually straightforward in gen. classification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Roughly speaking, it is the proportion of training examples from each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Note: The above is </a:t>
                </a:r>
                <a:r>
                  <a:rPr lang="en-GB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true only when doing MLE </a:t>
                </a:r>
                <a:r>
                  <a:rPr lang="en-GB" sz="2800" dirty="0">
                    <a:latin typeface="Abadi Extra Light" panose="020B0204020104020204" pitchFamily="34" charset="0"/>
                  </a:rPr>
                  <a:t>(as we will see shortly)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800" dirty="0">
                    <a:latin typeface="Abadi Extra Light" panose="020B0204020104020204" pitchFamily="34" charset="0"/>
                  </a:rPr>
                  <a:t>If estimating class priors using MAP/fully Bayesian, they will be a “smooth version” of the proportions (because of the effect of regularization)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class prior distribution is assumed to be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discrete distribution </a:t>
                </a:r>
                <a:r>
                  <a:rPr lang="en-GB" dirty="0">
                    <a:latin typeface="Abadi Extra Light" panose="020B0204020104020204" pitchFamily="34" charset="0"/>
                  </a:rPr>
                  <a:t>(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Given 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GB" dirty="0">
                    <a:latin typeface="Abadi Extra Light" panose="020B0204020104020204" pitchFamily="34" charset="0"/>
                  </a:rPr>
                  <a:t>.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{1,2,…,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the MLE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soln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5A0CD-786D-4F1E-A8F8-2C88A352120F}"/>
                  </a:ext>
                </a:extLst>
              </p:cNvPr>
              <p:cNvSpPr txBox="1"/>
              <p:nvPr/>
            </p:nvSpPr>
            <p:spPr>
              <a:xfrm>
                <a:off x="2228850" y="4266536"/>
                <a:ext cx="7127272" cy="46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multinoulli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5A0CD-786D-4F1E-A8F8-2C88A3521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4266536"/>
                <a:ext cx="7127272" cy="468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93CF1B-315E-4CD5-9F41-E12C155AD58B}"/>
                  </a:ext>
                </a:extLst>
              </p:cNvPr>
              <p:cNvSpPr/>
              <p:nvPr/>
            </p:nvSpPr>
            <p:spPr>
              <a:xfrm>
                <a:off x="3891858" y="3923379"/>
                <a:ext cx="1635728" cy="319216"/>
              </a:xfrm>
              <a:prstGeom prst="wedgeRectCallout">
                <a:avLst>
                  <a:gd name="adj1" fmla="val 54691"/>
                  <a:gd name="adj2" fmla="val 98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393CF1B-315E-4CD5-9F41-E12C155AD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58" y="3923379"/>
                <a:ext cx="1635728" cy="319216"/>
              </a:xfrm>
              <a:prstGeom prst="wedgeRectCallout">
                <a:avLst>
                  <a:gd name="adj1" fmla="val 54691"/>
                  <a:gd name="adj2" fmla="val 9840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907BA-C0E8-42A0-A896-F2C25B7F2193}"/>
                  </a:ext>
                </a:extLst>
              </p:cNvPr>
              <p:cNvSpPr txBox="1"/>
              <p:nvPr/>
            </p:nvSpPr>
            <p:spPr>
              <a:xfrm>
                <a:off x="938795" y="5484726"/>
                <a:ext cx="4787016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907BA-C0E8-42A0-A896-F2C25B7F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95" y="5484726"/>
                <a:ext cx="4787016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48A979-6CA2-40E3-BED2-ED14F9B38604}"/>
                  </a:ext>
                </a:extLst>
              </p:cNvPr>
              <p:cNvSpPr/>
              <p:nvPr/>
            </p:nvSpPr>
            <p:spPr>
              <a:xfrm>
                <a:off x="5725811" y="3865548"/>
                <a:ext cx="3913322" cy="331186"/>
              </a:xfrm>
              <a:prstGeom prst="wedgeRectCallout">
                <a:avLst>
                  <a:gd name="adj1" fmla="val -40790"/>
                  <a:gd name="adj2" fmla="val 1033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These probabilities sum to 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048A979-6CA2-40E3-BED2-ED14F9B38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11" y="3865548"/>
                <a:ext cx="3913322" cy="331186"/>
              </a:xfrm>
              <a:prstGeom prst="wedgeRectCallout">
                <a:avLst>
                  <a:gd name="adj1" fmla="val -40790"/>
                  <a:gd name="adj2" fmla="val 103383"/>
                </a:avLst>
              </a:prstGeom>
              <a:blipFill>
                <a:blip r:embed="rId9"/>
                <a:stretch>
                  <a:fillRect l="-620" t="-85057" b="-977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5831683-62FE-4675-BA53-1EDC4A93E51D}"/>
                  </a:ext>
                </a:extLst>
              </p:cNvPr>
              <p:cNvSpPr/>
              <p:nvPr/>
            </p:nvSpPr>
            <p:spPr>
              <a:xfrm>
                <a:off x="92183" y="6299286"/>
                <a:ext cx="3030230" cy="451073"/>
              </a:xfrm>
              <a:prstGeom prst="wedgeRectCallout">
                <a:avLst>
                  <a:gd name="adj1" fmla="val 38315"/>
                  <a:gd name="adj2" fmla="val -762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</a:rPr>
                  <a:t>Subject to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5831683-62FE-4675-BA53-1EDC4A93E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" y="6299286"/>
                <a:ext cx="3030230" cy="451073"/>
              </a:xfrm>
              <a:prstGeom prst="wedgeRectCallout">
                <a:avLst>
                  <a:gd name="adj1" fmla="val 38315"/>
                  <a:gd name="adj2" fmla="val -76246"/>
                </a:avLst>
              </a:prstGeom>
              <a:blipFill>
                <a:blip r:embed="rId10"/>
                <a:stretch>
                  <a:fillRect l="-800" t="-28571" b="-867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F43A6BB-372D-4B5E-96EF-3AFA2A0DBE36}"/>
              </a:ext>
            </a:extLst>
          </p:cNvPr>
          <p:cNvSpPr/>
          <p:nvPr/>
        </p:nvSpPr>
        <p:spPr>
          <a:xfrm>
            <a:off x="9727578" y="4031141"/>
            <a:ext cx="2372239" cy="319216"/>
          </a:xfrm>
          <a:prstGeom prst="wedgeRectCallout">
            <a:avLst>
              <a:gd name="adj1" fmla="val -1520"/>
              <a:gd name="adj2" fmla="val -985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Generalization of Bernoulli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D75FB-01BB-4EB3-B47B-B95E2B84A4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3814" y="5508753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8F34EB-DA9B-4742-AAF0-42F3989BF7AF}"/>
              </a:ext>
            </a:extLst>
          </p:cNvPr>
          <p:cNvSpPr/>
          <p:nvPr/>
        </p:nvSpPr>
        <p:spPr>
          <a:xfrm>
            <a:off x="5792486" y="5594675"/>
            <a:ext cx="1514653" cy="965223"/>
          </a:xfrm>
          <a:prstGeom prst="wedgeRectCallout">
            <a:avLst>
              <a:gd name="adj1" fmla="val 61888"/>
              <a:gd name="adj2" fmla="val -257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Lagrange based opt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. (note that we have an equality constraint)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469E2780-D6C8-41DE-BEA9-6CFBFEF03CE4}"/>
                  </a:ext>
                </a:extLst>
              </p:cNvPr>
              <p:cNvSpPr/>
              <p:nvPr/>
            </p:nvSpPr>
            <p:spPr>
              <a:xfrm>
                <a:off x="8472591" y="5408593"/>
                <a:ext cx="3627226" cy="1349527"/>
              </a:xfrm>
              <a:prstGeom prst="wedgeRectCallout">
                <a:avLst>
                  <a:gd name="adj1" fmla="val -64314"/>
                  <a:gd name="adj2" fmla="val -65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Exercise: Verify that the MLE solution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(the frac. of class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examples)</a:t>
                </a:r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469E2780-D6C8-41DE-BEA9-6CFBFEF03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91" y="5408593"/>
                <a:ext cx="3627226" cy="1349527"/>
              </a:xfrm>
              <a:prstGeom prst="wedgeRectCallout">
                <a:avLst>
                  <a:gd name="adj1" fmla="val -64314"/>
                  <a:gd name="adj2" fmla="val -6532"/>
                </a:avLst>
              </a:prstGeom>
              <a:blipFill>
                <a:blip r:embed="rId12"/>
                <a:stretch>
                  <a:fillRect b="-24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D137606-C811-460B-A6C9-5ED5A93CAA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7564" y="99880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E3FFCE6-37D3-4A88-838D-65A113BB05F2}"/>
                  </a:ext>
                </a:extLst>
              </p:cNvPr>
              <p:cNvSpPr/>
              <p:nvPr/>
            </p:nvSpPr>
            <p:spPr>
              <a:xfrm>
                <a:off x="7820026" y="99880"/>
                <a:ext cx="2840864" cy="1051145"/>
              </a:xfrm>
              <a:prstGeom prst="wedgeRectCallout">
                <a:avLst>
                  <a:gd name="adj1" fmla="val 61888"/>
                  <a:gd name="adj2" fmla="val -257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also do MAP estimation using a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Dirichlet prior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(this is akin to using Beta prior for doing MAP estimation for the bias of a coin). May try this as an exercise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E3FFCE6-37D3-4A88-838D-65A113BB0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6" y="99880"/>
                <a:ext cx="2840864" cy="1051145"/>
              </a:xfrm>
              <a:prstGeom prst="wedgeRectCallout">
                <a:avLst>
                  <a:gd name="adj1" fmla="val 61888"/>
                  <a:gd name="adj2" fmla="val -25720"/>
                </a:avLst>
              </a:prstGeom>
              <a:blipFill>
                <a:blip r:embed="rId13"/>
                <a:stretch>
                  <a:fillRect l="-379" t="-5114" b="-96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866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462"/>
    </mc:Choice>
    <mc:Fallback xmlns="">
      <p:transition spd="slow" advTm="505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Estimating Class-Conditionals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assume an appropriate distribution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for inputs of each class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-dim, it will be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-dim. distribution. Choice depends on various factors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Nature of input features, e.g.,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Gaussian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Bernoullis (one for each feature)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choose more flexible/complex distributions if possible to estimate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Amount of training data available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With little data from a class, difficult to estimate the params of its class-cond. distribution</a:t>
                </a: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/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Once decided the form of class-</a:t>
                </a:r>
                <a:r>
                  <a:rPr lang="en-GB" dirty="0" err="1">
                    <a:latin typeface="Abadi Extra Light" panose="020B0204020104020204" pitchFamily="34" charset="0"/>
                  </a:rPr>
                  <a:t>cond</a:t>
                </a:r>
                <a:r>
                  <a:rPr lang="en-GB" dirty="0">
                    <a:latin typeface="Abadi Extra Light" panose="020B0204020104020204" pitchFamily="34" charset="0"/>
                  </a:rPr>
                  <a:t>, estimate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via MLE/MAP/Bayesian infer.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essentially is a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density estimation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problem for the class-cond.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principle, can use any density estimation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5B75A17-EB2B-4294-85C1-46F38A99805E}"/>
                  </a:ext>
                </a:extLst>
              </p:cNvPr>
              <p:cNvSpPr/>
              <p:nvPr/>
            </p:nvSpPr>
            <p:spPr>
              <a:xfrm>
                <a:off x="9689748" y="3508126"/>
                <a:ext cx="2096955" cy="770605"/>
              </a:xfrm>
              <a:prstGeom prst="wedgeRectCallout">
                <a:avLst>
                  <a:gd name="adj1" fmla="val -37550"/>
                  <a:gd name="adj2" fmla="val 6063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big issue especially if the number of features (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is very large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5B75A17-EB2B-4294-85C1-46F38A998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48" y="3508126"/>
                <a:ext cx="2096955" cy="770605"/>
              </a:xfrm>
              <a:prstGeom prst="wedgeRectCallout">
                <a:avLst>
                  <a:gd name="adj1" fmla="val -37550"/>
                  <a:gd name="adj2" fmla="val 60630"/>
                </a:avLst>
              </a:prstGeom>
              <a:blipFill>
                <a:blip r:embed="rId6"/>
                <a:stretch>
                  <a:fillRect l="-1441" t="-41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3BBB473-5B66-430C-A535-A50BE9BE16D3}"/>
              </a:ext>
            </a:extLst>
          </p:cNvPr>
          <p:cNvSpPr/>
          <p:nvPr/>
        </p:nvSpPr>
        <p:spPr>
          <a:xfrm>
            <a:off x="7878463" y="2249668"/>
            <a:ext cx="3897180" cy="1179332"/>
          </a:xfrm>
          <a:prstGeom prst="wedgeRectCallout">
            <a:avLst>
              <a:gd name="adj1" fmla="val -2649"/>
              <a:gd name="adj2" fmla="val 603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 workarounds: Use strong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regularization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or a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simple form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the class-conditional (e.g., use a spherical/diagonal rather than a full covariance if the class-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cond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is Gaussian), or assume features are independent given class (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“naïve Bayes”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assumption)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9CCF3838-0A0C-4615-A2B9-1991D2AB9767}"/>
                  </a:ext>
                </a:extLst>
              </p:cNvPr>
              <p:cNvSpPr/>
              <p:nvPr/>
            </p:nvSpPr>
            <p:spPr>
              <a:xfrm>
                <a:off x="7878463" y="502064"/>
                <a:ext cx="2096955" cy="536224"/>
              </a:xfrm>
              <a:prstGeom prst="wedgeRectCallout">
                <a:avLst>
                  <a:gd name="adj1" fmla="val -51631"/>
                  <a:gd name="adj2" fmla="val 668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be estimated using inputs from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9CCF3838-0A0C-4615-A2B9-1991D2AB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63" y="502064"/>
                <a:ext cx="2096955" cy="536224"/>
              </a:xfrm>
              <a:prstGeom prst="wedgeRectCallout">
                <a:avLst>
                  <a:gd name="adj1" fmla="val -51631"/>
                  <a:gd name="adj2" fmla="val 66810"/>
                </a:avLst>
              </a:prstGeom>
              <a:blipFill>
                <a:blip r:embed="rId7"/>
                <a:stretch>
                  <a:fillRect t="-46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50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94"/>
    </mc:Choice>
    <mc:Fallback xmlns="">
      <p:transition spd="slow" advTm="339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Gen.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Classifn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 using Gaussian Class-conditionals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generative classification model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each class-conditional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to be a Gaussian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 prior is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(we already saw):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denote the parameters of the model collectively by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Can estimate these using MLE/MAP/Bayesian inference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Already saw the MLE solution for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(can also do MAP)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MLE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solidFill>
                      <a:srgbClr val="B806AB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000" dirty="0">
                    <a:solidFill>
                      <a:srgbClr val="B806AB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sz="2000" i="1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00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rgbClr val="B806AB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using point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(MLE/MAP) for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predictive distribution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9F155-ACE4-473F-829F-674C24BDEC32}"/>
                  </a:ext>
                </a:extLst>
              </p:cNvPr>
              <p:cNvSpPr txBox="1"/>
              <p:nvPr/>
            </p:nvSpPr>
            <p:spPr>
              <a:xfrm>
                <a:off x="1604256" y="2434239"/>
                <a:ext cx="6335965" cy="70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29F155-ACE4-473F-829F-674C24BD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56" y="2434239"/>
                <a:ext cx="6335965" cy="7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284C03-8C47-4136-98B1-953E72921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421" y="5902855"/>
            <a:ext cx="6115050" cy="925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F44BA-CEE2-4043-8390-1B6972853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7307" y="2059414"/>
            <a:ext cx="1004822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28EF77E-D1F3-4702-8188-8FC709EC52D6}"/>
              </a:ext>
            </a:extLst>
          </p:cNvPr>
          <p:cNvSpPr/>
          <p:nvPr/>
        </p:nvSpPr>
        <p:spPr>
          <a:xfrm>
            <a:off x="9039294" y="2176389"/>
            <a:ext cx="1867495" cy="965223"/>
          </a:xfrm>
          <a:prstGeom prst="wedgeRectCallout">
            <a:avLst>
              <a:gd name="adj1" fmla="val 65762"/>
              <a:gd name="adj2" fmla="val -174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Since the Gaussian’s covariance models its shape, we can learn the shape of each class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9BBE79A-0939-4D06-850F-D7A9A87CB25A}"/>
              </a:ext>
            </a:extLst>
          </p:cNvPr>
          <p:cNvSpPr/>
          <p:nvPr/>
        </p:nvSpPr>
        <p:spPr>
          <a:xfrm>
            <a:off x="9973041" y="1040236"/>
            <a:ext cx="1867495" cy="965223"/>
          </a:xfrm>
          <a:prstGeom prst="wedgeRectCallout">
            <a:avLst>
              <a:gd name="adj1" fmla="val -46447"/>
              <a:gd name="adj2" fmla="val 674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benefit of modeling each class by a distribution (recall that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had issues)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7048855-AAD5-45E5-9081-7C649106329C}"/>
              </a:ext>
            </a:extLst>
          </p:cNvPr>
          <p:cNvSpPr/>
          <p:nvPr/>
        </p:nvSpPr>
        <p:spPr>
          <a:xfrm>
            <a:off x="9039294" y="5029583"/>
            <a:ext cx="2380884" cy="748639"/>
          </a:xfrm>
          <a:prstGeom prst="wedgeRectCallout">
            <a:avLst>
              <a:gd name="adj1" fmla="val -62048"/>
              <a:gd name="adj2" fmla="val -233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Exercise: Try to derive this. I will provide a separate note containing the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B82ACBE-5317-426B-9962-1353BE6A348A}"/>
                  </a:ext>
                </a:extLst>
              </p:cNvPr>
              <p:cNvSpPr/>
              <p:nvPr/>
            </p:nvSpPr>
            <p:spPr>
              <a:xfrm>
                <a:off x="413814" y="5939679"/>
                <a:ext cx="2380884" cy="839189"/>
              </a:xfrm>
              <a:prstGeom prst="wedgeRectCallout">
                <a:avLst>
                  <a:gd name="adj1" fmla="val 60771"/>
                  <a:gd name="adj2" fmla="val 122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predict the most likely class for the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by comparing these probabilities for all values of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FB82ACBE-5317-426B-9962-1353BE6A3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4" y="5939679"/>
                <a:ext cx="2380884" cy="839189"/>
              </a:xfrm>
              <a:prstGeom prst="wedgeRectCallout">
                <a:avLst>
                  <a:gd name="adj1" fmla="val 60771"/>
                  <a:gd name="adj2" fmla="val 12238"/>
                </a:avLst>
              </a:prstGeom>
              <a:blipFill>
                <a:blip r:embed="rId9"/>
                <a:stretch>
                  <a:fillRect l="-457" t="-6383" b="-1205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74F9A3C-8FD2-4E94-B448-47DBBC52C10C}"/>
              </a:ext>
            </a:extLst>
          </p:cNvPr>
          <p:cNvSpPr/>
          <p:nvPr/>
        </p:nvSpPr>
        <p:spPr>
          <a:xfrm>
            <a:off x="9526038" y="5823497"/>
            <a:ext cx="2380884" cy="965223"/>
          </a:xfrm>
          <a:prstGeom prst="wedgeRectCallout">
            <a:avLst>
              <a:gd name="adj1" fmla="val -62448"/>
              <a:gd name="adj2" fmla="val 188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the exponent has a </a:t>
            </a:r>
            <a:r>
              <a:rPr lang="en-IN" sz="14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 distance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term. Also, accounts for the </a:t>
            </a:r>
            <a:r>
              <a:rPr lang="en-IN" sz="1400" dirty="0">
                <a:solidFill>
                  <a:srgbClr val="00B050"/>
                </a:solidFill>
                <a:latin typeface="Abadi Extra Light" panose="020B0204020104020204" pitchFamily="34" charset="0"/>
              </a:rPr>
              <a:t>fraction of training examples in class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6D81F3D-AEC5-4E1C-B6B6-097BF663B9A1}"/>
                  </a:ext>
                </a:extLst>
              </p:cNvPr>
              <p:cNvSpPr/>
              <p:nvPr/>
            </p:nvSpPr>
            <p:spPr>
              <a:xfrm>
                <a:off x="9208805" y="4211142"/>
                <a:ext cx="2631731" cy="748639"/>
              </a:xfrm>
              <a:prstGeom prst="wedgeRectCallout">
                <a:avLst>
                  <a:gd name="adj1" fmla="val 525"/>
                  <a:gd name="adj2" fmla="val 644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also do MAP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a Gaussian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inverse Wishart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6D81F3D-AEC5-4E1C-B6B6-097BF663B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805" y="4211142"/>
                <a:ext cx="2631731" cy="748639"/>
              </a:xfrm>
              <a:prstGeom prst="wedgeRectCallout">
                <a:avLst>
                  <a:gd name="adj1" fmla="val 525"/>
                  <a:gd name="adj2" fmla="val 64403"/>
                </a:avLst>
              </a:prstGeom>
              <a:blipFill>
                <a:blip r:embed="rId10"/>
                <a:stretch>
                  <a:fillRect l="-4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55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864"/>
    </mc:Choice>
    <mc:Fallback xmlns="">
      <p:transition spd="slow" advTm="558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Boundary with Gaussian Class-Conditional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As we saw, the prediction rule when using Gaussian class-conditional</a:t>
            </a: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decision boundary between any pair of classes will be a </a:t>
            </a:r>
            <a:r>
              <a:rPr lang="en-GB" sz="2600" b="1" dirty="0">
                <a:solidFill>
                  <a:srgbClr val="A21C8C"/>
                </a:solidFill>
                <a:latin typeface="Abadi Extra Light" panose="020B0204020104020204" pitchFamily="34" charset="0"/>
              </a:rPr>
              <a:t>quadratic curve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DF9D8-BC71-4FE5-BE7C-8B297AD8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652588"/>
            <a:ext cx="75342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84392-352B-4EE4-808E-8CD8CE0D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533775"/>
            <a:ext cx="3371850" cy="2619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CFF80-B5BA-4BDD-9AAD-42AA3BA92A32}"/>
                  </a:ext>
                </a:extLst>
              </p:cNvPr>
              <p:cNvSpPr txBox="1"/>
              <p:nvPr/>
            </p:nvSpPr>
            <p:spPr>
              <a:xfrm>
                <a:off x="3867151" y="3533775"/>
                <a:ext cx="81387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Reason: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For any two classes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at the decision boundary, we will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. Comparing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their logs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and ignoring terms that don’t contain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can easily see that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Decision boundary contains all inputs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that satisfy the above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This is a </a:t>
                </a:r>
                <a:r>
                  <a:rPr lang="en-GB" sz="24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quadratic function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(this model is sometimes referred to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Quadratic Discriminant Analysis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CFF80-B5BA-4BDD-9AAD-42AA3BA9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1" y="3533775"/>
                <a:ext cx="8138712" cy="3046988"/>
              </a:xfrm>
              <a:prstGeom prst="rect">
                <a:avLst/>
              </a:prstGeom>
              <a:blipFill>
                <a:blip r:embed="rId7"/>
                <a:stretch>
                  <a:fillRect l="-1124" t="-1800" r="-1124" b="-3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865C779-8E56-428F-9E46-F4BFEAC0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773596"/>
            <a:ext cx="6410325" cy="4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01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89"/>
    </mc:Choice>
    <mc:Fallback xmlns="">
      <p:transition spd="slow" advTm="218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F7A9B-5D54-4374-8658-7BCFF5C0AF49}"/>
                  </a:ext>
                </a:extLst>
              </p:cNvPr>
              <p:cNvSpPr txBox="1"/>
              <p:nvPr/>
            </p:nvSpPr>
            <p:spPr>
              <a:xfrm>
                <a:off x="3321301" y="2235205"/>
                <a:ext cx="8799224" cy="2432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Reason: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Again using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comparing their logs and ignoring terms that don’t contain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we have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r>
                  <a:rPr lang="en-GB" dirty="0">
                    <a:latin typeface="Abadi Extra Light" panose="020B0204020104020204" pitchFamily="34" charset="0"/>
                  </a:rPr>
                  <a:t>Quadratic terms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cancel out; only linear terms will remain; hence decision boundary will be a linear function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(Exercise: </a:t>
                </a:r>
                <a:r>
                  <a:rPr lang="en-GB" dirty="0">
                    <a:latin typeface="Abadi Extra Light" panose="020B0204020104020204" pitchFamily="34" charset="0"/>
                  </a:rPr>
                  <a:t>Verify that we can indeed write the decision boundary between this pair of classes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F7A9B-5D54-4374-8658-7BCFF5C0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01" y="2235205"/>
                <a:ext cx="8799224" cy="2432204"/>
              </a:xfrm>
              <a:prstGeom prst="rect">
                <a:avLst/>
              </a:prstGeom>
              <a:blipFill>
                <a:blip r:embed="rId5"/>
                <a:stretch>
                  <a:fillRect l="-1109" t="-2256" r="-117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Boundary with Gaussian Class-Conditional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Assume all classes are modeled using the same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this case, the decision boundary b/w any pair of classes will be </a:t>
                </a:r>
                <a:r>
                  <a:rPr lang="en-GB" sz="2600" b="1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linear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6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F7E3380-F670-4732-A656-CE9963F9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30" y="3068181"/>
            <a:ext cx="63341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E79C67-CC26-4F4A-9295-F517C34A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3" y="2355932"/>
            <a:ext cx="27051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1E123C0-36BB-4B8E-BBCC-B0FE7B5F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65" y="4828948"/>
            <a:ext cx="5114925" cy="19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6F9C19-13B3-4707-84F2-FE2246516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56987" y="4761991"/>
            <a:ext cx="1004822" cy="965223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FCBF97C-2CE2-40E5-A5AD-359AFA3B1F71}"/>
              </a:ext>
            </a:extLst>
          </p:cNvPr>
          <p:cNvSpPr/>
          <p:nvPr/>
        </p:nvSpPr>
        <p:spPr>
          <a:xfrm>
            <a:off x="6732251" y="4908479"/>
            <a:ext cx="3533774" cy="1538768"/>
          </a:xfrm>
          <a:prstGeom prst="wedgeRectCallout">
            <a:avLst>
              <a:gd name="adj1" fmla="val 63434"/>
              <a:gd name="adj2" fmla="val -311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we assume the covariance matrices of the assumed Gaussian class-conditionals for any pair of classes to be equal, then the learned separation boundary b/w this pair of classes will be linear; otherwise, quadratic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as shown in the figure on left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251"/>
    </mc:Choice>
    <mc:Fallback xmlns="">
      <p:transition spd="slow" advTm="270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Closer Look at the Linear Case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the linear case (when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sz="2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class posterior probability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Expanding further, we can write the above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Therefore, the above class posterior probability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has </a:t>
                </a:r>
                <a:r>
                  <a:rPr lang="en-GB" sz="2600" i="1" dirty="0">
                    <a:latin typeface="Abadi Extra Light" panose="020B0204020104020204" pitchFamily="34" charset="0"/>
                  </a:rPr>
                  <a:t>exactly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the same form as </a:t>
                </a:r>
                <a:r>
                  <a:rPr lang="en-GB" sz="26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classification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(thus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softmax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is a special case of a generative classification model with Gaussian class-conditionals)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1455" b="-31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2892B7C-E13B-4C4F-9C64-31537051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4963"/>
            <a:ext cx="69723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7824A-3B7B-4235-92F4-4AB643E41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53" y="3019425"/>
            <a:ext cx="9220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585D25-69ED-4E86-BFAD-E95C8F4D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7813"/>
            <a:ext cx="523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CF5EB18-8761-4C3C-BB9D-5BEF86E1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05" y="4561791"/>
            <a:ext cx="1514475" cy="3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3745BE-F4D5-4ADE-AC92-32606C81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3" y="4524206"/>
            <a:ext cx="3217995" cy="4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132A558-E43C-40DD-A323-FD617F721E97}"/>
              </a:ext>
            </a:extLst>
          </p:cNvPr>
          <p:cNvSpPr/>
          <p:nvPr/>
        </p:nvSpPr>
        <p:spPr>
          <a:xfrm>
            <a:off x="7790156" y="5015879"/>
            <a:ext cx="3675362" cy="819150"/>
          </a:xfrm>
          <a:prstGeom prst="wedgeRectCallout">
            <a:avLst>
              <a:gd name="adj1" fmla="val 44836"/>
              <a:gd name="adj2" fmla="val 708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all Gaussians class-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the same covariance matrix (basically, of all classes are assumed to have the same shape)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6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720"/>
    </mc:Choice>
    <mc:Fallback xmlns="">
      <p:transition spd="slow" advTm="235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9|6.8|33.1|4.6|11.1|10.7|13.3|31.8|4.1|13.8|44.6|3.3|20.1|25.8|1|5.7|14.3|1.1|5.7|11.2|1.2|35.7|18.3|25.7|1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2.2|13.5|7.5|32|8.4|18.4|12.6|21.3|27.9|10.7|3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.8|27.8|14.3|26.1|8.6|32.8|12.7|27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10.6|55.9|9.9|46.6|1.8|14.1|17.3|36.4|9.9|16.3|1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1|75.1|53.7|38.8|1.5|11.8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7|12.7|31.5|16|15.8|43|19.2|32.7|9.3|14.4|30.4|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13.5|14.2|25.5|20.5|15.8|45.5|17.1|14.8|38.8|29.1|16.4|42.9|3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9|14.8|33.1|8.5|24.2|27.7|36.1|10.2|21.2|19.7|73|15.4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0.4|6.4|9.2|48.7|36.7|26.6|26.3|8|12.1|42.7|55.9|56|12.4|55.1|3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35.7|22.5|36|47.7|38|6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7.1|8.6|35.2|23.4|52.1|59.8|5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3|16.3|4.1|23.2|8.1|83.5|5|5.7|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1.9|24.6|15|29|16.6|43.6|1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22531</TotalTime>
  <Words>2286</Words>
  <Application>Microsoft Office PowerPoint</Application>
  <PresentationFormat>Widescreen</PresentationFormat>
  <Paragraphs>289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Probabilistic Models for Supervised Learning (3): Generative Classification and Regression</vt:lpstr>
      <vt:lpstr>Generative Classification: A Basic Idea</vt:lpstr>
      <vt:lpstr>Generative Classification: More Generally..</vt:lpstr>
      <vt:lpstr>Estimating Class Priors</vt:lpstr>
      <vt:lpstr>Estimating Class-Conditionals</vt:lpstr>
      <vt:lpstr>Gen. Classifn. using Gaussian Class-conditionals</vt:lpstr>
      <vt:lpstr>Decision Boundary with Gaussian Class-Conditional</vt:lpstr>
      <vt:lpstr>Decision Boundary with Gaussian Class-Conditional</vt:lpstr>
      <vt:lpstr>A Closer Look at the Linear Case</vt:lpstr>
      <vt:lpstr>A Very Special Case: LwP Revisited</vt:lpstr>
      <vt:lpstr>Generative Classification: Some Comments</vt:lpstr>
      <vt:lpstr>Generative Models for Regression</vt:lpstr>
      <vt:lpstr>Discriminative vs Generative</vt:lpstr>
      <vt:lpstr>Discriminative vs Generative (Contd)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1656</cp:revision>
  <dcterms:created xsi:type="dcterms:W3CDTF">2020-07-07T20:42:16Z</dcterms:created>
  <dcterms:modified xsi:type="dcterms:W3CDTF">2020-10-07T15:01:42Z</dcterms:modified>
</cp:coreProperties>
</file>